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3"/>
  </p:notesMasterIdLst>
  <p:sldIdLst>
    <p:sldId id="256" r:id="rId2"/>
  </p:sldIdLst>
  <p:sldSz cx="35999738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43"/>
    <p:restoredTop sz="94704"/>
  </p:normalViewPr>
  <p:slideViewPr>
    <p:cSldViewPr snapToGrid="0" showGuides="1">
      <p:cViewPr>
        <p:scale>
          <a:sx n="25" d="100"/>
          <a:sy n="25" d="100"/>
        </p:scale>
        <p:origin x="346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03/11/26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7275" y="1143000"/>
            <a:ext cx="2203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1pPr>
    <a:lvl2pPr marL="1530386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2pPr>
    <a:lvl3pPr marL="3060771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3pPr>
    <a:lvl4pPr marL="4591157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4pPr>
    <a:lvl5pPr marL="6121542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5pPr>
    <a:lvl6pPr marL="7651928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6pPr>
    <a:lvl7pPr marL="9182313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7pPr>
    <a:lvl8pPr marL="10712699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8pPr>
    <a:lvl9pPr marL="12243084" algn="l" defTabSz="3060771" rtl="0" eaLnBrk="1" latinLnBrk="0" hangingPunct="1">
      <a:defRPr sz="401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9512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8CB9B5B2-D2E6-D881-B850-1DA0968CF7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-52" b="12866"/>
          <a:stretch/>
        </p:blipFill>
        <p:spPr>
          <a:xfrm>
            <a:off x="18080" y="-25361"/>
            <a:ext cx="36041843" cy="4391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1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txStyles>
    <p:titleStyle>
      <a:lvl1pPr algn="l" defTabSz="3599993" rtl="0" eaLnBrk="1" latinLnBrk="0" hangingPunct="1">
        <a:lnSpc>
          <a:spcPct val="90000"/>
        </a:lnSpc>
        <a:spcBef>
          <a:spcPct val="0"/>
        </a:spcBef>
        <a:buNone/>
        <a:defRPr sz="173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99998" indent="-899998" algn="l" defTabSz="3599993" rtl="0" eaLnBrk="1" latinLnBrk="0" hangingPunct="1">
        <a:lnSpc>
          <a:spcPct val="90000"/>
        </a:lnSpc>
        <a:spcBef>
          <a:spcPts val="3937"/>
        </a:spcBef>
        <a:buFont typeface="Arial" panose="020B0604020202020204" pitchFamily="34" charset="0"/>
        <a:buChar char="•"/>
        <a:defRPr sz="11024" kern="1200">
          <a:solidFill>
            <a:schemeClr val="tx1"/>
          </a:solidFill>
          <a:latin typeface="+mn-lt"/>
          <a:ea typeface="+mn-ea"/>
          <a:cs typeface="+mn-cs"/>
        </a:defRPr>
      </a:lvl1pPr>
      <a:lvl2pPr marL="2699995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2pPr>
      <a:lvl3pPr marL="4499991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874" kern="1200">
          <a:solidFill>
            <a:schemeClr val="tx1"/>
          </a:solidFill>
          <a:latin typeface="+mn-lt"/>
          <a:ea typeface="+mn-ea"/>
          <a:cs typeface="+mn-cs"/>
        </a:defRPr>
      </a:lvl3pPr>
      <a:lvl4pPr marL="629998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8099984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9899980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1699977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3499973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5299969" indent="-899998" algn="l" defTabSz="3599993" rtl="0" eaLnBrk="1" latinLnBrk="0" hangingPunct="1">
        <a:lnSpc>
          <a:spcPct val="90000"/>
        </a:lnSpc>
        <a:spcBef>
          <a:spcPts val="1968"/>
        </a:spcBef>
        <a:buFont typeface="Arial" panose="020B0604020202020204" pitchFamily="34" charset="0"/>
        <a:buChar char="•"/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1pPr>
      <a:lvl2pPr marL="179999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2pPr>
      <a:lvl3pPr marL="3599993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3pPr>
      <a:lvl4pPr marL="5399989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4pPr>
      <a:lvl5pPr marL="7199986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5pPr>
      <a:lvl6pPr marL="8999982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6pPr>
      <a:lvl7pPr marL="10799978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7pPr>
      <a:lvl8pPr marL="12599975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8pPr>
      <a:lvl9pPr marL="14399971" algn="l" defTabSz="3599993" rtl="0" eaLnBrk="1" latinLnBrk="0" hangingPunct="1">
        <a:defRPr sz="70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775" userDrawn="1">
          <p15:clr>
            <a:srgbClr val="F26B43"/>
          </p15:clr>
        </p15:guide>
        <p15:guide id="2" orient="horz" pos="27985" userDrawn="1">
          <p15:clr>
            <a:srgbClr val="F26B43"/>
          </p15:clr>
        </p15:guide>
        <p15:guide id="3" pos="122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10043398" y="44389612"/>
            <a:ext cx="14253290" cy="4345439"/>
          </a:xfrm>
          <a:prstGeom prst="rect">
            <a:avLst/>
          </a:prstGeom>
        </p:spPr>
        <p:txBody>
          <a:bodyPr anchor="b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55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2000"/>
              </a:spcBef>
            </a:pPr>
            <a:r>
              <a:rPr lang="it-IT" sz="5500" dirty="0">
                <a:latin typeface="Exo 2" pitchFamily="2" charset="77"/>
              </a:rPr>
              <a:t>Ufficio Anagrafe Comunale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Aperto dal Lunedì al Venerdì </a:t>
            </a:r>
            <a:br>
              <a:rPr lang="it-IT" sz="5500" dirty="0">
                <a:latin typeface="Exo 2" pitchFamily="2" charset="77"/>
              </a:rPr>
            </a:br>
            <a:r>
              <a:rPr lang="it-IT" sz="5500" dirty="0">
                <a:latin typeface="Exo 2" pitchFamily="2" charset="77"/>
              </a:rPr>
              <a:t>dalle ore 9:00 alle ore 12:00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885E72-48EC-011E-F987-FA115E521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0897" y="44476988"/>
            <a:ext cx="7815902" cy="447606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395221-3EE2-BD96-D6E9-561142DF53ED}"/>
              </a:ext>
            </a:extLst>
          </p:cNvPr>
          <p:cNvSpPr txBox="1"/>
          <p:nvPr/>
        </p:nvSpPr>
        <p:spPr>
          <a:xfrm>
            <a:off x="-17881600" y="10178669"/>
            <a:ext cx="15138400" cy="21397984"/>
          </a:xfrm>
          <a:prstGeom prst="rect">
            <a:avLst/>
          </a:prstGeom>
          <a:solidFill>
            <a:srgbClr val="C00000"/>
          </a:solidFill>
        </p:spPr>
        <p:txBody>
          <a:bodyPr wrap="square" lIns="720000" tIns="720000" rIns="1080000" bIns="720000" anchor="ctr" anchorCtr="0">
            <a:spAutoFit/>
          </a:bodyPr>
          <a:lstStyle/>
          <a:p>
            <a:r>
              <a:rPr lang="it-IT" sz="5400" b="1" i="0" dirty="0">
                <a:solidFill>
                  <a:srgbClr val="DCDDDE"/>
                </a:solidFill>
                <a:effectLst/>
                <a:latin typeface="Roboto" pitchFamily="2" charset="0"/>
              </a:rPr>
              <a:t>Linee guida per l’utilizzo del logo dei Comuni sulla locandina del Censimento permanente della Popolazione e delle abitazioni</a:t>
            </a: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Installate il font inviato sul vostro PC prima di procedere: questo passaggio è essenziale.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Il riquadro tratteggiato blu indica lo spazio riservato all’inserimento del logo del Comune.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Accanto al riquadro è presente un blocco di testo dove è possibile inserire le informazioni desiderate.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Una volta inserito il logo, è necessario eliminare il riquadro tratteggiato blu.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it-IT" sz="5400" b="0" i="0" dirty="0">
              <a:solidFill>
                <a:srgbClr val="DCDDDE"/>
              </a:solidFill>
              <a:effectLst/>
              <a:latin typeface="Roboto" pitchFamily="2" charset="0"/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0" i="0" dirty="0">
                <a:solidFill>
                  <a:srgbClr val="DCDDDE"/>
                </a:solidFill>
                <a:effectLst/>
                <a:latin typeface="Roboto" pitchFamily="2" charset="0"/>
              </a:rPr>
              <a:t>Nel caso in cui il logo abbia una forma più quadrata, è possibile spostare il blocco delle informazioni a sinistra, per garantire un migliore equilibrio visivo.</a:t>
            </a:r>
          </a:p>
        </p:txBody>
      </p:sp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591</TotalTime>
  <Words>128</Words>
  <Application>Microsoft Macintosh PowerPoint</Application>
  <PresentationFormat>Personalizzato</PresentationFormat>
  <Paragraphs>14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Exo 2</vt:lpstr>
      <vt:lpstr>Roboto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POMILIO 8</cp:lastModifiedBy>
  <cp:revision>29</cp:revision>
  <dcterms:created xsi:type="dcterms:W3CDTF">2025-09-09T13:39:23Z</dcterms:created>
  <dcterms:modified xsi:type="dcterms:W3CDTF">2026-11-03T15:40:01Z</dcterms:modified>
  <cp:category/>
</cp:coreProperties>
</file>