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9EEEA6-7C71-4F2C-9534-26DC1DB47998}" v="6" dt="2026-06-22T07:11:48.3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57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it-IT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it-IT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it-IT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it-IT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it-IT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E7F90-1133-6A4D-F3C5-67F7C60FA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FA8023-D14C-EC60-BFAD-DD04922E36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9E658A-F0E9-DBD3-105A-0B63BB2504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6802E-C815-6CA3-9F81-2307C0DCDF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it-IT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238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it-IT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it-IT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5277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it-IT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it-IT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it-IT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it-IT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it-IT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it-IT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it-IT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it-IT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it-IT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1F6B4C"/>
          </a:solidFill>
          <a:ln w="12700">
            <a:solidFill>
              <a:srgbClr val="1F6B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713232" y="548640"/>
            <a:ext cx="2743200" cy="2468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050" b="1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AREA SCIENCE PARK</a:t>
            </a:r>
            <a:endParaRPr lang="it-IT" sz="920"/>
          </a:p>
        </p:txBody>
      </p:sp>
      <p:sp>
        <p:nvSpPr>
          <p:cNvPr id="14" name="Text 12"/>
          <p:cNvSpPr/>
          <p:nvPr/>
        </p:nvSpPr>
        <p:spPr>
          <a:xfrm>
            <a:off x="658368" y="1234440"/>
            <a:ext cx="8686800" cy="18470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5400" b="1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Misurare il valore pubblico</a:t>
            </a:r>
            <a:endParaRPr lang="it-IT" sz="5400" dirty="0"/>
          </a:p>
          <a:p>
            <a:pPr marL="0" indent="0">
              <a:buNone/>
            </a:pPr>
            <a:r>
              <a:rPr lang="it-IT" sz="5400" b="1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della ricerca</a:t>
            </a:r>
            <a:endParaRPr lang="it-IT" sz="5400" dirty="0"/>
          </a:p>
        </p:txBody>
      </p:sp>
      <p:sp>
        <p:nvSpPr>
          <p:cNvPr id="16" name="Text 14"/>
          <p:cNvSpPr/>
          <p:nvPr/>
        </p:nvSpPr>
        <p:spPr>
          <a:xfrm>
            <a:off x="685799" y="3678621"/>
            <a:ext cx="7718377" cy="1597465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Autofit/>
          </a:bodyPr>
          <a:lstStyle/>
          <a:p>
            <a:pPr marL="0" indent="0" algn="l">
              <a:buNone/>
            </a:pPr>
            <a:r>
              <a:rPr lang="it-IT" sz="2800" dirty="0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L’esperienza di Area Science Park nella sperimentazione degli obiettivi e degli indicatori di valore pubblico</a:t>
            </a:r>
            <a:endParaRPr lang="it-IT" sz="2800" dirty="0"/>
          </a:p>
        </p:txBody>
      </p:sp>
      <p:sp>
        <p:nvSpPr>
          <p:cNvPr id="17" name="Text 15"/>
          <p:cNvSpPr/>
          <p:nvPr/>
        </p:nvSpPr>
        <p:spPr>
          <a:xfrm>
            <a:off x="713232" y="6053328"/>
            <a:ext cx="4206240" cy="25603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064"/>
                </a:solidFill>
                <a:latin typeface="Aptos" pitchFamily="34" charset="0"/>
              </a:rPr>
              <a:t>DIEGO AROCCHI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13232" y="6419088"/>
            <a:ext cx="9966960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850" dirty="0">
                <a:solidFill>
                  <a:srgbClr val="647064"/>
                </a:solidFill>
                <a:latin typeface="Aptos" pitchFamily="34" charset="0"/>
              </a:rPr>
              <a:t>Convegno ISTAT 25 giugno 2026 -  Il Valore Pubblico delle PA. Sfide e nuove prospettive</a:t>
            </a:r>
            <a:endParaRPr lang="it-IT" sz="720" dirty="0"/>
          </a:p>
        </p:txBody>
      </p:sp>
      <p:cxnSp>
        <p:nvCxnSpPr>
          <p:cNvPr id="19" name="Connector 18"/>
          <p:cNvCxnSpPr/>
          <p:nvPr/>
        </p:nvCxnSpPr>
        <p:spPr>
          <a:xfrm>
            <a:off x="685799" y="3287110"/>
            <a:ext cx="7718377" cy="0"/>
          </a:xfrm>
          <a:prstGeom prst="line">
            <a:avLst/>
          </a:prstGeom>
          <a:ln w="40640">
            <a:solidFill>
              <a:srgbClr val="E875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F6B4C"/>
          </a:solidFill>
          <a:ln w="12700">
            <a:solidFill>
              <a:srgbClr val="1F6B4C"/>
            </a:solidFill>
            <a:prstDash val="solid"/>
          </a:ln>
        </p:spPr>
        <p:txBody>
          <a:bodyPr/>
          <a:lstStyle/>
          <a:p>
            <a:endParaRPr lang="it-IT" noProof="1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3017520" cy="21945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950" b="1" noProof="1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VALORE PUBBLICO</a:t>
            </a:r>
            <a:endParaRPr lang="it-IT" sz="780" noProof="1"/>
          </a:p>
        </p:txBody>
      </p:sp>
      <p:sp>
        <p:nvSpPr>
          <p:cNvPr id="4" name="Text 2"/>
          <p:cNvSpPr/>
          <p:nvPr/>
        </p:nvSpPr>
        <p:spPr>
          <a:xfrm>
            <a:off x="11320272" y="6473952"/>
            <a:ext cx="384048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r">
              <a:buNone/>
            </a:pPr>
            <a:r>
              <a:rPr lang="it-IT" sz="850" noProof="1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it-IT" sz="850" noProof="1"/>
          </a:p>
        </p:txBody>
      </p:sp>
      <p:sp>
        <p:nvSpPr>
          <p:cNvPr id="5" name="Shape 3"/>
          <p:cNvSpPr/>
          <p:nvPr/>
        </p:nvSpPr>
        <p:spPr>
          <a:xfrm>
            <a:off x="11777472" y="6556248"/>
            <a:ext cx="228600" cy="0"/>
          </a:xfrm>
          <a:prstGeom prst="line">
            <a:avLst/>
          </a:prstGeom>
          <a:noFill/>
          <a:ln w="15240">
            <a:solidFill>
              <a:srgbClr val="E87531"/>
            </a:solidFill>
            <a:prstDash val="solid"/>
          </a:ln>
        </p:spPr>
        <p:txBody>
          <a:bodyPr/>
          <a:lstStyle/>
          <a:p>
            <a:endParaRPr lang="it-IT" noProof="1"/>
          </a:p>
        </p:txBody>
      </p:sp>
      <p:sp>
        <p:nvSpPr>
          <p:cNvPr id="6" name="Text 4"/>
          <p:cNvSpPr/>
          <p:nvPr/>
        </p:nvSpPr>
        <p:spPr>
          <a:xfrm>
            <a:off x="640080" y="502920"/>
            <a:ext cx="8686800" cy="64008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3000" b="1" noProof="1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Perché sperimentare gli indicatori</a:t>
            </a:r>
            <a:endParaRPr lang="it-IT" sz="2800" noProof="1"/>
          </a:p>
        </p:txBody>
      </p:sp>
      <p:sp>
        <p:nvSpPr>
          <p:cNvPr id="7" name="Text 5"/>
          <p:cNvSpPr/>
          <p:nvPr/>
        </p:nvSpPr>
        <p:spPr>
          <a:xfrm>
            <a:off x="658368" y="1078992"/>
            <a:ext cx="8686800" cy="420624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1600" noProof="1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 passaggio richiesto: dal rendicontare attività al dimostrare valore generato.</a:t>
            </a:r>
            <a:endParaRPr lang="it-IT" sz="1450" noProof="1"/>
          </a:p>
        </p:txBody>
      </p:sp>
      <p:sp>
        <p:nvSpPr>
          <p:cNvPr id="8" name="Text 6"/>
          <p:cNvSpPr/>
          <p:nvPr/>
        </p:nvSpPr>
        <p:spPr>
          <a:xfrm>
            <a:off x="713232" y="1755648"/>
            <a:ext cx="5806440" cy="148132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2400" b="1" noProof="1">
                <a:solidFill>
                  <a:srgbClr val="1F6B4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 PIAO rende il valore pubblico una leva di programmazione integrata: obiettivi, performance, rischi, organizzazione e monitoraggio devono parlarsi.</a:t>
            </a:r>
            <a:endParaRPr lang="it-IT" sz="2300" noProof="1"/>
          </a:p>
        </p:txBody>
      </p:sp>
      <p:sp>
        <p:nvSpPr>
          <p:cNvPr id="9" name="Shape 7"/>
          <p:cNvSpPr/>
          <p:nvPr/>
        </p:nvSpPr>
        <p:spPr>
          <a:xfrm>
            <a:off x="777240" y="3401568"/>
            <a:ext cx="5257800" cy="0"/>
          </a:xfrm>
          <a:prstGeom prst="line">
            <a:avLst/>
          </a:prstGeom>
          <a:noFill/>
          <a:ln w="33020">
            <a:solidFill>
              <a:srgbClr val="E87531"/>
            </a:solidFill>
            <a:prstDash val="solid"/>
          </a:ln>
        </p:spPr>
        <p:txBody>
          <a:bodyPr/>
          <a:lstStyle/>
          <a:p>
            <a:endParaRPr lang="it-IT" noProof="1"/>
          </a:p>
        </p:txBody>
      </p:sp>
      <p:sp>
        <p:nvSpPr>
          <p:cNvPr id="10" name="Text 8"/>
          <p:cNvSpPr/>
          <p:nvPr/>
        </p:nvSpPr>
        <p:spPr>
          <a:xfrm>
            <a:off x="768096" y="3685032"/>
            <a:ext cx="1051560" cy="29260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550" b="1" noProof="1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Prima</a:t>
            </a:r>
            <a:endParaRPr lang="it-IT" sz="1400" noProof="1"/>
          </a:p>
        </p:txBody>
      </p:sp>
      <p:sp>
        <p:nvSpPr>
          <p:cNvPr id="11" name="Shape 9"/>
          <p:cNvSpPr/>
          <p:nvPr/>
        </p:nvSpPr>
        <p:spPr>
          <a:xfrm>
            <a:off x="2395728" y="4187952"/>
            <a:ext cx="4069080" cy="0"/>
          </a:xfrm>
          <a:prstGeom prst="line">
            <a:avLst/>
          </a:prstGeom>
          <a:noFill/>
          <a:ln w="17780">
            <a:solidFill>
              <a:srgbClr val="6C8F5A"/>
            </a:solidFill>
            <a:prstDash val="solid"/>
          </a:ln>
        </p:spPr>
        <p:txBody>
          <a:bodyPr wrap="square" lIns="18288" tIns="9144" rIns="18288" bIns="9144" anchor="t"/>
          <a:lstStyle/>
          <a:p>
            <a:endParaRPr lang="it-IT" noProof="1"/>
          </a:p>
        </p:txBody>
      </p:sp>
      <p:sp>
        <p:nvSpPr>
          <p:cNvPr id="12" name="Text 10"/>
          <p:cNvSpPr/>
          <p:nvPr/>
        </p:nvSpPr>
        <p:spPr>
          <a:xfrm>
            <a:off x="2395728" y="3639312"/>
            <a:ext cx="4069080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it-IT" sz="1540" noProof="1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Indicatori centrati soprattutto su output, volumi e adempimenti.</a:t>
            </a:r>
            <a:endParaRPr lang="it-IT" sz="1400" noProof="1"/>
          </a:p>
        </p:txBody>
      </p:sp>
      <p:sp>
        <p:nvSpPr>
          <p:cNvPr id="13" name="Text 11"/>
          <p:cNvSpPr/>
          <p:nvPr/>
        </p:nvSpPr>
        <p:spPr>
          <a:xfrm>
            <a:off x="768096" y="4361688"/>
            <a:ext cx="1051560" cy="29260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550" b="1" noProof="1">
                <a:solidFill>
                  <a:srgbClr val="E8753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Durante</a:t>
            </a:r>
            <a:endParaRPr lang="it-IT" sz="1400" noProof="1"/>
          </a:p>
        </p:txBody>
      </p:sp>
      <p:sp>
        <p:nvSpPr>
          <p:cNvPr id="14" name="Shape 12"/>
          <p:cNvSpPr/>
          <p:nvPr/>
        </p:nvSpPr>
        <p:spPr>
          <a:xfrm>
            <a:off x="2395728" y="4864608"/>
            <a:ext cx="4069080" cy="0"/>
          </a:xfrm>
          <a:prstGeom prst="line">
            <a:avLst/>
          </a:prstGeom>
          <a:noFill/>
          <a:ln w="17780">
            <a:solidFill>
              <a:srgbClr val="E87531"/>
            </a:solidFill>
            <a:prstDash val="solid"/>
          </a:ln>
        </p:spPr>
        <p:txBody>
          <a:bodyPr wrap="square" lIns="18288" tIns="9144" rIns="18288" bIns="9144" anchor="t"/>
          <a:lstStyle/>
          <a:p>
            <a:endParaRPr lang="it-IT" noProof="1"/>
          </a:p>
        </p:txBody>
      </p:sp>
      <p:sp>
        <p:nvSpPr>
          <p:cNvPr id="15" name="Text 13"/>
          <p:cNvSpPr/>
          <p:nvPr/>
        </p:nvSpPr>
        <p:spPr>
          <a:xfrm>
            <a:off x="2395728" y="4315968"/>
            <a:ext cx="4069080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it-IT" sz="1540" noProof="1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Traduzione della missione in obiettivi di valore pubblico misurabili.</a:t>
            </a:r>
            <a:endParaRPr lang="it-IT" sz="1400" noProof="1"/>
          </a:p>
        </p:txBody>
      </p:sp>
      <p:sp>
        <p:nvSpPr>
          <p:cNvPr id="16" name="Text 14"/>
          <p:cNvSpPr/>
          <p:nvPr/>
        </p:nvSpPr>
        <p:spPr>
          <a:xfrm>
            <a:off x="768096" y="5038344"/>
            <a:ext cx="1051560" cy="29260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550" b="1" noProof="1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Dopo</a:t>
            </a:r>
            <a:endParaRPr lang="it-IT" sz="1400" noProof="1"/>
          </a:p>
        </p:txBody>
      </p:sp>
      <p:sp>
        <p:nvSpPr>
          <p:cNvPr id="17" name="Shape 15"/>
          <p:cNvSpPr/>
          <p:nvPr/>
        </p:nvSpPr>
        <p:spPr>
          <a:xfrm>
            <a:off x="2395728" y="5541264"/>
            <a:ext cx="4069080" cy="0"/>
          </a:xfrm>
          <a:prstGeom prst="line">
            <a:avLst/>
          </a:prstGeom>
          <a:noFill/>
          <a:ln w="17780">
            <a:solidFill>
              <a:srgbClr val="6C8F5A"/>
            </a:solidFill>
            <a:prstDash val="solid"/>
          </a:ln>
        </p:spPr>
        <p:txBody>
          <a:bodyPr wrap="square" lIns="18288" tIns="9144" rIns="18288" bIns="9144" anchor="t"/>
          <a:lstStyle/>
          <a:p>
            <a:endParaRPr lang="it-IT" noProof="1"/>
          </a:p>
        </p:txBody>
      </p:sp>
      <p:sp>
        <p:nvSpPr>
          <p:cNvPr id="18" name="Text 16"/>
          <p:cNvSpPr/>
          <p:nvPr/>
        </p:nvSpPr>
        <p:spPr>
          <a:xfrm>
            <a:off x="2395728" y="4992624"/>
            <a:ext cx="4069080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it-IT" sz="1540" noProof="1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Lettura più chiara degli effetti su ricerca, imprese e territorio.</a:t>
            </a:r>
            <a:endParaRPr lang="it-IT" sz="1400" noProof="1"/>
          </a:p>
        </p:txBody>
      </p:sp>
      <p:sp>
        <p:nvSpPr>
          <p:cNvPr id="19" name="Shape 17"/>
          <p:cNvSpPr/>
          <p:nvPr/>
        </p:nvSpPr>
        <p:spPr>
          <a:xfrm>
            <a:off x="7315200" y="1554480"/>
            <a:ext cx="0" cy="4160520"/>
          </a:xfrm>
          <a:prstGeom prst="line">
            <a:avLst/>
          </a:prstGeom>
          <a:noFill/>
          <a:ln w="13970">
            <a:solidFill>
              <a:srgbClr val="BCC9B8"/>
            </a:solidFill>
            <a:prstDash val="solid"/>
          </a:ln>
        </p:spPr>
        <p:txBody>
          <a:bodyPr/>
          <a:lstStyle/>
          <a:p>
            <a:endParaRPr lang="it-IT" noProof="1"/>
          </a:p>
        </p:txBody>
      </p:sp>
      <p:sp>
        <p:nvSpPr>
          <p:cNvPr id="20" name="Shape 18"/>
          <p:cNvSpPr/>
          <p:nvPr/>
        </p:nvSpPr>
        <p:spPr>
          <a:xfrm>
            <a:off x="7114032" y="1581912"/>
            <a:ext cx="393192" cy="393192"/>
          </a:xfrm>
          <a:prstGeom prst="ellipse">
            <a:avLst/>
          </a:prstGeom>
          <a:solidFill>
            <a:srgbClr val="1F6B4C"/>
          </a:solidFill>
          <a:ln w="12700">
            <a:solidFill>
              <a:srgbClr val="1F6B4C"/>
            </a:solidFill>
            <a:prstDash val="solid"/>
          </a:ln>
        </p:spPr>
        <p:txBody>
          <a:bodyPr/>
          <a:lstStyle/>
          <a:p>
            <a:endParaRPr lang="it-IT" noProof="1"/>
          </a:p>
        </p:txBody>
      </p:sp>
      <p:sp>
        <p:nvSpPr>
          <p:cNvPr id="21" name="Text 19"/>
          <p:cNvSpPr/>
          <p:nvPr/>
        </p:nvSpPr>
        <p:spPr>
          <a:xfrm>
            <a:off x="7726680" y="1508760"/>
            <a:ext cx="2926080" cy="34747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900" b="1" noProof="1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Valore pubblico</a:t>
            </a:r>
            <a:endParaRPr lang="it-IT" sz="1800" noProof="1"/>
          </a:p>
        </p:txBody>
      </p:sp>
      <p:sp>
        <p:nvSpPr>
          <p:cNvPr id="22" name="Text 20"/>
          <p:cNvSpPr/>
          <p:nvPr/>
        </p:nvSpPr>
        <p:spPr>
          <a:xfrm>
            <a:off x="7744968" y="1874520"/>
            <a:ext cx="3337560" cy="53035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520" noProof="1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outcome attesi per collettività e stakeholder</a:t>
            </a:r>
            <a:endParaRPr lang="it-IT" sz="1400" noProof="1"/>
          </a:p>
        </p:txBody>
      </p:sp>
      <p:sp>
        <p:nvSpPr>
          <p:cNvPr id="23" name="Shape 21"/>
          <p:cNvSpPr/>
          <p:nvPr/>
        </p:nvSpPr>
        <p:spPr>
          <a:xfrm>
            <a:off x="7114032" y="2606040"/>
            <a:ext cx="393192" cy="393192"/>
          </a:xfrm>
          <a:prstGeom prst="ellipse">
            <a:avLst/>
          </a:prstGeom>
          <a:solidFill>
            <a:srgbClr val="6C8F5A"/>
          </a:solidFill>
          <a:ln w="12700">
            <a:solidFill>
              <a:srgbClr val="6C8F5A"/>
            </a:solidFill>
            <a:prstDash val="solid"/>
          </a:ln>
        </p:spPr>
        <p:txBody>
          <a:bodyPr/>
          <a:lstStyle/>
          <a:p>
            <a:endParaRPr lang="it-IT" noProof="1"/>
          </a:p>
        </p:txBody>
      </p:sp>
      <p:sp>
        <p:nvSpPr>
          <p:cNvPr id="24" name="Text 22"/>
          <p:cNvSpPr/>
          <p:nvPr/>
        </p:nvSpPr>
        <p:spPr>
          <a:xfrm>
            <a:off x="7726680" y="2532888"/>
            <a:ext cx="2926080" cy="34747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900" b="1" noProof="1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Performance</a:t>
            </a:r>
            <a:endParaRPr lang="it-IT" sz="1800" noProof="1"/>
          </a:p>
        </p:txBody>
      </p:sp>
      <p:sp>
        <p:nvSpPr>
          <p:cNvPr id="25" name="Text 23"/>
          <p:cNvSpPr/>
          <p:nvPr/>
        </p:nvSpPr>
        <p:spPr>
          <a:xfrm>
            <a:off x="7744968" y="2898648"/>
            <a:ext cx="3337560" cy="53035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520" noProof="1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obiettivi operativi e responsabilità organizzative</a:t>
            </a:r>
            <a:endParaRPr lang="it-IT" sz="1400" noProof="1"/>
          </a:p>
        </p:txBody>
      </p:sp>
      <p:sp>
        <p:nvSpPr>
          <p:cNvPr id="26" name="Shape 24"/>
          <p:cNvSpPr/>
          <p:nvPr/>
        </p:nvSpPr>
        <p:spPr>
          <a:xfrm>
            <a:off x="7114032" y="3630168"/>
            <a:ext cx="393192" cy="393192"/>
          </a:xfrm>
          <a:prstGeom prst="ellipse">
            <a:avLst/>
          </a:prstGeom>
          <a:solidFill>
            <a:srgbClr val="E87531"/>
          </a:solidFill>
          <a:ln w="12700">
            <a:solidFill>
              <a:srgbClr val="E87531"/>
            </a:solidFill>
            <a:prstDash val="solid"/>
          </a:ln>
        </p:spPr>
        <p:txBody>
          <a:bodyPr/>
          <a:lstStyle/>
          <a:p>
            <a:endParaRPr lang="it-IT" noProof="1"/>
          </a:p>
        </p:txBody>
      </p:sp>
      <p:sp>
        <p:nvSpPr>
          <p:cNvPr id="27" name="Text 25"/>
          <p:cNvSpPr/>
          <p:nvPr/>
        </p:nvSpPr>
        <p:spPr>
          <a:xfrm>
            <a:off x="7726680" y="3557016"/>
            <a:ext cx="2926080" cy="34747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900" b="1" noProof="1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Indicatori</a:t>
            </a:r>
            <a:endParaRPr lang="it-IT" sz="1800" noProof="1"/>
          </a:p>
        </p:txBody>
      </p:sp>
      <p:sp>
        <p:nvSpPr>
          <p:cNvPr id="28" name="Text 26"/>
          <p:cNvSpPr/>
          <p:nvPr/>
        </p:nvSpPr>
        <p:spPr>
          <a:xfrm>
            <a:off x="7744968" y="3922776"/>
            <a:ext cx="3337560" cy="53035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520" noProof="1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misure osservabili, confrontabili, migliorabili</a:t>
            </a:r>
            <a:endParaRPr lang="it-IT" sz="1400" noProof="1"/>
          </a:p>
        </p:txBody>
      </p:sp>
      <p:sp>
        <p:nvSpPr>
          <p:cNvPr id="29" name="Shape 27"/>
          <p:cNvSpPr/>
          <p:nvPr/>
        </p:nvSpPr>
        <p:spPr>
          <a:xfrm>
            <a:off x="7114032" y="4654296"/>
            <a:ext cx="393192" cy="393192"/>
          </a:xfrm>
          <a:prstGeom prst="ellipse">
            <a:avLst/>
          </a:prstGeom>
          <a:solidFill>
            <a:srgbClr val="6C8F5A"/>
          </a:solidFill>
          <a:ln w="12700">
            <a:solidFill>
              <a:srgbClr val="6C8F5A"/>
            </a:solidFill>
            <a:prstDash val="solid"/>
          </a:ln>
        </p:spPr>
        <p:txBody>
          <a:bodyPr/>
          <a:lstStyle/>
          <a:p>
            <a:endParaRPr lang="it-IT" noProof="1"/>
          </a:p>
        </p:txBody>
      </p:sp>
      <p:sp>
        <p:nvSpPr>
          <p:cNvPr id="30" name="Text 28"/>
          <p:cNvSpPr/>
          <p:nvPr/>
        </p:nvSpPr>
        <p:spPr>
          <a:xfrm>
            <a:off x="7726680" y="4581144"/>
            <a:ext cx="2926080" cy="34747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900" b="1" noProof="1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Monitoraggio</a:t>
            </a:r>
            <a:endParaRPr lang="it-IT" sz="1800" noProof="1"/>
          </a:p>
        </p:txBody>
      </p:sp>
      <p:sp>
        <p:nvSpPr>
          <p:cNvPr id="31" name="Text 29"/>
          <p:cNvSpPr/>
          <p:nvPr/>
        </p:nvSpPr>
        <p:spPr>
          <a:xfrm>
            <a:off x="7744968" y="4946904"/>
            <a:ext cx="3337560" cy="53035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520" noProof="1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evidenze per decisioni e accountability</a:t>
            </a:r>
            <a:endParaRPr lang="it-IT" sz="1400" noProof="1"/>
          </a:p>
        </p:txBody>
      </p:sp>
      <p:sp>
        <p:nvSpPr>
          <p:cNvPr id="32" name="Text 30"/>
          <p:cNvSpPr/>
          <p:nvPr/>
        </p:nvSpPr>
        <p:spPr>
          <a:xfrm>
            <a:off x="502920" y="6473952"/>
            <a:ext cx="9966960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850" noProof="1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Convegno ISTAT 25 giugno 2026 -  Il Valore Pubblico delle PA. Sfide e nuove prospettive</a:t>
            </a:r>
          </a:p>
          <a:p>
            <a:pPr marL="0" indent="0">
              <a:buNone/>
            </a:pPr>
            <a:endParaRPr lang="it-IT" sz="720" noProof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F6B4C"/>
          </a:solidFill>
          <a:ln w="12700">
            <a:solidFill>
              <a:srgbClr val="1F6B4C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3017520" cy="21945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95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MANDATO</a:t>
            </a:r>
            <a:endParaRPr lang="it-IT" sz="780" noProof="0" dirty="0"/>
          </a:p>
        </p:txBody>
      </p:sp>
      <p:sp>
        <p:nvSpPr>
          <p:cNvPr id="4" name="Text 2"/>
          <p:cNvSpPr/>
          <p:nvPr/>
        </p:nvSpPr>
        <p:spPr>
          <a:xfrm>
            <a:off x="11320272" y="6473952"/>
            <a:ext cx="384048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r">
              <a:buNone/>
            </a:pPr>
            <a:r>
              <a:rPr lang="it-IT" sz="85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it-IT" sz="850" noProof="0" dirty="0"/>
          </a:p>
        </p:txBody>
      </p:sp>
      <p:sp>
        <p:nvSpPr>
          <p:cNvPr id="5" name="Shape 3"/>
          <p:cNvSpPr/>
          <p:nvPr/>
        </p:nvSpPr>
        <p:spPr>
          <a:xfrm>
            <a:off x="11777472" y="6556248"/>
            <a:ext cx="228600" cy="0"/>
          </a:xfrm>
          <a:prstGeom prst="line">
            <a:avLst/>
          </a:prstGeom>
          <a:noFill/>
          <a:ln w="15240">
            <a:solidFill>
              <a:srgbClr val="E87531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502920"/>
            <a:ext cx="8686800" cy="64008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300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 punto di partenza: missione e mandato</a:t>
            </a:r>
            <a:endParaRPr lang="it-IT" sz="2800" noProof="0" dirty="0"/>
          </a:p>
        </p:txBody>
      </p:sp>
      <p:sp>
        <p:nvSpPr>
          <p:cNvPr id="7" name="Text 5"/>
          <p:cNvSpPr/>
          <p:nvPr/>
        </p:nvSpPr>
        <p:spPr>
          <a:xfrm>
            <a:off x="658368" y="1078992"/>
            <a:ext cx="8686800" cy="420624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160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Area Science Park come ponte tra infrastrutture di ricerca, imprese e trasformazione digitale/verde.</a:t>
            </a:r>
            <a:endParaRPr lang="it-IT" sz="1450" noProof="0" dirty="0"/>
          </a:p>
        </p:txBody>
      </p:sp>
      <p:sp>
        <p:nvSpPr>
          <p:cNvPr id="8" name="Text 6"/>
          <p:cNvSpPr/>
          <p:nvPr/>
        </p:nvSpPr>
        <p:spPr>
          <a:xfrm>
            <a:off x="777240" y="1536192"/>
            <a:ext cx="5989320" cy="85953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it-IT" sz="3000" b="1" i="1" noProof="0" dirty="0">
                <a:solidFill>
                  <a:srgbClr val="1F6B4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“Costruire ponti tra il mondo della ricerca e l’industria”</a:t>
            </a:r>
            <a:endParaRPr lang="it-IT" sz="2900" noProof="0" dirty="0"/>
          </a:p>
        </p:txBody>
      </p:sp>
      <p:sp>
        <p:nvSpPr>
          <p:cNvPr id="9" name="Text 7"/>
          <p:cNvSpPr/>
          <p:nvPr/>
        </p:nvSpPr>
        <p:spPr>
          <a:xfrm>
            <a:off x="804672" y="2487168"/>
            <a:ext cx="5623560" cy="129844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620" noProof="0" dirty="0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sperimentazione parte dal mandato dell’ente: sostenere innovazione ad alto rischio basata su infrastrutture scientifiche e tecnologiche, con attenzione a transizione digitale e verde.</a:t>
            </a:r>
            <a:endParaRPr lang="it-IT" sz="1400" noProof="0" dirty="0"/>
          </a:p>
        </p:txBody>
      </p:sp>
      <p:sp>
        <p:nvSpPr>
          <p:cNvPr id="10" name="Shape 8"/>
          <p:cNvSpPr/>
          <p:nvPr/>
        </p:nvSpPr>
        <p:spPr>
          <a:xfrm>
            <a:off x="7086600" y="1965960"/>
            <a:ext cx="1261872" cy="1261872"/>
          </a:xfrm>
          <a:prstGeom prst="ellipse">
            <a:avLst/>
          </a:prstGeom>
          <a:solidFill>
            <a:srgbClr val="DDE8D5"/>
          </a:solidFill>
          <a:ln w="15240">
            <a:solidFill>
              <a:srgbClr val="6C8F5A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11" name="Text 9"/>
          <p:cNvSpPr/>
          <p:nvPr/>
        </p:nvSpPr>
        <p:spPr>
          <a:xfrm>
            <a:off x="7461504" y="2267712"/>
            <a:ext cx="502920" cy="34747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ctr">
              <a:buNone/>
            </a:pPr>
            <a:r>
              <a:rPr lang="it-IT" sz="950" b="1" noProof="0" dirty="0">
                <a:solidFill>
                  <a:srgbClr val="1F6B4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</a:t>
            </a:r>
            <a:endParaRPr lang="it-IT" sz="2200" noProof="0" dirty="0"/>
          </a:p>
        </p:txBody>
      </p:sp>
      <p:sp>
        <p:nvSpPr>
          <p:cNvPr id="12" name="Text 10"/>
          <p:cNvSpPr/>
          <p:nvPr/>
        </p:nvSpPr>
        <p:spPr>
          <a:xfrm>
            <a:off x="7013448" y="3456432"/>
            <a:ext cx="1417320" cy="32004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ctr">
              <a:buNone/>
            </a:pPr>
            <a:r>
              <a:rPr lang="it-IT" sz="175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Ricerca</a:t>
            </a:r>
            <a:endParaRPr lang="it-IT" sz="1620" noProof="0" dirty="0"/>
          </a:p>
        </p:txBody>
      </p:sp>
      <p:sp>
        <p:nvSpPr>
          <p:cNvPr id="13" name="Text 11"/>
          <p:cNvSpPr/>
          <p:nvPr/>
        </p:nvSpPr>
        <p:spPr>
          <a:xfrm>
            <a:off x="7059168" y="3774685"/>
            <a:ext cx="1371600" cy="786384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ctr">
              <a:buNone/>
            </a:pPr>
            <a:r>
              <a:rPr lang="it-IT" sz="150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capacità scientifica e infrastrutture</a:t>
            </a:r>
            <a:endParaRPr lang="it-IT" sz="1400" noProof="0" dirty="0"/>
          </a:p>
        </p:txBody>
      </p:sp>
      <p:sp>
        <p:nvSpPr>
          <p:cNvPr id="14" name="Shape 12"/>
          <p:cNvSpPr/>
          <p:nvPr/>
        </p:nvSpPr>
        <p:spPr>
          <a:xfrm>
            <a:off x="8348472" y="2596896"/>
            <a:ext cx="292608" cy="0"/>
          </a:xfrm>
          <a:prstGeom prst="line">
            <a:avLst/>
          </a:prstGeom>
          <a:noFill/>
          <a:ln w="15240">
            <a:solidFill>
              <a:srgbClr val="BCC9B8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15" name="Shape 13"/>
          <p:cNvSpPr/>
          <p:nvPr/>
        </p:nvSpPr>
        <p:spPr>
          <a:xfrm>
            <a:off x="8641080" y="1965960"/>
            <a:ext cx="1261872" cy="1261872"/>
          </a:xfrm>
          <a:prstGeom prst="ellipse">
            <a:avLst/>
          </a:prstGeom>
          <a:solidFill>
            <a:srgbClr val="F5D0B8">
              <a:alpha val="92000"/>
            </a:srgbClr>
          </a:solidFill>
          <a:ln w="15240">
            <a:solidFill>
              <a:srgbClr val="E87531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16" name="Text 14"/>
          <p:cNvSpPr/>
          <p:nvPr/>
        </p:nvSpPr>
        <p:spPr>
          <a:xfrm>
            <a:off x="9015984" y="2267712"/>
            <a:ext cx="502920" cy="34747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ctr">
              <a:buNone/>
            </a:pPr>
            <a:r>
              <a:rPr lang="it-IT" sz="950" b="1" noProof="0" dirty="0">
                <a:solidFill>
                  <a:srgbClr val="E87531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</a:t>
            </a:r>
            <a:endParaRPr lang="it-IT" sz="2200" noProof="0" dirty="0"/>
          </a:p>
        </p:txBody>
      </p:sp>
      <p:sp>
        <p:nvSpPr>
          <p:cNvPr id="17" name="Text 15"/>
          <p:cNvSpPr/>
          <p:nvPr/>
        </p:nvSpPr>
        <p:spPr>
          <a:xfrm>
            <a:off x="8567928" y="3456432"/>
            <a:ext cx="1417320" cy="32004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ctr">
              <a:buNone/>
            </a:pPr>
            <a:r>
              <a:rPr lang="it-IT" sz="175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Impresa</a:t>
            </a:r>
            <a:endParaRPr lang="it-IT" sz="1620" noProof="0" dirty="0"/>
          </a:p>
        </p:txBody>
      </p:sp>
      <p:sp>
        <p:nvSpPr>
          <p:cNvPr id="18" name="Text 16"/>
          <p:cNvSpPr/>
          <p:nvPr/>
        </p:nvSpPr>
        <p:spPr>
          <a:xfrm>
            <a:off x="8592522" y="3771847"/>
            <a:ext cx="1371600" cy="786384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ctr">
              <a:buNone/>
            </a:pPr>
            <a:r>
              <a:rPr lang="it-IT" sz="150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innovazione deep-tech e crescita</a:t>
            </a:r>
            <a:endParaRPr lang="it-IT" sz="1400" noProof="0" dirty="0"/>
          </a:p>
        </p:txBody>
      </p:sp>
      <p:sp>
        <p:nvSpPr>
          <p:cNvPr id="19" name="Shape 17"/>
          <p:cNvSpPr/>
          <p:nvPr/>
        </p:nvSpPr>
        <p:spPr>
          <a:xfrm>
            <a:off x="9902952" y="2596896"/>
            <a:ext cx="292608" cy="0"/>
          </a:xfrm>
          <a:prstGeom prst="line">
            <a:avLst/>
          </a:prstGeom>
          <a:noFill/>
          <a:ln w="15240">
            <a:solidFill>
              <a:srgbClr val="BCC9B8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20" name="Shape 18"/>
          <p:cNvSpPr/>
          <p:nvPr/>
        </p:nvSpPr>
        <p:spPr>
          <a:xfrm>
            <a:off x="10195560" y="1965960"/>
            <a:ext cx="1261872" cy="1261872"/>
          </a:xfrm>
          <a:prstGeom prst="ellipse">
            <a:avLst/>
          </a:prstGeom>
          <a:solidFill>
            <a:srgbClr val="DDE8D5"/>
          </a:solidFill>
          <a:ln w="15240">
            <a:solidFill>
              <a:srgbClr val="6C8F5A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21" name="Text 19"/>
          <p:cNvSpPr/>
          <p:nvPr/>
        </p:nvSpPr>
        <p:spPr>
          <a:xfrm>
            <a:off x="10570464" y="2267712"/>
            <a:ext cx="502920" cy="34747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ctr">
              <a:buNone/>
            </a:pPr>
            <a:r>
              <a:rPr lang="it-IT" sz="950" b="1" noProof="0" dirty="0">
                <a:solidFill>
                  <a:srgbClr val="1F6B4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</a:t>
            </a:r>
            <a:endParaRPr lang="it-IT" sz="2200" noProof="0" dirty="0"/>
          </a:p>
        </p:txBody>
      </p:sp>
      <p:sp>
        <p:nvSpPr>
          <p:cNvPr id="22" name="Text 20"/>
          <p:cNvSpPr/>
          <p:nvPr/>
        </p:nvSpPr>
        <p:spPr>
          <a:xfrm>
            <a:off x="10122408" y="3456432"/>
            <a:ext cx="1417320" cy="32004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ctr">
              <a:buNone/>
            </a:pPr>
            <a:r>
              <a:rPr lang="it-IT" sz="175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Territorio</a:t>
            </a:r>
            <a:endParaRPr lang="it-IT" sz="1620" noProof="0" dirty="0"/>
          </a:p>
        </p:txBody>
      </p:sp>
      <p:sp>
        <p:nvSpPr>
          <p:cNvPr id="23" name="Text 21"/>
          <p:cNvSpPr/>
          <p:nvPr/>
        </p:nvSpPr>
        <p:spPr>
          <a:xfrm>
            <a:off x="10168128" y="3744521"/>
            <a:ext cx="1371600" cy="786384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ctr">
              <a:buNone/>
            </a:pPr>
            <a:r>
              <a:rPr lang="it-IT" sz="150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ecosistema, competenze e sostenibilità</a:t>
            </a:r>
            <a:endParaRPr lang="it-IT" sz="1400" noProof="0" dirty="0"/>
          </a:p>
        </p:txBody>
      </p:sp>
      <p:sp>
        <p:nvSpPr>
          <p:cNvPr id="24" name="Shape 22"/>
          <p:cNvSpPr/>
          <p:nvPr/>
        </p:nvSpPr>
        <p:spPr>
          <a:xfrm>
            <a:off x="749808" y="5074920"/>
            <a:ext cx="10625328" cy="27432"/>
          </a:xfrm>
          <a:prstGeom prst="rect">
            <a:avLst/>
          </a:prstGeom>
          <a:solidFill>
            <a:srgbClr val="BCC9B8"/>
          </a:solidFill>
          <a:ln w="12700">
            <a:solidFill>
              <a:srgbClr val="BCC9B8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25" name="Text 23"/>
          <p:cNvSpPr/>
          <p:nvPr/>
        </p:nvSpPr>
        <p:spPr>
          <a:xfrm>
            <a:off x="777240" y="5285232"/>
            <a:ext cx="2377440" cy="2468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1030" b="1" noProof="0" dirty="0">
                <a:solidFill>
                  <a:srgbClr val="E8753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LETTURA DI VALORE PUBBLICO</a:t>
            </a:r>
            <a:endParaRPr lang="it-IT" sz="900" noProof="0" dirty="0"/>
          </a:p>
        </p:txBody>
      </p:sp>
      <p:sp>
        <p:nvSpPr>
          <p:cNvPr id="26" name="Text 24"/>
          <p:cNvSpPr/>
          <p:nvPr/>
        </p:nvSpPr>
        <p:spPr>
          <a:xfrm>
            <a:off x="3200400" y="5175504"/>
            <a:ext cx="7178040" cy="71323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it-IT" sz="1700" noProof="0" dirty="0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domanda guida diventa: quali cambiamenti misurabili producono ricerca, trasferimento tecnologico e servizi a valore aggiunto per l’ecosistema di riferimento?</a:t>
            </a:r>
            <a:endParaRPr lang="it-IT" sz="1400" noProof="0" dirty="0"/>
          </a:p>
        </p:txBody>
      </p:sp>
      <p:sp>
        <p:nvSpPr>
          <p:cNvPr id="27" name="Text 25"/>
          <p:cNvSpPr/>
          <p:nvPr/>
        </p:nvSpPr>
        <p:spPr>
          <a:xfrm>
            <a:off x="502920" y="6473952"/>
            <a:ext cx="9966960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85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Convegno ISTAT 25 giugno 2026 -  Il Valore Pubblico delle PA. Sfide e nuove prospettive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3" name="TextBox 2"/>
          <p:cNvSpPr txBox="1">
            <a:spLocks/>
          </p:cNvSpPr>
          <p:nvPr/>
        </p:nvSpPr>
        <p:spPr>
          <a:xfrm>
            <a:off x="212256" y="166714"/>
            <a:ext cx="301752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950" b="1" i="0" noProof="0" dirty="0">
                <a:solidFill>
                  <a:srgbClr val="1F6B4C"/>
                </a:solidFill>
                <a:latin typeface="Aptos"/>
              </a:rPr>
              <a:t>ADESIONE</a:t>
            </a:r>
          </a:p>
        </p:txBody>
      </p:sp>
      <p:sp>
        <p:nvSpPr>
          <p:cNvPr id="4" name="TextBox 3"/>
          <p:cNvSpPr txBox="1">
            <a:spLocks/>
          </p:cNvSpPr>
          <p:nvPr/>
        </p:nvSpPr>
        <p:spPr>
          <a:xfrm>
            <a:off x="11320272" y="6473952"/>
            <a:ext cx="384048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850" b="0" i="0" noProof="0" dirty="0">
                <a:solidFill>
                  <a:srgbClr val="647064"/>
                </a:solidFill>
                <a:latin typeface="Aptos"/>
              </a:rPr>
              <a:t>04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77472" y="6556248"/>
            <a:ext cx="228600" cy="32004"/>
          </a:xfrm>
          <a:prstGeom prst="rect">
            <a:avLst/>
          </a:prstGeom>
          <a:solidFill>
            <a:srgbClr val="E87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640080" y="475488"/>
            <a:ext cx="10972800" cy="37702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2450" b="1" i="0" noProof="0" dirty="0">
                <a:solidFill>
                  <a:srgbClr val="243029"/>
                </a:solidFill>
                <a:latin typeface="Aptos Display"/>
              </a:rPr>
              <a:t>Aderenza al set ISTAT–CERVAP e personalizzazioni Area Science Park</a:t>
            </a:r>
          </a:p>
        </p:txBody>
      </p:sp>
      <p:sp>
        <p:nvSpPr>
          <p:cNvPr id="7" name="TextBox 6"/>
          <p:cNvSpPr txBox="1">
            <a:spLocks/>
          </p:cNvSpPr>
          <p:nvPr/>
        </p:nvSpPr>
        <p:spPr>
          <a:xfrm>
            <a:off x="658368" y="960120"/>
            <a:ext cx="10652760" cy="2834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80" b="0" i="0" noProof="0" dirty="0">
                <a:solidFill>
                  <a:srgbClr val="647064"/>
                </a:solidFill>
                <a:latin typeface="Aptos"/>
              </a:rPr>
              <a:t>PIAO 2026–2028: continuità con il framework comune, con alcune esclusioni motivate e tre indicatori scientifici specifici.</a:t>
            </a:r>
          </a:p>
        </p:txBody>
      </p:sp>
      <p:sp>
        <p:nvSpPr>
          <p:cNvPr id="8" name="TextBox 7"/>
          <p:cNvSpPr txBox="1">
            <a:spLocks/>
          </p:cNvSpPr>
          <p:nvPr/>
        </p:nvSpPr>
        <p:spPr>
          <a:xfrm>
            <a:off x="658368" y="1444752"/>
            <a:ext cx="2057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300" b="1" i="0" noProof="0" dirty="0">
                <a:solidFill>
                  <a:srgbClr val="1F6B4C"/>
                </a:solidFill>
                <a:latin typeface="Aptos Display"/>
              </a:rPr>
              <a:t>SET COMUNE EPR</a:t>
            </a:r>
          </a:p>
        </p:txBody>
      </p:sp>
      <p:sp>
        <p:nvSpPr>
          <p:cNvPr id="9" name="TextBox 8"/>
          <p:cNvSpPr txBox="1">
            <a:spLocks/>
          </p:cNvSpPr>
          <p:nvPr/>
        </p:nvSpPr>
        <p:spPr>
          <a:xfrm>
            <a:off x="3447287" y="1463040"/>
            <a:ext cx="2057400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370" b="0" i="0" noProof="0" dirty="0">
                <a:solidFill>
                  <a:srgbClr val="647064"/>
                </a:solidFill>
                <a:latin typeface="Aptos"/>
              </a:rPr>
              <a:t>13 indicatori comuni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8368" y="1746504"/>
            <a:ext cx="5138928" cy="22860"/>
          </a:xfrm>
          <a:prstGeom prst="rect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1" name="TextBox 10"/>
          <p:cNvSpPr txBox="1">
            <a:spLocks/>
          </p:cNvSpPr>
          <p:nvPr/>
        </p:nvSpPr>
        <p:spPr>
          <a:xfrm>
            <a:off x="658368" y="1901952"/>
            <a:ext cx="1874519" cy="6583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3900" b="1" i="0" noProof="0" dirty="0">
                <a:solidFill>
                  <a:srgbClr val="1F6B4C"/>
                </a:solidFill>
                <a:latin typeface="Aptos Display"/>
              </a:rPr>
              <a:t>11/13</a:t>
            </a: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694944" y="2578608"/>
            <a:ext cx="24688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800" b="1" i="0" noProof="0" dirty="0">
                <a:solidFill>
                  <a:srgbClr val="243029"/>
                </a:solidFill>
                <a:latin typeface="Aptos Display"/>
              </a:rPr>
              <a:t>indicatori comuni attivi</a:t>
            </a:r>
          </a:p>
        </p:txBody>
      </p:sp>
      <p:sp>
        <p:nvSpPr>
          <p:cNvPr id="13" name="TextBox 12"/>
          <p:cNvSpPr txBox="1">
            <a:spLocks/>
          </p:cNvSpPr>
          <p:nvPr/>
        </p:nvSpPr>
        <p:spPr>
          <a:xfrm>
            <a:off x="3127248" y="1993392"/>
            <a:ext cx="2578608" cy="8412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20" b="0" i="0" noProof="0" dirty="0">
                <a:solidFill>
                  <a:srgbClr val="647064"/>
                </a:solidFill>
                <a:latin typeface="Aptos"/>
              </a:rPr>
              <a:t>Il set comune è confermato. Due indicatori sono classificati “non significativi” e quindi non entrano nel calcolo.</a:t>
            </a:r>
          </a:p>
        </p:txBody>
      </p:sp>
      <p:sp>
        <p:nvSpPr>
          <p:cNvPr id="14" name="Oval 13"/>
          <p:cNvSpPr/>
          <p:nvPr/>
        </p:nvSpPr>
        <p:spPr>
          <a:xfrm>
            <a:off x="704088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5" name="Oval 14"/>
          <p:cNvSpPr/>
          <p:nvPr/>
        </p:nvSpPr>
        <p:spPr>
          <a:xfrm>
            <a:off x="928116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6" name="Oval 15"/>
          <p:cNvSpPr/>
          <p:nvPr/>
        </p:nvSpPr>
        <p:spPr>
          <a:xfrm>
            <a:off x="1152144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7" name="Oval 16"/>
          <p:cNvSpPr/>
          <p:nvPr/>
        </p:nvSpPr>
        <p:spPr>
          <a:xfrm>
            <a:off x="1376172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8" name="Oval 17"/>
          <p:cNvSpPr/>
          <p:nvPr/>
        </p:nvSpPr>
        <p:spPr>
          <a:xfrm>
            <a:off x="1600200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9" name="Oval 18"/>
          <p:cNvSpPr/>
          <p:nvPr/>
        </p:nvSpPr>
        <p:spPr>
          <a:xfrm>
            <a:off x="1824228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0" name="Oval 19"/>
          <p:cNvSpPr/>
          <p:nvPr/>
        </p:nvSpPr>
        <p:spPr>
          <a:xfrm>
            <a:off x="2048256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1" name="Oval 20"/>
          <p:cNvSpPr/>
          <p:nvPr/>
        </p:nvSpPr>
        <p:spPr>
          <a:xfrm>
            <a:off x="2272284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2" name="Oval 21"/>
          <p:cNvSpPr/>
          <p:nvPr/>
        </p:nvSpPr>
        <p:spPr>
          <a:xfrm>
            <a:off x="2496312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3" name="Oval 22"/>
          <p:cNvSpPr/>
          <p:nvPr/>
        </p:nvSpPr>
        <p:spPr>
          <a:xfrm>
            <a:off x="2720340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4" name="Oval 23"/>
          <p:cNvSpPr/>
          <p:nvPr/>
        </p:nvSpPr>
        <p:spPr>
          <a:xfrm>
            <a:off x="2944368" y="3090672"/>
            <a:ext cx="109728" cy="109728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5" name="Oval 24"/>
          <p:cNvSpPr/>
          <p:nvPr/>
        </p:nvSpPr>
        <p:spPr>
          <a:xfrm>
            <a:off x="3168396" y="3090672"/>
            <a:ext cx="109728" cy="109728"/>
          </a:xfrm>
          <a:prstGeom prst="ellipse">
            <a:avLst/>
          </a:prstGeom>
          <a:solidFill>
            <a:srgbClr val="E87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6" name="Oval 25"/>
          <p:cNvSpPr/>
          <p:nvPr/>
        </p:nvSpPr>
        <p:spPr>
          <a:xfrm>
            <a:off x="3392424" y="3090672"/>
            <a:ext cx="109728" cy="109728"/>
          </a:xfrm>
          <a:prstGeom prst="ellipse">
            <a:avLst/>
          </a:prstGeom>
          <a:solidFill>
            <a:srgbClr val="E87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7" name="TextBox 26"/>
          <p:cNvSpPr txBox="1">
            <a:spLocks/>
          </p:cNvSpPr>
          <p:nvPr/>
        </p:nvSpPr>
        <p:spPr>
          <a:xfrm>
            <a:off x="704088" y="3328416"/>
            <a:ext cx="100584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1F6B4C"/>
                </a:solidFill>
                <a:latin typeface="Aptos"/>
              </a:rPr>
              <a:t>11 attivi</a:t>
            </a:r>
          </a:p>
        </p:txBody>
      </p:sp>
      <p:sp>
        <p:nvSpPr>
          <p:cNvPr id="28" name="TextBox 27"/>
          <p:cNvSpPr txBox="1">
            <a:spLocks/>
          </p:cNvSpPr>
          <p:nvPr/>
        </p:nvSpPr>
        <p:spPr>
          <a:xfrm>
            <a:off x="3310128" y="3328416"/>
            <a:ext cx="192024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E87531"/>
                </a:solidFill>
                <a:latin typeface="Aptos"/>
              </a:rPr>
              <a:t>2 non significativi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58368" y="3630168"/>
            <a:ext cx="5138928" cy="13716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30" name="TextBox 29"/>
          <p:cNvSpPr txBox="1"/>
          <p:nvPr/>
        </p:nvSpPr>
        <p:spPr>
          <a:xfrm>
            <a:off x="676656" y="3803904"/>
            <a:ext cx="324612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500" b="1" i="0" noProof="0" dirty="0">
                <a:solidFill>
                  <a:srgbClr val="243029"/>
                </a:solidFill>
                <a:latin typeface="Aptos"/>
              </a:rPr>
              <a:t>Indicatori comuni non utilizzati</a:t>
            </a:r>
          </a:p>
        </p:txBody>
      </p:sp>
      <p:sp>
        <p:nvSpPr>
          <p:cNvPr id="31" name="Oval 30"/>
          <p:cNvSpPr/>
          <p:nvPr/>
        </p:nvSpPr>
        <p:spPr>
          <a:xfrm>
            <a:off x="731519" y="4219956"/>
            <a:ext cx="210312" cy="210312"/>
          </a:xfrm>
          <a:prstGeom prst="ellipse">
            <a:avLst/>
          </a:prstGeom>
          <a:solidFill>
            <a:srgbClr val="E87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32" name="TextBox 31"/>
          <p:cNvSpPr txBox="1"/>
          <p:nvPr/>
        </p:nvSpPr>
        <p:spPr>
          <a:xfrm>
            <a:off x="731519" y="4248302"/>
            <a:ext cx="210312" cy="1097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it-IT" sz="880" b="1" i="0" noProof="0" dirty="0">
                <a:solidFill>
                  <a:srgbClr val="FFFFFF"/>
                </a:solidFill>
                <a:latin typeface="Aptos"/>
              </a:rPr>
              <a:t>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42415" y="4178808"/>
            <a:ext cx="126187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647064"/>
                </a:solidFill>
                <a:latin typeface="Aptos"/>
              </a:rPr>
              <a:t>IMP_IST_3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377439" y="4169664"/>
            <a:ext cx="28346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80" b="1" i="0" noProof="0" dirty="0">
                <a:solidFill>
                  <a:srgbClr val="E87531"/>
                </a:solidFill>
                <a:latin typeface="Aptos"/>
              </a:rPr>
              <a:t>Autorevolezza </a:t>
            </a:r>
            <a:r>
              <a:rPr lang="it-IT" sz="1480" b="1" i="0" noProof="0" dirty="0" err="1">
                <a:solidFill>
                  <a:srgbClr val="E87531"/>
                </a:solidFill>
                <a:latin typeface="Aptos"/>
              </a:rPr>
              <a:t>istituz</a:t>
            </a:r>
            <a:r>
              <a:rPr lang="it-IT" sz="1480" b="1" dirty="0" err="1">
                <a:solidFill>
                  <a:srgbClr val="E87531"/>
                </a:solidFill>
                <a:latin typeface="Aptos"/>
              </a:rPr>
              <a:t>ionale</a:t>
            </a:r>
            <a:endParaRPr lang="it-IT" sz="1480" b="1" i="0" noProof="0" dirty="0">
              <a:solidFill>
                <a:srgbClr val="E87531"/>
              </a:solidFill>
              <a:latin typeface="Apto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377439" y="4425696"/>
            <a:ext cx="2926080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20" b="0" i="0" noProof="0" dirty="0">
                <a:solidFill>
                  <a:srgbClr val="243029"/>
                </a:solidFill>
                <a:latin typeface="Aptos"/>
              </a:rPr>
              <a:t>audizioni parlamentari</a:t>
            </a:r>
          </a:p>
        </p:txBody>
      </p:sp>
      <p:sp>
        <p:nvSpPr>
          <p:cNvPr id="36" name="Oval 35"/>
          <p:cNvSpPr/>
          <p:nvPr/>
        </p:nvSpPr>
        <p:spPr>
          <a:xfrm>
            <a:off x="731519" y="4832604"/>
            <a:ext cx="210312" cy="210312"/>
          </a:xfrm>
          <a:prstGeom prst="ellipse">
            <a:avLst/>
          </a:prstGeom>
          <a:solidFill>
            <a:srgbClr val="E87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37" name="TextBox 36"/>
          <p:cNvSpPr txBox="1"/>
          <p:nvPr/>
        </p:nvSpPr>
        <p:spPr>
          <a:xfrm>
            <a:off x="731519" y="4860950"/>
            <a:ext cx="210312" cy="1097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it-IT" sz="880" b="1" i="0" noProof="0" dirty="0">
                <a:solidFill>
                  <a:srgbClr val="FFFFFF"/>
                </a:solidFill>
                <a:latin typeface="Aptos"/>
              </a:rPr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42415" y="4791456"/>
            <a:ext cx="126187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647064"/>
                </a:solidFill>
                <a:latin typeface="Aptos"/>
              </a:rPr>
              <a:t>IMP_SOC_1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377439" y="4782312"/>
            <a:ext cx="28346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80" b="1" i="0" noProof="0" dirty="0">
                <a:solidFill>
                  <a:srgbClr val="E87531"/>
                </a:solidFill>
                <a:latin typeface="Aptos"/>
              </a:rPr>
              <a:t>Social Media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377439" y="5038344"/>
            <a:ext cx="2926080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20" b="0" i="0" noProof="0" dirty="0">
                <a:solidFill>
                  <a:srgbClr val="243029"/>
                </a:solidFill>
                <a:latin typeface="Aptos"/>
              </a:rPr>
              <a:t>variazione follower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36208" y="1444752"/>
            <a:ext cx="35204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300" b="1" i="0" noProof="0" dirty="0">
                <a:solidFill>
                  <a:srgbClr val="1F6B4C"/>
                </a:solidFill>
                <a:latin typeface="Aptos Display"/>
              </a:rPr>
              <a:t>PERSONALIZZAZIONE SCIENTIFICA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236208" y="1746504"/>
            <a:ext cx="5074920" cy="22860"/>
          </a:xfrm>
          <a:prstGeom prst="rect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43" name="Oval 42"/>
          <p:cNvSpPr/>
          <p:nvPr/>
        </p:nvSpPr>
        <p:spPr>
          <a:xfrm>
            <a:off x="10460736" y="1874519"/>
            <a:ext cx="768096" cy="768096"/>
          </a:xfrm>
          <a:prstGeom prst="ellipse">
            <a:avLst/>
          </a:prstGeom>
          <a:solidFill>
            <a:srgbClr val="D7E7D5"/>
          </a:solidFill>
          <a:ln w="10160">
            <a:solidFill>
              <a:srgbClr val="B8C5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44" name="TextBox 43"/>
          <p:cNvSpPr txBox="1"/>
          <p:nvPr/>
        </p:nvSpPr>
        <p:spPr>
          <a:xfrm>
            <a:off x="10570464" y="2039112"/>
            <a:ext cx="530352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it-IT" sz="2100" b="1" i="0" noProof="0" dirty="0">
                <a:solidFill>
                  <a:srgbClr val="1F6B4C"/>
                </a:solidFill>
                <a:latin typeface="Aptos Display"/>
              </a:rPr>
              <a:t>+3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460736" y="2331720"/>
            <a:ext cx="768096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it-IT" sz="1250" b="0" i="0" noProof="0" dirty="0">
                <a:solidFill>
                  <a:srgbClr val="647064"/>
                </a:solidFill>
                <a:latin typeface="Aptos"/>
              </a:rPr>
              <a:t>specifici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36208" y="1947672"/>
            <a:ext cx="3931920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20" b="0" i="0" noProof="0" dirty="0">
                <a:solidFill>
                  <a:srgbClr val="647064"/>
                </a:solidFill>
                <a:latin typeface="Aptos"/>
              </a:rPr>
              <a:t>Tre indicatori aggiuntivi VAL_SCI rendono il framework più aderente alla missione scientifica e alle progettualità strategiche ASP.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36208" y="2788920"/>
            <a:ext cx="26974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647064"/>
                </a:solidFill>
                <a:latin typeface="Aptos"/>
              </a:rPr>
              <a:t>Indicatore specifico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683496" y="2788920"/>
            <a:ext cx="530352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400" b="1" i="0" noProof="0" dirty="0">
                <a:solidFill>
                  <a:srgbClr val="647064"/>
                </a:solidFill>
                <a:latin typeface="Aptos"/>
              </a:rPr>
              <a:t>Base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533888" y="2788920"/>
            <a:ext cx="658368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400" b="1" i="0" noProof="0" dirty="0">
                <a:solidFill>
                  <a:srgbClr val="647064"/>
                </a:solidFill>
                <a:latin typeface="Aptos"/>
              </a:rPr>
              <a:t>Target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36208" y="3063240"/>
            <a:ext cx="5074920" cy="13716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51" name="Oval 50"/>
          <p:cNvSpPr/>
          <p:nvPr/>
        </p:nvSpPr>
        <p:spPr>
          <a:xfrm>
            <a:off x="6263640" y="3346704"/>
            <a:ext cx="118872" cy="118872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52" name="TextBox 51"/>
          <p:cNvSpPr txBox="1"/>
          <p:nvPr/>
        </p:nvSpPr>
        <p:spPr>
          <a:xfrm>
            <a:off x="6464808" y="3255264"/>
            <a:ext cx="10515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647064"/>
                </a:solidFill>
                <a:latin typeface="Aptos"/>
              </a:rPr>
              <a:t>IMP_SCI_4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64808" y="3502152"/>
            <a:ext cx="3063240" cy="2377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500" b="1" i="0" noProof="0" dirty="0">
                <a:solidFill>
                  <a:srgbClr val="243029"/>
                </a:solidFill>
                <a:latin typeface="Aptos Display"/>
              </a:rPr>
              <a:t>FAIR data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692640" y="3364992"/>
            <a:ext cx="502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950" b="1" i="0" noProof="0" dirty="0">
                <a:solidFill>
                  <a:srgbClr val="243029"/>
                </a:solidFill>
                <a:latin typeface="Aptos Display"/>
              </a:rPr>
              <a:t>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241280" y="3419856"/>
            <a:ext cx="201168" cy="21031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it-IT" sz="1400" b="0" i="0" noProof="0" dirty="0">
                <a:solidFill>
                  <a:srgbClr val="647064"/>
                </a:solidFill>
                <a:latin typeface="Aptos"/>
              </a:rPr>
              <a:t>→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753344" y="3364992"/>
            <a:ext cx="41148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950" b="1" i="0" noProof="0" dirty="0">
                <a:solidFill>
                  <a:srgbClr val="1F6B4C"/>
                </a:solidFill>
                <a:latin typeface="Aptos Display"/>
              </a:rPr>
              <a:t>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236208" y="3922776"/>
            <a:ext cx="5074920" cy="10972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58" name="Oval 57"/>
          <p:cNvSpPr/>
          <p:nvPr/>
        </p:nvSpPr>
        <p:spPr>
          <a:xfrm>
            <a:off x="6263640" y="4133088"/>
            <a:ext cx="118872" cy="118872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59" name="TextBox 58"/>
          <p:cNvSpPr txBox="1"/>
          <p:nvPr/>
        </p:nvSpPr>
        <p:spPr>
          <a:xfrm>
            <a:off x="6464808" y="4041648"/>
            <a:ext cx="10515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647064"/>
                </a:solidFill>
                <a:latin typeface="Aptos"/>
              </a:rPr>
              <a:t>IMP_SCI_5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64808" y="4288536"/>
            <a:ext cx="3063240" cy="2377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500" b="1" i="0" noProof="0" dirty="0">
                <a:solidFill>
                  <a:srgbClr val="243029"/>
                </a:solidFill>
                <a:latin typeface="Aptos Display"/>
              </a:rPr>
              <a:t>Formazione alta specializzazione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692640" y="4151376"/>
            <a:ext cx="502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950" b="1" i="0" noProof="0" dirty="0">
                <a:solidFill>
                  <a:srgbClr val="243029"/>
                </a:solidFill>
                <a:latin typeface="Aptos Display"/>
              </a:rPr>
              <a:t>24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241280" y="4206240"/>
            <a:ext cx="201168" cy="21031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it-IT" sz="1400" b="0" i="0" noProof="0" dirty="0">
                <a:solidFill>
                  <a:srgbClr val="647064"/>
                </a:solidFill>
                <a:latin typeface="Aptos"/>
              </a:rPr>
              <a:t>→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753344" y="4151376"/>
            <a:ext cx="41148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950" b="1" i="0" noProof="0" dirty="0">
                <a:solidFill>
                  <a:srgbClr val="1F6B4C"/>
                </a:solidFill>
                <a:latin typeface="Aptos Display"/>
              </a:rPr>
              <a:t>25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236208" y="4709160"/>
            <a:ext cx="5074920" cy="10972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65" name="Oval 64"/>
          <p:cNvSpPr/>
          <p:nvPr/>
        </p:nvSpPr>
        <p:spPr>
          <a:xfrm>
            <a:off x="6263640" y="4919472"/>
            <a:ext cx="118872" cy="118872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66" name="TextBox 65"/>
          <p:cNvSpPr txBox="1"/>
          <p:nvPr/>
        </p:nvSpPr>
        <p:spPr>
          <a:xfrm>
            <a:off x="6464808" y="4828032"/>
            <a:ext cx="10515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647064"/>
                </a:solidFill>
                <a:latin typeface="Aptos"/>
              </a:rPr>
              <a:t>IMP_SCI_6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64808" y="5074920"/>
            <a:ext cx="3063240" cy="2377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500" b="1" i="0" noProof="0" dirty="0">
                <a:solidFill>
                  <a:srgbClr val="243029"/>
                </a:solidFill>
                <a:latin typeface="Aptos Display"/>
              </a:rPr>
              <a:t>North Adriatic Hydrogen Valley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692640" y="4937760"/>
            <a:ext cx="502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950" b="1" i="0" noProof="0" dirty="0">
                <a:solidFill>
                  <a:srgbClr val="243029"/>
                </a:solidFill>
                <a:latin typeface="Aptos Display"/>
              </a:rPr>
              <a:t>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241280" y="4992624"/>
            <a:ext cx="201168" cy="21031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it-IT" sz="1400" b="0" i="0" noProof="0" dirty="0">
                <a:solidFill>
                  <a:srgbClr val="647064"/>
                </a:solidFill>
                <a:latin typeface="Aptos"/>
              </a:rPr>
              <a:t>→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0753344" y="4937760"/>
            <a:ext cx="41148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950" b="1" i="0" noProof="0" dirty="0">
                <a:solidFill>
                  <a:srgbClr val="1F6B4C"/>
                </a:solidFill>
                <a:latin typeface="Aptos Display"/>
              </a:rPr>
              <a:t>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236208" y="5495544"/>
            <a:ext cx="5074920" cy="10972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72" name="TextBox 71"/>
          <p:cNvSpPr txBox="1"/>
          <p:nvPr/>
        </p:nvSpPr>
        <p:spPr>
          <a:xfrm>
            <a:off x="9573768" y="5650992"/>
            <a:ext cx="162763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400" b="1" i="0" noProof="0" dirty="0">
                <a:solidFill>
                  <a:srgbClr val="1F6B4C"/>
                </a:solidFill>
                <a:latin typeface="Aptos"/>
              </a:rPr>
              <a:t>Peso: 5% ciascuno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58368" y="5870448"/>
            <a:ext cx="10469880" cy="18288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74" name="TextBox 73"/>
          <p:cNvSpPr txBox="1"/>
          <p:nvPr/>
        </p:nvSpPr>
        <p:spPr>
          <a:xfrm>
            <a:off x="677110" y="5954293"/>
            <a:ext cx="1371146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E87531"/>
                </a:solidFill>
                <a:latin typeface="Aptos"/>
              </a:rPr>
              <a:t>Messaggio chiave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240280" y="5961888"/>
            <a:ext cx="8275320" cy="47397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540" b="1" i="0" noProof="0" dirty="0">
                <a:solidFill>
                  <a:srgbClr val="1F6B4C"/>
                </a:solidFill>
                <a:latin typeface="Aptos Display"/>
              </a:rPr>
              <a:t>Aderenza elevata al framework comune; la personalizzazione rafforza la lettura della missione scientifica di Area Science Park</a:t>
            </a:r>
          </a:p>
        </p:txBody>
      </p:sp>
      <p:sp>
        <p:nvSpPr>
          <p:cNvPr id="76" name="Text 25">
            <a:extLst>
              <a:ext uri="{FF2B5EF4-FFF2-40B4-BE49-F238E27FC236}">
                <a16:creationId xmlns:a16="http://schemas.microsoft.com/office/drawing/2014/main" id="{01982CA6-CA15-A2AF-EF17-FC7AB0C51593}"/>
              </a:ext>
            </a:extLst>
          </p:cNvPr>
          <p:cNvSpPr/>
          <p:nvPr/>
        </p:nvSpPr>
        <p:spPr>
          <a:xfrm>
            <a:off x="658368" y="6607454"/>
            <a:ext cx="9966960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85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Convegno ISTAT 25 giugno 2026 -  Il Valore Pubblico delle PA. Sfide e nuove prospettive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TextBox 2"/>
          <p:cNvSpPr txBox="1">
            <a:spLocks/>
          </p:cNvSpPr>
          <p:nvPr/>
        </p:nvSpPr>
        <p:spPr>
          <a:xfrm>
            <a:off x="502920" y="201168"/>
            <a:ext cx="3017520" cy="14619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950" b="1" i="0">
                <a:solidFill>
                  <a:srgbClr val="1F6B4C"/>
                </a:solidFill>
                <a:latin typeface="Aptos"/>
              </a:rPr>
              <a:t>RISULTATI</a:t>
            </a:r>
          </a:p>
        </p:txBody>
      </p:sp>
      <p:sp>
        <p:nvSpPr>
          <p:cNvPr id="4" name="TextBox 3"/>
          <p:cNvSpPr txBox="1">
            <a:spLocks/>
          </p:cNvSpPr>
          <p:nvPr/>
        </p:nvSpPr>
        <p:spPr>
          <a:xfrm>
            <a:off x="11320272" y="6473952"/>
            <a:ext cx="384048" cy="13080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850" b="0" i="0">
                <a:solidFill>
                  <a:srgbClr val="647064"/>
                </a:solidFill>
                <a:latin typeface="Aptos"/>
              </a:rPr>
              <a:t>05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77472" y="6556248"/>
            <a:ext cx="228600" cy="32004"/>
          </a:xfrm>
          <a:prstGeom prst="rect">
            <a:avLst/>
          </a:prstGeom>
          <a:solidFill>
            <a:srgbClr val="E87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640080" y="502920"/>
            <a:ext cx="10789920" cy="4078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2650" b="1" i="0">
                <a:solidFill>
                  <a:srgbClr val="243029"/>
                </a:solidFill>
                <a:latin typeface="Aptos Display"/>
              </a:rPr>
              <a:t>Risultati: scostamenti rispetto ai target</a:t>
            </a:r>
          </a:p>
        </p:txBody>
      </p:sp>
      <p:sp>
        <p:nvSpPr>
          <p:cNvPr id="7" name="TextBox 6"/>
          <p:cNvSpPr txBox="1">
            <a:spLocks/>
          </p:cNvSpPr>
          <p:nvPr/>
        </p:nvSpPr>
        <p:spPr>
          <a:xfrm>
            <a:off x="658368" y="1024128"/>
            <a:ext cx="9692640" cy="23852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550" b="0" i="0" dirty="0">
                <a:solidFill>
                  <a:srgbClr val="647064"/>
                </a:solidFill>
                <a:latin typeface="Aptos"/>
              </a:rPr>
              <a:t>Fonte: nota metodologica allegata alla Relazione sulla performance</a:t>
            </a:r>
          </a:p>
        </p:txBody>
      </p:sp>
      <p:sp>
        <p:nvSpPr>
          <p:cNvPr id="8" name="TextBox 7"/>
          <p:cNvSpPr txBox="1">
            <a:spLocks/>
          </p:cNvSpPr>
          <p:nvPr/>
        </p:nvSpPr>
        <p:spPr>
          <a:xfrm>
            <a:off x="658368" y="1481328"/>
            <a:ext cx="25146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300" b="1" i="0">
                <a:solidFill>
                  <a:srgbClr val="1F6B4C"/>
                </a:solidFill>
                <a:latin typeface="Aptos Display"/>
              </a:rPr>
              <a:t>IC DI PRIMO ORDINE</a:t>
            </a:r>
          </a:p>
        </p:txBody>
      </p:sp>
      <p:sp>
        <p:nvSpPr>
          <p:cNvPr id="9" name="TextBox 8"/>
          <p:cNvSpPr txBox="1">
            <a:spLocks/>
          </p:cNvSpPr>
          <p:nvPr/>
        </p:nvSpPr>
        <p:spPr>
          <a:xfrm>
            <a:off x="2670048" y="1490472"/>
            <a:ext cx="3886200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0" i="0">
                <a:solidFill>
                  <a:srgbClr val="647064"/>
                </a:solidFill>
                <a:latin typeface="Aptos"/>
              </a:rPr>
              <a:t>Δ Risultato – Target, media geometrica</a:t>
            </a:r>
          </a:p>
        </p:txBody>
      </p:sp>
      <p:sp>
        <p:nvSpPr>
          <p:cNvPr id="10" name="Rectangle 9"/>
          <p:cNvSpPr>
            <a:spLocks/>
          </p:cNvSpPr>
          <p:nvPr/>
        </p:nvSpPr>
        <p:spPr>
          <a:xfrm>
            <a:off x="658368" y="1783080"/>
            <a:ext cx="6583680" cy="22860"/>
          </a:xfrm>
          <a:prstGeom prst="rect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TextBox 10"/>
          <p:cNvSpPr txBox="1">
            <a:spLocks/>
          </p:cNvSpPr>
          <p:nvPr/>
        </p:nvSpPr>
        <p:spPr>
          <a:xfrm>
            <a:off x="685800" y="1938528"/>
            <a:ext cx="2148840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>
                <a:solidFill>
                  <a:srgbClr val="647064"/>
                </a:solidFill>
                <a:latin typeface="Aptos"/>
              </a:rPr>
              <a:t>Valore settoriale</a:t>
            </a: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4279392" y="1938528"/>
            <a:ext cx="1417320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400" b="1" i="0">
                <a:solidFill>
                  <a:srgbClr val="647064"/>
                </a:solidFill>
                <a:latin typeface="Aptos"/>
              </a:rPr>
              <a:t>Scostamento</a:t>
            </a:r>
          </a:p>
        </p:txBody>
      </p:sp>
      <p:sp>
        <p:nvSpPr>
          <p:cNvPr id="13" name="TextBox 12"/>
          <p:cNvSpPr txBox="1">
            <a:spLocks/>
          </p:cNvSpPr>
          <p:nvPr/>
        </p:nvSpPr>
        <p:spPr>
          <a:xfrm>
            <a:off x="5961888" y="1938528"/>
            <a:ext cx="1097280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>
                <a:solidFill>
                  <a:srgbClr val="647064"/>
                </a:solidFill>
                <a:latin typeface="Aptos"/>
              </a:rPr>
              <a:t>Lettura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2176272"/>
            <a:ext cx="6400800" cy="13716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Oval 14"/>
          <p:cNvSpPr/>
          <p:nvPr/>
        </p:nvSpPr>
        <p:spPr>
          <a:xfrm>
            <a:off x="713232" y="2343150"/>
            <a:ext cx="210312" cy="210312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051560" y="2359152"/>
            <a:ext cx="10972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647064"/>
                </a:solidFill>
                <a:latin typeface="Aptos"/>
              </a:rPr>
              <a:t>VAL_SCI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12848" y="2340864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243029"/>
                </a:solidFill>
                <a:latin typeface="Aptos Display"/>
              </a:rPr>
              <a:t>Scientifico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77639" y="2276856"/>
            <a:ext cx="1691640" cy="3840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2500" b="1" i="0">
                <a:solidFill>
                  <a:srgbClr val="1F6B4C"/>
                </a:solidFill>
                <a:latin typeface="Aptos Display"/>
              </a:rPr>
              <a:t>+73,1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71032" y="2368296"/>
            <a:ext cx="118872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243029"/>
                </a:solidFill>
                <a:latin typeface="Aptos"/>
              </a:rPr>
              <a:t>driver principale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2816352"/>
            <a:ext cx="6400800" cy="10972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713232" y="3001518"/>
            <a:ext cx="210312" cy="210312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051560" y="3026664"/>
            <a:ext cx="10972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647064"/>
                </a:solidFill>
                <a:latin typeface="Aptos"/>
              </a:rPr>
              <a:t>VAL_SOC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12848" y="3008376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243029"/>
                </a:solidFill>
                <a:latin typeface="Aptos Display"/>
              </a:rPr>
              <a:t>Sociale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77639" y="2944368"/>
            <a:ext cx="1691640" cy="3840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2500" b="1" i="0">
                <a:solidFill>
                  <a:srgbClr val="1F6B4C"/>
                </a:solidFill>
                <a:latin typeface="Aptos Display"/>
              </a:rPr>
              <a:t>+61,5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71032" y="3035808"/>
            <a:ext cx="118872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243029"/>
                </a:solidFill>
                <a:latin typeface="Aptos"/>
              </a:rPr>
              <a:t>forte contributo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" y="3483864"/>
            <a:ext cx="6400800" cy="10972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704088" y="3708917"/>
            <a:ext cx="210312" cy="210312"/>
          </a:xfrm>
          <a:prstGeom prst="ellipse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051560" y="3694176"/>
            <a:ext cx="10972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 dirty="0">
                <a:solidFill>
                  <a:srgbClr val="647064"/>
                </a:solidFill>
                <a:latin typeface="Aptos"/>
              </a:rPr>
              <a:t>VAL_IST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12848" y="3675888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243029"/>
                </a:solidFill>
                <a:latin typeface="Aptos Display"/>
              </a:rPr>
              <a:t>Istituzionale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77639" y="3611880"/>
            <a:ext cx="1691640" cy="3840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2500" b="1" i="0">
                <a:solidFill>
                  <a:srgbClr val="1F6B4C"/>
                </a:solidFill>
                <a:latin typeface="Aptos Display"/>
              </a:rPr>
              <a:t>+5,5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71032" y="3703320"/>
            <a:ext cx="118872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243029"/>
                </a:solidFill>
                <a:latin typeface="Aptos"/>
              </a:rPr>
              <a:t>sopra target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5800" y="4151376"/>
            <a:ext cx="6400800" cy="10972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713232" y="4367285"/>
            <a:ext cx="210312" cy="210312"/>
          </a:xfrm>
          <a:prstGeom prst="ellipse">
            <a:avLst/>
          </a:prstGeom>
          <a:solidFill>
            <a:srgbClr val="E87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1051560" y="4361688"/>
            <a:ext cx="10972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647064"/>
                </a:solidFill>
                <a:latin typeface="Aptos"/>
              </a:rPr>
              <a:t>VAL_ECO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212848" y="43434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243029"/>
                </a:solidFill>
                <a:latin typeface="Aptos Display"/>
              </a:rPr>
              <a:t>Economico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7639" y="4279392"/>
            <a:ext cx="1691640" cy="3840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2500" b="1" i="0">
                <a:solidFill>
                  <a:srgbClr val="E87531"/>
                </a:solidFill>
                <a:latin typeface="Aptos Display"/>
              </a:rPr>
              <a:t>−23,6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71032" y="4370831"/>
            <a:ext cx="118872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243029"/>
                </a:solidFill>
                <a:latin typeface="Aptos"/>
              </a:rPr>
              <a:t>sotto target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85800" y="4818888"/>
            <a:ext cx="6400800" cy="10972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TextBox 38"/>
          <p:cNvSpPr txBox="1">
            <a:spLocks/>
          </p:cNvSpPr>
          <p:nvPr/>
        </p:nvSpPr>
        <p:spPr>
          <a:xfrm>
            <a:off x="685800" y="5175504"/>
            <a:ext cx="6492240" cy="44627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450" b="1" i="0" dirty="0">
                <a:solidFill>
                  <a:srgbClr val="1F6B4C"/>
                </a:solidFill>
                <a:latin typeface="Aptos"/>
              </a:rPr>
              <a:t>In sintesi: </a:t>
            </a:r>
            <a:r>
              <a:rPr lang="it-IT" sz="1450" b="0" i="0" dirty="0">
                <a:solidFill>
                  <a:srgbClr val="243029"/>
                </a:solidFill>
                <a:latin typeface="Aptos"/>
              </a:rPr>
              <a:t>il superamento dei target è trainato da VP Scientifico e Sociale; Economico è l’unico ambito sotto soglia.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35240" y="1481328"/>
            <a:ext cx="2743200" cy="20005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300" b="1" i="0">
                <a:solidFill>
                  <a:srgbClr val="1F6B4C"/>
                </a:solidFill>
                <a:latin typeface="Aptos Display"/>
              </a:rPr>
              <a:t>IC DI SECONDO ORDINE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012680" y="1517904"/>
            <a:ext cx="141732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50" b="0" i="0">
                <a:solidFill>
                  <a:srgbClr val="647064"/>
                </a:solidFill>
                <a:latin typeface="Aptos"/>
              </a:rPr>
              <a:t>VP complessivo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635240" y="1783080"/>
            <a:ext cx="3794760" cy="22860"/>
          </a:xfrm>
          <a:prstGeom prst="rect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 42"/>
          <p:cNvSpPr/>
          <p:nvPr/>
        </p:nvSpPr>
        <p:spPr>
          <a:xfrm>
            <a:off x="10085832" y="1921413"/>
            <a:ext cx="1325880" cy="1325880"/>
          </a:xfrm>
          <a:prstGeom prst="ellipse">
            <a:avLst/>
          </a:prstGeom>
          <a:solidFill>
            <a:srgbClr val="D7E7D5"/>
          </a:solidFill>
          <a:ln w="10160">
            <a:solidFill>
              <a:srgbClr val="B8C5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TextBox 43"/>
          <p:cNvSpPr txBox="1"/>
          <p:nvPr/>
        </p:nvSpPr>
        <p:spPr>
          <a:xfrm>
            <a:off x="7662672" y="1901952"/>
            <a:ext cx="2103120" cy="62179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3900" b="1" i="0">
                <a:solidFill>
                  <a:srgbClr val="1F6B4C"/>
                </a:solidFill>
                <a:latin typeface="Aptos Display"/>
              </a:rPr>
              <a:t>+33,6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708392" y="2523744"/>
            <a:ext cx="2971800" cy="28469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850" b="1" i="0">
                <a:solidFill>
                  <a:srgbClr val="243029"/>
                </a:solidFill>
                <a:latin typeface="Aptos Display"/>
              </a:rPr>
              <a:t>punti sopra il target</a:t>
            </a:r>
          </a:p>
        </p:txBody>
      </p:sp>
      <p:sp>
        <p:nvSpPr>
          <p:cNvPr id="46" name="TextBox 45"/>
          <p:cNvSpPr txBox="1">
            <a:spLocks/>
          </p:cNvSpPr>
          <p:nvPr/>
        </p:nvSpPr>
        <p:spPr>
          <a:xfrm>
            <a:off x="7708392" y="2944368"/>
            <a:ext cx="3703320" cy="292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500" b="0" i="0">
                <a:solidFill>
                  <a:srgbClr val="647064"/>
                </a:solidFill>
                <a:latin typeface="Aptos"/>
              </a:rPr>
              <a:t>Target </a:t>
            </a:r>
            <a:r>
              <a:rPr lang="it-IT" sz="1500" b="1" i="0">
                <a:solidFill>
                  <a:srgbClr val="243029"/>
                </a:solidFill>
                <a:latin typeface="Aptos"/>
              </a:rPr>
              <a:t>107,6</a:t>
            </a:r>
            <a:r>
              <a:rPr lang="it-IT" sz="1500" b="0" i="0">
                <a:solidFill>
                  <a:srgbClr val="647064"/>
                </a:solidFill>
                <a:latin typeface="Aptos"/>
              </a:rPr>
              <a:t>  →  Risultato </a:t>
            </a:r>
            <a:r>
              <a:rPr lang="it-IT" sz="1500" b="1" i="0">
                <a:solidFill>
                  <a:srgbClr val="1F6B4C"/>
                </a:solidFill>
                <a:latin typeface="Aptos"/>
              </a:rPr>
              <a:t>141,3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708392" y="3310128"/>
            <a:ext cx="3730752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0" i="0">
                <a:solidFill>
                  <a:srgbClr val="647064"/>
                </a:solidFill>
                <a:latin typeface="Aptos"/>
              </a:rPr>
              <a:t>Media geometrica ponderata: meno compensativa e coerente con i pesi strategici ASP.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708392" y="4160520"/>
            <a:ext cx="2926080" cy="22313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50" b="1" i="0">
                <a:solidFill>
                  <a:srgbClr val="243029"/>
                </a:solidFill>
                <a:latin typeface="Aptos"/>
              </a:rPr>
              <a:t>Sensibilità dei metodi VP</a:t>
            </a:r>
          </a:p>
        </p:txBody>
      </p:sp>
      <p:sp>
        <p:nvSpPr>
          <p:cNvPr id="49" name="TextBox 48"/>
          <p:cNvSpPr txBox="1">
            <a:spLocks/>
          </p:cNvSpPr>
          <p:nvPr/>
        </p:nvSpPr>
        <p:spPr>
          <a:xfrm>
            <a:off x="7708392" y="4389120"/>
            <a:ext cx="192024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el-GR" sz="1400" b="0" i="0">
                <a:solidFill>
                  <a:srgbClr val="647064"/>
                </a:solidFill>
                <a:latin typeface="Aptos"/>
              </a:rPr>
              <a:t>Δ </a:t>
            </a:r>
            <a:r>
              <a:rPr lang="it-IT" sz="1400" b="0" i="0">
                <a:solidFill>
                  <a:srgbClr val="647064"/>
                </a:solidFill>
                <a:latin typeface="Aptos"/>
              </a:rPr>
              <a:t>Risultato – Target</a:t>
            </a:r>
          </a:p>
        </p:txBody>
      </p:sp>
      <p:sp>
        <p:nvSpPr>
          <p:cNvPr id="50" name="Rectangle 49"/>
          <p:cNvSpPr>
            <a:spLocks/>
          </p:cNvSpPr>
          <p:nvPr/>
        </p:nvSpPr>
        <p:spPr>
          <a:xfrm>
            <a:off x="7708392" y="4645152"/>
            <a:ext cx="3520440" cy="13716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1" name="TextBox 50"/>
          <p:cNvSpPr txBox="1"/>
          <p:nvPr/>
        </p:nvSpPr>
        <p:spPr>
          <a:xfrm>
            <a:off x="7726679" y="4773168"/>
            <a:ext cx="2148840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0" i="0">
                <a:solidFill>
                  <a:srgbClr val="243029"/>
                </a:solidFill>
                <a:latin typeface="Aptos"/>
              </a:rPr>
              <a:t>Aritmetica ponderata</a:t>
            </a:r>
          </a:p>
        </p:txBody>
      </p:sp>
      <p:sp>
        <p:nvSpPr>
          <p:cNvPr id="52" name="TextBox 51"/>
          <p:cNvSpPr txBox="1">
            <a:spLocks/>
          </p:cNvSpPr>
          <p:nvPr/>
        </p:nvSpPr>
        <p:spPr>
          <a:xfrm>
            <a:off x="10222992" y="4764024"/>
            <a:ext cx="822960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500" b="1" i="0">
                <a:solidFill>
                  <a:srgbClr val="1F6B4C"/>
                </a:solidFill>
                <a:latin typeface="Aptos Display"/>
              </a:rPr>
              <a:t>+91,7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726679" y="5029200"/>
            <a:ext cx="2148840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0" i="0">
                <a:solidFill>
                  <a:srgbClr val="243029"/>
                </a:solidFill>
                <a:latin typeface="Aptos"/>
              </a:rPr>
              <a:t>Aritmetica semplice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222992" y="5020056"/>
            <a:ext cx="822960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500" b="1" i="0">
                <a:solidFill>
                  <a:srgbClr val="1F6B4C"/>
                </a:solidFill>
                <a:latin typeface="Aptos Display"/>
              </a:rPr>
              <a:t>+72,4</a:t>
            </a:r>
          </a:p>
        </p:txBody>
      </p:sp>
      <p:sp>
        <p:nvSpPr>
          <p:cNvPr id="55" name="TextBox 54"/>
          <p:cNvSpPr txBox="1">
            <a:spLocks/>
          </p:cNvSpPr>
          <p:nvPr/>
        </p:nvSpPr>
        <p:spPr>
          <a:xfrm>
            <a:off x="7726679" y="5285232"/>
            <a:ext cx="214884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>
                <a:solidFill>
                  <a:srgbClr val="1F6B4C"/>
                </a:solidFill>
                <a:latin typeface="Aptos"/>
              </a:rPr>
              <a:t>Geom. ponderata</a:t>
            </a:r>
          </a:p>
        </p:txBody>
      </p:sp>
      <p:sp>
        <p:nvSpPr>
          <p:cNvPr id="56" name="TextBox 55"/>
          <p:cNvSpPr txBox="1">
            <a:spLocks/>
          </p:cNvSpPr>
          <p:nvPr/>
        </p:nvSpPr>
        <p:spPr>
          <a:xfrm>
            <a:off x="10222992" y="5276088"/>
            <a:ext cx="822960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500" b="1" i="0">
                <a:solidFill>
                  <a:srgbClr val="1F6B4C"/>
                </a:solidFill>
                <a:latin typeface="Aptos Display"/>
              </a:rPr>
              <a:t>+33,6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726679" y="5541264"/>
            <a:ext cx="2148840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0" i="0">
                <a:solidFill>
                  <a:srgbClr val="243029"/>
                </a:solidFill>
                <a:latin typeface="Aptos"/>
              </a:rPr>
              <a:t>Geom. semplice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222992" y="5532120"/>
            <a:ext cx="822960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it-IT" sz="1500" b="1" i="0">
                <a:solidFill>
                  <a:srgbClr val="1F6B4C"/>
                </a:solidFill>
                <a:latin typeface="Aptos Display"/>
              </a:rPr>
              <a:t>+21,6</a:t>
            </a:r>
          </a:p>
        </p:txBody>
      </p:sp>
      <p:sp>
        <p:nvSpPr>
          <p:cNvPr id="59" name="TextBox 58"/>
          <p:cNvSpPr txBox="1">
            <a:spLocks/>
          </p:cNvSpPr>
          <p:nvPr/>
        </p:nvSpPr>
        <p:spPr>
          <a:xfrm>
            <a:off x="7726679" y="5806440"/>
            <a:ext cx="201168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0" i="0">
                <a:solidFill>
                  <a:srgbClr val="647064"/>
                </a:solidFill>
                <a:latin typeface="Aptos"/>
              </a:rPr>
              <a:t>Tutte sopra target.</a:t>
            </a:r>
          </a:p>
        </p:txBody>
      </p:sp>
      <p:sp>
        <p:nvSpPr>
          <p:cNvPr id="60" name="Rectangle 59"/>
          <p:cNvSpPr>
            <a:spLocks/>
          </p:cNvSpPr>
          <p:nvPr/>
        </p:nvSpPr>
        <p:spPr>
          <a:xfrm>
            <a:off x="658368" y="5998464"/>
            <a:ext cx="6903720" cy="18288"/>
          </a:xfrm>
          <a:prstGeom prst="rect">
            <a:avLst/>
          </a:prstGeom>
          <a:solidFill>
            <a:srgbClr val="B8C5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1" name="TextBox 60"/>
          <p:cNvSpPr txBox="1"/>
          <p:nvPr/>
        </p:nvSpPr>
        <p:spPr>
          <a:xfrm>
            <a:off x="685800" y="6053328"/>
            <a:ext cx="1298448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400" b="1" i="0" dirty="0">
                <a:solidFill>
                  <a:srgbClr val="E87531"/>
                </a:solidFill>
                <a:latin typeface="Aptos"/>
              </a:rPr>
              <a:t>Messaggio chiave</a:t>
            </a:r>
          </a:p>
        </p:txBody>
      </p:sp>
      <p:sp>
        <p:nvSpPr>
          <p:cNvPr id="62" name="TextBox 61"/>
          <p:cNvSpPr txBox="1">
            <a:spLocks/>
          </p:cNvSpPr>
          <p:nvPr/>
        </p:nvSpPr>
        <p:spPr>
          <a:xfrm>
            <a:off x="2240280" y="6053328"/>
            <a:ext cx="5074920" cy="4770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it-IT" sz="1550" b="1" i="0" dirty="0">
                <a:solidFill>
                  <a:srgbClr val="1F6B4C"/>
                </a:solidFill>
                <a:latin typeface="Aptos Display"/>
              </a:rPr>
              <a:t>Risultato complessivo sopra target; necessaria una taratura per i prossimi PIAO</a:t>
            </a:r>
          </a:p>
        </p:txBody>
      </p:sp>
      <p:sp>
        <p:nvSpPr>
          <p:cNvPr id="63" name="Text 25">
            <a:extLst>
              <a:ext uri="{FF2B5EF4-FFF2-40B4-BE49-F238E27FC236}">
                <a16:creationId xmlns:a16="http://schemas.microsoft.com/office/drawing/2014/main" id="{B15855B3-FA1B-B7FB-9E5F-E0E82F9AEC8A}"/>
              </a:ext>
            </a:extLst>
          </p:cNvPr>
          <p:cNvSpPr/>
          <p:nvPr/>
        </p:nvSpPr>
        <p:spPr>
          <a:xfrm>
            <a:off x="640080" y="6645402"/>
            <a:ext cx="9966960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85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Convegno ISTAT 25 giugno 2026 -  Il Valore Pubblico delle PA. Sfide e nuove prospettive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9CE44B-E9E7-D3F3-D50D-2D0F09FAC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CC40D7C-9E4C-0617-3589-62710F8ED063}"/>
              </a:ext>
            </a:extLst>
          </p:cNvPr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555946-BE92-2EBE-FA55-D1BF2781538B}"/>
              </a:ext>
            </a:extLst>
          </p:cNvPr>
          <p:cNvSpPr txBox="1">
            <a:spLocks/>
          </p:cNvSpPr>
          <p:nvPr/>
        </p:nvSpPr>
        <p:spPr>
          <a:xfrm>
            <a:off x="502920" y="201168"/>
            <a:ext cx="3017520" cy="164660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950" b="1" i="0">
                <a:solidFill>
                  <a:srgbClr val="1F6B4C"/>
                </a:solidFill>
                <a:latin typeface="Aptos"/>
              </a:rPr>
              <a:t>CONFRONTO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4FFEF3-AAFA-7EF7-CE30-DD5626D6CB5C}"/>
              </a:ext>
            </a:extLst>
          </p:cNvPr>
          <p:cNvSpPr txBox="1">
            <a:spLocks/>
          </p:cNvSpPr>
          <p:nvPr/>
        </p:nvSpPr>
        <p:spPr>
          <a:xfrm>
            <a:off x="11320272" y="6473952"/>
            <a:ext cx="384048" cy="201168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r"/>
            <a:r>
              <a:rPr lang="it-IT" sz="850" b="0" i="0">
                <a:solidFill>
                  <a:srgbClr val="647064"/>
                </a:solidFill>
                <a:latin typeface="Aptos"/>
              </a:rPr>
              <a:t>05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69DF2E-5080-642D-7B02-F1E34C48A683}"/>
              </a:ext>
            </a:extLst>
          </p:cNvPr>
          <p:cNvSpPr/>
          <p:nvPr/>
        </p:nvSpPr>
        <p:spPr>
          <a:xfrm>
            <a:off x="11777472" y="6556248"/>
            <a:ext cx="228600" cy="182880"/>
          </a:xfrm>
          <a:prstGeom prst="rect">
            <a:avLst/>
          </a:prstGeom>
          <a:solidFill>
            <a:srgbClr val="E87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9E0A85-AB83-2E0E-1E32-74B669DA788A}"/>
              </a:ext>
            </a:extLst>
          </p:cNvPr>
          <p:cNvSpPr txBox="1">
            <a:spLocks/>
          </p:cNvSpPr>
          <p:nvPr/>
        </p:nvSpPr>
        <p:spPr>
          <a:xfrm>
            <a:off x="640080" y="502920"/>
            <a:ext cx="10972800" cy="42627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2650" b="1" i="0">
                <a:solidFill>
                  <a:srgbClr val="243029"/>
                </a:solidFill>
                <a:latin typeface="Aptos Display"/>
              </a:rPr>
              <a:t>Indicatori comuni ISTAT–CERVAP: pro e contro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AB090-A412-2A78-A342-1357784548FE}"/>
              </a:ext>
            </a:extLst>
          </p:cNvPr>
          <p:cNvSpPr txBox="1">
            <a:spLocks/>
          </p:cNvSpPr>
          <p:nvPr/>
        </p:nvSpPr>
        <p:spPr>
          <a:xfrm>
            <a:off x="658368" y="1033271"/>
            <a:ext cx="9875520" cy="264688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600">
                <a:solidFill>
                  <a:srgbClr val="647064"/>
                </a:solidFill>
                <a:latin typeface="Aptos"/>
              </a:rPr>
              <a:t>Cosa abilita l’adozione del sistema e quali nodi restano da presidiare.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EA3D1D-E784-0005-87DD-0B3B952FE2E9}"/>
              </a:ext>
            </a:extLst>
          </p:cNvPr>
          <p:cNvSpPr/>
          <p:nvPr/>
        </p:nvSpPr>
        <p:spPr>
          <a:xfrm>
            <a:off x="786384" y="1783080"/>
            <a:ext cx="4800600" cy="27432"/>
          </a:xfrm>
          <a:prstGeom prst="rect">
            <a:avLst/>
          </a:prstGeom>
          <a:solidFill>
            <a:srgbClr val="1F6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25198D-92E5-B281-0E44-50375146FBC4}"/>
              </a:ext>
            </a:extLst>
          </p:cNvPr>
          <p:cNvSpPr/>
          <p:nvPr/>
        </p:nvSpPr>
        <p:spPr>
          <a:xfrm>
            <a:off x="6565392" y="1783080"/>
            <a:ext cx="4800600" cy="27432"/>
          </a:xfrm>
          <a:prstGeom prst="rect">
            <a:avLst/>
          </a:prstGeom>
          <a:solidFill>
            <a:srgbClr val="E87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90E1F9-B001-8E75-F79A-E98D2AAB5282}"/>
              </a:ext>
            </a:extLst>
          </p:cNvPr>
          <p:cNvSpPr txBox="1">
            <a:spLocks/>
          </p:cNvSpPr>
          <p:nvPr/>
        </p:nvSpPr>
        <p:spPr>
          <a:xfrm>
            <a:off x="786384" y="1490472"/>
            <a:ext cx="777240" cy="274320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650" b="1" i="0">
                <a:solidFill>
                  <a:srgbClr val="1F6B4C"/>
                </a:solidFill>
                <a:latin typeface="Aptos Display"/>
              </a:rPr>
              <a:t>PRO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FE95F1-5164-9DB1-A6EB-8E8BB930E7C8}"/>
              </a:ext>
            </a:extLst>
          </p:cNvPr>
          <p:cNvSpPr txBox="1">
            <a:spLocks/>
          </p:cNvSpPr>
          <p:nvPr/>
        </p:nvSpPr>
        <p:spPr>
          <a:xfrm>
            <a:off x="1444752" y="1508760"/>
            <a:ext cx="2560320" cy="210827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250" b="1" i="0">
                <a:solidFill>
                  <a:srgbClr val="1F6B4C"/>
                </a:solidFill>
                <a:latin typeface="Aptos"/>
              </a:rPr>
              <a:t>Fattori abilitanti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B340AA-24D6-596C-4803-4E931894A567}"/>
              </a:ext>
            </a:extLst>
          </p:cNvPr>
          <p:cNvSpPr txBox="1">
            <a:spLocks/>
          </p:cNvSpPr>
          <p:nvPr/>
        </p:nvSpPr>
        <p:spPr>
          <a:xfrm>
            <a:off x="6565392" y="1490472"/>
            <a:ext cx="1143000" cy="274320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650" b="1" i="0">
                <a:solidFill>
                  <a:srgbClr val="E87531"/>
                </a:solidFill>
                <a:latin typeface="Aptos Display"/>
              </a:rPr>
              <a:t>CONTRO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2933F2-6A78-3FD8-CC6A-D49BCF940466}"/>
              </a:ext>
            </a:extLst>
          </p:cNvPr>
          <p:cNvSpPr txBox="1">
            <a:spLocks/>
          </p:cNvSpPr>
          <p:nvPr/>
        </p:nvSpPr>
        <p:spPr>
          <a:xfrm>
            <a:off x="7653527" y="1508760"/>
            <a:ext cx="2560320" cy="210827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250" b="1" i="0" dirty="0">
                <a:solidFill>
                  <a:srgbClr val="E87531"/>
                </a:solidFill>
                <a:latin typeface="Aptos"/>
              </a:rPr>
              <a:t>Nodi da presidiare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F07139-7067-D671-D6E8-123A5A500FC5}"/>
              </a:ext>
            </a:extLst>
          </p:cNvPr>
          <p:cNvSpPr/>
          <p:nvPr/>
        </p:nvSpPr>
        <p:spPr>
          <a:xfrm>
            <a:off x="6089904" y="1627632"/>
            <a:ext cx="22860" cy="4315968"/>
          </a:xfrm>
          <a:prstGeom prst="rect">
            <a:avLst/>
          </a:prstGeom>
          <a:solidFill>
            <a:srgbClr val="BCC9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3359DAC-7404-B947-9BF3-25EF41F719C5}"/>
              </a:ext>
            </a:extLst>
          </p:cNvPr>
          <p:cNvSpPr/>
          <p:nvPr/>
        </p:nvSpPr>
        <p:spPr>
          <a:xfrm>
            <a:off x="804672" y="5916168"/>
            <a:ext cx="10497312" cy="18288"/>
          </a:xfrm>
          <a:prstGeom prst="rect">
            <a:avLst/>
          </a:prstGeom>
          <a:solidFill>
            <a:srgbClr val="BCC9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39A63B8-81B1-557F-DA02-2E48D2890102}"/>
              </a:ext>
            </a:extLst>
          </p:cNvPr>
          <p:cNvSpPr txBox="1">
            <a:spLocks/>
          </p:cNvSpPr>
          <p:nvPr/>
        </p:nvSpPr>
        <p:spPr>
          <a:xfrm>
            <a:off x="786384" y="5979367"/>
            <a:ext cx="1508760" cy="449354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400" b="1" i="0" dirty="0">
                <a:solidFill>
                  <a:srgbClr val="E87531"/>
                </a:solidFill>
                <a:latin typeface="Aptos"/>
              </a:rPr>
              <a:t>Equilibrio da cercare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9678B8E-87E5-3C96-1CB0-8ECA3A617C94}"/>
              </a:ext>
            </a:extLst>
          </p:cNvPr>
          <p:cNvSpPr txBox="1"/>
          <p:nvPr/>
        </p:nvSpPr>
        <p:spPr>
          <a:xfrm>
            <a:off x="2491740" y="5993818"/>
            <a:ext cx="7269480" cy="492443"/>
          </a:xfrm>
          <a:prstGeom prst="rect">
            <a:avLst/>
          </a:prstGeom>
          <a:noFill/>
        </p:spPr>
        <p:txBody>
          <a:bodyPr wrap="square" lIns="18288" tIns="0" rIns="18288" bIns="0" anchor="t">
            <a:spAutoFit/>
          </a:bodyPr>
          <a:lstStyle/>
          <a:p>
            <a:pPr algn="l"/>
            <a:r>
              <a:rPr lang="it-IT" sz="1600" b="1" dirty="0">
                <a:solidFill>
                  <a:srgbClr val="1F6B4C"/>
                </a:solidFill>
                <a:latin typeface="Aptos Display"/>
              </a:rPr>
              <a:t>Standardizzare il metodo senza appiattire
la missione specifica dell’ente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913FDA8-21E3-4D69-BF33-BE0FDD953CDE}"/>
              </a:ext>
            </a:extLst>
          </p:cNvPr>
          <p:cNvSpPr/>
          <p:nvPr/>
        </p:nvSpPr>
        <p:spPr>
          <a:xfrm>
            <a:off x="6620256" y="2057400"/>
            <a:ext cx="256032" cy="182880"/>
          </a:xfrm>
          <a:prstGeom prst="ellipse">
            <a:avLst/>
          </a:prstGeom>
          <a:solidFill>
            <a:srgbClr val="E87531"/>
          </a:solidFill>
          <a:ln>
            <a:solidFill>
              <a:srgbClr val="E875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413A6D9-5146-1B09-B6E1-B03B3E98567A}"/>
              </a:ext>
            </a:extLst>
          </p:cNvPr>
          <p:cNvSpPr txBox="1"/>
          <p:nvPr/>
        </p:nvSpPr>
        <p:spPr>
          <a:xfrm>
            <a:off x="6620256" y="2089404"/>
            <a:ext cx="256032" cy="159916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ctr"/>
            <a:r>
              <a:rPr lang="it-IT" sz="919" b="1">
                <a:solidFill>
                  <a:srgbClr val="FFFFFF"/>
                </a:solidFill>
                <a:latin typeface="Aptos"/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D2A64A9-EE85-D285-B5CA-544E57D3DA34}"/>
              </a:ext>
            </a:extLst>
          </p:cNvPr>
          <p:cNvSpPr txBox="1"/>
          <p:nvPr/>
        </p:nvSpPr>
        <p:spPr>
          <a:xfrm>
            <a:off x="7004304" y="1993392"/>
            <a:ext cx="4599432" cy="48013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500" b="1">
                <a:solidFill>
                  <a:srgbClr val="E87531"/>
                </a:solidFill>
                <a:latin typeface="Aptos"/>
              </a:rPr>
              <a:t>Target difficili</a:t>
            </a:r>
            <a:r>
              <a:rPr lang="it-IT" sz="1500" b="0">
                <a:solidFill>
                  <a:srgbClr val="243029"/>
                </a:solidFill>
                <a:latin typeface="Aptos"/>
              </a:rPr>
              <a:t> — prima sperimentazione e dati pregressi non sempre consolidati.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38E03A73-2A7A-479B-BB41-745BAE58D7EB}"/>
              </a:ext>
            </a:extLst>
          </p:cNvPr>
          <p:cNvSpPr/>
          <p:nvPr/>
        </p:nvSpPr>
        <p:spPr>
          <a:xfrm>
            <a:off x="6620256" y="2944368"/>
            <a:ext cx="256032" cy="182880"/>
          </a:xfrm>
          <a:prstGeom prst="ellipse">
            <a:avLst/>
          </a:prstGeom>
          <a:solidFill>
            <a:srgbClr val="E87531"/>
          </a:solidFill>
          <a:ln>
            <a:solidFill>
              <a:srgbClr val="E875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DC91850-1EDB-D231-8F73-DCE87AEFBA67}"/>
              </a:ext>
            </a:extLst>
          </p:cNvPr>
          <p:cNvSpPr txBox="1"/>
          <p:nvPr/>
        </p:nvSpPr>
        <p:spPr>
          <a:xfrm>
            <a:off x="6620256" y="2976372"/>
            <a:ext cx="256032" cy="159916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ctr"/>
            <a:r>
              <a:rPr lang="it-IT" sz="919" b="1">
                <a:solidFill>
                  <a:srgbClr val="FFFFFF"/>
                </a:solidFill>
                <a:latin typeface="Aptos"/>
              </a:rPr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D7196C5-E6C6-9477-8269-D0306ABB5B81}"/>
              </a:ext>
            </a:extLst>
          </p:cNvPr>
          <p:cNvSpPr txBox="1"/>
          <p:nvPr/>
        </p:nvSpPr>
        <p:spPr>
          <a:xfrm>
            <a:off x="7004304" y="2880360"/>
            <a:ext cx="4599432" cy="48013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500" b="1">
                <a:solidFill>
                  <a:srgbClr val="E87531"/>
                </a:solidFill>
                <a:latin typeface="Aptos"/>
              </a:rPr>
              <a:t>Racconto dei risultati</a:t>
            </a:r>
            <a:r>
              <a:rPr lang="it-IT" sz="1500" b="0">
                <a:solidFill>
                  <a:srgbClr val="243029"/>
                </a:solidFill>
                <a:latin typeface="Aptos"/>
              </a:rPr>
              <a:t> — tradurre evidenze tecniche in messaggi semplici per gli stakeholder.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60C6A79-2EED-D418-76D0-1E125181705D}"/>
              </a:ext>
            </a:extLst>
          </p:cNvPr>
          <p:cNvSpPr/>
          <p:nvPr/>
        </p:nvSpPr>
        <p:spPr>
          <a:xfrm>
            <a:off x="6620256" y="3831336"/>
            <a:ext cx="256032" cy="182880"/>
          </a:xfrm>
          <a:prstGeom prst="ellipse">
            <a:avLst/>
          </a:prstGeom>
          <a:solidFill>
            <a:srgbClr val="E87531"/>
          </a:solidFill>
          <a:ln>
            <a:solidFill>
              <a:srgbClr val="E875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8A0186E-A4AF-8A62-B526-7352E91D65A7}"/>
              </a:ext>
            </a:extLst>
          </p:cNvPr>
          <p:cNvSpPr txBox="1"/>
          <p:nvPr/>
        </p:nvSpPr>
        <p:spPr>
          <a:xfrm>
            <a:off x="6620256" y="3863340"/>
            <a:ext cx="256032" cy="159916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ctr"/>
            <a:r>
              <a:rPr lang="it-IT" sz="919" b="1">
                <a:solidFill>
                  <a:srgbClr val="FFFFFF"/>
                </a:solidFill>
                <a:latin typeface="Aptos"/>
              </a:rPr>
              <a:t>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394F085-C9C0-B6D3-D1D3-11F7979DB4BB}"/>
              </a:ext>
            </a:extLst>
          </p:cNvPr>
          <p:cNvSpPr txBox="1"/>
          <p:nvPr/>
        </p:nvSpPr>
        <p:spPr>
          <a:xfrm>
            <a:off x="7004304" y="3767328"/>
            <a:ext cx="4599432" cy="48013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500" b="1">
                <a:solidFill>
                  <a:srgbClr val="E87531"/>
                </a:solidFill>
                <a:latin typeface="Aptos"/>
              </a:rPr>
              <a:t>Coinvolgimento stakeholder</a:t>
            </a:r>
            <a:r>
              <a:rPr lang="it-IT" sz="1500" b="0">
                <a:solidFill>
                  <a:srgbClr val="243029"/>
                </a:solidFill>
                <a:latin typeface="Aptos"/>
              </a:rPr>
              <a:t> — più sfidante con indicatori standard non progettati sulle loro priorità.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1E187546-BC85-C253-25D7-DDB63E30C60D}"/>
              </a:ext>
            </a:extLst>
          </p:cNvPr>
          <p:cNvSpPr/>
          <p:nvPr/>
        </p:nvSpPr>
        <p:spPr>
          <a:xfrm>
            <a:off x="6620256" y="4718304"/>
            <a:ext cx="256032" cy="182880"/>
          </a:xfrm>
          <a:prstGeom prst="ellipse">
            <a:avLst/>
          </a:prstGeom>
          <a:solidFill>
            <a:srgbClr val="E87531"/>
          </a:solidFill>
          <a:ln>
            <a:solidFill>
              <a:srgbClr val="E875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0D67DE7-4168-052D-3882-B04C1CC2C691}"/>
              </a:ext>
            </a:extLst>
          </p:cNvPr>
          <p:cNvSpPr txBox="1"/>
          <p:nvPr/>
        </p:nvSpPr>
        <p:spPr>
          <a:xfrm>
            <a:off x="6620256" y="4750308"/>
            <a:ext cx="256032" cy="159916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ctr"/>
            <a:r>
              <a:rPr lang="it-IT" sz="919" b="1">
                <a:solidFill>
                  <a:srgbClr val="FFFFFF"/>
                </a:solidFill>
                <a:latin typeface="Aptos"/>
              </a:rPr>
              <a:t>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FB18EF3-11DB-4F3F-F96D-E96617B48BFD}"/>
              </a:ext>
            </a:extLst>
          </p:cNvPr>
          <p:cNvSpPr txBox="1"/>
          <p:nvPr/>
        </p:nvSpPr>
        <p:spPr>
          <a:xfrm>
            <a:off x="7004304" y="4654296"/>
            <a:ext cx="4599432" cy="48013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500" b="1">
                <a:solidFill>
                  <a:srgbClr val="E87531"/>
                </a:solidFill>
                <a:latin typeface="Aptos"/>
              </a:rPr>
              <a:t>Integrazione carente</a:t>
            </a:r>
            <a:r>
              <a:rPr lang="it-IT" sz="1500" b="0">
                <a:solidFill>
                  <a:srgbClr val="243029"/>
                </a:solidFill>
                <a:latin typeface="Aptos"/>
              </a:rPr>
              <a:t> — collegare valore pubblico, performance, aspetti organizzativi e anticorruzione.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8E4A2B4-4B63-F9B1-DC54-37AB63B291F4}"/>
              </a:ext>
            </a:extLst>
          </p:cNvPr>
          <p:cNvSpPr/>
          <p:nvPr/>
        </p:nvSpPr>
        <p:spPr>
          <a:xfrm>
            <a:off x="841248" y="2011679"/>
            <a:ext cx="256032" cy="182880"/>
          </a:xfrm>
          <a:prstGeom prst="ellipse">
            <a:avLst/>
          </a:prstGeom>
          <a:solidFill>
            <a:srgbClr val="1F6B4C"/>
          </a:solidFill>
          <a:ln>
            <a:solidFill>
              <a:srgbClr val="1F6B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4FB0A7D-1D49-8F2B-BA4A-D27D228705DF}"/>
              </a:ext>
            </a:extLst>
          </p:cNvPr>
          <p:cNvSpPr txBox="1"/>
          <p:nvPr/>
        </p:nvSpPr>
        <p:spPr>
          <a:xfrm>
            <a:off x="841248" y="2043684"/>
            <a:ext cx="256032" cy="159916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ctr"/>
            <a:r>
              <a:rPr lang="it-IT" sz="919" b="1">
                <a:solidFill>
                  <a:srgbClr val="FFFFFF"/>
                </a:solidFill>
                <a:latin typeface="Aptos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8BA7E88-C866-DFDD-AAF0-D23F2C9CDA8D}"/>
              </a:ext>
            </a:extLst>
          </p:cNvPr>
          <p:cNvSpPr txBox="1"/>
          <p:nvPr/>
        </p:nvSpPr>
        <p:spPr>
          <a:xfrm>
            <a:off x="1225296" y="1947672"/>
            <a:ext cx="4663440" cy="48013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500" b="1">
                <a:solidFill>
                  <a:srgbClr val="1F6B4C"/>
                </a:solidFill>
                <a:latin typeface="Aptos"/>
              </a:rPr>
              <a:t>Chiarezza metodologica</a:t>
            </a:r>
            <a:r>
              <a:rPr lang="it-IT" sz="1500" b="0">
                <a:solidFill>
                  <a:srgbClr val="243029"/>
                </a:solidFill>
                <a:latin typeface="Aptos"/>
              </a:rPr>
              <a:t> — cornice condivisa per leggere il valore pubblico.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479019F-044D-58F6-4253-EB0BF19D397B}"/>
              </a:ext>
            </a:extLst>
          </p:cNvPr>
          <p:cNvSpPr/>
          <p:nvPr/>
        </p:nvSpPr>
        <p:spPr>
          <a:xfrm>
            <a:off x="841248" y="2679191"/>
            <a:ext cx="256032" cy="182880"/>
          </a:xfrm>
          <a:prstGeom prst="ellipse">
            <a:avLst/>
          </a:prstGeom>
          <a:solidFill>
            <a:srgbClr val="1F6B4C"/>
          </a:solidFill>
          <a:ln>
            <a:solidFill>
              <a:srgbClr val="1F6B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A0983BB-21AF-EF34-FD1A-B7670DE01461}"/>
              </a:ext>
            </a:extLst>
          </p:cNvPr>
          <p:cNvSpPr txBox="1"/>
          <p:nvPr/>
        </p:nvSpPr>
        <p:spPr>
          <a:xfrm>
            <a:off x="841248" y="2711196"/>
            <a:ext cx="256032" cy="159916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ctr"/>
            <a:r>
              <a:rPr lang="it-IT" sz="919" b="1">
                <a:solidFill>
                  <a:srgbClr val="FFFFFF"/>
                </a:solidFill>
                <a:latin typeface="Aptos"/>
              </a:rPr>
              <a:t>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1B8F69B-8A14-BF62-D5AD-9CBACDCF6FCF}"/>
              </a:ext>
            </a:extLst>
          </p:cNvPr>
          <p:cNvSpPr txBox="1"/>
          <p:nvPr/>
        </p:nvSpPr>
        <p:spPr>
          <a:xfrm>
            <a:off x="1225296" y="2615184"/>
            <a:ext cx="4663440" cy="48013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500" b="1">
                <a:solidFill>
                  <a:srgbClr val="1F6B4C"/>
                </a:solidFill>
                <a:latin typeface="Aptos"/>
              </a:rPr>
              <a:t>Supporto di ricerca</a:t>
            </a:r>
            <a:r>
              <a:rPr lang="it-IT" sz="1500" b="0">
                <a:solidFill>
                  <a:srgbClr val="243029"/>
                </a:solidFill>
                <a:latin typeface="Aptos"/>
              </a:rPr>
              <a:t> — accompagnamento del gruppo ISTAT e CERVAP.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2AE76441-C87D-0DB8-AFCC-A6A99150B5B1}"/>
              </a:ext>
            </a:extLst>
          </p:cNvPr>
          <p:cNvSpPr/>
          <p:nvPr/>
        </p:nvSpPr>
        <p:spPr>
          <a:xfrm>
            <a:off x="841248" y="3346703"/>
            <a:ext cx="256032" cy="182880"/>
          </a:xfrm>
          <a:prstGeom prst="ellipse">
            <a:avLst/>
          </a:prstGeom>
          <a:solidFill>
            <a:srgbClr val="1F6B4C"/>
          </a:solidFill>
          <a:ln>
            <a:solidFill>
              <a:srgbClr val="1F6B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A4518F0-F4BF-B656-67FE-CF4A3BB0A6CB}"/>
              </a:ext>
            </a:extLst>
          </p:cNvPr>
          <p:cNvSpPr txBox="1"/>
          <p:nvPr/>
        </p:nvSpPr>
        <p:spPr>
          <a:xfrm>
            <a:off x="841248" y="3378708"/>
            <a:ext cx="256032" cy="159916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ctr"/>
            <a:r>
              <a:rPr lang="it-IT" sz="919" b="1">
                <a:solidFill>
                  <a:srgbClr val="FFFFFF"/>
                </a:solidFill>
                <a:latin typeface="Aptos"/>
              </a:rPr>
              <a:t>3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A11575C-F4AD-F1EE-C5B5-FDBB947FA901}"/>
              </a:ext>
            </a:extLst>
          </p:cNvPr>
          <p:cNvSpPr txBox="1"/>
          <p:nvPr/>
        </p:nvSpPr>
        <p:spPr>
          <a:xfrm>
            <a:off x="1225296" y="3282696"/>
            <a:ext cx="4663440" cy="48013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500" b="1">
                <a:solidFill>
                  <a:srgbClr val="1F6B4C"/>
                </a:solidFill>
                <a:latin typeface="Aptos"/>
              </a:rPr>
              <a:t>Set condiviso tra enti</a:t>
            </a:r>
            <a:r>
              <a:rPr lang="it-IT" sz="1500" b="0">
                <a:solidFill>
                  <a:srgbClr val="243029"/>
                </a:solidFill>
                <a:latin typeface="Aptos"/>
              </a:rPr>
              <a:t> — aumenta la riconoscibilità tra Enti di Ricerca.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B5918828-64AE-6D84-F20F-BD32057D40B3}"/>
              </a:ext>
            </a:extLst>
          </p:cNvPr>
          <p:cNvSpPr/>
          <p:nvPr/>
        </p:nvSpPr>
        <p:spPr>
          <a:xfrm>
            <a:off x="841248" y="4014216"/>
            <a:ext cx="256032" cy="182880"/>
          </a:xfrm>
          <a:prstGeom prst="ellipse">
            <a:avLst/>
          </a:prstGeom>
          <a:solidFill>
            <a:srgbClr val="1F6B4C"/>
          </a:solidFill>
          <a:ln>
            <a:solidFill>
              <a:srgbClr val="1F6B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3B9564F-C465-57F3-C472-C345D08897A5}"/>
              </a:ext>
            </a:extLst>
          </p:cNvPr>
          <p:cNvSpPr txBox="1"/>
          <p:nvPr/>
        </p:nvSpPr>
        <p:spPr>
          <a:xfrm>
            <a:off x="841248" y="4046220"/>
            <a:ext cx="256032" cy="159916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ctr"/>
            <a:r>
              <a:rPr lang="it-IT" sz="919" b="1">
                <a:solidFill>
                  <a:srgbClr val="FFFFFF"/>
                </a:solidFill>
                <a:latin typeface="Aptos"/>
              </a:rPr>
              <a:t>4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BC09583-516B-208A-7147-0F645BB43711}"/>
              </a:ext>
            </a:extLst>
          </p:cNvPr>
          <p:cNvSpPr txBox="1"/>
          <p:nvPr/>
        </p:nvSpPr>
        <p:spPr>
          <a:xfrm>
            <a:off x="1225296" y="3950208"/>
            <a:ext cx="4663440" cy="48013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500" b="1">
                <a:solidFill>
                  <a:srgbClr val="1F6B4C"/>
                </a:solidFill>
                <a:latin typeface="Aptos"/>
              </a:rPr>
              <a:t>Adattabilità</a:t>
            </a:r>
            <a:r>
              <a:rPr lang="it-IT" sz="1500" b="0">
                <a:solidFill>
                  <a:srgbClr val="243029"/>
                </a:solidFill>
                <a:latin typeface="Aptos"/>
              </a:rPr>
              <a:t> — integra obiettivi comuni con quelli propri della missione.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8397C5B-5B70-453A-2942-F3125E63980A}"/>
              </a:ext>
            </a:extLst>
          </p:cNvPr>
          <p:cNvSpPr/>
          <p:nvPr/>
        </p:nvSpPr>
        <p:spPr>
          <a:xfrm>
            <a:off x="841248" y="4681728"/>
            <a:ext cx="256032" cy="182880"/>
          </a:xfrm>
          <a:prstGeom prst="ellipse">
            <a:avLst/>
          </a:prstGeom>
          <a:solidFill>
            <a:srgbClr val="1F6B4C"/>
          </a:solidFill>
          <a:ln>
            <a:solidFill>
              <a:srgbClr val="1F6B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9144" rIns="18288" bIns="9144" rtlCol="0" anchor="t"/>
          <a:lstStyle/>
          <a:p>
            <a:pPr algn="ctr"/>
            <a:endParaRPr lang="it-IT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3829E43-9D68-47B9-37B5-6026B38D830C}"/>
              </a:ext>
            </a:extLst>
          </p:cNvPr>
          <p:cNvSpPr txBox="1"/>
          <p:nvPr/>
        </p:nvSpPr>
        <p:spPr>
          <a:xfrm>
            <a:off x="841248" y="4713732"/>
            <a:ext cx="256032" cy="159916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ctr"/>
            <a:r>
              <a:rPr lang="it-IT" sz="919" b="1">
                <a:solidFill>
                  <a:srgbClr val="FFFFFF"/>
                </a:solidFill>
                <a:latin typeface="Aptos"/>
              </a:rPr>
              <a:t>5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DEA6278-7A40-E56A-DF38-7174137BBABF}"/>
              </a:ext>
            </a:extLst>
          </p:cNvPr>
          <p:cNvSpPr txBox="1"/>
          <p:nvPr/>
        </p:nvSpPr>
        <p:spPr>
          <a:xfrm>
            <a:off x="1225296" y="4617720"/>
            <a:ext cx="4663440" cy="480131"/>
          </a:xfrm>
          <a:prstGeom prst="rect">
            <a:avLst/>
          </a:prstGeom>
          <a:noFill/>
        </p:spPr>
        <p:txBody>
          <a:bodyPr wrap="square" lIns="18288" tIns="9144" rIns="18288" bIns="9144" anchor="t">
            <a:spAutoFit/>
          </a:bodyPr>
          <a:lstStyle/>
          <a:p>
            <a:pPr algn="l"/>
            <a:r>
              <a:rPr lang="it-IT" sz="1500" b="1" dirty="0">
                <a:solidFill>
                  <a:srgbClr val="1F6B4C"/>
                </a:solidFill>
                <a:latin typeface="Aptos"/>
              </a:rPr>
              <a:t>Non autoreferenzialità</a:t>
            </a:r>
            <a:r>
              <a:rPr lang="it-IT" sz="1500" b="0" dirty="0">
                <a:solidFill>
                  <a:srgbClr val="243029"/>
                </a:solidFill>
                <a:latin typeface="Aptos"/>
              </a:rPr>
              <a:t> — confronto esterno su metodo e misure.</a:t>
            </a:r>
          </a:p>
        </p:txBody>
      </p:sp>
    </p:spTree>
    <p:extLst>
      <p:ext uri="{BB962C8B-B14F-4D97-AF65-F5344CB8AC3E}">
        <p14:creationId xmlns:p14="http://schemas.microsoft.com/office/powerpoint/2010/main" val="1522016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F6B4C"/>
          </a:solidFill>
          <a:ln w="12700">
            <a:solidFill>
              <a:srgbClr val="1F6B4C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3017520" cy="21945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95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PERFORMANCE</a:t>
            </a:r>
            <a:endParaRPr lang="it-IT" sz="780" noProof="0" dirty="0"/>
          </a:p>
        </p:txBody>
      </p:sp>
      <p:sp>
        <p:nvSpPr>
          <p:cNvPr id="4" name="Text 2"/>
          <p:cNvSpPr/>
          <p:nvPr/>
        </p:nvSpPr>
        <p:spPr>
          <a:xfrm>
            <a:off x="11320272" y="6473952"/>
            <a:ext cx="384048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r">
              <a:buNone/>
            </a:pPr>
            <a:r>
              <a:rPr lang="it-IT" sz="85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it-IT" sz="850" noProof="0" dirty="0"/>
          </a:p>
        </p:txBody>
      </p:sp>
      <p:sp>
        <p:nvSpPr>
          <p:cNvPr id="5" name="Shape 3"/>
          <p:cNvSpPr/>
          <p:nvPr/>
        </p:nvSpPr>
        <p:spPr>
          <a:xfrm>
            <a:off x="11777472" y="6556248"/>
            <a:ext cx="228600" cy="0"/>
          </a:xfrm>
          <a:prstGeom prst="line">
            <a:avLst/>
          </a:prstGeom>
          <a:noFill/>
          <a:ln w="15240">
            <a:solidFill>
              <a:srgbClr val="E87531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502920"/>
            <a:ext cx="8686800" cy="64008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300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Cosa cambia nel ciclo della performance</a:t>
            </a:r>
            <a:endParaRPr lang="it-IT" sz="2800" noProof="0" dirty="0"/>
          </a:p>
        </p:txBody>
      </p:sp>
      <p:sp>
        <p:nvSpPr>
          <p:cNvPr id="7" name="Text 5"/>
          <p:cNvSpPr/>
          <p:nvPr/>
        </p:nvSpPr>
        <p:spPr>
          <a:xfrm>
            <a:off x="658368" y="1078992"/>
            <a:ext cx="8686800" cy="420624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it-IT" sz="160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L’esperienza introduce un linguaggio comune tra programmazione strategica, obiettivi operativi e rendicontazione.</a:t>
            </a:r>
            <a:endParaRPr lang="it-IT" sz="1450" noProof="0" dirty="0"/>
          </a:p>
        </p:txBody>
      </p:sp>
      <p:sp>
        <p:nvSpPr>
          <p:cNvPr id="8" name="Text 6"/>
          <p:cNvSpPr/>
          <p:nvPr/>
        </p:nvSpPr>
        <p:spPr>
          <a:xfrm>
            <a:off x="822960" y="1664208"/>
            <a:ext cx="502920" cy="27432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650" b="1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</a:t>
            </a:r>
            <a:endParaRPr lang="it-IT" sz="1500" noProof="0" dirty="0"/>
          </a:p>
        </p:txBody>
      </p:sp>
      <p:sp>
        <p:nvSpPr>
          <p:cNvPr id="9" name="Text 7"/>
          <p:cNvSpPr/>
          <p:nvPr/>
        </p:nvSpPr>
        <p:spPr>
          <a:xfrm>
            <a:off x="1572768" y="1572768"/>
            <a:ext cx="2926080" cy="43891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2600" b="1" noProof="0" dirty="0">
                <a:solidFill>
                  <a:srgbClr val="64706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output-</a:t>
            </a:r>
            <a:r>
              <a:rPr lang="it-IT" sz="2600" b="1" noProof="0" dirty="0" err="1">
                <a:solidFill>
                  <a:srgbClr val="64706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driven</a:t>
            </a:r>
            <a:endParaRPr lang="it-IT" sz="2400" noProof="0" dirty="0"/>
          </a:p>
        </p:txBody>
      </p:sp>
      <p:sp>
        <p:nvSpPr>
          <p:cNvPr id="10" name="Text 8"/>
          <p:cNvSpPr/>
          <p:nvPr/>
        </p:nvSpPr>
        <p:spPr>
          <a:xfrm>
            <a:off x="4773168" y="1664208"/>
            <a:ext cx="228600" cy="27432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650" b="1" noProof="0" dirty="0">
                <a:solidFill>
                  <a:srgbClr val="E8753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</a:t>
            </a:r>
            <a:endParaRPr lang="it-IT" sz="1500" noProof="0" dirty="0"/>
          </a:p>
        </p:txBody>
      </p:sp>
      <p:sp>
        <p:nvSpPr>
          <p:cNvPr id="11" name="Text 9"/>
          <p:cNvSpPr/>
          <p:nvPr/>
        </p:nvSpPr>
        <p:spPr>
          <a:xfrm>
            <a:off x="5321808" y="1572768"/>
            <a:ext cx="3657600" cy="43891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2600" b="1" noProof="0" dirty="0" err="1">
                <a:solidFill>
                  <a:srgbClr val="1F6B4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outcome-informed</a:t>
            </a:r>
            <a:endParaRPr lang="it-IT" sz="2400" noProof="0" dirty="0"/>
          </a:p>
        </p:txBody>
      </p:sp>
      <p:sp>
        <p:nvSpPr>
          <p:cNvPr id="12" name="Shape 10"/>
          <p:cNvSpPr/>
          <p:nvPr/>
        </p:nvSpPr>
        <p:spPr>
          <a:xfrm>
            <a:off x="841248" y="2267712"/>
            <a:ext cx="10222992" cy="0"/>
          </a:xfrm>
          <a:prstGeom prst="line">
            <a:avLst/>
          </a:prstGeom>
          <a:noFill/>
          <a:ln w="12700">
            <a:solidFill>
              <a:srgbClr val="BCC9B8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13" name="Text 11"/>
          <p:cNvSpPr/>
          <p:nvPr/>
        </p:nvSpPr>
        <p:spPr>
          <a:xfrm>
            <a:off x="877824" y="2743200"/>
            <a:ext cx="457200" cy="2468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30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it-IT" sz="1200" noProof="0" dirty="0"/>
          </a:p>
        </p:txBody>
      </p:sp>
      <p:sp>
        <p:nvSpPr>
          <p:cNvPr id="14" name="Text 12"/>
          <p:cNvSpPr/>
          <p:nvPr/>
        </p:nvSpPr>
        <p:spPr>
          <a:xfrm>
            <a:off x="1481328" y="2715768"/>
            <a:ext cx="3291840" cy="31089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85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Scelte più leggibili</a:t>
            </a:r>
            <a:endParaRPr lang="it-IT" sz="1700" noProof="0" dirty="0"/>
          </a:p>
        </p:txBody>
      </p:sp>
      <p:sp>
        <p:nvSpPr>
          <p:cNvPr id="15" name="Text 13"/>
          <p:cNvSpPr/>
          <p:nvPr/>
        </p:nvSpPr>
        <p:spPr>
          <a:xfrm>
            <a:off x="4526280" y="2688336"/>
            <a:ext cx="5669280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it-IT" sz="154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catena obiettivo–indicatore–risultato rende chiaro il contributo pubblico.</a:t>
            </a:r>
            <a:endParaRPr lang="it-IT" sz="1400" noProof="0" dirty="0"/>
          </a:p>
        </p:txBody>
      </p:sp>
      <p:sp>
        <p:nvSpPr>
          <p:cNvPr id="16" name="Text 14"/>
          <p:cNvSpPr/>
          <p:nvPr/>
        </p:nvSpPr>
        <p:spPr>
          <a:xfrm>
            <a:off x="877824" y="3493008"/>
            <a:ext cx="457200" cy="2468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300" b="1" noProof="0" dirty="0">
                <a:solidFill>
                  <a:srgbClr val="E8753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it-IT" sz="1200" noProof="0" dirty="0"/>
          </a:p>
        </p:txBody>
      </p:sp>
      <p:sp>
        <p:nvSpPr>
          <p:cNvPr id="17" name="Text 15"/>
          <p:cNvSpPr/>
          <p:nvPr/>
        </p:nvSpPr>
        <p:spPr>
          <a:xfrm>
            <a:off x="1481328" y="3465576"/>
            <a:ext cx="3291840" cy="31089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85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Target più sfidanti</a:t>
            </a:r>
            <a:endParaRPr lang="it-IT" sz="1700" noProof="0" dirty="0"/>
          </a:p>
        </p:txBody>
      </p:sp>
      <p:sp>
        <p:nvSpPr>
          <p:cNvPr id="18" name="Text 16"/>
          <p:cNvSpPr/>
          <p:nvPr/>
        </p:nvSpPr>
        <p:spPr>
          <a:xfrm>
            <a:off x="4526280" y="3438144"/>
            <a:ext cx="5669280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it-IT" sz="154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Gli indicatori aiutano a passare da “quanto” a “per chi” e “con quale effetto”.</a:t>
            </a:r>
            <a:endParaRPr lang="it-IT" sz="1400" noProof="0" dirty="0"/>
          </a:p>
        </p:txBody>
      </p:sp>
      <p:sp>
        <p:nvSpPr>
          <p:cNvPr id="19" name="Text 17"/>
          <p:cNvSpPr/>
          <p:nvPr/>
        </p:nvSpPr>
        <p:spPr>
          <a:xfrm>
            <a:off x="877824" y="4242816"/>
            <a:ext cx="457200" cy="2468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30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it-IT" sz="1200" noProof="0" dirty="0"/>
          </a:p>
        </p:txBody>
      </p:sp>
      <p:sp>
        <p:nvSpPr>
          <p:cNvPr id="20" name="Text 18"/>
          <p:cNvSpPr/>
          <p:nvPr/>
        </p:nvSpPr>
        <p:spPr>
          <a:xfrm>
            <a:off x="1481328" y="4215384"/>
            <a:ext cx="3291840" cy="31089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85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Accountability rafforzata</a:t>
            </a:r>
            <a:endParaRPr lang="it-IT" sz="1700" noProof="0" dirty="0"/>
          </a:p>
        </p:txBody>
      </p:sp>
      <p:sp>
        <p:nvSpPr>
          <p:cNvPr id="21" name="Text 19"/>
          <p:cNvSpPr/>
          <p:nvPr/>
        </p:nvSpPr>
        <p:spPr>
          <a:xfrm>
            <a:off x="4526280" y="4187952"/>
            <a:ext cx="5669280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it-IT" sz="154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 monitoraggio diventa racconto di cambiamento, non solo elenco di attività.</a:t>
            </a:r>
            <a:endParaRPr lang="it-IT" sz="1400" noProof="0" dirty="0"/>
          </a:p>
        </p:txBody>
      </p:sp>
      <p:sp>
        <p:nvSpPr>
          <p:cNvPr id="22" name="Text 20"/>
          <p:cNvSpPr/>
          <p:nvPr/>
        </p:nvSpPr>
        <p:spPr>
          <a:xfrm>
            <a:off x="877824" y="4992624"/>
            <a:ext cx="457200" cy="2468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30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it-IT" sz="1200" noProof="0" dirty="0"/>
          </a:p>
        </p:txBody>
      </p:sp>
      <p:sp>
        <p:nvSpPr>
          <p:cNvPr id="23" name="Text 21"/>
          <p:cNvSpPr/>
          <p:nvPr/>
        </p:nvSpPr>
        <p:spPr>
          <a:xfrm>
            <a:off x="1481328" y="4965192"/>
            <a:ext cx="3291840" cy="31089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185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Apprendimento organizzativo</a:t>
            </a:r>
            <a:endParaRPr lang="it-IT" sz="1700" noProof="0" dirty="0"/>
          </a:p>
        </p:txBody>
      </p:sp>
      <p:sp>
        <p:nvSpPr>
          <p:cNvPr id="24" name="Text 22"/>
          <p:cNvSpPr/>
          <p:nvPr/>
        </p:nvSpPr>
        <p:spPr>
          <a:xfrm>
            <a:off x="4526280" y="4937760"/>
            <a:ext cx="5669280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it-IT" sz="154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Dati e indicatori alimentano revisione periodica e miglioramento continuo.</a:t>
            </a:r>
            <a:endParaRPr lang="it-IT" sz="1400" noProof="0" dirty="0"/>
          </a:p>
        </p:txBody>
      </p:sp>
      <p:sp>
        <p:nvSpPr>
          <p:cNvPr id="25" name="Text 23"/>
          <p:cNvSpPr/>
          <p:nvPr/>
        </p:nvSpPr>
        <p:spPr>
          <a:xfrm>
            <a:off x="8732520" y="5413248"/>
            <a:ext cx="2468880" cy="237744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1000" b="1" noProof="0" dirty="0">
                <a:solidFill>
                  <a:srgbClr val="E8753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EVOLUZIONE QUALITATIVA</a:t>
            </a:r>
            <a:endParaRPr lang="it-IT" sz="900" noProof="0" dirty="0"/>
          </a:p>
        </p:txBody>
      </p:sp>
      <p:sp>
        <p:nvSpPr>
          <p:cNvPr id="26" name="Shape 24"/>
          <p:cNvSpPr/>
          <p:nvPr/>
        </p:nvSpPr>
        <p:spPr>
          <a:xfrm>
            <a:off x="8796528" y="5989320"/>
            <a:ext cx="2249424" cy="0"/>
          </a:xfrm>
          <a:prstGeom prst="line">
            <a:avLst/>
          </a:prstGeom>
          <a:noFill/>
          <a:ln w="27940">
            <a:solidFill>
              <a:srgbClr val="E87531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27" name="Shape 25"/>
          <p:cNvSpPr/>
          <p:nvPr/>
        </p:nvSpPr>
        <p:spPr>
          <a:xfrm>
            <a:off x="8714232" y="5888736"/>
            <a:ext cx="201168" cy="201168"/>
          </a:xfrm>
          <a:prstGeom prst="ellipse">
            <a:avLst/>
          </a:prstGeom>
          <a:solidFill>
            <a:srgbClr val="E87531"/>
          </a:solidFill>
          <a:ln w="12700">
            <a:solidFill>
              <a:srgbClr val="E87531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28" name="Shape 26"/>
          <p:cNvSpPr/>
          <p:nvPr/>
        </p:nvSpPr>
        <p:spPr>
          <a:xfrm>
            <a:off x="10972800" y="5888736"/>
            <a:ext cx="201168" cy="201168"/>
          </a:xfrm>
          <a:prstGeom prst="ellipse">
            <a:avLst/>
          </a:prstGeom>
          <a:solidFill>
            <a:srgbClr val="1F6B4C"/>
          </a:solidFill>
          <a:ln w="12700">
            <a:solidFill>
              <a:srgbClr val="1F6B4C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30" name="Text 25">
            <a:extLst>
              <a:ext uri="{FF2B5EF4-FFF2-40B4-BE49-F238E27FC236}">
                <a16:creationId xmlns:a16="http://schemas.microsoft.com/office/drawing/2014/main" id="{E7EEE1ED-E535-A948-7DA0-C08EE8993FFA}"/>
              </a:ext>
            </a:extLst>
          </p:cNvPr>
          <p:cNvSpPr/>
          <p:nvPr/>
        </p:nvSpPr>
        <p:spPr>
          <a:xfrm>
            <a:off x="523302" y="6473952"/>
            <a:ext cx="9966960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85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Convegno ISTAT 25 giugno 2026 -  Il Valore Pubblico delle PA. Sfide e nuove prospettive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F6B4C"/>
          </a:solidFill>
          <a:ln w="12700">
            <a:solidFill>
              <a:srgbClr val="1F6B4C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3" name="Text 1"/>
          <p:cNvSpPr/>
          <p:nvPr/>
        </p:nvSpPr>
        <p:spPr>
          <a:xfrm>
            <a:off x="502920" y="201168"/>
            <a:ext cx="3017520" cy="21945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>
              <a:buNone/>
            </a:pPr>
            <a:r>
              <a:rPr lang="it-IT" sz="95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PROSSIMI PASSI</a:t>
            </a:r>
            <a:endParaRPr lang="it-IT" sz="780" noProof="0" dirty="0"/>
          </a:p>
        </p:txBody>
      </p:sp>
      <p:sp>
        <p:nvSpPr>
          <p:cNvPr id="4" name="Text 2"/>
          <p:cNvSpPr/>
          <p:nvPr/>
        </p:nvSpPr>
        <p:spPr>
          <a:xfrm>
            <a:off x="11320272" y="6473952"/>
            <a:ext cx="384048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r">
              <a:buNone/>
            </a:pPr>
            <a:r>
              <a:rPr lang="it-IT" sz="85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</a:t>
            </a:r>
            <a:endParaRPr lang="it-IT" sz="850" noProof="0" dirty="0"/>
          </a:p>
        </p:txBody>
      </p:sp>
      <p:sp>
        <p:nvSpPr>
          <p:cNvPr id="5" name="Shape 3"/>
          <p:cNvSpPr/>
          <p:nvPr/>
        </p:nvSpPr>
        <p:spPr>
          <a:xfrm>
            <a:off x="11777472" y="6556248"/>
            <a:ext cx="228600" cy="0"/>
          </a:xfrm>
          <a:prstGeom prst="line">
            <a:avLst/>
          </a:prstGeom>
          <a:noFill/>
          <a:ln w="15240">
            <a:solidFill>
              <a:srgbClr val="E87531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6" name="Text 4"/>
          <p:cNvSpPr/>
          <p:nvPr/>
        </p:nvSpPr>
        <p:spPr>
          <a:xfrm>
            <a:off x="685800" y="713232"/>
            <a:ext cx="4937760" cy="11155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360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Lezioni apprese</a:t>
            </a:r>
            <a:endParaRPr lang="it-IT" sz="3400" noProof="0" dirty="0"/>
          </a:p>
          <a:p>
            <a:pPr marL="0" indent="0">
              <a:buNone/>
            </a:pPr>
            <a:r>
              <a:rPr lang="it-IT" sz="3600" b="1" noProof="0" dirty="0">
                <a:solidFill>
                  <a:srgbClr val="24302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 prossimi passi</a:t>
            </a:r>
            <a:endParaRPr lang="it-IT" sz="3400" noProof="0" dirty="0"/>
          </a:p>
        </p:txBody>
      </p:sp>
      <p:sp>
        <p:nvSpPr>
          <p:cNvPr id="8" name="Text 6"/>
          <p:cNvSpPr/>
          <p:nvPr/>
        </p:nvSpPr>
        <p:spPr>
          <a:xfrm>
            <a:off x="713232" y="2487168"/>
            <a:ext cx="4709160" cy="1353312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65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sfida è mantenere il set di indicatori essenziale, verificabile e utile alla decisione: pochi segnali forti, collegati alla missione e leggibili dagli stakeholder</a:t>
            </a:r>
            <a:endParaRPr lang="it-IT" sz="1400" noProof="0" dirty="0"/>
          </a:p>
        </p:txBody>
      </p:sp>
      <p:sp>
        <p:nvSpPr>
          <p:cNvPr id="9" name="Text 7"/>
          <p:cNvSpPr/>
          <p:nvPr/>
        </p:nvSpPr>
        <p:spPr>
          <a:xfrm>
            <a:off x="5623560" y="1033272"/>
            <a:ext cx="475488" cy="27432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l">
              <a:buNone/>
            </a:pPr>
            <a:r>
              <a:rPr lang="it-IT" sz="155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it-IT" sz="1200" noProof="0" dirty="0"/>
          </a:p>
        </p:txBody>
      </p:sp>
      <p:sp>
        <p:nvSpPr>
          <p:cNvPr id="10" name="Text 8"/>
          <p:cNvSpPr/>
          <p:nvPr/>
        </p:nvSpPr>
        <p:spPr>
          <a:xfrm>
            <a:off x="6220968" y="1033272"/>
            <a:ext cx="5285232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700" b="0" noProof="0" dirty="0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Costruire</a:t>
            </a:r>
            <a:r>
              <a:rPr lang="it-IT" sz="1750" b="0" noProof="0" dirty="0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base dati</a:t>
            </a:r>
            <a:endParaRPr lang="it-IT" sz="1400" noProof="0" dirty="0"/>
          </a:p>
        </p:txBody>
      </p:sp>
      <p:sp>
        <p:nvSpPr>
          <p:cNvPr id="12" name="Text 10"/>
          <p:cNvSpPr/>
          <p:nvPr/>
        </p:nvSpPr>
        <p:spPr>
          <a:xfrm>
            <a:off x="5623560" y="1764792"/>
            <a:ext cx="475488" cy="27432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l">
              <a:buNone/>
            </a:pPr>
            <a:r>
              <a:rPr lang="it-IT" sz="155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it-IT" sz="1200" noProof="0" dirty="0"/>
          </a:p>
        </p:txBody>
      </p:sp>
      <p:sp>
        <p:nvSpPr>
          <p:cNvPr id="13" name="Text 11"/>
          <p:cNvSpPr/>
          <p:nvPr/>
        </p:nvSpPr>
        <p:spPr>
          <a:xfrm>
            <a:off x="6236208" y="1755648"/>
            <a:ext cx="5285232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700" b="0" noProof="0" dirty="0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Migliorare la capacità di programmazione dei target</a:t>
            </a:r>
            <a:endParaRPr lang="it-IT" sz="1700" noProof="0" dirty="0"/>
          </a:p>
        </p:txBody>
      </p:sp>
      <p:sp>
        <p:nvSpPr>
          <p:cNvPr id="15" name="Text 13"/>
          <p:cNvSpPr/>
          <p:nvPr/>
        </p:nvSpPr>
        <p:spPr>
          <a:xfrm>
            <a:off x="5623560" y="2496312"/>
            <a:ext cx="475488" cy="27432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l">
              <a:buNone/>
            </a:pPr>
            <a:r>
              <a:rPr lang="it-IT" sz="155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it-IT" sz="1200" noProof="0" dirty="0"/>
          </a:p>
        </p:txBody>
      </p:sp>
      <p:sp>
        <p:nvSpPr>
          <p:cNvPr id="16" name="Text 14"/>
          <p:cNvSpPr/>
          <p:nvPr/>
        </p:nvSpPr>
        <p:spPr>
          <a:xfrm>
            <a:off x="6236208" y="2487168"/>
            <a:ext cx="5285232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700" b="0" noProof="0" dirty="0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Integrare il valore pubblico con strategie e performance</a:t>
            </a:r>
            <a:endParaRPr lang="it-IT" sz="1700" noProof="0" dirty="0"/>
          </a:p>
        </p:txBody>
      </p:sp>
      <p:sp>
        <p:nvSpPr>
          <p:cNvPr id="18" name="Text 16"/>
          <p:cNvSpPr/>
          <p:nvPr/>
        </p:nvSpPr>
        <p:spPr>
          <a:xfrm>
            <a:off x="5623560" y="3227832"/>
            <a:ext cx="475488" cy="27432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l">
              <a:buNone/>
            </a:pPr>
            <a:r>
              <a:rPr lang="it-IT" sz="1550" b="1" noProof="0" dirty="0">
                <a:solidFill>
                  <a:srgbClr val="1F6B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it-IT" sz="1200" noProof="0" dirty="0"/>
          </a:p>
        </p:txBody>
      </p:sp>
      <p:sp>
        <p:nvSpPr>
          <p:cNvPr id="19" name="Text 17"/>
          <p:cNvSpPr/>
          <p:nvPr/>
        </p:nvSpPr>
        <p:spPr>
          <a:xfrm>
            <a:off x="6236208" y="3204972"/>
            <a:ext cx="5285232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700" b="0" noProof="0" dirty="0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Raccontare il Valore Pubblico generato</a:t>
            </a:r>
            <a:endParaRPr lang="it-IT" sz="1700" noProof="0" dirty="0"/>
          </a:p>
        </p:txBody>
      </p:sp>
      <p:sp>
        <p:nvSpPr>
          <p:cNvPr id="21" name="Text 19"/>
          <p:cNvSpPr/>
          <p:nvPr/>
        </p:nvSpPr>
        <p:spPr>
          <a:xfrm>
            <a:off x="5623560" y="3959352"/>
            <a:ext cx="475488" cy="274320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l">
              <a:buNone/>
            </a:pPr>
            <a:r>
              <a:rPr lang="it-IT" sz="1550" b="1" noProof="0" dirty="0">
                <a:solidFill>
                  <a:srgbClr val="E8753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it-IT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236208" y="3959352"/>
            <a:ext cx="5285232" cy="47548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 algn="l">
              <a:buNone/>
            </a:pPr>
            <a:r>
              <a:rPr lang="it-IT" sz="1700" b="0" noProof="0" dirty="0">
                <a:solidFill>
                  <a:srgbClr val="24302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Confrontabilità tra Enti Pubblici di Ricerca</a:t>
            </a:r>
            <a:endParaRPr lang="it-IT" sz="1700" noProof="0" dirty="0"/>
          </a:p>
        </p:txBody>
      </p:sp>
      <p:sp>
        <p:nvSpPr>
          <p:cNvPr id="25" name="Text 23"/>
          <p:cNvSpPr/>
          <p:nvPr/>
        </p:nvSpPr>
        <p:spPr>
          <a:xfrm>
            <a:off x="237744" y="5257801"/>
            <a:ext cx="5623560" cy="402336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/>
          <a:lstStyle/>
          <a:p>
            <a:pPr marL="0" indent="0" algn="r">
              <a:buNone/>
            </a:pPr>
            <a:r>
              <a:rPr lang="it-IT" sz="2200" b="1" noProof="0" dirty="0">
                <a:solidFill>
                  <a:srgbClr val="1F6B4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Valore pubblico = scelta strategica misurata</a:t>
            </a:r>
            <a:endParaRPr lang="it-IT" sz="2100" noProof="0" dirty="0"/>
          </a:p>
        </p:txBody>
      </p:sp>
      <p:cxnSp>
        <p:nvCxnSpPr>
          <p:cNvPr id="26" name="Connector 25"/>
          <p:cNvCxnSpPr/>
          <p:nvPr/>
        </p:nvCxnSpPr>
        <p:spPr>
          <a:xfrm>
            <a:off x="6236208" y="1517904"/>
            <a:ext cx="5074920" cy="0"/>
          </a:xfrm>
          <a:prstGeom prst="line">
            <a:avLst/>
          </a:prstGeom>
          <a:ln w="9525">
            <a:solidFill>
              <a:srgbClr val="B8C5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6236208" y="2249424"/>
            <a:ext cx="5074920" cy="0"/>
          </a:xfrm>
          <a:prstGeom prst="line">
            <a:avLst/>
          </a:prstGeom>
          <a:ln w="9525">
            <a:solidFill>
              <a:srgbClr val="B8C5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6236208" y="2980944"/>
            <a:ext cx="5074920" cy="0"/>
          </a:xfrm>
          <a:prstGeom prst="line">
            <a:avLst/>
          </a:prstGeom>
          <a:ln w="9525">
            <a:solidFill>
              <a:srgbClr val="B8C5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6236208" y="3712463"/>
            <a:ext cx="5074920" cy="0"/>
          </a:xfrm>
          <a:prstGeom prst="line">
            <a:avLst/>
          </a:prstGeom>
          <a:ln w="9525">
            <a:solidFill>
              <a:srgbClr val="B8C5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685800" y="2148840"/>
            <a:ext cx="4251960" cy="0"/>
          </a:xfrm>
          <a:prstGeom prst="line">
            <a:avLst/>
          </a:prstGeom>
          <a:ln w="38100">
            <a:solidFill>
              <a:srgbClr val="E875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25">
            <a:extLst>
              <a:ext uri="{FF2B5EF4-FFF2-40B4-BE49-F238E27FC236}">
                <a16:creationId xmlns:a16="http://schemas.microsoft.com/office/drawing/2014/main" id="{57072DFF-B699-DCAF-8AEF-06CD6990AA70}"/>
              </a:ext>
            </a:extLst>
          </p:cNvPr>
          <p:cNvSpPr/>
          <p:nvPr/>
        </p:nvSpPr>
        <p:spPr>
          <a:xfrm>
            <a:off x="502920" y="6473952"/>
            <a:ext cx="9966960" cy="201168"/>
          </a:xfrm>
          <a:prstGeom prst="rect">
            <a:avLst/>
          </a:prstGeom>
          <a:noFill/>
          <a:ln/>
        </p:spPr>
        <p:txBody>
          <a:bodyPr wrap="square" lIns="18288" tIns="9144" rIns="18288" bIns="9144" rtlCol="0" anchor="t">
            <a:normAutofit/>
          </a:bodyPr>
          <a:lstStyle/>
          <a:p>
            <a:pPr marL="0" indent="0">
              <a:buNone/>
            </a:pPr>
            <a:r>
              <a:rPr lang="it-IT" sz="850" noProof="0" dirty="0">
                <a:solidFill>
                  <a:srgbClr val="6470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Convegno ISTAT 25 giugno 2026 -  Il Valore Pubblico delle PA. Sfide e nuove prospettive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1037</Words>
  <Application>Microsoft Office PowerPoint</Application>
  <PresentationFormat>Widescreen</PresentationFormat>
  <Paragraphs>211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Diego Arocchi</dc:creator>
  <cp:lastModifiedBy>Valentina Violi</cp:lastModifiedBy>
  <cp:revision>2</cp:revision>
  <dcterms:created xsi:type="dcterms:W3CDTF">2026-06-20T12:26:29Z</dcterms:created>
  <dcterms:modified xsi:type="dcterms:W3CDTF">2026-06-23T17:02:04Z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b65a54-4fa3-4534-911b-4c7e59cf36ec_Enabled">
    <vt:lpwstr>true</vt:lpwstr>
  </property>
  <property fmtid="{D5CDD505-2E9C-101B-9397-08002B2CF9AE}" pid="3" name="MSIP_Label_91b65a54-4fa3-4534-911b-4c7e59cf36ec_SetDate">
    <vt:lpwstr>2026-06-21T08:30:58Z</vt:lpwstr>
  </property>
  <property fmtid="{D5CDD505-2E9C-101B-9397-08002B2CF9AE}" pid="4" name="MSIP_Label_91b65a54-4fa3-4534-911b-4c7e59cf36ec_Method">
    <vt:lpwstr>Standard</vt:lpwstr>
  </property>
  <property fmtid="{D5CDD505-2E9C-101B-9397-08002B2CF9AE}" pid="5" name="MSIP_Label_91b65a54-4fa3-4534-911b-4c7e59cf36ec_Name">
    <vt:lpwstr>Public</vt:lpwstr>
  </property>
  <property fmtid="{D5CDD505-2E9C-101B-9397-08002B2CF9AE}" pid="6" name="MSIP_Label_91b65a54-4fa3-4534-911b-4c7e59cf36ec_SiteId">
    <vt:lpwstr>d4aafca6-bf35-4515-b06a-4973cdfbbed3</vt:lpwstr>
  </property>
  <property fmtid="{D5CDD505-2E9C-101B-9397-08002B2CF9AE}" pid="7" name="MSIP_Label_91b65a54-4fa3-4534-911b-4c7e59cf36ec_ActionId">
    <vt:lpwstr>593d8b28-ba93-4373-a107-6196815b3771</vt:lpwstr>
  </property>
  <property fmtid="{D5CDD505-2E9C-101B-9397-08002B2CF9AE}" pid="8" name="MSIP_Label_91b65a54-4fa3-4534-911b-4c7e59cf36ec_ContentBits">
    <vt:lpwstr>0</vt:lpwstr>
  </property>
  <property fmtid="{D5CDD505-2E9C-101B-9397-08002B2CF9AE}" pid="9" name="MSIP_Label_91b65a54-4fa3-4534-911b-4c7e59cf36ec_Tag">
    <vt:lpwstr>10, 1, 2, 1</vt:lpwstr>
  </property>
</Properties>
</file>