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24"/>
  </p:notesMasterIdLst>
  <p:sldIdLst>
    <p:sldId id="256" r:id="rId6"/>
    <p:sldId id="394" r:id="rId7"/>
    <p:sldId id="372" r:id="rId8"/>
    <p:sldId id="389" r:id="rId9"/>
    <p:sldId id="395" r:id="rId10"/>
    <p:sldId id="393" r:id="rId11"/>
    <p:sldId id="378" r:id="rId12"/>
    <p:sldId id="359" r:id="rId13"/>
    <p:sldId id="360" r:id="rId14"/>
    <p:sldId id="380" r:id="rId15"/>
    <p:sldId id="381" r:id="rId16"/>
    <p:sldId id="382" r:id="rId17"/>
    <p:sldId id="383" r:id="rId18"/>
    <p:sldId id="390" r:id="rId19"/>
    <p:sldId id="388" r:id="rId20"/>
    <p:sldId id="398" r:id="rId21"/>
    <p:sldId id="384" r:id="rId22"/>
    <p:sldId id="286" r:id="rId23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401">
          <p15:clr>
            <a:srgbClr val="A4A3A4"/>
          </p15:clr>
        </p15:guide>
        <p15:guide id="2" orient="horz" pos="41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6402"/>
    <a:srgbClr val="800000"/>
    <a:srgbClr val="E28700"/>
    <a:srgbClr val="844C02"/>
    <a:srgbClr val="B46B00"/>
    <a:srgbClr val="FF9900"/>
    <a:srgbClr val="FF9933"/>
    <a:srgbClr val="636462"/>
    <a:srgbClr val="7B7C7E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034E78-7F5D-4C2E-B375-FC64B27BC917}" styleName="Stile 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5" autoAdjust="0"/>
    <p:restoredTop sz="94238" autoAdjust="0"/>
  </p:normalViewPr>
  <p:slideViewPr>
    <p:cSldViewPr snapToGrid="0" showGuides="1">
      <p:cViewPr varScale="1">
        <p:scale>
          <a:sx n="59" d="100"/>
          <a:sy n="59" d="100"/>
        </p:scale>
        <p:origin x="984" y="52"/>
      </p:cViewPr>
      <p:guideLst>
        <p:guide pos="7401"/>
        <p:guide orient="horz" pos="41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54000" cy="54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ropbox\CONTO%20TERZI\ISTAT\Materiali%20Convegno%20ISTAT%202026\Griglia%20ricognizione%20PIAO%20EPR%202026_2028_18.5.202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ente\Dropbox\CONTO%20TERZI\ISTAT\Materiali%20Convegno%20ISTAT%202026\Griglia%20ricognizione%20PIAO%20EPR%202026_2028_18.5.202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Adozione Obiettivi comuni di VP nei PIAO degli EPR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dk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Foglio2!$C$1</c:f>
              <c:strCache>
                <c:ptCount val="1"/>
                <c:pt idx="0">
                  <c:v>2025-27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Foglio2!$B$2:$B$5</c:f>
              <c:strCache>
                <c:ptCount val="4"/>
                <c:pt idx="0">
                  <c:v>VP_IST</c:v>
                </c:pt>
                <c:pt idx="1">
                  <c:v>VP_SCI</c:v>
                </c:pt>
                <c:pt idx="2">
                  <c:v>VP_SOC</c:v>
                </c:pt>
                <c:pt idx="3">
                  <c:v>VP_ECO</c:v>
                </c:pt>
              </c:strCache>
            </c:strRef>
          </c:cat>
          <c:val>
            <c:numRef>
              <c:f>Foglio2!$C$2:$C$5</c:f>
              <c:numCache>
                <c:formatCode>0%</c:formatCode>
                <c:ptCount val="4"/>
                <c:pt idx="0">
                  <c:v>0.57894736842105265</c:v>
                </c:pt>
                <c:pt idx="1">
                  <c:v>0.57894736842105265</c:v>
                </c:pt>
                <c:pt idx="2">
                  <c:v>0.57894736842105265</c:v>
                </c:pt>
                <c:pt idx="3">
                  <c:v>0.47368421052631576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49-4CFB-8E23-C102114AB672}"/>
            </c:ext>
          </c:extLst>
        </c:ser>
        <c:ser>
          <c:idx val="1"/>
          <c:order val="1"/>
          <c:tx>
            <c:strRef>
              <c:f>Foglio2!$D$1</c:f>
              <c:strCache>
                <c:ptCount val="1"/>
                <c:pt idx="0">
                  <c:v>2026-28</c:v>
                </c:pt>
              </c:strCache>
            </c:strRef>
          </c:tx>
          <c:spPr>
            <a:solidFill>
              <a:srgbClr val="636462"/>
            </a:solidFill>
            <a:ln>
              <a:noFill/>
            </a:ln>
            <a:effectLst/>
          </c:spPr>
          <c:invertIfNegative val="0"/>
          <c:cat>
            <c:strRef>
              <c:f>Foglio2!$B$2:$B$5</c:f>
              <c:strCache>
                <c:ptCount val="4"/>
                <c:pt idx="0">
                  <c:v>VP_IST</c:v>
                </c:pt>
                <c:pt idx="1">
                  <c:v>VP_SCI</c:v>
                </c:pt>
                <c:pt idx="2">
                  <c:v>VP_SOC</c:v>
                </c:pt>
                <c:pt idx="3">
                  <c:v>VP_ECO</c:v>
                </c:pt>
              </c:strCache>
            </c:strRef>
          </c:cat>
          <c:val>
            <c:numRef>
              <c:f>Foglio2!$D$2:$D$5</c:f>
              <c:numCache>
                <c:formatCode>0%</c:formatCode>
                <c:ptCount val="4"/>
                <c:pt idx="0">
                  <c:v>0.72222222222222221</c:v>
                </c:pt>
                <c:pt idx="1">
                  <c:v>0.72222222222222221</c:v>
                </c:pt>
                <c:pt idx="2">
                  <c:v>0.72222222222222221</c:v>
                </c:pt>
                <c:pt idx="3">
                  <c:v>0.61111111111111116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49-4CFB-8E23-C102114AB6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0641840"/>
        <c:axId val="1020633200"/>
      </c:barChart>
      <c:catAx>
        <c:axId val="102064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1020633200"/>
        <c:crosses val="autoZero"/>
        <c:auto val="1"/>
        <c:lblAlgn val="ctr"/>
        <c:lblOffset val="100"/>
        <c:noMultiLvlLbl val="0"/>
      </c:catAx>
      <c:valAx>
        <c:axId val="102063320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102064184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22225" cap="rnd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it-IT" sz="2000" b="1">
                <a:latin typeface="Arial" panose="020B0604020202020204" pitchFamily="34" charset="0"/>
                <a:cs typeface="Arial" panose="020B0604020202020204" pitchFamily="34" charset="0"/>
              </a:rPr>
              <a:t>Adozione indicatori associati agli Obiettivi comuni di VP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dk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Foglio2!$C$23</c:f>
              <c:strCache>
                <c:ptCount val="1"/>
                <c:pt idx="0">
                  <c:v>2026-28</c:v>
                </c:pt>
              </c:strCache>
            </c:strRef>
          </c:tx>
          <c:spPr>
            <a:solidFill>
              <a:srgbClr val="636462"/>
            </a:solidFill>
            <a:ln>
              <a:noFill/>
            </a:ln>
            <a:effectLst/>
          </c:spPr>
          <c:invertIfNegative val="0"/>
          <c:cat>
            <c:strRef>
              <c:f>Foglio2!$B$24:$B$36</c:f>
              <c:strCache>
                <c:ptCount val="13"/>
                <c:pt idx="0">
                  <c:v>IMP_IST_1</c:v>
                </c:pt>
                <c:pt idx="1">
                  <c:v>IMP_IST_2</c:v>
                </c:pt>
                <c:pt idx="2">
                  <c:v>IMP_IST_3</c:v>
                </c:pt>
                <c:pt idx="3">
                  <c:v>IMP_IST_4</c:v>
                </c:pt>
                <c:pt idx="4">
                  <c:v>IMP_IST_5</c:v>
                </c:pt>
                <c:pt idx="5">
                  <c:v>IMP_SCI_1</c:v>
                </c:pt>
                <c:pt idx="6">
                  <c:v>IMP_SCI_2</c:v>
                </c:pt>
                <c:pt idx="7">
                  <c:v>IMP_SCI_3</c:v>
                </c:pt>
                <c:pt idx="8">
                  <c:v>IMP_SOC_1</c:v>
                </c:pt>
                <c:pt idx="9">
                  <c:v>IMP_SOC_2</c:v>
                </c:pt>
                <c:pt idx="10">
                  <c:v>IMP_SOC_3</c:v>
                </c:pt>
                <c:pt idx="11">
                  <c:v>IMP_ECO_1</c:v>
                </c:pt>
                <c:pt idx="12">
                  <c:v>IMP_ECO_2</c:v>
                </c:pt>
              </c:strCache>
            </c:strRef>
          </c:cat>
          <c:val>
            <c:numRef>
              <c:f>Foglio2!$C$24:$C$36</c:f>
              <c:numCache>
                <c:formatCode>0%</c:formatCode>
                <c:ptCount val="13"/>
                <c:pt idx="0">
                  <c:v>0.61111111111111116</c:v>
                </c:pt>
                <c:pt idx="1">
                  <c:v>0.61111111111111116</c:v>
                </c:pt>
                <c:pt idx="2">
                  <c:v>0.33333333333333331</c:v>
                </c:pt>
                <c:pt idx="3">
                  <c:v>0.44444444444444442</c:v>
                </c:pt>
                <c:pt idx="4">
                  <c:v>0.55555555555555558</c:v>
                </c:pt>
                <c:pt idx="5">
                  <c:v>0.55555555555555558</c:v>
                </c:pt>
                <c:pt idx="6">
                  <c:v>0.3888888888888889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0.44444444444444442</c:v>
                </c:pt>
                <c:pt idx="11">
                  <c:v>0.5</c:v>
                </c:pt>
                <c:pt idx="12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44-48F3-999A-4C5AC51AA411}"/>
            </c:ext>
          </c:extLst>
        </c:ser>
        <c:ser>
          <c:idx val="1"/>
          <c:order val="1"/>
          <c:tx>
            <c:strRef>
              <c:f>Foglio2!$D$23</c:f>
              <c:strCache>
                <c:ptCount val="1"/>
                <c:pt idx="0">
                  <c:v>2025-27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Foglio2!$B$24:$B$36</c:f>
              <c:strCache>
                <c:ptCount val="13"/>
                <c:pt idx="0">
                  <c:v>IMP_IST_1</c:v>
                </c:pt>
                <c:pt idx="1">
                  <c:v>IMP_IST_2</c:v>
                </c:pt>
                <c:pt idx="2">
                  <c:v>IMP_IST_3</c:v>
                </c:pt>
                <c:pt idx="3">
                  <c:v>IMP_IST_4</c:v>
                </c:pt>
                <c:pt idx="4">
                  <c:v>IMP_IST_5</c:v>
                </c:pt>
                <c:pt idx="5">
                  <c:v>IMP_SCI_1</c:v>
                </c:pt>
                <c:pt idx="6">
                  <c:v>IMP_SCI_2</c:v>
                </c:pt>
                <c:pt idx="7">
                  <c:v>IMP_SCI_3</c:v>
                </c:pt>
                <c:pt idx="8">
                  <c:v>IMP_SOC_1</c:v>
                </c:pt>
                <c:pt idx="9">
                  <c:v>IMP_SOC_2</c:v>
                </c:pt>
                <c:pt idx="10">
                  <c:v>IMP_SOC_3</c:v>
                </c:pt>
                <c:pt idx="11">
                  <c:v>IMP_ECO_1</c:v>
                </c:pt>
                <c:pt idx="12">
                  <c:v>IMP_ECO_2</c:v>
                </c:pt>
              </c:strCache>
            </c:strRef>
          </c:cat>
          <c:val>
            <c:numRef>
              <c:f>Foglio2!$D$24:$D$36</c:f>
              <c:numCache>
                <c:formatCode>0%</c:formatCode>
                <c:ptCount val="13"/>
                <c:pt idx="0">
                  <c:v>0.42105263157894735</c:v>
                </c:pt>
                <c:pt idx="1">
                  <c:v>0.42105263157894735</c:v>
                </c:pt>
                <c:pt idx="2">
                  <c:v>0.31578947368421051</c:v>
                </c:pt>
                <c:pt idx="3">
                  <c:v>0.52631578947368418</c:v>
                </c:pt>
                <c:pt idx="4">
                  <c:v>0.47368421052631576</c:v>
                </c:pt>
                <c:pt idx="5">
                  <c:v>0.52631578947368418</c:v>
                </c:pt>
                <c:pt idx="6">
                  <c:v>0.42105263157894735</c:v>
                </c:pt>
                <c:pt idx="7">
                  <c:v>0.42105263157894735</c:v>
                </c:pt>
                <c:pt idx="8">
                  <c:v>0.47368421052631576</c:v>
                </c:pt>
                <c:pt idx="9">
                  <c:v>0.36842105263157893</c:v>
                </c:pt>
                <c:pt idx="10">
                  <c:v>0.26315789473684209</c:v>
                </c:pt>
                <c:pt idx="11">
                  <c:v>0.47368421052631576</c:v>
                </c:pt>
                <c:pt idx="12">
                  <c:v>0.42105263157894735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44-48F3-999A-4C5AC51AA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60042864"/>
        <c:axId val="660044304"/>
      </c:barChart>
      <c:catAx>
        <c:axId val="660042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660044304"/>
        <c:crosses val="autoZero"/>
        <c:auto val="1"/>
        <c:lblAlgn val="ctr"/>
        <c:lblOffset val="100"/>
        <c:noMultiLvlLbl val="0"/>
      </c:catAx>
      <c:valAx>
        <c:axId val="660044304"/>
        <c:scaling>
          <c:orientation val="minMax"/>
          <c:max val="0.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66004286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 w="22225" cap="rnd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5F835E2-227D-43BA-B3A5-E9E433264387}" type="datetimeFigureOut">
              <a:rPr lang="en-US"/>
              <a:pPr>
                <a:defRPr/>
              </a:pPr>
              <a:t>6/26/2026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5F5882C-B867-4FE7-97C9-87FBF93DC80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F5882C-B867-4FE7-97C9-87FBF93DC80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2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1070" y="2621956"/>
            <a:ext cx="9818337" cy="2782819"/>
          </a:xfrm>
          <a:effectLst/>
        </p:spPr>
        <p:txBody>
          <a:bodyPr lIns="0" tIns="0" rIns="0" bIns="0" anchor="ctr">
            <a:normAutofit/>
          </a:bodyPr>
          <a:lstStyle>
            <a:lvl1pPr>
              <a:lnSpc>
                <a:spcPts val="3600"/>
              </a:lnSpc>
              <a:defRPr sz="3400" b="0" cap="none">
                <a:solidFill>
                  <a:srgbClr val="C000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FARE CLIC PER MODIFICARE LO STILE DEL TITOLO DELLO SCHEMA FARE CLIC PER MODIFICARE LO STILE DEL TITOLO DELLO SCHEMA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84E50FF-EF10-4A0E-8686-237E66B24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184" y="6495314"/>
            <a:ext cx="7481115" cy="17953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400"/>
              </a:lnSpc>
              <a:spcAft>
                <a:spcPts val="200"/>
              </a:spcAft>
              <a:buNone/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71492F8-659D-4E4C-A49D-B7C56753911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69185" y="1287956"/>
            <a:ext cx="3689746" cy="216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500"/>
              </a:lnSpc>
              <a:spcAft>
                <a:spcPts val="600"/>
              </a:spcAft>
              <a:buNone/>
              <a:defRPr lang="it-IT" sz="12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84E50FF-EF10-4A0E-8686-237E66B249C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69184" y="1522956"/>
            <a:ext cx="3689747" cy="108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0">
                <a:solidFill>
                  <a:srgbClr val="636462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MODIFICA GLI STILI DEL TESTO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84E50FF-EF10-4A0E-8686-237E66B249C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69184" y="6297672"/>
            <a:ext cx="7481115" cy="18851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400"/>
              </a:lnSpc>
              <a:spcAft>
                <a:spcPts val="200"/>
              </a:spcAft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A8FC9CB7-7D84-419A-988C-7B8817E18EDB}"/>
              </a:ext>
            </a:extLst>
          </p:cNvPr>
          <p:cNvSpPr/>
          <p:nvPr userDrawn="1"/>
        </p:nvSpPr>
        <p:spPr>
          <a:xfrm>
            <a:off x="463550" y="0"/>
            <a:ext cx="3708400" cy="1089025"/>
          </a:xfrm>
          <a:prstGeom prst="rect">
            <a:avLst/>
          </a:prstGeom>
          <a:solidFill>
            <a:srgbClr val="942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F57BA760-D00A-4F5B-B978-07F3F810367F}"/>
              </a:ext>
            </a:extLst>
          </p:cNvPr>
          <p:cNvSpPr/>
          <p:nvPr userDrawn="1"/>
        </p:nvSpPr>
        <p:spPr>
          <a:xfrm>
            <a:off x="4251325" y="0"/>
            <a:ext cx="3706813" cy="1089025"/>
          </a:xfrm>
          <a:prstGeom prst="rect">
            <a:avLst/>
          </a:prstGeom>
          <a:solidFill>
            <a:srgbClr val="CC2A2A">
              <a:alpha val="9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821E4C3A-67D5-4B9E-B373-7B560EA0839E}"/>
              </a:ext>
            </a:extLst>
          </p:cNvPr>
          <p:cNvSpPr/>
          <p:nvPr userDrawn="1"/>
        </p:nvSpPr>
        <p:spPr>
          <a:xfrm>
            <a:off x="8037513" y="0"/>
            <a:ext cx="3708400" cy="72000"/>
          </a:xfrm>
          <a:prstGeom prst="rect">
            <a:avLst/>
          </a:prstGeom>
          <a:solidFill>
            <a:srgbClr val="7B7C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7" name="Immagine 6" descr="Immagine che contiene testo, Carattere, Elementi grafici, schermata  Il contenuto generato dall'IA potrebbe non essere corretto.">
            <a:extLst>
              <a:ext uri="{FF2B5EF4-FFF2-40B4-BE49-F238E27FC236}">
                <a16:creationId xmlns:a16="http://schemas.microsoft.com/office/drawing/2014/main" id="{1710CE09-7435-0015-55B9-3FF2180A1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5913" y="389706"/>
            <a:ext cx="3260034" cy="78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98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8" userDrawn="1">
          <p15:clr>
            <a:srgbClr val="FBAE40"/>
          </p15:clr>
        </p15:guide>
        <p15:guide id="2" pos="740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immagini affian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C2F57ACB-1A9A-42A2-B0B9-3C24FCCE916F}"/>
              </a:ext>
            </a:extLst>
          </p:cNvPr>
          <p:cNvSpPr/>
          <p:nvPr userDrawn="1"/>
        </p:nvSpPr>
        <p:spPr>
          <a:xfrm>
            <a:off x="471488" y="1571124"/>
            <a:ext cx="5472112" cy="43920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0C542E8-A419-4B8E-8AE4-1D0DC75ADF2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62922" y="1691683"/>
            <a:ext cx="5304733" cy="38737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400">
                <a:solidFill>
                  <a:srgbClr val="CC2A2A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F3446B5-6360-4947-B444-A1DBFD65527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62922" y="2172243"/>
            <a:ext cx="5304733" cy="366873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24000" indent="0">
              <a:buFontTx/>
              <a:buNone/>
              <a:defRPr/>
            </a:lvl2pPr>
            <a:lvl3pPr marL="630000" indent="0">
              <a:buFontTx/>
              <a:buNone/>
              <a:defRPr/>
            </a:lvl3pPr>
            <a:lvl4pPr marL="1008000" indent="0">
              <a:buFontTx/>
              <a:buNone/>
              <a:defRPr/>
            </a:lvl4pPr>
            <a:lvl5pPr marL="1368000" indent="0">
              <a:buFontTx/>
              <a:buNone/>
              <a:defRPr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endParaRPr lang="en-US" dirty="0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D17306DB-EF2B-46DB-BE4C-67BA4581EC8A}"/>
              </a:ext>
            </a:extLst>
          </p:cNvPr>
          <p:cNvSpPr/>
          <p:nvPr userDrawn="1"/>
        </p:nvSpPr>
        <p:spPr>
          <a:xfrm>
            <a:off x="463550" y="1017025"/>
            <a:ext cx="3708400" cy="72000"/>
          </a:xfrm>
          <a:prstGeom prst="rect">
            <a:avLst/>
          </a:prstGeom>
          <a:solidFill>
            <a:srgbClr val="942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27663729-5A18-460D-BCC5-1C121255BEC2}"/>
              </a:ext>
            </a:extLst>
          </p:cNvPr>
          <p:cNvSpPr/>
          <p:nvPr userDrawn="1"/>
        </p:nvSpPr>
        <p:spPr>
          <a:xfrm>
            <a:off x="4251325" y="1017025"/>
            <a:ext cx="3706813" cy="72000"/>
          </a:xfrm>
          <a:prstGeom prst="rect">
            <a:avLst/>
          </a:prstGeom>
          <a:solidFill>
            <a:srgbClr val="CC2A2A">
              <a:alpha val="9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88AE038F-3265-4340-AFAF-203DBF97366C}"/>
              </a:ext>
            </a:extLst>
          </p:cNvPr>
          <p:cNvSpPr/>
          <p:nvPr userDrawn="1"/>
        </p:nvSpPr>
        <p:spPr>
          <a:xfrm>
            <a:off x="8037513" y="1017025"/>
            <a:ext cx="3708400" cy="72000"/>
          </a:xfrm>
          <a:prstGeom prst="rect">
            <a:avLst/>
          </a:prstGeom>
          <a:solidFill>
            <a:srgbClr val="7B7C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ABB3C7F1-D02D-4858-A51B-B1211EF06EF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23469" y="6405108"/>
            <a:ext cx="501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2E11952F-B65E-4BC4-A306-BA5F2E5E1051}"/>
              </a:ext>
            </a:extLst>
          </p:cNvPr>
          <p:cNvSpPr/>
          <p:nvPr userDrawn="1"/>
        </p:nvSpPr>
        <p:spPr>
          <a:xfrm>
            <a:off x="6256216" y="1557338"/>
            <a:ext cx="5472000" cy="439261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0FF5994-804D-479E-8547-F402AE8DD1DD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376432" y="1684420"/>
            <a:ext cx="5231635" cy="45720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400">
                <a:solidFill>
                  <a:srgbClr val="CC2A2A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4C0547B4-6D28-4C23-830C-984AB52D9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6432" y="2220577"/>
            <a:ext cx="5231636" cy="362039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24000" indent="0">
              <a:buFontTx/>
              <a:buNone/>
              <a:defRPr/>
            </a:lvl2pPr>
            <a:lvl3pPr marL="630000" indent="0">
              <a:buFontTx/>
              <a:buNone/>
              <a:defRPr/>
            </a:lvl3pPr>
            <a:lvl4pPr marL="1008000" indent="0">
              <a:buFontTx/>
              <a:buNone/>
              <a:defRPr/>
            </a:lvl4pPr>
            <a:lvl5pPr marL="1368000" indent="0">
              <a:buFontTx/>
              <a:buNone/>
              <a:defRPr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85672B4-73ED-0645-AF4D-5916A1BEE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895" y="503475"/>
            <a:ext cx="11269308" cy="384721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>
              <a:lnSpc>
                <a:spcPts val="3000"/>
              </a:lnSpc>
              <a:defRPr sz="2800" cap="none" baseline="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2466F69-8356-B41B-0406-E284E48CF3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88" y="6394753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3" name="Immagine 2" descr="Immagine che contiene Carattere, Elementi grafici, grafica, logo  Il contenuto generato dall'IA potrebbe non essere corretto.">
            <a:extLst>
              <a:ext uri="{FF2B5EF4-FFF2-40B4-BE49-F238E27FC236}">
                <a16:creationId xmlns:a16="http://schemas.microsoft.com/office/drawing/2014/main" id="{6DEA51D6-893E-B2BC-DE42-603CDCDC4C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3346" y="6290416"/>
            <a:ext cx="1135816" cy="41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20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dascalia+grafico o tavol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786" y="1557338"/>
            <a:ext cx="11283042" cy="66255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86" y="2319687"/>
            <a:ext cx="11283042" cy="3630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24000" indent="0">
              <a:buFontTx/>
              <a:buNone/>
              <a:defRPr/>
            </a:lvl2pPr>
            <a:lvl3pPr marL="630000" indent="0">
              <a:buFontTx/>
              <a:buNone/>
              <a:defRPr/>
            </a:lvl3pPr>
            <a:lvl4pPr marL="1008000" indent="0">
              <a:buFontTx/>
              <a:buNone/>
              <a:defRPr/>
            </a:lvl4pPr>
            <a:lvl5pPr marL="1368000" indent="0">
              <a:buFontTx/>
              <a:buNone/>
              <a:defRPr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endParaRPr lang="en-US" dirty="0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96897485-CF07-4D6A-ABB8-A29D7DC57109}"/>
              </a:ext>
            </a:extLst>
          </p:cNvPr>
          <p:cNvSpPr/>
          <p:nvPr userDrawn="1"/>
        </p:nvSpPr>
        <p:spPr>
          <a:xfrm>
            <a:off x="463550" y="1017025"/>
            <a:ext cx="3708400" cy="72000"/>
          </a:xfrm>
          <a:prstGeom prst="rect">
            <a:avLst/>
          </a:prstGeom>
          <a:solidFill>
            <a:srgbClr val="942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BC91E05A-8494-49B6-B257-61F68DA8B315}"/>
              </a:ext>
            </a:extLst>
          </p:cNvPr>
          <p:cNvSpPr/>
          <p:nvPr userDrawn="1"/>
        </p:nvSpPr>
        <p:spPr>
          <a:xfrm>
            <a:off x="4251325" y="1017025"/>
            <a:ext cx="3706813" cy="72000"/>
          </a:xfrm>
          <a:prstGeom prst="rect">
            <a:avLst/>
          </a:prstGeom>
          <a:solidFill>
            <a:srgbClr val="CC2A2A">
              <a:alpha val="9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422199A7-2A62-43D5-872A-CD0B9A3D6E61}"/>
              </a:ext>
            </a:extLst>
          </p:cNvPr>
          <p:cNvSpPr/>
          <p:nvPr userDrawn="1"/>
        </p:nvSpPr>
        <p:spPr>
          <a:xfrm>
            <a:off x="8037513" y="1017025"/>
            <a:ext cx="3708400" cy="72000"/>
          </a:xfrm>
          <a:prstGeom prst="rect">
            <a:avLst/>
          </a:prstGeom>
          <a:solidFill>
            <a:srgbClr val="7B7C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B2ED1D9-25D5-4BB7-87C2-D519D933636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23469" y="6397225"/>
            <a:ext cx="501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85672B4-73ED-0645-AF4D-5916A1BEE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895" y="503475"/>
            <a:ext cx="11269308" cy="384721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>
              <a:lnSpc>
                <a:spcPts val="3000"/>
              </a:lnSpc>
              <a:defRPr sz="2800" cap="none" baseline="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B861223-9F8E-09E0-9481-9366282602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88" y="6394753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5" name="Immagine 4" descr="Immagine che contiene Carattere, Elementi grafici, grafica, logo  Il contenuto generato dall'IA potrebbe non essere corretto.">
            <a:extLst>
              <a:ext uri="{FF2B5EF4-FFF2-40B4-BE49-F238E27FC236}">
                <a16:creationId xmlns:a16="http://schemas.microsoft.com/office/drawing/2014/main" id="{37EA5E76-BCF8-5F5C-FF0C-BE96F163BC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3346" y="6290416"/>
            <a:ext cx="1135816" cy="41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49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376CEDB-6160-4575-AAD8-45EA5C0ED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3469" y="6397225"/>
            <a:ext cx="501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1D855FA-217F-D48A-30E1-FBEEA45060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88" y="6394753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3" name="Immagine 2" descr="Immagine che contiene Carattere, Elementi grafici, grafica, logo  Il contenuto generato dall'IA potrebbe non essere corretto.">
            <a:extLst>
              <a:ext uri="{FF2B5EF4-FFF2-40B4-BE49-F238E27FC236}">
                <a16:creationId xmlns:a16="http://schemas.microsoft.com/office/drawing/2014/main" id="{13E150BE-24FC-53AC-C6BE-E67992381F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3346" y="6290416"/>
            <a:ext cx="1135816" cy="41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ngraziame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786" y="1796902"/>
            <a:ext cx="11283042" cy="1839433"/>
          </a:xfrm>
          <a:effectLst/>
        </p:spPr>
        <p:txBody>
          <a:bodyPr anchor="ctr">
            <a:noAutofit/>
          </a:bodyPr>
          <a:lstStyle>
            <a:lvl1pPr algn="ctr">
              <a:defRPr sz="7000" b="0" cap="none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5894EA2-4831-F84E-BBDE-8E89A3516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6093" y="3683529"/>
            <a:ext cx="5624623" cy="423612"/>
          </a:xfrm>
        </p:spPr>
        <p:txBody>
          <a:bodyPr spcCol="360000" anchor="ctr">
            <a:noAutofit/>
          </a:bodyPr>
          <a:lstStyle>
            <a:lvl1pPr marL="0" indent="0" algn="ctr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2837C0E-8F15-489B-800B-6F1CBBB23F06}"/>
              </a:ext>
            </a:extLst>
          </p:cNvPr>
          <p:cNvSpPr/>
          <p:nvPr userDrawn="1"/>
        </p:nvSpPr>
        <p:spPr>
          <a:xfrm>
            <a:off x="463550" y="5773825"/>
            <a:ext cx="3708400" cy="1089025"/>
          </a:xfrm>
          <a:prstGeom prst="rect">
            <a:avLst/>
          </a:prstGeom>
          <a:solidFill>
            <a:srgbClr val="942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1C3885B9-D4F0-42E8-A6EE-EB419237E845}"/>
              </a:ext>
            </a:extLst>
          </p:cNvPr>
          <p:cNvSpPr/>
          <p:nvPr userDrawn="1"/>
        </p:nvSpPr>
        <p:spPr>
          <a:xfrm>
            <a:off x="4251325" y="5773825"/>
            <a:ext cx="3706813" cy="1089025"/>
          </a:xfrm>
          <a:prstGeom prst="rect">
            <a:avLst/>
          </a:prstGeom>
          <a:solidFill>
            <a:srgbClr val="CC2A2A">
              <a:alpha val="9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B4CD4512-1FFA-4544-ACEE-31F0A9CA9D05}"/>
              </a:ext>
            </a:extLst>
          </p:cNvPr>
          <p:cNvSpPr/>
          <p:nvPr userDrawn="1"/>
        </p:nvSpPr>
        <p:spPr>
          <a:xfrm>
            <a:off x="8037513" y="6790850"/>
            <a:ext cx="3708400" cy="72000"/>
          </a:xfrm>
          <a:prstGeom prst="rect">
            <a:avLst/>
          </a:prstGeom>
          <a:solidFill>
            <a:srgbClr val="7B7C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6" name="Immagine 5" descr="Immagine che contiene testo, Carattere, Elementi grafici, schermata  Il contenuto generato dall'IA potrebbe non essere corretto.">
            <a:extLst>
              <a:ext uri="{FF2B5EF4-FFF2-40B4-BE49-F238E27FC236}">
                <a16:creationId xmlns:a16="http://schemas.microsoft.com/office/drawing/2014/main" id="{1643013D-E906-6656-1126-4D12088C4D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5913" y="5763340"/>
            <a:ext cx="3260034" cy="78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96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 o elenco punt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201" y="1557338"/>
            <a:ext cx="11264002" cy="4481153"/>
          </a:xfrm>
        </p:spPr>
        <p:txBody>
          <a:bodyPr lIns="0" tIns="0" rIns="0" bIns="0">
            <a:noAutofit/>
          </a:bodyPr>
          <a:lstStyle>
            <a:lvl1pPr marL="285750" indent="-285750">
              <a:spcAft>
                <a:spcPts val="1800"/>
              </a:spcAft>
              <a:buSzPct val="120000"/>
              <a:buFont typeface="Courier New" panose="02070309020205020404" pitchFamily="49" charset="0"/>
              <a:buChar char="o"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85672B4-73ED-0645-AF4D-5916A1BEE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895" y="503475"/>
            <a:ext cx="11269308" cy="384721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>
              <a:lnSpc>
                <a:spcPts val="3000"/>
              </a:lnSpc>
              <a:defRPr sz="2800" cap="none" baseline="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2053620-96AC-EF47-823B-D2E90BBCE5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88" y="6394753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4E3F12-6C4D-C642-90EC-9F9AE3161A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3469" y="6397225"/>
            <a:ext cx="501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6BE73488-10D2-46C5-8886-B5262B4036E9}"/>
              </a:ext>
            </a:extLst>
          </p:cNvPr>
          <p:cNvSpPr/>
          <p:nvPr userDrawn="1"/>
        </p:nvSpPr>
        <p:spPr>
          <a:xfrm>
            <a:off x="463550" y="1017025"/>
            <a:ext cx="3708400" cy="72000"/>
          </a:xfrm>
          <a:prstGeom prst="rect">
            <a:avLst/>
          </a:prstGeom>
          <a:solidFill>
            <a:srgbClr val="942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9DFCC48B-BCC3-4AAB-8EE4-592BE912D5A8}"/>
              </a:ext>
            </a:extLst>
          </p:cNvPr>
          <p:cNvSpPr/>
          <p:nvPr userDrawn="1"/>
        </p:nvSpPr>
        <p:spPr>
          <a:xfrm>
            <a:off x="4251325" y="1017025"/>
            <a:ext cx="3706813" cy="72000"/>
          </a:xfrm>
          <a:prstGeom prst="rect">
            <a:avLst/>
          </a:prstGeom>
          <a:solidFill>
            <a:srgbClr val="CC2A2A">
              <a:alpha val="9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02EE5703-F2FA-4A41-8927-030A564B0F80}"/>
              </a:ext>
            </a:extLst>
          </p:cNvPr>
          <p:cNvSpPr/>
          <p:nvPr userDrawn="1"/>
        </p:nvSpPr>
        <p:spPr>
          <a:xfrm>
            <a:off x="8037513" y="1017025"/>
            <a:ext cx="3708400" cy="72000"/>
          </a:xfrm>
          <a:prstGeom prst="rect">
            <a:avLst/>
          </a:prstGeom>
          <a:solidFill>
            <a:srgbClr val="7B7C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5" name="Immagine 4" descr="Immagine che contiene Carattere, Elementi grafici, grafica, logo  Il contenuto generato dall'IA potrebbe non essere corretto.">
            <a:extLst>
              <a:ext uri="{FF2B5EF4-FFF2-40B4-BE49-F238E27FC236}">
                <a16:creationId xmlns:a16="http://schemas.microsoft.com/office/drawing/2014/main" id="{F2B3A94E-85E7-2B44-A1D1-FE37FB4FE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3346" y="6290416"/>
            <a:ext cx="1135816" cy="41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54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 userDrawn="1">
          <p15:clr>
            <a:srgbClr val="FBAE40"/>
          </p15:clr>
        </p15:guide>
        <p15:guide id="2" pos="628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1 colon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201" y="1557338"/>
            <a:ext cx="11264002" cy="447252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6F2967F-3AC1-482F-9FA1-FB5058EEC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95" y="503475"/>
            <a:ext cx="11269308" cy="384721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>
              <a:lnSpc>
                <a:spcPts val="3000"/>
              </a:lnSpc>
              <a:defRPr sz="2800" cap="none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BB147208-B303-4867-B415-427BFDB712AA}"/>
              </a:ext>
            </a:extLst>
          </p:cNvPr>
          <p:cNvSpPr/>
          <p:nvPr userDrawn="1"/>
        </p:nvSpPr>
        <p:spPr>
          <a:xfrm>
            <a:off x="463550" y="1017025"/>
            <a:ext cx="3708400" cy="72000"/>
          </a:xfrm>
          <a:prstGeom prst="rect">
            <a:avLst/>
          </a:prstGeom>
          <a:solidFill>
            <a:srgbClr val="942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3AC1916D-DE81-4DEB-837D-9B1EBBEBAB9E}"/>
              </a:ext>
            </a:extLst>
          </p:cNvPr>
          <p:cNvSpPr/>
          <p:nvPr userDrawn="1"/>
        </p:nvSpPr>
        <p:spPr>
          <a:xfrm>
            <a:off x="4251325" y="1017025"/>
            <a:ext cx="3706813" cy="72000"/>
          </a:xfrm>
          <a:prstGeom prst="rect">
            <a:avLst/>
          </a:prstGeom>
          <a:solidFill>
            <a:srgbClr val="CC2A2A">
              <a:alpha val="9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A5C2815-3F5D-4F03-A9B8-AD61D140AB8F}"/>
              </a:ext>
            </a:extLst>
          </p:cNvPr>
          <p:cNvSpPr/>
          <p:nvPr userDrawn="1"/>
        </p:nvSpPr>
        <p:spPr>
          <a:xfrm>
            <a:off x="8037513" y="1017025"/>
            <a:ext cx="3708400" cy="72000"/>
          </a:xfrm>
          <a:prstGeom prst="rect">
            <a:avLst/>
          </a:prstGeom>
          <a:solidFill>
            <a:srgbClr val="7B7C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98E623A-5D96-4DDD-91E6-E567C5082E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3469" y="6397225"/>
            <a:ext cx="501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494D03C-9BCE-C80C-71B4-285B81EF23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88" y="6394753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4" name="Immagine 3" descr="Immagine che contiene Carattere, Elementi grafici, grafica, logo  Il contenuto generato dall'IA potrebbe non essere corretto.">
            <a:extLst>
              <a:ext uri="{FF2B5EF4-FFF2-40B4-BE49-F238E27FC236}">
                <a16:creationId xmlns:a16="http://schemas.microsoft.com/office/drawing/2014/main" id="{4F5D321A-0156-8161-6531-3C8069F2C5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3346" y="6290416"/>
            <a:ext cx="1135816" cy="41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28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786" y="1557338"/>
            <a:ext cx="11276765" cy="4472526"/>
          </a:xfrm>
        </p:spPr>
        <p:txBody>
          <a:bodyPr lIns="0" tIns="0" rIns="0" bIns="0" numCol="2" spcCol="540000">
            <a:noAutofit/>
          </a:bodyPr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85F80FCE-DB62-4AE9-8E37-C5ECE83CEA2A}"/>
              </a:ext>
            </a:extLst>
          </p:cNvPr>
          <p:cNvSpPr/>
          <p:nvPr userDrawn="1"/>
        </p:nvSpPr>
        <p:spPr>
          <a:xfrm>
            <a:off x="463550" y="1017025"/>
            <a:ext cx="3708400" cy="72000"/>
          </a:xfrm>
          <a:prstGeom prst="rect">
            <a:avLst/>
          </a:prstGeom>
          <a:solidFill>
            <a:srgbClr val="942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5337BA55-D4F4-482D-9902-A7DF343CF4BD}"/>
              </a:ext>
            </a:extLst>
          </p:cNvPr>
          <p:cNvSpPr/>
          <p:nvPr userDrawn="1"/>
        </p:nvSpPr>
        <p:spPr>
          <a:xfrm>
            <a:off x="4251325" y="1017025"/>
            <a:ext cx="3706813" cy="72000"/>
          </a:xfrm>
          <a:prstGeom prst="rect">
            <a:avLst/>
          </a:prstGeom>
          <a:solidFill>
            <a:srgbClr val="CC2A2A">
              <a:alpha val="9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1E77F523-A47D-4ED1-A730-DF5462674088}"/>
              </a:ext>
            </a:extLst>
          </p:cNvPr>
          <p:cNvSpPr/>
          <p:nvPr userDrawn="1"/>
        </p:nvSpPr>
        <p:spPr>
          <a:xfrm>
            <a:off x="8037513" y="1017025"/>
            <a:ext cx="3708400" cy="72000"/>
          </a:xfrm>
          <a:prstGeom prst="rect">
            <a:avLst/>
          </a:prstGeom>
          <a:solidFill>
            <a:srgbClr val="7B7C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8ED1510-B77E-4E58-8FB2-F06301CA45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3469" y="6397225"/>
            <a:ext cx="501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85672B4-73ED-0645-AF4D-5916A1BEE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895" y="503475"/>
            <a:ext cx="11269308" cy="384721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>
              <a:lnSpc>
                <a:spcPts val="3000"/>
              </a:lnSpc>
              <a:defRPr sz="2800" cap="none" baseline="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10E0DA1-44D3-0BB7-36D9-84EB6EF6F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88" y="6394753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4" name="Immagine 3" descr="Immagine che contiene Carattere, Elementi grafici, grafica, logo  Il contenuto generato dall'IA potrebbe non essere corretto.">
            <a:extLst>
              <a:ext uri="{FF2B5EF4-FFF2-40B4-BE49-F238E27FC236}">
                <a16:creationId xmlns:a16="http://schemas.microsoft.com/office/drawing/2014/main" id="{76EBC54B-0173-1CC6-1A4E-BD4EF0D94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3346" y="6290416"/>
            <a:ext cx="1135816" cy="41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88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787" y="1557337"/>
            <a:ext cx="11269308" cy="4392613"/>
          </a:xfrm>
        </p:spPr>
        <p:txBody>
          <a:bodyPr lIns="0" tIns="0" rIns="0" bIns="0" numCol="3" spcCol="432000">
            <a:noAutofit/>
          </a:bodyPr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A97EA33F-8FE6-43F7-B87B-F8A75881DC82}"/>
              </a:ext>
            </a:extLst>
          </p:cNvPr>
          <p:cNvSpPr/>
          <p:nvPr userDrawn="1"/>
        </p:nvSpPr>
        <p:spPr>
          <a:xfrm>
            <a:off x="463550" y="1017025"/>
            <a:ext cx="3708400" cy="72000"/>
          </a:xfrm>
          <a:prstGeom prst="rect">
            <a:avLst/>
          </a:prstGeom>
          <a:solidFill>
            <a:srgbClr val="942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4457ED34-8FD7-4334-B58D-DE5268F487BB}"/>
              </a:ext>
            </a:extLst>
          </p:cNvPr>
          <p:cNvSpPr/>
          <p:nvPr userDrawn="1"/>
        </p:nvSpPr>
        <p:spPr>
          <a:xfrm>
            <a:off x="4251325" y="1017025"/>
            <a:ext cx="3706813" cy="72000"/>
          </a:xfrm>
          <a:prstGeom prst="rect">
            <a:avLst/>
          </a:prstGeom>
          <a:solidFill>
            <a:srgbClr val="CC2A2A">
              <a:alpha val="9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DE95361B-2753-4630-8435-D8D6DFA2E2B3}"/>
              </a:ext>
            </a:extLst>
          </p:cNvPr>
          <p:cNvSpPr/>
          <p:nvPr userDrawn="1"/>
        </p:nvSpPr>
        <p:spPr>
          <a:xfrm>
            <a:off x="8037513" y="1017025"/>
            <a:ext cx="3708400" cy="72000"/>
          </a:xfrm>
          <a:prstGeom prst="rect">
            <a:avLst/>
          </a:prstGeom>
          <a:solidFill>
            <a:srgbClr val="7B7C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FD83117-18D4-4F50-B150-B24C3ADCCA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3469" y="6397225"/>
            <a:ext cx="501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85672B4-73ED-0645-AF4D-5916A1BEE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895" y="503475"/>
            <a:ext cx="11269308" cy="384721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>
              <a:lnSpc>
                <a:spcPts val="3000"/>
              </a:lnSpc>
              <a:defRPr sz="2800" cap="none" baseline="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EC4D9A6-504D-7379-4343-200BEF907F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88" y="6394753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4" name="Immagine 3" descr="Immagine che contiene Carattere, Elementi grafici, grafica, logo  Il contenuto generato dall'IA potrebbe non essere corretto.">
            <a:extLst>
              <a:ext uri="{FF2B5EF4-FFF2-40B4-BE49-F238E27FC236}">
                <a16:creationId xmlns:a16="http://schemas.microsoft.com/office/drawing/2014/main" id="{043C79BF-5EAF-0385-9AF5-E339912C6C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3346" y="6290416"/>
            <a:ext cx="1135816" cy="41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0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+grafico picc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8FFAF148-8C21-EB4F-9093-19ADD1A51882}"/>
              </a:ext>
            </a:extLst>
          </p:cNvPr>
          <p:cNvSpPr/>
          <p:nvPr userDrawn="1"/>
        </p:nvSpPr>
        <p:spPr>
          <a:xfrm>
            <a:off x="8081963" y="1557338"/>
            <a:ext cx="3653783" cy="439261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519" y="1557338"/>
            <a:ext cx="7305513" cy="4392612"/>
          </a:xfrm>
        </p:spPr>
        <p:txBody>
          <a:bodyPr lIns="0" tIns="0" rIns="0" bIns="0" spcCol="360000">
            <a:noAutofit/>
          </a:bodyPr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FE997AC-2DEF-4982-9219-0DE8E80C2C1D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162224" y="1696688"/>
            <a:ext cx="3492000" cy="4572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400">
                <a:solidFill>
                  <a:srgbClr val="CC2A2A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014FC49-70B3-48C6-AAEA-1B6DEB762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62222" y="2261938"/>
            <a:ext cx="3492000" cy="3600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24000" indent="0">
              <a:buFontTx/>
              <a:buNone/>
              <a:defRPr/>
            </a:lvl2pPr>
            <a:lvl3pPr marL="630000" indent="0">
              <a:buFontTx/>
              <a:buNone/>
              <a:defRPr/>
            </a:lvl3pPr>
            <a:lvl4pPr marL="1008000" indent="0">
              <a:buFontTx/>
              <a:buNone/>
              <a:defRPr/>
            </a:lvl4pPr>
            <a:lvl5pPr marL="1368000" indent="0">
              <a:buFontTx/>
              <a:buNone/>
              <a:defRPr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endParaRPr lang="en-US" dirty="0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BFF0EAD9-FB2A-4B10-AC7E-2867676F5114}"/>
              </a:ext>
            </a:extLst>
          </p:cNvPr>
          <p:cNvSpPr/>
          <p:nvPr userDrawn="1"/>
        </p:nvSpPr>
        <p:spPr>
          <a:xfrm>
            <a:off x="463550" y="1017025"/>
            <a:ext cx="3708400" cy="72000"/>
          </a:xfrm>
          <a:prstGeom prst="rect">
            <a:avLst/>
          </a:prstGeom>
          <a:solidFill>
            <a:srgbClr val="942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4DE85F56-C820-4265-A4F2-F29B8154D702}"/>
              </a:ext>
            </a:extLst>
          </p:cNvPr>
          <p:cNvSpPr/>
          <p:nvPr userDrawn="1"/>
        </p:nvSpPr>
        <p:spPr>
          <a:xfrm>
            <a:off x="4251325" y="1017025"/>
            <a:ext cx="3706813" cy="72000"/>
          </a:xfrm>
          <a:prstGeom prst="rect">
            <a:avLst/>
          </a:prstGeom>
          <a:solidFill>
            <a:srgbClr val="CC2A2A">
              <a:alpha val="9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D6C4BEC-89CF-43B7-9CD5-49EE71B27928}"/>
              </a:ext>
            </a:extLst>
          </p:cNvPr>
          <p:cNvSpPr/>
          <p:nvPr userDrawn="1"/>
        </p:nvSpPr>
        <p:spPr>
          <a:xfrm>
            <a:off x="8037513" y="1017025"/>
            <a:ext cx="3708400" cy="72000"/>
          </a:xfrm>
          <a:prstGeom prst="rect">
            <a:avLst/>
          </a:prstGeom>
          <a:solidFill>
            <a:srgbClr val="7B7C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8756CF5-11CA-40E9-BF7A-4F15C16E3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469" y="6397225"/>
            <a:ext cx="501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85672B4-73ED-0645-AF4D-5916A1BEE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895" y="503475"/>
            <a:ext cx="11269308" cy="384721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>
              <a:lnSpc>
                <a:spcPts val="3000"/>
              </a:lnSpc>
              <a:defRPr sz="2800" cap="none" baseline="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8F075AE-6E1D-8AEE-0905-6E6EE965AC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88" y="6394753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4" name="Immagine 3" descr="Immagine che contiene Carattere, Elementi grafici, grafica, logo  Il contenuto generato dall'IA potrebbe non essere corretto.">
            <a:extLst>
              <a:ext uri="{FF2B5EF4-FFF2-40B4-BE49-F238E27FC236}">
                <a16:creationId xmlns:a16="http://schemas.microsoft.com/office/drawing/2014/main" id="{68E21944-43E2-747D-0D0C-9DD411C73B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3346" y="6290416"/>
            <a:ext cx="1135816" cy="41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17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piccolo+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8FFAF148-8C21-EB4F-9093-19ADD1A51882}"/>
              </a:ext>
            </a:extLst>
          </p:cNvPr>
          <p:cNvSpPr/>
          <p:nvPr userDrawn="1"/>
        </p:nvSpPr>
        <p:spPr>
          <a:xfrm>
            <a:off x="4251325" y="1557338"/>
            <a:ext cx="7485063" cy="439261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895" y="1557338"/>
            <a:ext cx="3528947" cy="4392612"/>
          </a:xfrm>
        </p:spPr>
        <p:txBody>
          <a:bodyPr lIns="0" tIns="0" rIns="0" bIns="0" spcCol="360000">
            <a:noAutofit/>
          </a:bodyPr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0E25EF9-674A-4A68-B7E8-41ACE37CAFA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66950" y="1679423"/>
            <a:ext cx="7253812" cy="45738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400">
                <a:solidFill>
                  <a:srgbClr val="CC2A2A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BCFAF2C-DE26-450A-8C7B-A22A26FF4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6949" y="2165685"/>
            <a:ext cx="7253813" cy="370416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24000" indent="0">
              <a:buFontTx/>
              <a:buNone/>
              <a:defRPr/>
            </a:lvl2pPr>
            <a:lvl3pPr marL="630000" indent="0">
              <a:buFontTx/>
              <a:buNone/>
              <a:defRPr/>
            </a:lvl3pPr>
            <a:lvl4pPr marL="1008000" indent="0">
              <a:buFontTx/>
              <a:buNone/>
              <a:defRPr/>
            </a:lvl4pPr>
            <a:lvl5pPr marL="1368000" indent="0">
              <a:buFontTx/>
              <a:buNone/>
              <a:defRPr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endParaRPr lang="en-US" dirty="0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D9D4E6DC-14B8-4843-AA1D-57AA39AE5B3E}"/>
              </a:ext>
            </a:extLst>
          </p:cNvPr>
          <p:cNvSpPr/>
          <p:nvPr userDrawn="1"/>
        </p:nvSpPr>
        <p:spPr>
          <a:xfrm>
            <a:off x="463550" y="1017025"/>
            <a:ext cx="3708400" cy="72000"/>
          </a:xfrm>
          <a:prstGeom prst="rect">
            <a:avLst/>
          </a:prstGeom>
          <a:solidFill>
            <a:srgbClr val="942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91CC3821-0B1E-41AB-852F-4CB74E2EA3CC}"/>
              </a:ext>
            </a:extLst>
          </p:cNvPr>
          <p:cNvSpPr/>
          <p:nvPr userDrawn="1"/>
        </p:nvSpPr>
        <p:spPr>
          <a:xfrm>
            <a:off x="4251325" y="1017025"/>
            <a:ext cx="3706813" cy="72000"/>
          </a:xfrm>
          <a:prstGeom prst="rect">
            <a:avLst/>
          </a:prstGeom>
          <a:solidFill>
            <a:srgbClr val="CC2A2A">
              <a:alpha val="9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75FDA81B-88AF-4AF4-8B43-18134CE8E446}"/>
              </a:ext>
            </a:extLst>
          </p:cNvPr>
          <p:cNvSpPr/>
          <p:nvPr userDrawn="1"/>
        </p:nvSpPr>
        <p:spPr>
          <a:xfrm>
            <a:off x="8037513" y="1017025"/>
            <a:ext cx="3708400" cy="72000"/>
          </a:xfrm>
          <a:prstGeom prst="rect">
            <a:avLst/>
          </a:prstGeom>
          <a:solidFill>
            <a:srgbClr val="7B7C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C03E07E-3B47-479C-ADF1-A58628B5A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469" y="6397225"/>
            <a:ext cx="501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85672B4-73ED-0645-AF4D-5916A1BEE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895" y="503475"/>
            <a:ext cx="11269308" cy="384721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>
              <a:lnSpc>
                <a:spcPts val="3000"/>
              </a:lnSpc>
              <a:defRPr sz="2800" cap="none" baseline="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D98F8D3-66E7-5643-9610-130484BB1A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88" y="6394753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4" name="Immagine 3" descr="Immagine che contiene Carattere, Elementi grafici, grafica, logo  Il contenuto generato dall'IA potrebbe non essere corretto.">
            <a:extLst>
              <a:ext uri="{FF2B5EF4-FFF2-40B4-BE49-F238E27FC236}">
                <a16:creationId xmlns:a16="http://schemas.microsoft.com/office/drawing/2014/main" id="{793D4337-B52E-D2D5-F1F7-4DA4DFC010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3346" y="6290416"/>
            <a:ext cx="1135816" cy="41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56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 + colonna libera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8FFAF148-8C21-EB4F-9093-19ADD1A51882}"/>
              </a:ext>
            </a:extLst>
          </p:cNvPr>
          <p:cNvSpPr/>
          <p:nvPr userDrawn="1"/>
        </p:nvSpPr>
        <p:spPr>
          <a:xfrm>
            <a:off x="473075" y="1557338"/>
            <a:ext cx="7485063" cy="439261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439" y="1560749"/>
            <a:ext cx="3528947" cy="4392612"/>
          </a:xfrm>
        </p:spPr>
        <p:txBody>
          <a:bodyPr lIns="0" tIns="0" rIns="0" bIns="0" spcCol="360000">
            <a:noAutofit/>
          </a:bodyPr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0E25EF9-674A-4A68-B7E8-41ACE37CAFA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588700" y="1679423"/>
            <a:ext cx="7253812" cy="45738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400">
                <a:solidFill>
                  <a:srgbClr val="CC2A2A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BCFAF2C-DE26-450A-8C7B-A22A26FF4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699" y="2165685"/>
            <a:ext cx="7253813" cy="370416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24000" indent="0">
              <a:buFontTx/>
              <a:buNone/>
              <a:defRPr/>
            </a:lvl2pPr>
            <a:lvl3pPr marL="630000" indent="0">
              <a:buFontTx/>
              <a:buNone/>
              <a:defRPr/>
            </a:lvl3pPr>
            <a:lvl4pPr marL="1008000" indent="0">
              <a:buFontTx/>
              <a:buNone/>
              <a:defRPr/>
            </a:lvl4pPr>
            <a:lvl5pPr marL="1368000" indent="0">
              <a:buFontTx/>
              <a:buNone/>
              <a:defRPr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endParaRPr lang="en-US" dirty="0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D9D4E6DC-14B8-4843-AA1D-57AA39AE5B3E}"/>
              </a:ext>
            </a:extLst>
          </p:cNvPr>
          <p:cNvSpPr/>
          <p:nvPr userDrawn="1"/>
        </p:nvSpPr>
        <p:spPr>
          <a:xfrm>
            <a:off x="463550" y="1017025"/>
            <a:ext cx="3708400" cy="72000"/>
          </a:xfrm>
          <a:prstGeom prst="rect">
            <a:avLst/>
          </a:prstGeom>
          <a:solidFill>
            <a:srgbClr val="942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91CC3821-0B1E-41AB-852F-4CB74E2EA3CC}"/>
              </a:ext>
            </a:extLst>
          </p:cNvPr>
          <p:cNvSpPr/>
          <p:nvPr userDrawn="1"/>
        </p:nvSpPr>
        <p:spPr>
          <a:xfrm>
            <a:off x="4251325" y="1017025"/>
            <a:ext cx="3706813" cy="72000"/>
          </a:xfrm>
          <a:prstGeom prst="rect">
            <a:avLst/>
          </a:prstGeom>
          <a:solidFill>
            <a:srgbClr val="CC2A2A">
              <a:alpha val="9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75FDA81B-88AF-4AF4-8B43-18134CE8E446}"/>
              </a:ext>
            </a:extLst>
          </p:cNvPr>
          <p:cNvSpPr/>
          <p:nvPr userDrawn="1"/>
        </p:nvSpPr>
        <p:spPr>
          <a:xfrm>
            <a:off x="8037513" y="1017025"/>
            <a:ext cx="3708400" cy="72000"/>
          </a:xfrm>
          <a:prstGeom prst="rect">
            <a:avLst/>
          </a:prstGeom>
          <a:solidFill>
            <a:srgbClr val="7B7C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B3668A3-50F9-4865-BCB1-15BD808B5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469" y="6397225"/>
            <a:ext cx="501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5672B4-73ED-0645-AF4D-5916A1BEE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895" y="503475"/>
            <a:ext cx="11269308" cy="384721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>
              <a:lnSpc>
                <a:spcPts val="3000"/>
              </a:lnSpc>
              <a:defRPr sz="2800" cap="none" baseline="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C00C440-75B8-4744-4425-F6F8976242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88" y="6394753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4" name="Immagine 3" descr="Immagine che contiene Carattere, Elementi grafici, grafica, logo  Il contenuto generato dall'IA potrebbe non essere corretto.">
            <a:extLst>
              <a:ext uri="{FF2B5EF4-FFF2-40B4-BE49-F238E27FC236}">
                <a16:creationId xmlns:a16="http://schemas.microsoft.com/office/drawing/2014/main" id="{520F26AE-4D97-8AE7-5399-D2E69FBDA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3346" y="6290416"/>
            <a:ext cx="1135816" cy="41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04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à testo+metà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8FFAF148-8C21-EB4F-9093-19ADD1A51882}"/>
              </a:ext>
            </a:extLst>
          </p:cNvPr>
          <p:cNvSpPr/>
          <p:nvPr userDrawn="1"/>
        </p:nvSpPr>
        <p:spPr>
          <a:xfrm>
            <a:off x="6256216" y="1557338"/>
            <a:ext cx="5472000" cy="439261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786" y="1557338"/>
            <a:ext cx="5472000" cy="4392612"/>
          </a:xfrm>
        </p:spPr>
        <p:txBody>
          <a:bodyPr lIns="0" tIns="0" rIns="0" bIns="0" spcCol="360000">
            <a:noAutofit/>
          </a:bodyPr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BE1843A-CB5F-4920-B032-23C22AAE931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376432" y="1684420"/>
            <a:ext cx="5231635" cy="45720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400">
                <a:solidFill>
                  <a:srgbClr val="CC2A2A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2E57A97-B19C-4884-84CD-94CF8F624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6432" y="2220577"/>
            <a:ext cx="5231636" cy="362039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24000" indent="0">
              <a:buFontTx/>
              <a:buNone/>
              <a:defRPr/>
            </a:lvl2pPr>
            <a:lvl3pPr marL="630000" indent="0">
              <a:buFontTx/>
              <a:buNone/>
              <a:defRPr/>
            </a:lvl3pPr>
            <a:lvl4pPr marL="1008000" indent="0">
              <a:buFontTx/>
              <a:buNone/>
              <a:defRPr/>
            </a:lvl4pPr>
            <a:lvl5pPr marL="1368000" indent="0">
              <a:buFontTx/>
              <a:buNone/>
              <a:defRPr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endParaRPr lang="en-US" dirty="0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EBDED907-CBCE-4C48-8974-1732296AB56B}"/>
              </a:ext>
            </a:extLst>
          </p:cNvPr>
          <p:cNvSpPr/>
          <p:nvPr userDrawn="1"/>
        </p:nvSpPr>
        <p:spPr>
          <a:xfrm>
            <a:off x="463550" y="1017025"/>
            <a:ext cx="3708400" cy="72000"/>
          </a:xfrm>
          <a:prstGeom prst="rect">
            <a:avLst/>
          </a:prstGeom>
          <a:solidFill>
            <a:srgbClr val="942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F1D4BD23-7064-4A1A-B3B8-22936DC971AB}"/>
              </a:ext>
            </a:extLst>
          </p:cNvPr>
          <p:cNvSpPr/>
          <p:nvPr userDrawn="1"/>
        </p:nvSpPr>
        <p:spPr>
          <a:xfrm>
            <a:off x="4251325" y="1017025"/>
            <a:ext cx="3706813" cy="72000"/>
          </a:xfrm>
          <a:prstGeom prst="rect">
            <a:avLst/>
          </a:prstGeom>
          <a:solidFill>
            <a:srgbClr val="CC2A2A">
              <a:alpha val="9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45DD4428-CB25-4CE0-B3BD-9E45A9B024CE}"/>
              </a:ext>
            </a:extLst>
          </p:cNvPr>
          <p:cNvSpPr/>
          <p:nvPr userDrawn="1"/>
        </p:nvSpPr>
        <p:spPr>
          <a:xfrm>
            <a:off x="8037513" y="1017025"/>
            <a:ext cx="3708400" cy="72000"/>
          </a:xfrm>
          <a:prstGeom prst="rect">
            <a:avLst/>
          </a:prstGeom>
          <a:solidFill>
            <a:srgbClr val="7B7C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EB9757BE-24B5-4D77-9B24-FA598161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3469" y="6397225"/>
            <a:ext cx="501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85672B4-73ED-0645-AF4D-5916A1BEE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895" y="503475"/>
            <a:ext cx="11269308" cy="384721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>
              <a:lnSpc>
                <a:spcPts val="3000"/>
              </a:lnSpc>
              <a:defRPr sz="2800" cap="none" baseline="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89C3BF1-EB92-295B-7684-D037DED42C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88" y="6394753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4" name="Immagine 3" descr="Immagine che contiene Carattere, Elementi grafici, grafica, logo  Il contenuto generato dall'IA potrebbe non essere corretto.">
            <a:extLst>
              <a:ext uri="{FF2B5EF4-FFF2-40B4-BE49-F238E27FC236}">
                <a16:creationId xmlns:a16="http://schemas.microsoft.com/office/drawing/2014/main" id="{F458E70E-4B1A-BC5F-E9CC-A2AF7759D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3346" y="6290416"/>
            <a:ext cx="1135816" cy="41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47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8000" y="939800"/>
            <a:ext cx="11204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en-US" alt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000" y="2103438"/>
            <a:ext cx="11204575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20" r:id="rId8"/>
    <p:sldLayoutId id="2147483714" r:id="rId9"/>
    <p:sldLayoutId id="2147483716" r:id="rId10"/>
    <p:sldLayoutId id="2147483715" r:id="rId11"/>
    <p:sldLayoutId id="2147483717" r:id="rId12"/>
    <p:sldLayoutId id="2147483718" r:id="rId13"/>
  </p:sldLayoutIdLst>
  <p:hf hdr="0" dt="0"/>
  <p:txStyles>
    <p:titleStyle>
      <a:lvl1pPr algn="l" defTabSz="457200" rtl="0" fontAlgn="base">
        <a:spcBef>
          <a:spcPct val="0"/>
        </a:spcBef>
        <a:spcAft>
          <a:spcPct val="0"/>
        </a:spcAft>
        <a:defRPr sz="2400" b="1" kern="1200">
          <a:solidFill>
            <a:srgbClr val="59595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457200" rtl="0" fontAlgn="base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anose="020B0604020202020204" pitchFamily="34" charset="0"/>
          <a:cs typeface="Arial" panose="020B0604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algn="l" defTabSz="457200" rtl="0" fontAlgn="t">
        <a:spcBef>
          <a:spcPct val="0"/>
        </a:spcBef>
        <a:spcAft>
          <a:spcPts val="1200"/>
        </a:spcAft>
        <a:buClr>
          <a:srgbClr val="CC2A2A"/>
        </a:buClr>
        <a:buSzPct val="100000"/>
        <a:defRPr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23850" algn="l" defTabSz="457200" rtl="0" fontAlgn="base">
        <a:spcBef>
          <a:spcPct val="20000"/>
        </a:spcBef>
        <a:spcAft>
          <a:spcPts val="600"/>
        </a:spcAft>
        <a:buClr>
          <a:srgbClr val="CC2A2A"/>
        </a:buClr>
        <a:buSzPct val="100000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28650" algn="l" defTabSz="457200" rtl="0" fontAlgn="base">
        <a:spcBef>
          <a:spcPct val="20000"/>
        </a:spcBef>
        <a:spcAft>
          <a:spcPts val="600"/>
        </a:spcAft>
        <a:buClr>
          <a:srgbClr val="CC2A2A"/>
        </a:buClr>
        <a:buSzPct val="100000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06475" algn="l" defTabSz="457200" rtl="0" fontAlgn="base">
        <a:spcBef>
          <a:spcPct val="20000"/>
        </a:spcBef>
        <a:spcAft>
          <a:spcPts val="600"/>
        </a:spcAft>
        <a:buClr>
          <a:srgbClr val="CC2A2A"/>
        </a:buClr>
        <a:buSzPct val="100000"/>
        <a:defRPr sz="1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66838" algn="l" defTabSz="457200" rtl="0" fontAlgn="base">
        <a:spcBef>
          <a:spcPct val="20000"/>
        </a:spcBef>
        <a:spcAft>
          <a:spcPts val="600"/>
        </a:spcAft>
        <a:buClr>
          <a:srgbClr val="CC2A2A"/>
        </a:buClr>
        <a:buSzPct val="100000"/>
        <a:defRPr sz="1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88202" y="2602956"/>
            <a:ext cx="9818337" cy="2782819"/>
          </a:xfrm>
        </p:spPr>
        <p:txBody>
          <a:bodyPr/>
          <a:lstStyle/>
          <a:p>
            <a:r>
              <a:rPr lang="it-IT" dirty="0"/>
              <a:t>L’Osservatorio sul Valore Pubblico delle PA: </a:t>
            </a:r>
            <a:br>
              <a:rPr lang="it-IT" dirty="0"/>
            </a:br>
            <a:r>
              <a:rPr lang="it-IT" dirty="0"/>
              <a:t>attività, risultati e prospettive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Istat | Servizio Pianificazione Strategica e Programmazione integrata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it-IT" dirty="0"/>
              <a:t>Roma, 25 giugno 2026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11"/>
          </p:nvPr>
        </p:nvSpPr>
        <p:spPr>
          <a:xfrm>
            <a:off x="469184" y="1522956"/>
            <a:ext cx="6399702" cy="1080000"/>
          </a:xfrm>
        </p:spPr>
        <p:txBody>
          <a:bodyPr/>
          <a:lstStyle/>
          <a:p>
            <a:r>
              <a:rPr lang="en-US" dirty="0"/>
              <a:t> Il Valore </a:t>
            </a:r>
            <a:r>
              <a:rPr lang="en-US" dirty="0" err="1"/>
              <a:t>Pubblico</a:t>
            </a:r>
            <a:r>
              <a:rPr lang="en-US" dirty="0"/>
              <a:t> delle PA. </a:t>
            </a:r>
            <a:r>
              <a:rPr lang="en-US" dirty="0" err="1"/>
              <a:t>Sfide</a:t>
            </a:r>
            <a:r>
              <a:rPr lang="en-US" dirty="0"/>
              <a:t> e </a:t>
            </a:r>
            <a:r>
              <a:rPr lang="en-US" dirty="0" err="1"/>
              <a:t>nuove</a:t>
            </a:r>
            <a:r>
              <a:rPr lang="en-US" dirty="0"/>
              <a:t> </a:t>
            </a:r>
            <a:r>
              <a:rPr lang="en-US" dirty="0" err="1"/>
              <a:t>prospettive</a:t>
            </a:r>
            <a:r>
              <a:rPr lang="en-US" dirty="0"/>
              <a:t> 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it-IT" dirty="0"/>
              <a:t>Sara DEMOFONTI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86A76-3153-0E4C-A875-69D9CE7A2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2E2AC3-F9D4-D14B-45B7-FFB1D678F6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097EFCD3-5A08-6C19-32D1-7B63050B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95" y="503475"/>
            <a:ext cx="11269308" cy="384721"/>
          </a:xfrm>
        </p:spPr>
        <p:txBody>
          <a:bodyPr/>
          <a:lstStyle/>
          <a:p>
            <a:r>
              <a:rPr lang="it-IT" altLang="it-IT" dirty="0"/>
              <a:t>Trend di adozione: Valore Istituzionale</a:t>
            </a:r>
            <a:endParaRPr lang="it-IT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86D2ABF-FC69-4D76-83FF-CA7882CAE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2" t="14788" r="3556" b="4149"/>
          <a:stretch/>
        </p:blipFill>
        <p:spPr>
          <a:xfrm>
            <a:off x="767919" y="1384860"/>
            <a:ext cx="9048028" cy="4398297"/>
          </a:xfrm>
          <a:prstGeom prst="rect">
            <a:avLst/>
          </a:prstGeom>
        </p:spPr>
      </p:pic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FA8B98D9-FAD8-12DD-4185-B004D79EFE34}"/>
              </a:ext>
            </a:extLst>
          </p:cNvPr>
          <p:cNvSpPr txBox="1">
            <a:spLocks/>
          </p:cNvSpPr>
          <p:nvPr/>
        </p:nvSpPr>
        <p:spPr>
          <a:xfrm>
            <a:off x="825119" y="6397225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algn="l" defTabSz="457200" rtl="0" eaLnBrk="1" fontAlgn="auto" hangingPunct="1">
              <a:spcBef>
                <a:spcPts val="0"/>
              </a:spcBef>
              <a:spcAft>
                <a:spcPts val="0"/>
              </a:spcAft>
              <a:defRPr sz="900" kern="12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r>
              <a:rPr lang="it-IT" dirty="0"/>
              <a:t>L’Osservatorio sul Valore Pubblico delle PA: attività, risultati e prospettive | Sara </a:t>
            </a:r>
            <a:r>
              <a:rPr lang="it-IT" dirty="0" err="1"/>
              <a:t>Demofonti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1466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86A76-3153-0E4C-A875-69D9CE7A2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2E2AC3-F9D4-D14B-45B7-FFB1D678F6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097EFCD3-5A08-6C19-32D1-7B63050B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95" y="503475"/>
            <a:ext cx="11269308" cy="384721"/>
          </a:xfrm>
        </p:spPr>
        <p:txBody>
          <a:bodyPr/>
          <a:lstStyle/>
          <a:p>
            <a:r>
              <a:rPr lang="it-IT" altLang="it-IT" dirty="0"/>
              <a:t>Trend di adozione: Valore Scientifico</a:t>
            </a:r>
            <a:endParaRPr lang="it-IT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06E8588-78B7-4190-AEEB-38BB89D81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9" t="17397" r="3228" b="3235"/>
          <a:stretch/>
        </p:blipFill>
        <p:spPr>
          <a:xfrm>
            <a:off x="612560" y="1382974"/>
            <a:ext cx="9903039" cy="4687465"/>
          </a:xfrm>
          <a:prstGeom prst="rect">
            <a:avLst/>
          </a:prstGeom>
        </p:spPr>
      </p:pic>
      <p:sp>
        <p:nvSpPr>
          <p:cNvPr id="8" name="Segnaposto piè di pagina 3">
            <a:extLst>
              <a:ext uri="{FF2B5EF4-FFF2-40B4-BE49-F238E27FC236}">
                <a16:creationId xmlns:a16="http://schemas.microsoft.com/office/drawing/2014/main" id="{FA8B98D9-FAD8-12DD-4185-B004D79EFE34}"/>
              </a:ext>
            </a:extLst>
          </p:cNvPr>
          <p:cNvSpPr txBox="1">
            <a:spLocks/>
          </p:cNvSpPr>
          <p:nvPr/>
        </p:nvSpPr>
        <p:spPr>
          <a:xfrm>
            <a:off x="825119" y="6397225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algn="l" defTabSz="457200" rtl="0" eaLnBrk="1" fontAlgn="auto" hangingPunct="1">
              <a:spcBef>
                <a:spcPts val="0"/>
              </a:spcBef>
              <a:spcAft>
                <a:spcPts val="0"/>
              </a:spcAft>
              <a:defRPr sz="900" kern="12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r>
              <a:rPr lang="it-IT" dirty="0"/>
              <a:t>L’Osservatorio sul Valore Pubblico delle PA: attività, risultati e prospettive | Sara </a:t>
            </a:r>
            <a:r>
              <a:rPr lang="it-IT" dirty="0" err="1"/>
              <a:t>Demofonti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4927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86A76-3153-0E4C-A875-69D9CE7A2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2E2AC3-F9D4-D14B-45B7-FFB1D678F6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097EFCD3-5A08-6C19-32D1-7B63050B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95" y="503475"/>
            <a:ext cx="11269308" cy="384721"/>
          </a:xfrm>
        </p:spPr>
        <p:txBody>
          <a:bodyPr/>
          <a:lstStyle/>
          <a:p>
            <a:r>
              <a:rPr lang="it-IT" altLang="it-IT" dirty="0"/>
              <a:t>Trend di adozione: Valore Sociale</a:t>
            </a:r>
            <a:endParaRPr lang="it-IT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DB5EE73-593E-459D-A620-7EAB33A11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4" t="24121" r="3665" b="3888"/>
          <a:stretch/>
        </p:blipFill>
        <p:spPr>
          <a:xfrm>
            <a:off x="468895" y="1221644"/>
            <a:ext cx="10888463" cy="4767756"/>
          </a:xfrm>
          <a:prstGeom prst="rect">
            <a:avLst/>
          </a:prstGeom>
        </p:spPr>
      </p:pic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FA8B98D9-FAD8-12DD-4185-B004D79EFE34}"/>
              </a:ext>
            </a:extLst>
          </p:cNvPr>
          <p:cNvSpPr txBox="1">
            <a:spLocks/>
          </p:cNvSpPr>
          <p:nvPr/>
        </p:nvSpPr>
        <p:spPr>
          <a:xfrm>
            <a:off x="825119" y="6397225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algn="l" defTabSz="457200" rtl="0" eaLnBrk="1" fontAlgn="auto" hangingPunct="1">
              <a:spcBef>
                <a:spcPts val="0"/>
              </a:spcBef>
              <a:spcAft>
                <a:spcPts val="0"/>
              </a:spcAft>
              <a:defRPr sz="900" kern="12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r>
              <a:rPr lang="it-IT" dirty="0"/>
              <a:t>L’Osservatorio sul Valore Pubblico delle PA: attività, risultati e prospettive | Sara </a:t>
            </a:r>
            <a:r>
              <a:rPr lang="it-IT" dirty="0" err="1"/>
              <a:t>Demofonti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0038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86A76-3153-0E4C-A875-69D9CE7A2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2E2AC3-F9D4-D14B-45B7-FFB1D678F6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097EFCD3-5A08-6C19-32D1-7B63050B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95" y="503475"/>
            <a:ext cx="11269308" cy="384721"/>
          </a:xfrm>
        </p:spPr>
        <p:txBody>
          <a:bodyPr/>
          <a:lstStyle/>
          <a:p>
            <a:r>
              <a:rPr lang="it-IT" altLang="it-IT" dirty="0"/>
              <a:t>Trend di adozione: Valore Economico</a:t>
            </a:r>
            <a:endParaRPr lang="it-IT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530EC00-7DBA-4E94-9F13-7580575E7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0" t="16026" r="4174" b="7543"/>
          <a:stretch/>
        </p:blipFill>
        <p:spPr>
          <a:xfrm>
            <a:off x="468895" y="1245426"/>
            <a:ext cx="11092649" cy="5109099"/>
          </a:xfrm>
          <a:prstGeom prst="rect">
            <a:avLst/>
          </a:prstGeom>
        </p:spPr>
      </p:pic>
      <p:sp>
        <p:nvSpPr>
          <p:cNvPr id="8" name="Segnaposto piè di pagina 3">
            <a:extLst>
              <a:ext uri="{FF2B5EF4-FFF2-40B4-BE49-F238E27FC236}">
                <a16:creationId xmlns:a16="http://schemas.microsoft.com/office/drawing/2014/main" id="{FA8B98D9-FAD8-12DD-4185-B004D79EFE34}"/>
              </a:ext>
            </a:extLst>
          </p:cNvPr>
          <p:cNvSpPr txBox="1">
            <a:spLocks/>
          </p:cNvSpPr>
          <p:nvPr/>
        </p:nvSpPr>
        <p:spPr>
          <a:xfrm>
            <a:off x="825119" y="6397225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algn="l" defTabSz="457200" rtl="0" eaLnBrk="1" fontAlgn="auto" hangingPunct="1">
              <a:spcBef>
                <a:spcPts val="0"/>
              </a:spcBef>
              <a:spcAft>
                <a:spcPts val="0"/>
              </a:spcAft>
              <a:defRPr sz="900" kern="12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r>
              <a:rPr lang="it-IT" dirty="0"/>
              <a:t>L’Osservatorio sul Valore Pubblico delle PA: attività, risultati e prospettive | Sara </a:t>
            </a:r>
            <a:r>
              <a:rPr lang="it-IT" dirty="0" err="1"/>
              <a:t>Demofonti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6253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EA650-FB83-5704-81D0-D38EBF79F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193DC94-B31C-AD47-F38D-0509BA2728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9" name="Titolo 2">
            <a:extLst>
              <a:ext uri="{FF2B5EF4-FFF2-40B4-BE49-F238E27FC236}">
                <a16:creationId xmlns:a16="http://schemas.microsoft.com/office/drawing/2014/main" id="{3E5D74B3-EAED-067C-B26C-088EFF84D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96" y="118755"/>
            <a:ext cx="11136950" cy="769441"/>
          </a:xfrm>
        </p:spPr>
        <p:txBody>
          <a:bodyPr/>
          <a:lstStyle/>
          <a:p>
            <a:r>
              <a:rPr lang="it-IT" altLang="it-IT" dirty="0"/>
              <a:t>Ricognizione sui PIAO 2025-2027 e 2026-28: sintesi degli esiti</a:t>
            </a:r>
            <a:endParaRPr lang="it-IT" dirty="0"/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2317CB81-831A-228B-4556-99775C2FDF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8588" y="6394753"/>
            <a:ext cx="9093310" cy="259965"/>
          </a:xfrm>
        </p:spPr>
        <p:txBody>
          <a:bodyPr/>
          <a:lstStyle/>
          <a:p>
            <a:r>
              <a:rPr lang="it-IT" dirty="0"/>
              <a:t>L’Osservatorio sul Valore Pubblico delle PA: attività, risultati e prospettive | Sara </a:t>
            </a:r>
            <a:r>
              <a:rPr lang="it-IT" dirty="0" err="1"/>
              <a:t>Demofonti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DBF1CA8-3E88-4D0A-83E1-6A97C86B5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0" t="15663" r="2730" b="11326"/>
          <a:stretch/>
        </p:blipFill>
        <p:spPr>
          <a:xfrm>
            <a:off x="735183" y="1289268"/>
            <a:ext cx="10604376" cy="470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70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86A76-3153-0E4C-A875-69D9CE7A2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2E2AC3-F9D4-D14B-45B7-FFB1D678F6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097EFCD3-5A08-6C19-32D1-7B63050B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95" y="503475"/>
            <a:ext cx="11269308" cy="384721"/>
          </a:xfrm>
        </p:spPr>
        <p:txBody>
          <a:bodyPr/>
          <a:lstStyle/>
          <a:p>
            <a:r>
              <a:rPr lang="it-IT" altLang="it-IT" dirty="0"/>
              <a:t>Il cambio di paradigma</a:t>
            </a:r>
            <a:endParaRPr lang="it-IT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8261FBC-6C35-4C58-AEDC-83D80980E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2" t="20335" r="2755" b="6825"/>
          <a:stretch/>
        </p:blipFill>
        <p:spPr>
          <a:xfrm>
            <a:off x="701336" y="1585144"/>
            <a:ext cx="9863091" cy="4240066"/>
          </a:xfrm>
          <a:prstGeom prst="rect">
            <a:avLst/>
          </a:prstGeom>
        </p:spPr>
      </p:pic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FA8B98D9-FAD8-12DD-4185-B004D79EFE34}"/>
              </a:ext>
            </a:extLst>
          </p:cNvPr>
          <p:cNvSpPr txBox="1">
            <a:spLocks/>
          </p:cNvSpPr>
          <p:nvPr/>
        </p:nvSpPr>
        <p:spPr>
          <a:xfrm>
            <a:off x="825119" y="6397225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algn="l" defTabSz="457200" rtl="0" eaLnBrk="1" fontAlgn="auto" hangingPunct="1">
              <a:spcBef>
                <a:spcPts val="0"/>
              </a:spcBef>
              <a:spcAft>
                <a:spcPts val="0"/>
              </a:spcAft>
              <a:defRPr sz="900" kern="12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r>
              <a:rPr lang="it-IT" dirty="0"/>
              <a:t>L’Osservatorio sul Valore Pubblico delle PA: attività, risultati e prospettive | Sara </a:t>
            </a:r>
            <a:r>
              <a:rPr lang="it-IT" dirty="0" err="1"/>
              <a:t>Demofonti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9992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86A76-3153-0E4C-A875-69D9CE7A2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2E2AC3-F9D4-D14B-45B7-FFB1D678F6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097EFCD3-5A08-6C19-32D1-7B63050B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95" y="503475"/>
            <a:ext cx="11269308" cy="384721"/>
          </a:xfrm>
        </p:spPr>
        <p:txBody>
          <a:bodyPr/>
          <a:lstStyle/>
          <a:p>
            <a:r>
              <a:rPr lang="it-IT" altLang="it-IT" dirty="0"/>
              <a:t>Il motore della </a:t>
            </a:r>
            <a:r>
              <a:rPr lang="it-IT" altLang="it-IT" i="1" dirty="0"/>
              <a:t>Governance</a:t>
            </a:r>
            <a:r>
              <a:rPr lang="it-IT" altLang="it-IT" dirty="0"/>
              <a:t> anticipatoria</a:t>
            </a:r>
            <a:endParaRPr lang="it-IT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F96DF8E-13BB-4A6E-B897-F91FA3656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5" t="14668" r="6565" b="2962"/>
          <a:stretch/>
        </p:blipFill>
        <p:spPr>
          <a:xfrm>
            <a:off x="655091" y="1183265"/>
            <a:ext cx="10058401" cy="5077482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818865" y="1183265"/>
            <a:ext cx="9730854" cy="423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0057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86A76-3153-0E4C-A875-69D9CE7A2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2E2AC3-F9D4-D14B-45B7-FFB1D678F6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097EFCD3-5A08-6C19-32D1-7B63050B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95" y="503475"/>
            <a:ext cx="11269308" cy="384721"/>
          </a:xfrm>
        </p:spPr>
        <p:txBody>
          <a:bodyPr/>
          <a:lstStyle/>
          <a:p>
            <a:r>
              <a:rPr lang="it-IT" altLang="it-IT" dirty="0"/>
              <a:t>Conclusioni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1ED5F79-EE3E-4397-9E59-4E5829CE0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94" y="1361784"/>
            <a:ext cx="10633761" cy="4630643"/>
          </a:xfrm>
          <a:prstGeom prst="rect">
            <a:avLst/>
          </a:prstGeom>
        </p:spPr>
      </p:pic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FA8B98D9-FAD8-12DD-4185-B004D79EFE34}"/>
              </a:ext>
            </a:extLst>
          </p:cNvPr>
          <p:cNvSpPr txBox="1">
            <a:spLocks/>
          </p:cNvSpPr>
          <p:nvPr/>
        </p:nvSpPr>
        <p:spPr>
          <a:xfrm>
            <a:off x="825119" y="6397225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algn="l" defTabSz="457200" rtl="0" eaLnBrk="1" fontAlgn="auto" hangingPunct="1">
              <a:spcBef>
                <a:spcPts val="0"/>
              </a:spcBef>
              <a:spcAft>
                <a:spcPts val="0"/>
              </a:spcAft>
              <a:defRPr sz="900" kern="12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r>
              <a:rPr lang="it-IT" dirty="0"/>
              <a:t>L’Osservatorio sul Valore Pubblico delle PA: attività, risultati e prospettive | Sara </a:t>
            </a:r>
            <a:r>
              <a:rPr lang="it-IT" dirty="0" err="1"/>
              <a:t>Demofonti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1877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07821B-5649-449D-A1C2-3F67CA468A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4400" dirty="0"/>
              <a:t>Grazie!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857493-CE83-4A58-B836-860B262B8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Sara DEMOFONTI | demofont@istat.it</a:t>
            </a:r>
          </a:p>
        </p:txBody>
      </p:sp>
    </p:spTree>
    <p:extLst>
      <p:ext uri="{BB962C8B-B14F-4D97-AF65-F5344CB8AC3E}">
        <p14:creationId xmlns:p14="http://schemas.microsoft.com/office/powerpoint/2010/main" val="1975414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A7826-044B-8DDF-B85C-706EEC3DA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188" y="1272049"/>
            <a:ext cx="4908158" cy="4899991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1EDAD3D6-E3B1-5E68-201B-F22196DE2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Perché un Osservatorio sul Valore Pubblico Istat-CERVAP?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0FF74BD-C388-A10F-7205-263324FB00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B4153A-D4C5-4CEF-8992-0D8815C829E3}" type="slidenum">
              <a:rPr lang="it-IT" smtClean="0"/>
              <a:t>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2802F3E-ECDB-830B-799E-A819C3E962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L’Osservatorio sul Valore Pubblico delle PA: attività, risultati e prospettive | Sara Demofonti</a:t>
            </a:r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735444"/>
              </p:ext>
            </p:extLst>
          </p:nvPr>
        </p:nvGraphicFramePr>
        <p:xfrm>
          <a:off x="468895" y="1110909"/>
          <a:ext cx="7204114" cy="5349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7993">
                  <a:extLst>
                    <a:ext uri="{9D8B030D-6E8A-4147-A177-3AD203B41FA5}">
                      <a16:colId xmlns:a16="http://schemas.microsoft.com/office/drawing/2014/main" val="2488894890"/>
                    </a:ext>
                  </a:extLst>
                </a:gridCol>
                <a:gridCol w="5396121">
                  <a:extLst>
                    <a:ext uri="{9D8B030D-6E8A-4147-A177-3AD203B41FA5}">
                      <a16:colId xmlns:a16="http://schemas.microsoft.com/office/drawing/2014/main" val="900557418"/>
                    </a:ext>
                  </a:extLst>
                </a:gridCol>
              </a:tblGrid>
              <a:tr h="1155213">
                <a:tc>
                  <a:txBody>
                    <a:bodyPr/>
                    <a:lstStyle/>
                    <a:p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Osservatorio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“il luogo o la struttura attrezzati per l’osservazione a distanza o per ricerche e indagini di natura scientifica”. Messa a fattor comune delle competenze ed esperienze delle due realtà istituzionali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234217"/>
                  </a:ext>
                </a:extLst>
              </a:tr>
              <a:tr h="375619">
                <a:tc gridSpan="2">
                  <a:txBody>
                    <a:bodyPr/>
                    <a:lstStyle/>
                    <a:p>
                      <a:r>
                        <a:rPr lang="it-IT" sz="14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Perché un Osservatorio sul Valore Pubblico?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728713"/>
                  </a:ext>
                </a:extLst>
              </a:tr>
              <a:tr h="116975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Identificazione e misurazione del Valore creato dalle PA </a:t>
                      </a:r>
                      <a:r>
                        <a:rPr lang="it-IT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attraverso lo sviluppo di metodologie</a:t>
                      </a:r>
                      <a:r>
                        <a:rPr lang="it-IT" sz="14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 strumenti che garantiscano la comparabilità di obiettivi e indicatori nel tempo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949834"/>
                  </a:ext>
                </a:extLst>
              </a:tr>
              <a:tr h="77182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Accountability</a:t>
                      </a:r>
                      <a:r>
                        <a:rPr lang="it-IT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verso gli stakeholder, in primis la collettività, i cittadini per i quali la PA opera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it-IT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94225"/>
                  </a:ext>
                </a:extLst>
              </a:tr>
              <a:tr h="1460218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kern="1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Governance</a:t>
                      </a:r>
                      <a:r>
                        <a:rPr lang="it-IT" sz="14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anticipatoria </a:t>
                      </a:r>
                      <a:r>
                        <a:rPr lang="it-IT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attraverso la messa a disposizione di dati che consentano di integrare gli strumenti previsionali nei processi di </a:t>
                      </a:r>
                      <a:r>
                        <a:rPr lang="it-IT" sz="1400" b="0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policy </a:t>
                      </a:r>
                      <a:r>
                        <a:rPr lang="it-IT" sz="1400" b="0" i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making</a:t>
                      </a:r>
                      <a:r>
                        <a:rPr lang="it-IT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supportando i decisori anche nella definizione di strumenti di programmazione come il PIAO che, per sua natura, </a:t>
                      </a:r>
                      <a:r>
                        <a:rPr lang="it-IT" sz="14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volge lo sguardo a distanza</a:t>
                      </a:r>
                      <a:r>
                        <a:rPr lang="it-IT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verso il futuro e i cambiamenti che si vogliono realizzare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201284"/>
                  </a:ext>
                </a:extLst>
              </a:tr>
            </a:tbl>
          </a:graphicData>
        </a:graphic>
      </p:graphicFrame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19" y="1143920"/>
            <a:ext cx="1080000" cy="108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19" y="2690104"/>
            <a:ext cx="1080000" cy="1080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119" y="3897310"/>
            <a:ext cx="1080000" cy="10800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81" y="5203397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60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A7826-044B-8DDF-B85C-706EEC3DA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EDAD3D6-E3B1-5E68-201B-F22196DE2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Perché un Osservatorio sul Valore Pubblico Istat-CERVAP?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A4F5CAC-7E2B-8332-59F7-AAA60058D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895" y="1328574"/>
            <a:ext cx="11269308" cy="5066179"/>
          </a:xfrm>
        </p:spPr>
        <p:txBody>
          <a:bodyPr/>
          <a:lstStyle/>
          <a:p>
            <a:pPr lvl="1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it-IT" sz="16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16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0FF74BD-C388-A10F-7205-263324FB00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B4153A-D4C5-4CEF-8992-0D8815C829E3}" type="slidenum">
              <a:rPr lang="it-IT" smtClean="0"/>
              <a:t>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2802F3E-ECDB-830B-799E-A819C3E962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/>
              <a:t>L’Osservatorio sul Valore Pubblico delle PA: attività, risultati e prospettive | Sara Demofonti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AE29E55-9177-45F4-B338-D82B1B1DF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4" t="4018" r="2136" b="3822"/>
          <a:stretch/>
        </p:blipFill>
        <p:spPr>
          <a:xfrm>
            <a:off x="1171348" y="1426645"/>
            <a:ext cx="8719533" cy="467070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269242" y="2333767"/>
            <a:ext cx="7670042" cy="313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69242" y="5268036"/>
            <a:ext cx="8570794" cy="764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5659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D6F86-E267-50C2-EACA-B659F6C78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434D55C-7157-4595-7C80-BB1788518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95" y="457309"/>
            <a:ext cx="11269308" cy="43088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Le attività dell’Osservatorio sul Valore Pubblico degli EPR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7F3400-02A2-726F-9547-9F71FF39FA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B4153A-D4C5-4CEF-8992-0D8815C829E3}" type="slidenum">
              <a:rPr lang="it-IT" smtClean="0"/>
              <a:t>4</a:t>
            </a:fld>
            <a:endParaRPr lang="it-IT"/>
          </a:p>
        </p:txBody>
      </p: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FA8B98D9-FAD8-12DD-4185-B004D79EFE34}"/>
              </a:ext>
            </a:extLst>
          </p:cNvPr>
          <p:cNvSpPr txBox="1">
            <a:spLocks/>
          </p:cNvSpPr>
          <p:nvPr/>
        </p:nvSpPr>
        <p:spPr>
          <a:xfrm>
            <a:off x="825119" y="6397225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algn="l" defTabSz="457200" rtl="0" eaLnBrk="1" fontAlgn="auto" hangingPunct="1">
              <a:spcBef>
                <a:spcPts val="0"/>
              </a:spcBef>
              <a:spcAft>
                <a:spcPts val="0"/>
              </a:spcAft>
              <a:defRPr sz="900" kern="12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r>
              <a:rPr lang="it-IT" dirty="0"/>
              <a:t>L’Osservatorio sul Valore Pubblico delle PA: attività, risultati e prospettive | Sara </a:t>
            </a:r>
            <a:r>
              <a:rPr lang="it-IT" dirty="0" err="1"/>
              <a:t>Demofonti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BA52647-7A8F-41A6-973A-33E488505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6" t="15275" r="4223" b="10227"/>
          <a:stretch/>
        </p:blipFill>
        <p:spPr>
          <a:xfrm>
            <a:off x="574294" y="1408651"/>
            <a:ext cx="10089472" cy="464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12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D6F86-E267-50C2-EACA-B659F6C78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434D55C-7157-4595-7C80-BB1788518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95" y="457309"/>
            <a:ext cx="11269308" cy="43088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Le dimensioni del Valore Pubblico negli EPR: i 4 Pilastri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7F3400-02A2-726F-9547-9F71FF39FA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B4153A-D4C5-4CEF-8992-0D8815C829E3}" type="slidenum">
              <a:rPr lang="it-IT" smtClean="0"/>
              <a:t>5</a:t>
            </a:fld>
            <a:endParaRPr lang="it-IT"/>
          </a:p>
        </p:txBody>
      </p: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FA8B98D9-FAD8-12DD-4185-B004D79EFE34}"/>
              </a:ext>
            </a:extLst>
          </p:cNvPr>
          <p:cNvSpPr txBox="1">
            <a:spLocks/>
          </p:cNvSpPr>
          <p:nvPr/>
        </p:nvSpPr>
        <p:spPr>
          <a:xfrm>
            <a:off x="825119" y="6397225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algn="l" defTabSz="457200" rtl="0" eaLnBrk="1" fontAlgn="auto" hangingPunct="1">
              <a:spcBef>
                <a:spcPts val="0"/>
              </a:spcBef>
              <a:spcAft>
                <a:spcPts val="0"/>
              </a:spcAft>
              <a:defRPr sz="900" kern="12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r>
              <a:rPr lang="it-IT" dirty="0"/>
              <a:t>L’Osservatorio sul Valore Pubblico delle PA: attività, risultati e prospettive | Sara </a:t>
            </a:r>
            <a:r>
              <a:rPr lang="it-IT" dirty="0" err="1"/>
              <a:t>Demofonti</a:t>
            </a:r>
            <a:endParaRPr lang="it-IT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23677F4-E6AC-4F53-8DBC-3637CF095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4" t="21902" r="6832" b="8065"/>
          <a:stretch/>
        </p:blipFill>
        <p:spPr>
          <a:xfrm>
            <a:off x="776796" y="1505768"/>
            <a:ext cx="9432022" cy="42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62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85939-FCF4-2D2A-9CC1-53E0F2FE4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9F44104-6BEA-9188-18AC-0C3B8F644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95" y="472698"/>
            <a:ext cx="11269308" cy="41549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700" dirty="0"/>
              <a:t>Il set di obiettivi ed indicatori di VP comuni agli EPR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5CB9D5-820F-BDBE-2D88-69B5F69097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B4153A-D4C5-4CEF-8992-0D8815C829E3}" type="slidenum">
              <a:rPr lang="it-IT" smtClean="0"/>
              <a:t>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77877E2-C3BF-B83E-ED7D-AB4600BD39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L’Osservatorio sul Valore Pubblico delle PA: attività, risultati e prospettive | Sara </a:t>
            </a:r>
            <a:r>
              <a:rPr lang="it-IT" dirty="0" err="1"/>
              <a:t>Demofonti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096" y="1119913"/>
            <a:ext cx="8130208" cy="533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18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D0D70-3586-9B3A-B63D-939B76367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97EFCD3-5A08-6C19-32D1-7B63050B5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Ricognizione sui PIAO 2025-2027 e 2026-28: esiti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E2AFC2A-5389-928B-83BB-0F289A3AD3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7BDE291D-7ABF-9C31-04A1-7594793453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7287632"/>
              </p:ext>
            </p:extLst>
          </p:nvPr>
        </p:nvGraphicFramePr>
        <p:xfrm>
          <a:off x="1296813" y="1224861"/>
          <a:ext cx="9107054" cy="5172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FA8B98D9-FAD8-12DD-4185-B004D79EFE34}"/>
              </a:ext>
            </a:extLst>
          </p:cNvPr>
          <p:cNvSpPr txBox="1">
            <a:spLocks/>
          </p:cNvSpPr>
          <p:nvPr/>
        </p:nvSpPr>
        <p:spPr>
          <a:xfrm>
            <a:off x="825119" y="6397225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algn="l" defTabSz="457200" rtl="0" eaLnBrk="1" fontAlgn="auto" hangingPunct="1">
              <a:spcBef>
                <a:spcPts val="0"/>
              </a:spcBef>
              <a:spcAft>
                <a:spcPts val="0"/>
              </a:spcAft>
              <a:defRPr sz="900" kern="12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r>
              <a:rPr lang="it-IT" dirty="0"/>
              <a:t>L’Osservatorio sul Valore Pubblico delle PA: attività, risultati e prospettive | Sara </a:t>
            </a:r>
            <a:r>
              <a:rPr lang="it-IT" dirty="0" err="1"/>
              <a:t>Demofonti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2790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D0D70-3586-9B3A-B63D-939B76367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97EFCD3-5A08-6C19-32D1-7B63050B5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Ricognizione sui PIAO 2025-2027 e 2026-28: esiti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E2AFC2A-5389-928B-83BB-0F289A3AD3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BBADED7-9917-4A43-BAF2-8E69C840A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1" t="3502" r="3075" b="3526"/>
          <a:stretch/>
        </p:blipFill>
        <p:spPr>
          <a:xfrm>
            <a:off x="1309456" y="1422048"/>
            <a:ext cx="8185213" cy="4458796"/>
          </a:xfrm>
          <a:prstGeom prst="rect">
            <a:avLst/>
          </a:prstGeom>
        </p:spPr>
      </p:pic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FA8B98D9-FAD8-12DD-4185-B004D79EFE34}"/>
              </a:ext>
            </a:extLst>
          </p:cNvPr>
          <p:cNvSpPr txBox="1">
            <a:spLocks/>
          </p:cNvSpPr>
          <p:nvPr/>
        </p:nvSpPr>
        <p:spPr>
          <a:xfrm>
            <a:off x="825119" y="6397225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algn="l" defTabSz="457200" rtl="0" eaLnBrk="1" fontAlgn="auto" hangingPunct="1">
              <a:spcBef>
                <a:spcPts val="0"/>
              </a:spcBef>
              <a:spcAft>
                <a:spcPts val="0"/>
              </a:spcAft>
              <a:defRPr sz="900" kern="12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r>
              <a:rPr lang="it-IT" dirty="0"/>
              <a:t>L’Osservatorio sul Valore Pubblico delle PA: attività, risultati e prospettive | Sara </a:t>
            </a:r>
            <a:r>
              <a:rPr lang="it-IT" dirty="0" err="1"/>
              <a:t>Demofonti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0121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86A76-3153-0E4C-A875-69D9CE7A2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2E2AC3-F9D4-D14B-45B7-FFB1D678F6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8B4153A-D4C5-4CEF-8992-0D8815C829E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EF9D7157-06DC-1E28-EB27-88E9127244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4231988"/>
              </p:ext>
            </p:extLst>
          </p:nvPr>
        </p:nvGraphicFramePr>
        <p:xfrm>
          <a:off x="988892" y="1219133"/>
          <a:ext cx="9350734" cy="5072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olo 2">
            <a:extLst>
              <a:ext uri="{FF2B5EF4-FFF2-40B4-BE49-F238E27FC236}">
                <a16:creationId xmlns:a16="http://schemas.microsoft.com/office/drawing/2014/main" id="{097EFCD3-5A08-6C19-32D1-7B63050B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95" y="503475"/>
            <a:ext cx="11269308" cy="384721"/>
          </a:xfrm>
        </p:spPr>
        <p:txBody>
          <a:bodyPr/>
          <a:lstStyle/>
          <a:p>
            <a:r>
              <a:rPr lang="it-IT" altLang="it-IT" dirty="0"/>
              <a:t>Ricognizione sui PIAO 2025-2027 e 2026-28: esiti</a:t>
            </a:r>
            <a:endParaRPr lang="it-IT" dirty="0"/>
          </a:p>
        </p:txBody>
      </p:sp>
      <p:sp>
        <p:nvSpPr>
          <p:cNvPr id="8" name="Segnaposto piè di pagina 3">
            <a:extLst>
              <a:ext uri="{FF2B5EF4-FFF2-40B4-BE49-F238E27FC236}">
                <a16:creationId xmlns:a16="http://schemas.microsoft.com/office/drawing/2014/main" id="{FA8B98D9-FAD8-12DD-4185-B004D79EFE34}"/>
              </a:ext>
            </a:extLst>
          </p:cNvPr>
          <p:cNvSpPr txBox="1">
            <a:spLocks/>
          </p:cNvSpPr>
          <p:nvPr/>
        </p:nvSpPr>
        <p:spPr>
          <a:xfrm>
            <a:off x="825119" y="6397225"/>
            <a:ext cx="9093310" cy="25996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algn="l" defTabSz="457200" rtl="0" eaLnBrk="1" fontAlgn="auto" hangingPunct="1">
              <a:spcBef>
                <a:spcPts val="0"/>
              </a:spcBef>
              <a:spcAft>
                <a:spcPts val="0"/>
              </a:spcAft>
              <a:defRPr sz="900" kern="12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r>
              <a:rPr lang="it-IT" dirty="0"/>
              <a:t>L’Osservatorio sul Valore Pubblico delle PA: attività, risultati e prospettive | Sara </a:t>
            </a:r>
            <a:r>
              <a:rPr lang="it-IT" dirty="0" err="1"/>
              <a:t>Demofonti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8188725"/>
      </p:ext>
    </p:extLst>
  </p:cSld>
  <p:clrMapOvr>
    <a:masterClrMapping/>
  </p:clrMapOvr>
</p:sld>
</file>

<file path=ppt/theme/theme1.xml><?xml version="1.0" encoding="utf-8"?>
<a:theme xmlns:a="http://schemas.openxmlformats.org/drawingml/2006/main" name="elenco puntato">
  <a:themeElements>
    <a:clrScheme name="Gradazioni di grigio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ottoCategoria xmlns="679261c3-551f-4e86-913f-177e0e529669">Sfondo e PPT</SottoCategoria>
    <Categoria xmlns="c58f2efd-82a8-4ecf-b395-8c25e928921d">0- Standard grafici Centenario Istat</Categoria>
    <_dlc_DocId xmlns="459159c4-d20a-4ff3-9b11-fbd127bd52e5">INTRANET-14-174</_dlc_DocId>
    <_dlc_DocIdUrl xmlns="459159c4-d20a-4ff3-9b11-fbd127bd52e5">
      <Url>https://intranet.istat.it/StandardLineeGuida/_layouts/15/DocIdRedir.aspx?ID=INTRANET-14-174</Url>
      <Description>INTRANET-14-174</Description>
    </_dlc_DocIdUrl>
    <Ordine xmlns="679261c3-551f-4e86-913f-177e0e529669">2</Ordine>
    <_dlc_DocIdPersistId xmlns="459159c4-d20a-4ff3-9b11-fbd127bd52e5">false</_dlc_DocIdPersistId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61A2BE3120D674DA36C11D6006822D4" ma:contentTypeVersion="8" ma:contentTypeDescription="Creare un nuovo documento." ma:contentTypeScope="" ma:versionID="d5a02a5c29f286e3993b0d8104b13fcf">
  <xsd:schema xmlns:xsd="http://www.w3.org/2001/XMLSchema" xmlns:xs="http://www.w3.org/2001/XMLSchema" xmlns:p="http://schemas.microsoft.com/office/2006/metadata/properties" xmlns:ns2="c58f2efd-82a8-4ecf-b395-8c25e928921d" xmlns:ns3="459159c4-d20a-4ff3-9b11-fbd127bd52e5" xmlns:ns4="679261c3-551f-4e86-913f-177e0e529669" targetNamespace="http://schemas.microsoft.com/office/2006/metadata/properties" ma:root="true" ma:fieldsID="af858508f38f226e2fdf9f7795aa414f" ns2:_="" ns3:_="" ns4:_="">
    <xsd:import namespace="c58f2efd-82a8-4ecf-b395-8c25e928921d"/>
    <xsd:import namespace="459159c4-d20a-4ff3-9b11-fbd127bd52e5"/>
    <xsd:import namespace="679261c3-551f-4e86-913f-177e0e529669"/>
    <xsd:element name="properties">
      <xsd:complexType>
        <xsd:sequence>
          <xsd:element name="documentManagement">
            <xsd:complexType>
              <xsd:all>
                <xsd:element ref="ns2:Categoria"/>
                <xsd:element ref="ns3:_dlc_DocId" minOccurs="0"/>
                <xsd:element ref="ns3:_dlc_DocIdUrl" minOccurs="0"/>
                <xsd:element ref="ns3:_dlc_DocIdPersistId" minOccurs="0"/>
                <xsd:element ref="ns4:SottoCategoria" minOccurs="0"/>
                <xsd:element ref="ns4:Ordin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8f2efd-82a8-4ecf-b395-8c25e928921d" elementFormDefault="qualified">
    <xsd:import namespace="http://schemas.microsoft.com/office/2006/documentManagement/types"/>
    <xsd:import namespace="http://schemas.microsoft.com/office/infopath/2007/PartnerControls"/>
    <xsd:element name="Categoria" ma:index="8" ma:displayName="Categoria" ma:default="7- Sfondi virtuali" ma:format="Dropdown" ma:internalName="Categoria">
      <xsd:simpleType>
        <xsd:restriction base="dms:Choice">
          <xsd:enumeration value="0- Standard grafici Centenario Istat"/>
          <xsd:enumeration value="1- Marchio/Logo"/>
          <xsd:enumeration value="2- Carta intestata"/>
          <xsd:enumeration value="3- Standard presentazioni PowerPoint"/>
          <xsd:enumeration value="4- Fogli di stile per documenti Word"/>
          <xsd:enumeration value="Libri digitali e cartacei"/>
          <xsd:enumeration value="Tavole di dati online"/>
          <xsd:enumeration value="Grafici interattivi"/>
          <xsd:enumeration value="5- Strumenti di comunicazione relativi ai Censimenti permanenti"/>
          <xsd:enumeration value="6- Strumenti di comunicazione relativi al Censimento generale dell'Agricoltura 2020"/>
          <xsd:enumeration value="7- Sfondi virtuali"/>
          <xsd:enumeration value="8- Personalizzazione ufficio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9159c4-d20a-4ff3-9b11-fbd127bd52e5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Valore ID documento" ma:description="Valore dell'ID documento assegnato all'elemento." ma:internalName="_dlc_DocId" ma:readOnly="true">
      <xsd:simpleType>
        <xsd:restriction base="dms:Text"/>
      </xsd:simpleType>
    </xsd:element>
    <xsd:element name="_dlc_DocIdUrl" ma:index="10" nillable="true" ma:displayName="ID documento" ma:description="Collegamento permanente al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9261c3-551f-4e86-913f-177e0e529669" elementFormDefault="qualified">
    <xsd:import namespace="http://schemas.microsoft.com/office/2006/documentManagement/types"/>
    <xsd:import namespace="http://schemas.microsoft.com/office/infopath/2007/PartnerControls"/>
    <xsd:element name="SottoCategoria" ma:index="12" nillable="true" ma:displayName="Sottocategoria" ma:default="-" ma:format="Dropdown" ma:internalName="SottoCategoria">
      <xsd:simpleType>
        <xsd:restriction base="dms:Choice">
          <xsd:enumeration value="-"/>
          <xsd:enumeration value="Immagini PNG/EPS"/>
          <xsd:enumeration value="Loghi"/>
          <xsd:enumeration value="Sfondo e PPT"/>
          <xsd:enumeration value="File .DOC"/>
          <xsd:enumeration value="Presentazione PPT e guide"/>
          <xsd:enumeration value="Fogli di stile"/>
          <xsd:enumeration value="1- CP Generico"/>
          <xsd:enumeration value="2- CP Popolazione"/>
          <xsd:enumeration value="3- CP Imprese"/>
          <xsd:enumeration value="4- CP Istituzioni pubbliche"/>
          <xsd:enumeration value="5- CP Istituzioni non profit"/>
          <xsd:enumeration value="6- CP Agricoltura"/>
          <xsd:enumeration value="7- CP Agricoltura2020"/>
        </xsd:restriction>
      </xsd:simpleType>
    </xsd:element>
    <xsd:element name="Ordine" ma:index="13" nillable="true" ma:displayName="Ordine" ma:decimals="0" ma:internalName="Ordin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F378BC-F4D0-4510-B4EC-07B6EFE18CF8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459159c4-d20a-4ff3-9b11-fbd127bd52e5"/>
    <ds:schemaRef ds:uri="http://schemas.microsoft.com/office/infopath/2007/PartnerControls"/>
    <ds:schemaRef ds:uri="c58f2efd-82a8-4ecf-b395-8c25e928921d"/>
    <ds:schemaRef ds:uri="http://purl.org/dc/terms/"/>
    <ds:schemaRef ds:uri="http://www.w3.org/XML/1998/namespace"/>
    <ds:schemaRef ds:uri="http://purl.org/dc/elements/1.1/"/>
    <ds:schemaRef ds:uri="679261c3-551f-4e86-913f-177e0e52966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9296C4F-9DE9-4B43-AA80-1FC85656CFF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9212CB3-92D1-464B-A060-232F94D243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8f2efd-82a8-4ecf-b395-8c25e928921d"/>
    <ds:schemaRef ds:uri="459159c4-d20a-4ff3-9b11-fbd127bd52e5"/>
    <ds:schemaRef ds:uri="679261c3-551f-4e86-913f-177e0e5296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D9C238D-4D5C-4783-820B-4854DCE45D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Dividendi</Template>
  <TotalTime>0</TotalTime>
  <Words>563</Words>
  <Application>Microsoft Office PowerPoint</Application>
  <PresentationFormat>Widescreen</PresentationFormat>
  <Paragraphs>63</Paragraphs>
  <Slides>18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Arial</vt:lpstr>
      <vt:lpstr>Arial Narrow</vt:lpstr>
      <vt:lpstr>Calibri</vt:lpstr>
      <vt:lpstr>Courier New</vt:lpstr>
      <vt:lpstr>Gill Sans MT</vt:lpstr>
      <vt:lpstr>Wingdings 2</vt:lpstr>
      <vt:lpstr>elenco puntato</vt:lpstr>
      <vt:lpstr>L’Osservatorio sul Valore Pubblico delle PA:  attività, risultati e prospettive</vt:lpstr>
      <vt:lpstr>Perché un Osservatorio sul Valore Pubblico Istat-CERVAP?</vt:lpstr>
      <vt:lpstr>Perché un Osservatorio sul Valore Pubblico Istat-CERVAP?</vt:lpstr>
      <vt:lpstr>Le attività dell’Osservatorio sul Valore Pubblico degli EPR</vt:lpstr>
      <vt:lpstr>Le dimensioni del Valore Pubblico negli EPR: i 4 Pilastri</vt:lpstr>
      <vt:lpstr>Il set di obiettivi ed indicatori di VP comuni agli EPR</vt:lpstr>
      <vt:lpstr>Ricognizione sui PIAO 2025-2027 e 2026-28: esiti</vt:lpstr>
      <vt:lpstr>Ricognizione sui PIAO 2025-2027 e 2026-28: esiti</vt:lpstr>
      <vt:lpstr>Ricognizione sui PIAO 2025-2027 e 2026-28: esiti</vt:lpstr>
      <vt:lpstr>Trend di adozione: Valore Istituzionale</vt:lpstr>
      <vt:lpstr>Trend di adozione: Valore Scientifico</vt:lpstr>
      <vt:lpstr>Trend di adozione: Valore Sociale</vt:lpstr>
      <vt:lpstr>Trend di adozione: Valore Economico</vt:lpstr>
      <vt:lpstr>Ricognizione sui PIAO 2025-2027 e 2026-28: sintesi degli esiti</vt:lpstr>
      <vt:lpstr>Il cambio di paradigma</vt:lpstr>
      <vt:lpstr>Il motore della Governance anticipatoria</vt:lpstr>
      <vt:lpstr>Conclusioni</vt:lpstr>
      <vt:lpstr>Grazie!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Centenario | pptx</dc:title>
  <dc:creator>Bruna Tabanella</dc:creator>
  <cp:lastModifiedBy>Valentina Violi</cp:lastModifiedBy>
  <cp:revision>326</cp:revision>
  <dcterms:created xsi:type="dcterms:W3CDTF">2020-06-26T06:32:12Z</dcterms:created>
  <dcterms:modified xsi:type="dcterms:W3CDTF">2026-06-26T09:24:22Z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0x010100661A2BE3120D674DA36C11D6006822D4</vt:lpwstr>
  </property>
  <property fmtid="{D5CDD505-2E9C-101B-9397-08002B2CF9AE}" pid="3" name="_dlc_DocIdItemGuid">
    <vt:lpwstr>01bbfd09-35f5-4720-8777-8e3977c2110b</vt:lpwstr>
  </property>
  <property fmtid="{D5CDD505-2E9C-101B-9397-08002B2CF9AE}" pid="4" name="Order">
    <vt:r8>17400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</Properties>
</file>