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4"/>
  </p:sldMasterIdLst>
  <p:notesMasterIdLst>
    <p:notesMasterId r:id="rId25"/>
  </p:notesMasterIdLst>
  <p:handoutMasterIdLst>
    <p:handoutMasterId r:id="rId26"/>
  </p:handoutMasterIdLst>
  <p:sldIdLst>
    <p:sldId id="265" r:id="rId5"/>
    <p:sldId id="257" r:id="rId6"/>
    <p:sldId id="258"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66" r:id="rId2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712B"/>
    <a:srgbClr val="0095DA"/>
    <a:srgbClr val="D33B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89"/>
    <p:restoredTop sz="89848" autoAdjust="0"/>
  </p:normalViewPr>
  <p:slideViewPr>
    <p:cSldViewPr snapToGrid="0" snapToObjects="1">
      <p:cViewPr varScale="1">
        <p:scale>
          <a:sx n="66" d="100"/>
          <a:sy n="66" d="100"/>
        </p:scale>
        <p:origin x="1242" y="4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120" d="100"/>
          <a:sy n="120" d="100"/>
        </p:scale>
        <p:origin x="4984"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mona mastroluca" userId="afde822c260ebb26" providerId="LiveId" clId="{B7FB3DBF-15DE-4849-90AD-1C0662565E4F}"/>
    <pc:docChg chg="undo custSel modSld">
      <pc:chgData name="simona mastroluca" userId="afde822c260ebb26" providerId="LiveId" clId="{B7FB3DBF-15DE-4849-90AD-1C0662565E4F}" dt="2026-07-02T06:57:38.393" v="474" actId="20577"/>
      <pc:docMkLst>
        <pc:docMk/>
      </pc:docMkLst>
      <pc:sldChg chg="modSp mod">
        <pc:chgData name="simona mastroluca" userId="afde822c260ebb26" providerId="LiveId" clId="{B7FB3DBF-15DE-4849-90AD-1C0662565E4F}" dt="2026-06-30T08:15:02.671" v="0" actId="207"/>
        <pc:sldMkLst>
          <pc:docMk/>
          <pc:sldMk cId="241467029" sldId="257"/>
        </pc:sldMkLst>
        <pc:spChg chg="mod">
          <ac:chgData name="simona mastroluca" userId="afde822c260ebb26" providerId="LiveId" clId="{B7FB3DBF-15DE-4849-90AD-1C0662565E4F}" dt="2026-06-30T08:15:02.671" v="0" actId="207"/>
          <ac:spMkLst>
            <pc:docMk/>
            <pc:sldMk cId="241467029" sldId="257"/>
            <ac:spMk id="3" creationId="{75C48FE6-3819-69C9-2611-19EFE58A9E80}"/>
          </ac:spMkLst>
        </pc:spChg>
      </pc:sldChg>
      <pc:sldChg chg="modSp mod">
        <pc:chgData name="simona mastroluca" userId="afde822c260ebb26" providerId="LiveId" clId="{B7FB3DBF-15DE-4849-90AD-1C0662565E4F}" dt="2026-06-30T08:16:58.684" v="16" actId="20577"/>
        <pc:sldMkLst>
          <pc:docMk/>
          <pc:sldMk cId="736420412" sldId="258"/>
        </pc:sldMkLst>
        <pc:spChg chg="mod">
          <ac:chgData name="simona mastroluca" userId="afde822c260ebb26" providerId="LiveId" clId="{B7FB3DBF-15DE-4849-90AD-1C0662565E4F}" dt="2026-06-30T08:16:58.684" v="16" actId="20577"/>
          <ac:spMkLst>
            <pc:docMk/>
            <pc:sldMk cId="736420412" sldId="258"/>
            <ac:spMk id="7" creationId="{E8FD265A-62E0-E807-7AEE-F2D445246512}"/>
          </ac:spMkLst>
        </pc:spChg>
      </pc:sldChg>
      <pc:sldChg chg="modSp mod">
        <pc:chgData name="simona mastroluca" userId="afde822c260ebb26" providerId="LiveId" clId="{B7FB3DBF-15DE-4849-90AD-1C0662565E4F}" dt="2026-06-30T08:20:42.261" v="99" actId="20577"/>
        <pc:sldMkLst>
          <pc:docMk/>
          <pc:sldMk cId="3424330369" sldId="267"/>
        </pc:sldMkLst>
        <pc:spChg chg="mod">
          <ac:chgData name="simona mastroluca" userId="afde822c260ebb26" providerId="LiveId" clId="{B7FB3DBF-15DE-4849-90AD-1C0662565E4F}" dt="2026-06-30T08:20:42.261" v="99" actId="20577"/>
          <ac:spMkLst>
            <pc:docMk/>
            <pc:sldMk cId="3424330369" sldId="267"/>
            <ac:spMk id="3" creationId="{6C00630A-0BAF-C2FD-7615-D631861082F1}"/>
          </ac:spMkLst>
        </pc:spChg>
      </pc:sldChg>
      <pc:sldChg chg="modSp mod">
        <pc:chgData name="simona mastroluca" userId="afde822c260ebb26" providerId="LiveId" clId="{B7FB3DBF-15DE-4849-90AD-1C0662565E4F}" dt="2026-06-30T08:22:13.729" v="166" actId="20577"/>
        <pc:sldMkLst>
          <pc:docMk/>
          <pc:sldMk cId="1641027983" sldId="271"/>
        </pc:sldMkLst>
        <pc:spChg chg="mod">
          <ac:chgData name="simona mastroluca" userId="afde822c260ebb26" providerId="LiveId" clId="{B7FB3DBF-15DE-4849-90AD-1C0662565E4F}" dt="2026-06-30T08:22:13.729" v="166" actId="20577"/>
          <ac:spMkLst>
            <pc:docMk/>
            <pc:sldMk cId="1641027983" sldId="271"/>
            <ac:spMk id="5" creationId="{2308B8F8-7D14-741C-5E7E-74E8ABCFA565}"/>
          </ac:spMkLst>
        </pc:spChg>
      </pc:sldChg>
      <pc:sldChg chg="modSp mod">
        <pc:chgData name="simona mastroluca" userId="afde822c260ebb26" providerId="LiveId" clId="{B7FB3DBF-15DE-4849-90AD-1C0662565E4F}" dt="2026-06-30T08:59:31.536" v="433" actId="20577"/>
        <pc:sldMkLst>
          <pc:docMk/>
          <pc:sldMk cId="1917160412" sldId="272"/>
        </pc:sldMkLst>
        <pc:spChg chg="mod">
          <ac:chgData name="simona mastroluca" userId="afde822c260ebb26" providerId="LiveId" clId="{B7FB3DBF-15DE-4849-90AD-1C0662565E4F}" dt="2026-06-30T08:59:31.536" v="433" actId="20577"/>
          <ac:spMkLst>
            <pc:docMk/>
            <pc:sldMk cId="1917160412" sldId="272"/>
            <ac:spMk id="3" creationId="{10D6CF5B-52A5-F44F-EA8C-3BD1BE5056B7}"/>
          </ac:spMkLst>
        </pc:spChg>
      </pc:sldChg>
      <pc:sldChg chg="modSp mod">
        <pc:chgData name="simona mastroluca" userId="afde822c260ebb26" providerId="LiveId" clId="{B7FB3DBF-15DE-4849-90AD-1C0662565E4F}" dt="2026-06-30T08:25:39.992" v="193" actId="20577"/>
        <pc:sldMkLst>
          <pc:docMk/>
          <pc:sldMk cId="2393397253" sldId="279"/>
        </pc:sldMkLst>
        <pc:spChg chg="mod">
          <ac:chgData name="simona mastroluca" userId="afde822c260ebb26" providerId="LiveId" clId="{B7FB3DBF-15DE-4849-90AD-1C0662565E4F}" dt="2026-06-30T08:25:39.992" v="193" actId="20577"/>
          <ac:spMkLst>
            <pc:docMk/>
            <pc:sldMk cId="2393397253" sldId="279"/>
            <ac:spMk id="6" creationId="{6B064935-8E1B-E818-0919-B363773F09F8}"/>
          </ac:spMkLst>
        </pc:spChg>
      </pc:sldChg>
      <pc:sldChg chg="modSp mod">
        <pc:chgData name="simona mastroluca" userId="afde822c260ebb26" providerId="LiveId" clId="{B7FB3DBF-15DE-4849-90AD-1C0662565E4F}" dt="2026-07-02T06:57:38.393" v="474" actId="20577"/>
        <pc:sldMkLst>
          <pc:docMk/>
          <pc:sldMk cId="935807908" sldId="280"/>
        </pc:sldMkLst>
        <pc:spChg chg="mod">
          <ac:chgData name="simona mastroluca" userId="afde822c260ebb26" providerId="LiveId" clId="{B7FB3DBF-15DE-4849-90AD-1C0662565E4F}" dt="2026-07-02T06:57:38.393" v="474" actId="20577"/>
          <ac:spMkLst>
            <pc:docMk/>
            <pc:sldMk cId="935807908" sldId="280"/>
            <ac:spMk id="3" creationId="{6C13BF65-3CF3-4907-47C2-BF7F166E1BB2}"/>
          </ac:spMkLst>
        </pc:spChg>
      </pc:sldChg>
      <pc:sldChg chg="modSp mod">
        <pc:chgData name="simona mastroluca" userId="afde822c260ebb26" providerId="LiveId" clId="{B7FB3DBF-15DE-4849-90AD-1C0662565E4F}" dt="2026-07-02T06:57:18.397" v="463" actId="20577"/>
        <pc:sldMkLst>
          <pc:docMk/>
          <pc:sldMk cId="2898303936" sldId="281"/>
        </pc:sldMkLst>
        <pc:spChg chg="mod">
          <ac:chgData name="simona mastroluca" userId="afde822c260ebb26" providerId="LiveId" clId="{B7FB3DBF-15DE-4849-90AD-1C0662565E4F}" dt="2026-07-02T06:57:18.397" v="463" actId="20577"/>
          <ac:spMkLst>
            <pc:docMk/>
            <pc:sldMk cId="2898303936" sldId="281"/>
            <ac:spMk id="3" creationId="{32635CC0-B6EC-3C36-6485-28E6812BB31E}"/>
          </ac:spMkLst>
        </pc:spChg>
      </pc:sldChg>
      <pc:sldChg chg="modSp mod">
        <pc:chgData name="simona mastroluca" userId="afde822c260ebb26" providerId="LiveId" clId="{B7FB3DBF-15DE-4849-90AD-1C0662565E4F}" dt="2026-06-30T08:58:21.212" v="395" actId="20577"/>
        <pc:sldMkLst>
          <pc:docMk/>
          <pc:sldMk cId="3778170929" sldId="282"/>
        </pc:sldMkLst>
        <pc:spChg chg="mod">
          <ac:chgData name="simona mastroluca" userId="afde822c260ebb26" providerId="LiveId" clId="{B7FB3DBF-15DE-4849-90AD-1C0662565E4F}" dt="2026-06-30T08:58:21.212" v="395" actId="20577"/>
          <ac:spMkLst>
            <pc:docMk/>
            <pc:sldMk cId="3778170929" sldId="282"/>
            <ac:spMk id="5" creationId="{58BE7374-422C-0F4F-A296-C8A55DF89B99}"/>
          </ac:spMkLst>
        </pc:spChg>
        <pc:picChg chg="mod">
          <ac:chgData name="simona mastroluca" userId="afde822c260ebb26" providerId="LiveId" clId="{B7FB3DBF-15DE-4849-90AD-1C0662565E4F}" dt="2026-06-30T08:52:16.403" v="365" actId="14100"/>
          <ac:picMkLst>
            <pc:docMk/>
            <pc:sldMk cId="3778170929" sldId="282"/>
            <ac:picMk id="1026" creationId="{36C77B49-D43E-6168-EB78-F1C722CB310B}"/>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C535A700-FCA3-F80E-7F86-2B22F7325ED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D32E5E37-A1EC-7FB0-B42E-8FF5CC080B2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780AF5-55F9-D241-B08D-60D2AA60CDBC}" type="datetimeFigureOut">
              <a:rPr lang="it-IT" smtClean="0"/>
              <a:t>02/07/2026</a:t>
            </a:fld>
            <a:endParaRPr lang="it-IT"/>
          </a:p>
        </p:txBody>
      </p:sp>
      <p:sp>
        <p:nvSpPr>
          <p:cNvPr id="4" name="Segnaposto piè di pagina 3">
            <a:extLst>
              <a:ext uri="{FF2B5EF4-FFF2-40B4-BE49-F238E27FC236}">
                <a16:creationId xmlns:a16="http://schemas.microsoft.com/office/drawing/2014/main" id="{4C011EF5-0044-E2FD-EBA0-7F6B42373DE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81D9EBAC-DF50-5BDA-B35B-1BE53534182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99B96BE-B4C2-E74F-B3D5-20705EB632D3}" type="slidenum">
              <a:rPr lang="it-IT" smtClean="0"/>
              <a:t>‹N›</a:t>
            </a:fld>
            <a:endParaRPr lang="it-IT"/>
          </a:p>
        </p:txBody>
      </p:sp>
    </p:spTree>
    <p:extLst>
      <p:ext uri="{BB962C8B-B14F-4D97-AF65-F5344CB8AC3E}">
        <p14:creationId xmlns:p14="http://schemas.microsoft.com/office/powerpoint/2010/main" val="2709928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60B7EF-4A8F-AE4A-A386-C2C8A6DA9785}" type="datetimeFigureOut">
              <a:rPr lang="it-IT" smtClean="0"/>
              <a:t>02/07/2026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AFD064-26BF-C04C-A0E4-0A6516624A07}" type="slidenum">
              <a:rPr lang="it-IT" smtClean="0"/>
              <a:t>‹N›</a:t>
            </a:fld>
            <a:endParaRPr lang="it-IT"/>
          </a:p>
        </p:txBody>
      </p:sp>
    </p:spTree>
    <p:extLst>
      <p:ext uri="{BB962C8B-B14F-4D97-AF65-F5344CB8AC3E}">
        <p14:creationId xmlns:p14="http://schemas.microsoft.com/office/powerpoint/2010/main" val="3410327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7AFD064-26BF-C04C-A0E4-0A6516624A07}" type="slidenum">
              <a:rPr lang="it-IT" smtClean="0"/>
              <a:t>0</a:t>
            </a:fld>
            <a:endParaRPr lang="it-IT"/>
          </a:p>
        </p:txBody>
      </p:sp>
    </p:spTree>
    <p:extLst>
      <p:ext uri="{BB962C8B-B14F-4D97-AF65-F5344CB8AC3E}">
        <p14:creationId xmlns:p14="http://schemas.microsoft.com/office/powerpoint/2010/main" val="11876579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51344-78EC-7A98-73C7-E1429EA5D08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218E549-36E9-9DC8-9CDD-6E42EC84746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248AFD4-61CC-237F-1ED9-CD6F91821340}"/>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A47E66CF-B155-2A1E-309E-B7007232DFD8}"/>
              </a:ext>
            </a:extLst>
          </p:cNvPr>
          <p:cNvSpPr>
            <a:spLocks noGrp="1"/>
          </p:cNvSpPr>
          <p:nvPr>
            <p:ph type="sldNum" sz="quarter" idx="5"/>
          </p:nvPr>
        </p:nvSpPr>
        <p:spPr/>
        <p:txBody>
          <a:bodyPr/>
          <a:lstStyle/>
          <a:p>
            <a:fld id="{57AFD064-26BF-C04C-A0E4-0A6516624A07}" type="slidenum">
              <a:rPr lang="it-IT" smtClean="0"/>
              <a:t>9</a:t>
            </a:fld>
            <a:endParaRPr lang="it-IT"/>
          </a:p>
        </p:txBody>
      </p:sp>
    </p:spTree>
    <p:extLst>
      <p:ext uri="{BB962C8B-B14F-4D97-AF65-F5344CB8AC3E}">
        <p14:creationId xmlns:p14="http://schemas.microsoft.com/office/powerpoint/2010/main" val="6828614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42FD4-E556-8468-0A26-CA390DBF716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469A2FC-F388-3F72-960E-AB2BC276F6D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060C960-78DF-FB6E-D7F6-CA6FBCB6BADF}"/>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0B6DA4FA-3BF0-452C-582B-7C1FE4D7E03A}"/>
              </a:ext>
            </a:extLst>
          </p:cNvPr>
          <p:cNvSpPr>
            <a:spLocks noGrp="1"/>
          </p:cNvSpPr>
          <p:nvPr>
            <p:ph type="sldNum" sz="quarter" idx="5"/>
          </p:nvPr>
        </p:nvSpPr>
        <p:spPr/>
        <p:txBody>
          <a:bodyPr/>
          <a:lstStyle/>
          <a:p>
            <a:fld id="{57AFD064-26BF-C04C-A0E4-0A6516624A07}" type="slidenum">
              <a:rPr lang="it-IT" smtClean="0"/>
              <a:t>10</a:t>
            </a:fld>
            <a:endParaRPr lang="it-IT"/>
          </a:p>
        </p:txBody>
      </p:sp>
    </p:spTree>
    <p:extLst>
      <p:ext uri="{BB962C8B-B14F-4D97-AF65-F5344CB8AC3E}">
        <p14:creationId xmlns:p14="http://schemas.microsoft.com/office/powerpoint/2010/main" val="21354934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F24B1-FE8B-05A1-892C-21C0834FBF8C}"/>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570538A-7C6D-AECD-5C3B-6D0801950BC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49BE751-E546-055E-E786-FD01F8FFBF16}"/>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8FF2BBF3-A5D6-E783-F365-37C39AA63E8C}"/>
              </a:ext>
            </a:extLst>
          </p:cNvPr>
          <p:cNvSpPr>
            <a:spLocks noGrp="1"/>
          </p:cNvSpPr>
          <p:nvPr>
            <p:ph type="sldNum" sz="quarter" idx="5"/>
          </p:nvPr>
        </p:nvSpPr>
        <p:spPr/>
        <p:txBody>
          <a:bodyPr/>
          <a:lstStyle/>
          <a:p>
            <a:fld id="{57AFD064-26BF-C04C-A0E4-0A6516624A07}" type="slidenum">
              <a:rPr lang="it-IT" smtClean="0"/>
              <a:t>11</a:t>
            </a:fld>
            <a:endParaRPr lang="it-IT"/>
          </a:p>
        </p:txBody>
      </p:sp>
    </p:spTree>
    <p:extLst>
      <p:ext uri="{BB962C8B-B14F-4D97-AF65-F5344CB8AC3E}">
        <p14:creationId xmlns:p14="http://schemas.microsoft.com/office/powerpoint/2010/main" val="7516314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B7BCB-F3C2-8BAC-8334-139B918E3BD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3100340-902D-497C-BA64-D067298AD79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D589F79E-E939-C26F-6157-ACC2CF220676}"/>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3EBED498-C2D4-198D-724E-BB0558535C50}"/>
              </a:ext>
            </a:extLst>
          </p:cNvPr>
          <p:cNvSpPr>
            <a:spLocks noGrp="1"/>
          </p:cNvSpPr>
          <p:nvPr>
            <p:ph type="sldNum" sz="quarter" idx="5"/>
          </p:nvPr>
        </p:nvSpPr>
        <p:spPr/>
        <p:txBody>
          <a:bodyPr/>
          <a:lstStyle/>
          <a:p>
            <a:fld id="{57AFD064-26BF-C04C-A0E4-0A6516624A07}" type="slidenum">
              <a:rPr lang="it-IT" smtClean="0"/>
              <a:t>12</a:t>
            </a:fld>
            <a:endParaRPr lang="it-IT"/>
          </a:p>
        </p:txBody>
      </p:sp>
    </p:spTree>
    <p:extLst>
      <p:ext uri="{BB962C8B-B14F-4D97-AF65-F5344CB8AC3E}">
        <p14:creationId xmlns:p14="http://schemas.microsoft.com/office/powerpoint/2010/main" val="37338758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20AF9-9CBA-54D7-C6F7-21AF6D0F574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EE3D5D8-8AE4-12AF-8DF3-FDB766F60BF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454CA07-B03D-9A4C-17B7-45AB8A60867D}"/>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803C96D1-E6C3-FB62-1922-83443DD5D6B9}"/>
              </a:ext>
            </a:extLst>
          </p:cNvPr>
          <p:cNvSpPr>
            <a:spLocks noGrp="1"/>
          </p:cNvSpPr>
          <p:nvPr>
            <p:ph type="sldNum" sz="quarter" idx="5"/>
          </p:nvPr>
        </p:nvSpPr>
        <p:spPr/>
        <p:txBody>
          <a:bodyPr/>
          <a:lstStyle/>
          <a:p>
            <a:fld id="{57AFD064-26BF-C04C-A0E4-0A6516624A07}" type="slidenum">
              <a:rPr lang="it-IT" smtClean="0"/>
              <a:t>13</a:t>
            </a:fld>
            <a:endParaRPr lang="it-IT"/>
          </a:p>
        </p:txBody>
      </p:sp>
    </p:spTree>
    <p:extLst>
      <p:ext uri="{BB962C8B-B14F-4D97-AF65-F5344CB8AC3E}">
        <p14:creationId xmlns:p14="http://schemas.microsoft.com/office/powerpoint/2010/main" val="12642173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889A7-9556-D50C-1DD7-20ACE51D7EC2}"/>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FA0C72BB-BA58-F0F7-FF4A-5C4CFF70227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EE27697-6157-BAA0-3986-B484294C4800}"/>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6276B82A-BE60-F16F-47A6-ADF847359410}"/>
              </a:ext>
            </a:extLst>
          </p:cNvPr>
          <p:cNvSpPr>
            <a:spLocks noGrp="1"/>
          </p:cNvSpPr>
          <p:nvPr>
            <p:ph type="sldNum" sz="quarter" idx="5"/>
          </p:nvPr>
        </p:nvSpPr>
        <p:spPr/>
        <p:txBody>
          <a:bodyPr/>
          <a:lstStyle/>
          <a:p>
            <a:fld id="{57AFD064-26BF-C04C-A0E4-0A6516624A07}" type="slidenum">
              <a:rPr lang="it-IT" smtClean="0"/>
              <a:t>14</a:t>
            </a:fld>
            <a:endParaRPr lang="it-IT"/>
          </a:p>
        </p:txBody>
      </p:sp>
    </p:spTree>
    <p:extLst>
      <p:ext uri="{BB962C8B-B14F-4D97-AF65-F5344CB8AC3E}">
        <p14:creationId xmlns:p14="http://schemas.microsoft.com/office/powerpoint/2010/main" val="25005758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5F250-39EC-00EF-867E-E887148F805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3AE44EE-6B99-5730-681D-D8EF74BDF90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EE6260F-9578-2C30-AECE-A645ABB62302}"/>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0870E7CF-AFFA-3F98-BD8F-85A1B2E2D5B1}"/>
              </a:ext>
            </a:extLst>
          </p:cNvPr>
          <p:cNvSpPr>
            <a:spLocks noGrp="1"/>
          </p:cNvSpPr>
          <p:nvPr>
            <p:ph type="sldNum" sz="quarter" idx="5"/>
          </p:nvPr>
        </p:nvSpPr>
        <p:spPr/>
        <p:txBody>
          <a:bodyPr/>
          <a:lstStyle/>
          <a:p>
            <a:fld id="{57AFD064-26BF-C04C-A0E4-0A6516624A07}" type="slidenum">
              <a:rPr lang="it-IT" smtClean="0"/>
              <a:t>15</a:t>
            </a:fld>
            <a:endParaRPr lang="it-IT"/>
          </a:p>
        </p:txBody>
      </p:sp>
    </p:spTree>
    <p:extLst>
      <p:ext uri="{BB962C8B-B14F-4D97-AF65-F5344CB8AC3E}">
        <p14:creationId xmlns:p14="http://schemas.microsoft.com/office/powerpoint/2010/main" val="10869477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9C23C-9636-AA5C-5681-D882B406330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1EFB372-6E40-A429-7C85-F16745DD6540}"/>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3B557D8-B4B9-749D-630C-A953A79DF9BD}"/>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8FBD3352-85F7-88E6-975C-58394F97D641}"/>
              </a:ext>
            </a:extLst>
          </p:cNvPr>
          <p:cNvSpPr>
            <a:spLocks noGrp="1"/>
          </p:cNvSpPr>
          <p:nvPr>
            <p:ph type="sldNum" sz="quarter" idx="5"/>
          </p:nvPr>
        </p:nvSpPr>
        <p:spPr/>
        <p:txBody>
          <a:bodyPr/>
          <a:lstStyle/>
          <a:p>
            <a:fld id="{57AFD064-26BF-C04C-A0E4-0A6516624A07}" type="slidenum">
              <a:rPr lang="it-IT" smtClean="0"/>
              <a:t>16</a:t>
            </a:fld>
            <a:endParaRPr lang="it-IT"/>
          </a:p>
        </p:txBody>
      </p:sp>
    </p:spTree>
    <p:extLst>
      <p:ext uri="{BB962C8B-B14F-4D97-AF65-F5344CB8AC3E}">
        <p14:creationId xmlns:p14="http://schemas.microsoft.com/office/powerpoint/2010/main" val="28047825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CEB78-CE27-B210-C5D4-6302C7B7EA42}"/>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841A4B4-3FF3-648B-04C4-AAFE941B5B40}"/>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CAFB5BA-0473-894C-CB18-A750544F7BE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B6928CE5-E330-4BFC-09B5-84F1B35D09EC}"/>
              </a:ext>
            </a:extLst>
          </p:cNvPr>
          <p:cNvSpPr>
            <a:spLocks noGrp="1"/>
          </p:cNvSpPr>
          <p:nvPr>
            <p:ph type="sldNum" sz="quarter" idx="5"/>
          </p:nvPr>
        </p:nvSpPr>
        <p:spPr/>
        <p:txBody>
          <a:bodyPr/>
          <a:lstStyle/>
          <a:p>
            <a:fld id="{57AFD064-26BF-C04C-A0E4-0A6516624A07}" type="slidenum">
              <a:rPr lang="it-IT" smtClean="0"/>
              <a:t>17</a:t>
            </a:fld>
            <a:endParaRPr lang="it-IT"/>
          </a:p>
        </p:txBody>
      </p:sp>
    </p:spTree>
    <p:extLst>
      <p:ext uri="{BB962C8B-B14F-4D97-AF65-F5344CB8AC3E}">
        <p14:creationId xmlns:p14="http://schemas.microsoft.com/office/powerpoint/2010/main" val="18478385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878920-DA3F-D0D2-1F27-2D011EEB993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C867C896-E761-6F52-C15E-E594F789316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265812C-9859-BF01-4AE4-0008E9CE6A2E}"/>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816BC086-B0C2-BAEB-6652-900B5FEB06C6}"/>
              </a:ext>
            </a:extLst>
          </p:cNvPr>
          <p:cNvSpPr>
            <a:spLocks noGrp="1"/>
          </p:cNvSpPr>
          <p:nvPr>
            <p:ph type="sldNum" sz="quarter" idx="5"/>
          </p:nvPr>
        </p:nvSpPr>
        <p:spPr/>
        <p:txBody>
          <a:bodyPr/>
          <a:lstStyle/>
          <a:p>
            <a:fld id="{57AFD064-26BF-C04C-A0E4-0A6516624A07}" type="slidenum">
              <a:rPr lang="it-IT" smtClean="0"/>
              <a:t>18</a:t>
            </a:fld>
            <a:endParaRPr lang="it-IT"/>
          </a:p>
        </p:txBody>
      </p:sp>
    </p:spTree>
    <p:extLst>
      <p:ext uri="{BB962C8B-B14F-4D97-AF65-F5344CB8AC3E}">
        <p14:creationId xmlns:p14="http://schemas.microsoft.com/office/powerpoint/2010/main" val="1807985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57AFD064-26BF-C04C-A0E4-0A6516624A07}" type="slidenum">
              <a:rPr lang="it-IT" smtClean="0"/>
              <a:t>1</a:t>
            </a:fld>
            <a:endParaRPr lang="it-IT"/>
          </a:p>
        </p:txBody>
      </p:sp>
    </p:spTree>
    <p:extLst>
      <p:ext uri="{BB962C8B-B14F-4D97-AF65-F5344CB8AC3E}">
        <p14:creationId xmlns:p14="http://schemas.microsoft.com/office/powerpoint/2010/main" val="1543638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7AFD064-26BF-C04C-A0E4-0A6516624A07}" type="slidenum">
              <a:rPr lang="it-IT" smtClean="0"/>
              <a:t>19</a:t>
            </a:fld>
            <a:endParaRPr lang="it-IT"/>
          </a:p>
        </p:txBody>
      </p:sp>
    </p:spTree>
    <p:extLst>
      <p:ext uri="{BB962C8B-B14F-4D97-AF65-F5344CB8AC3E}">
        <p14:creationId xmlns:p14="http://schemas.microsoft.com/office/powerpoint/2010/main" val="1432500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57AFD064-26BF-C04C-A0E4-0A6516624A07}" type="slidenum">
              <a:rPr lang="it-IT" smtClean="0"/>
              <a:t>2</a:t>
            </a:fld>
            <a:endParaRPr lang="it-IT"/>
          </a:p>
        </p:txBody>
      </p:sp>
    </p:spTree>
    <p:extLst>
      <p:ext uri="{BB962C8B-B14F-4D97-AF65-F5344CB8AC3E}">
        <p14:creationId xmlns:p14="http://schemas.microsoft.com/office/powerpoint/2010/main" val="20608638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3A035-5437-3CDC-513C-8212E8B6625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A73B153-85FD-E40D-707C-67232BDE88C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9BEDB62-80B8-48C7-54CB-8642E8F16DB4}"/>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1041AB40-51C1-F479-9114-67A9543A00B4}"/>
              </a:ext>
            </a:extLst>
          </p:cNvPr>
          <p:cNvSpPr>
            <a:spLocks noGrp="1"/>
          </p:cNvSpPr>
          <p:nvPr>
            <p:ph type="sldNum" sz="quarter" idx="5"/>
          </p:nvPr>
        </p:nvSpPr>
        <p:spPr/>
        <p:txBody>
          <a:bodyPr/>
          <a:lstStyle/>
          <a:p>
            <a:fld id="{57AFD064-26BF-C04C-A0E4-0A6516624A07}" type="slidenum">
              <a:rPr lang="it-IT" smtClean="0"/>
              <a:t>3</a:t>
            </a:fld>
            <a:endParaRPr lang="it-IT"/>
          </a:p>
        </p:txBody>
      </p:sp>
    </p:spTree>
    <p:extLst>
      <p:ext uri="{BB962C8B-B14F-4D97-AF65-F5344CB8AC3E}">
        <p14:creationId xmlns:p14="http://schemas.microsoft.com/office/powerpoint/2010/main" val="3519851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AD43F-B21F-BACF-7784-86A264A44D3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6D2461F-0FC8-CD5C-110E-15583C518FA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885E6BB5-21A0-83F1-630B-AB915AFDBF4A}"/>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F1B107F9-BC28-0685-A4BD-1F20D260800B}"/>
              </a:ext>
            </a:extLst>
          </p:cNvPr>
          <p:cNvSpPr>
            <a:spLocks noGrp="1"/>
          </p:cNvSpPr>
          <p:nvPr>
            <p:ph type="sldNum" sz="quarter" idx="5"/>
          </p:nvPr>
        </p:nvSpPr>
        <p:spPr/>
        <p:txBody>
          <a:bodyPr/>
          <a:lstStyle/>
          <a:p>
            <a:fld id="{57AFD064-26BF-C04C-A0E4-0A6516624A07}" type="slidenum">
              <a:rPr lang="it-IT" smtClean="0"/>
              <a:t>4</a:t>
            </a:fld>
            <a:endParaRPr lang="it-IT"/>
          </a:p>
        </p:txBody>
      </p:sp>
    </p:spTree>
    <p:extLst>
      <p:ext uri="{BB962C8B-B14F-4D97-AF65-F5344CB8AC3E}">
        <p14:creationId xmlns:p14="http://schemas.microsoft.com/office/powerpoint/2010/main" val="3840147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9F2F8-660C-40FD-4138-14663932A86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CE0674EA-D021-7704-594E-1C7A022BB57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631A65-4310-B964-52EB-19CF29057485}"/>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ECE768E0-10BD-3B57-C411-6D2411CFEA8C}"/>
              </a:ext>
            </a:extLst>
          </p:cNvPr>
          <p:cNvSpPr>
            <a:spLocks noGrp="1"/>
          </p:cNvSpPr>
          <p:nvPr>
            <p:ph type="sldNum" sz="quarter" idx="5"/>
          </p:nvPr>
        </p:nvSpPr>
        <p:spPr/>
        <p:txBody>
          <a:bodyPr/>
          <a:lstStyle/>
          <a:p>
            <a:fld id="{57AFD064-26BF-C04C-A0E4-0A6516624A07}" type="slidenum">
              <a:rPr lang="it-IT" smtClean="0"/>
              <a:t>5</a:t>
            </a:fld>
            <a:endParaRPr lang="it-IT"/>
          </a:p>
        </p:txBody>
      </p:sp>
    </p:spTree>
    <p:extLst>
      <p:ext uri="{BB962C8B-B14F-4D97-AF65-F5344CB8AC3E}">
        <p14:creationId xmlns:p14="http://schemas.microsoft.com/office/powerpoint/2010/main" val="3036656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CFB85E-FF50-4648-7916-7FE6A0EBCE0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844DAD5-EB9D-B438-E257-B83E0322E2C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EDD0313-2EF7-3B53-01ED-DDEC26423DF2}"/>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4756AE51-36F1-C222-A372-9E913E543731}"/>
              </a:ext>
            </a:extLst>
          </p:cNvPr>
          <p:cNvSpPr>
            <a:spLocks noGrp="1"/>
          </p:cNvSpPr>
          <p:nvPr>
            <p:ph type="sldNum" sz="quarter" idx="5"/>
          </p:nvPr>
        </p:nvSpPr>
        <p:spPr/>
        <p:txBody>
          <a:bodyPr/>
          <a:lstStyle/>
          <a:p>
            <a:fld id="{57AFD064-26BF-C04C-A0E4-0A6516624A07}" type="slidenum">
              <a:rPr lang="it-IT" smtClean="0"/>
              <a:t>6</a:t>
            </a:fld>
            <a:endParaRPr lang="it-IT"/>
          </a:p>
        </p:txBody>
      </p:sp>
    </p:spTree>
    <p:extLst>
      <p:ext uri="{BB962C8B-B14F-4D97-AF65-F5344CB8AC3E}">
        <p14:creationId xmlns:p14="http://schemas.microsoft.com/office/powerpoint/2010/main" val="26287678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3943F-865C-DD42-537D-75440C9241C2}"/>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32D2CFD-31CB-0D3D-1132-7E0CC020876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3170372-651F-3D0E-CA32-0DF75813C2B0}"/>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8200A2B-E095-D672-1EF8-4B59E90043CA}"/>
              </a:ext>
            </a:extLst>
          </p:cNvPr>
          <p:cNvSpPr>
            <a:spLocks noGrp="1"/>
          </p:cNvSpPr>
          <p:nvPr>
            <p:ph type="sldNum" sz="quarter" idx="5"/>
          </p:nvPr>
        </p:nvSpPr>
        <p:spPr/>
        <p:txBody>
          <a:bodyPr/>
          <a:lstStyle/>
          <a:p>
            <a:fld id="{57AFD064-26BF-C04C-A0E4-0A6516624A07}" type="slidenum">
              <a:rPr lang="it-IT" smtClean="0"/>
              <a:t>7</a:t>
            </a:fld>
            <a:endParaRPr lang="it-IT"/>
          </a:p>
        </p:txBody>
      </p:sp>
    </p:spTree>
    <p:extLst>
      <p:ext uri="{BB962C8B-B14F-4D97-AF65-F5344CB8AC3E}">
        <p14:creationId xmlns:p14="http://schemas.microsoft.com/office/powerpoint/2010/main" val="32093752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BD943-6C8D-86C2-8615-AF5C5922BA6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D4C84F0-D140-E574-F66E-FCCD24DDFE14}"/>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E56051B-6BAE-51DC-0FD9-2536C6C85A70}"/>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1E9C083C-73E8-0DA0-C5C7-B4273E69BD18}"/>
              </a:ext>
            </a:extLst>
          </p:cNvPr>
          <p:cNvSpPr>
            <a:spLocks noGrp="1"/>
          </p:cNvSpPr>
          <p:nvPr>
            <p:ph type="sldNum" sz="quarter" idx="5"/>
          </p:nvPr>
        </p:nvSpPr>
        <p:spPr/>
        <p:txBody>
          <a:bodyPr/>
          <a:lstStyle/>
          <a:p>
            <a:fld id="{57AFD064-26BF-C04C-A0E4-0A6516624A07}" type="slidenum">
              <a:rPr lang="it-IT" smtClean="0"/>
              <a:t>8</a:t>
            </a:fld>
            <a:endParaRPr lang="it-IT"/>
          </a:p>
        </p:txBody>
      </p:sp>
    </p:spTree>
    <p:extLst>
      <p:ext uri="{BB962C8B-B14F-4D97-AF65-F5344CB8AC3E}">
        <p14:creationId xmlns:p14="http://schemas.microsoft.com/office/powerpoint/2010/main" val="298544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bg>
      <p:bgPr>
        <a:gradFill>
          <a:gsLst>
            <a:gs pos="0">
              <a:schemeClr val="accent3">
                <a:lumMod val="0"/>
                <a:lumOff val="100000"/>
              </a:schemeClr>
            </a:gs>
            <a:gs pos="83000">
              <a:schemeClr val="accent3">
                <a:lumMod val="30000"/>
                <a:lumOff val="70000"/>
              </a:schemeClr>
            </a:gs>
            <a:gs pos="99000">
              <a:schemeClr val="accent3">
                <a:lumMod val="30000"/>
                <a:lumOff val="7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6ECBE22F-25AF-B330-33A1-F1EDECE49C43}"/>
              </a:ext>
            </a:extLst>
          </p:cNvPr>
          <p:cNvSpPr/>
          <p:nvPr userDrawn="1"/>
        </p:nvSpPr>
        <p:spPr>
          <a:xfrm>
            <a:off x="11845158" y="0"/>
            <a:ext cx="346841" cy="925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bIns="108000" rtlCol="0" anchor="b" anchorCtr="0"/>
          <a:lstStyle/>
          <a:p>
            <a:pPr algn="ctr"/>
            <a:fld id="{1511F205-E581-EB4E-B66F-DC5877246755}" type="slidenum">
              <a:rPr lang="it-IT" sz="1200" dirty="0">
                <a:latin typeface="Arial" panose="020B0604020202020204" pitchFamily="34" charset="0"/>
                <a:cs typeface="Arial" panose="020B0604020202020204" pitchFamily="34" charset="0"/>
              </a:rPr>
              <a:t>‹N›</a:t>
            </a:fld>
            <a:endParaRPr lang="it-IT"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828515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5F6B26-FCA6-5648-482A-E7194FC4B43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9A20596A-7B2B-50BA-35B6-C1F540D1103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14D01F2-4752-2E76-B343-7918DCB85D30}"/>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Tree>
    <p:extLst>
      <p:ext uri="{BB962C8B-B14F-4D97-AF65-F5344CB8AC3E}">
        <p14:creationId xmlns:p14="http://schemas.microsoft.com/office/powerpoint/2010/main" val="3665030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5A4F54-3990-0B91-A695-02C47EC4887B}"/>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3550268-9DA1-8CF3-85A7-E3C2EA5096B7}"/>
              </a:ext>
            </a:extLst>
          </p:cNvPr>
          <p:cNvSpPr>
            <a:spLocks noGrp="1"/>
          </p:cNvSpPr>
          <p:nvPr>
            <p:ph type="body" orient="vert" idx="1"/>
          </p:nvPr>
        </p:nvSpPr>
        <p:spPr>
          <a:xfrm>
            <a:off x="838200" y="1825625"/>
            <a:ext cx="10515600" cy="4351338"/>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9594154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9A695934-769E-AC3F-CA36-844203B166D0}"/>
              </a:ext>
            </a:extLst>
          </p:cNvPr>
          <p:cNvSpPr>
            <a:spLocks noGrp="1"/>
          </p:cNvSpPr>
          <p:nvPr>
            <p:ph type="title" orient="vert"/>
          </p:nvPr>
        </p:nvSpPr>
        <p:spPr>
          <a:xfrm>
            <a:off x="8724900" y="365125"/>
            <a:ext cx="2628900" cy="5811838"/>
          </a:xfrm>
          <a:prstGeom prst="rect">
            <a:avLst/>
          </a:prstGeo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2E0E122-20F6-E132-56EE-A90189DF9ACD}"/>
              </a:ext>
            </a:extLst>
          </p:cNvPr>
          <p:cNvSpPr>
            <a:spLocks noGrp="1"/>
          </p:cNvSpPr>
          <p:nvPr>
            <p:ph type="body" orient="vert" idx="1"/>
          </p:nvPr>
        </p:nvSpPr>
        <p:spPr>
          <a:xfrm>
            <a:off x="838200" y="365125"/>
            <a:ext cx="7734300" cy="5811838"/>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702557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19FC3D7E-92EF-4CE1-DD3C-CC188F8FB0BA}"/>
              </a:ext>
            </a:extLst>
          </p:cNvPr>
          <p:cNvSpPr/>
          <p:nvPr userDrawn="1"/>
        </p:nvSpPr>
        <p:spPr>
          <a:xfrm>
            <a:off x="0" y="0"/>
            <a:ext cx="12192000" cy="600538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2" name="Immagine 1">
            <a:extLst>
              <a:ext uri="{FF2B5EF4-FFF2-40B4-BE49-F238E27FC236}">
                <a16:creationId xmlns:a16="http://schemas.microsoft.com/office/drawing/2014/main" id="{E0D6AE8F-F6F8-8A80-644D-F4E2FE08D90C}"/>
              </a:ext>
            </a:extLst>
          </p:cNvPr>
          <p:cNvPicPr>
            <a:picLocks noChangeAspect="1"/>
          </p:cNvPicPr>
          <p:nvPr userDrawn="1"/>
        </p:nvPicPr>
        <p:blipFill>
          <a:blip r:embed="rId2"/>
          <a:srcRect l="21" r="21"/>
          <a:stretch/>
        </p:blipFill>
        <p:spPr>
          <a:xfrm>
            <a:off x="1038493" y="861544"/>
            <a:ext cx="3072130" cy="3073400"/>
          </a:xfrm>
          <a:prstGeom prst="rect">
            <a:avLst/>
          </a:prstGeom>
        </p:spPr>
      </p:pic>
      <p:pic>
        <p:nvPicPr>
          <p:cNvPr id="4" name="Immagine 3">
            <a:extLst>
              <a:ext uri="{FF2B5EF4-FFF2-40B4-BE49-F238E27FC236}">
                <a16:creationId xmlns:a16="http://schemas.microsoft.com/office/drawing/2014/main" id="{0C92F67A-A589-0E36-510D-8FDA613864D1}"/>
              </a:ext>
            </a:extLst>
          </p:cNvPr>
          <p:cNvPicPr>
            <a:picLocks noChangeAspect="1"/>
          </p:cNvPicPr>
          <p:nvPr userDrawn="1"/>
        </p:nvPicPr>
        <p:blipFill>
          <a:blip r:embed="rId3"/>
          <a:srcRect l="808" r="808"/>
          <a:stretch/>
        </p:blipFill>
        <p:spPr>
          <a:xfrm>
            <a:off x="1037968" y="4125575"/>
            <a:ext cx="2983230" cy="1485900"/>
          </a:xfrm>
          <a:prstGeom prst="rect">
            <a:avLst/>
          </a:prstGeom>
        </p:spPr>
      </p:pic>
    </p:spTree>
    <p:extLst>
      <p:ext uri="{BB962C8B-B14F-4D97-AF65-F5344CB8AC3E}">
        <p14:creationId xmlns:p14="http://schemas.microsoft.com/office/powerpoint/2010/main" val="3772436991"/>
      </p:ext>
    </p:extLst>
  </p:cSld>
  <p:clrMapOvr>
    <a:masterClrMapping/>
  </p:clrMapOvr>
  <p:extLst>
    <p:ext uri="{DCECCB84-F9BA-43D5-87BE-67443E8EF086}">
      <p15:sldGuideLst xmlns:p15="http://schemas.microsoft.com/office/powerpoint/2012/main">
        <p15:guide id="1" orient="horz" pos="527"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4C5A30-004B-75C1-7AEA-76B43E15F133}"/>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431FE95-EF7F-2DB7-1DA6-F620AF618DFC}"/>
              </a:ext>
            </a:extLst>
          </p:cNvPr>
          <p:cNvSpPr>
            <a:spLocks noGrp="1"/>
          </p:cNvSpPr>
          <p:nvPr>
            <p:ph idx="1"/>
          </p:nvPr>
        </p:nvSpPr>
        <p:spPr>
          <a:xfrm>
            <a:off x="892908" y="1856887"/>
            <a:ext cx="10515600" cy="3957759"/>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577581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E1E1D9-8462-3E99-2FDF-64702A5F01FA}"/>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3E903A24-542C-5D72-D164-00D0F0F672CA}"/>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Tree>
    <p:extLst>
      <p:ext uri="{BB962C8B-B14F-4D97-AF65-F5344CB8AC3E}">
        <p14:creationId xmlns:p14="http://schemas.microsoft.com/office/powerpoint/2010/main" val="3083021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531370-9830-6B96-ACED-6D34ABBEF1E5}"/>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220FF35-4CAC-8405-821C-1859DF5EA8B4}"/>
              </a:ext>
            </a:extLst>
          </p:cNvPr>
          <p:cNvSpPr>
            <a:spLocks noGrp="1"/>
          </p:cNvSpPr>
          <p:nvPr>
            <p:ph sz="half" idx="1"/>
          </p:nvPr>
        </p:nvSpPr>
        <p:spPr>
          <a:xfrm>
            <a:off x="838200" y="1825625"/>
            <a:ext cx="5181600" cy="435133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0FABC422-2B62-AC3B-640F-A184BB8C1CA0}"/>
              </a:ext>
            </a:extLst>
          </p:cNvPr>
          <p:cNvSpPr>
            <a:spLocks noGrp="1"/>
          </p:cNvSpPr>
          <p:nvPr>
            <p:ph sz="half" idx="2"/>
          </p:nvPr>
        </p:nvSpPr>
        <p:spPr>
          <a:xfrm>
            <a:off x="6172200" y="1825625"/>
            <a:ext cx="5181600" cy="435133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310140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E5DE19-FDCF-BDE5-DF7F-396EE4BBAA2A}"/>
              </a:ext>
            </a:extLst>
          </p:cNvPr>
          <p:cNvSpPr>
            <a:spLocks noGrp="1"/>
          </p:cNvSpPr>
          <p:nvPr>
            <p:ph type="title"/>
          </p:nvPr>
        </p:nvSpPr>
        <p:spPr>
          <a:xfrm>
            <a:off x="839788" y="365125"/>
            <a:ext cx="10515600" cy="1325563"/>
          </a:xfrm>
          <a:prstGeom prst="rect">
            <a:avLst/>
          </a:prstGeo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F59F529-17F5-24AF-6671-17E1D38CBC5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FF712ACC-1EFA-A377-44BF-DBD3C5335ECD}"/>
              </a:ext>
            </a:extLst>
          </p:cNvPr>
          <p:cNvSpPr>
            <a:spLocks noGrp="1"/>
          </p:cNvSpPr>
          <p:nvPr>
            <p:ph sz="half" idx="2"/>
          </p:nvPr>
        </p:nvSpPr>
        <p:spPr>
          <a:xfrm>
            <a:off x="839788" y="2505075"/>
            <a:ext cx="5157787" cy="368458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CCDC233-8056-9C5C-7A8B-F98A70DF38C3}"/>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0A22BD71-10D5-CDBA-48E8-C2F44B4285B0}"/>
              </a:ext>
            </a:extLst>
          </p:cNvPr>
          <p:cNvSpPr>
            <a:spLocks noGrp="1"/>
          </p:cNvSpPr>
          <p:nvPr>
            <p:ph sz="quarter" idx="4"/>
          </p:nvPr>
        </p:nvSpPr>
        <p:spPr>
          <a:xfrm>
            <a:off x="6172200" y="2505075"/>
            <a:ext cx="5183188" cy="368458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32964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581B9F-7189-514D-BC61-0B2AE383CCCB}"/>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2996555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uota">
    <p:bg>
      <p:bgPr>
        <a:gradFill flip="none" rotWithShape="1">
          <a:gsLst>
            <a:gs pos="0">
              <a:schemeClr val="accent3">
                <a:lumMod val="0"/>
                <a:lumOff val="100000"/>
              </a:schemeClr>
            </a:gs>
            <a:gs pos="83000">
              <a:schemeClr val="accent3">
                <a:lumMod val="30000"/>
                <a:lumOff val="70000"/>
              </a:schemeClr>
            </a:gs>
            <a:gs pos="99000">
              <a:schemeClr val="accent3">
                <a:lumMod val="30000"/>
                <a:lumOff val="7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8934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5FAC85-0A03-4CD9-A454-68FA190379BA}"/>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DFF2EA7-D2C4-33E8-AD5C-8BD7C8EBB4D9}"/>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64FE9B3-C142-72E1-7319-918512E0F53B}"/>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Tree>
    <p:extLst>
      <p:ext uri="{BB962C8B-B14F-4D97-AF65-F5344CB8AC3E}">
        <p14:creationId xmlns:p14="http://schemas.microsoft.com/office/powerpoint/2010/main" val="2279282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a:gsLst>
            <a:gs pos="0">
              <a:schemeClr val="accent3">
                <a:lumMod val="0"/>
                <a:lumOff val="100000"/>
              </a:schemeClr>
            </a:gs>
            <a:gs pos="83000">
              <a:schemeClr val="accent3">
                <a:lumMod val="25000"/>
                <a:lumOff val="75000"/>
              </a:schemeClr>
            </a:gs>
            <a:gs pos="99000">
              <a:schemeClr val="accent3">
                <a:lumMod val="25000"/>
                <a:lumOff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0CC2116D-1BB9-611F-4C8C-AD1E7D51E6EC}"/>
              </a:ext>
            </a:extLst>
          </p:cNvPr>
          <p:cNvSpPr/>
          <p:nvPr userDrawn="1"/>
        </p:nvSpPr>
        <p:spPr>
          <a:xfrm>
            <a:off x="0" y="6019328"/>
            <a:ext cx="12192000" cy="8386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9" name="Straight Connector 8">
            <a:extLst>
              <a:ext uri="{FF2B5EF4-FFF2-40B4-BE49-F238E27FC236}">
                <a16:creationId xmlns:a16="http://schemas.microsoft.com/office/drawing/2014/main" id="{0380BFCE-A401-5024-A62A-6BE48B6659CE}"/>
              </a:ext>
            </a:extLst>
          </p:cNvPr>
          <p:cNvCxnSpPr/>
          <p:nvPr userDrawn="1"/>
        </p:nvCxnSpPr>
        <p:spPr>
          <a:xfrm>
            <a:off x="0" y="6025662"/>
            <a:ext cx="12192000" cy="0"/>
          </a:xfrm>
          <a:prstGeom prst="line">
            <a:avLst/>
          </a:prstGeom>
          <a:ln w="222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 name="Rettangolo 2">
            <a:extLst>
              <a:ext uri="{FF2B5EF4-FFF2-40B4-BE49-F238E27FC236}">
                <a16:creationId xmlns:a16="http://schemas.microsoft.com/office/drawing/2014/main" id="{F577E949-983E-8EB6-DC6A-7691090946F4}"/>
              </a:ext>
            </a:extLst>
          </p:cNvPr>
          <p:cNvSpPr/>
          <p:nvPr userDrawn="1"/>
        </p:nvSpPr>
        <p:spPr>
          <a:xfrm>
            <a:off x="11845158" y="0"/>
            <a:ext cx="346841" cy="925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bIns="108000" rtlCol="0" anchor="b" anchorCtr="0"/>
          <a:lstStyle/>
          <a:p>
            <a:pPr algn="ctr"/>
            <a:fld id="{1511F205-E581-EB4E-B66F-DC5877246755}" type="slidenum">
              <a:rPr lang="it-IT" sz="1200" dirty="0">
                <a:latin typeface="Arial" panose="020B0604020202020204" pitchFamily="34" charset="0"/>
                <a:cs typeface="Arial" panose="020B0604020202020204" pitchFamily="34" charset="0"/>
              </a:rPr>
              <a:t>‹N›</a:t>
            </a:fld>
            <a:endParaRPr lang="it-IT" sz="1200" dirty="0">
              <a:latin typeface="Arial" panose="020B0604020202020204" pitchFamily="34" charset="0"/>
              <a:cs typeface="Arial" panose="020B0604020202020204" pitchFamily="34" charset="0"/>
            </a:endParaRPr>
          </a:p>
        </p:txBody>
      </p:sp>
      <p:pic>
        <p:nvPicPr>
          <p:cNvPr id="2" name="Immagine 1">
            <a:extLst>
              <a:ext uri="{FF2B5EF4-FFF2-40B4-BE49-F238E27FC236}">
                <a16:creationId xmlns:a16="http://schemas.microsoft.com/office/drawing/2014/main" id="{64D33FBC-E2DB-93F8-8A89-526136CD04F0}"/>
              </a:ext>
            </a:extLst>
          </p:cNvPr>
          <p:cNvPicPr>
            <a:picLocks noChangeAspect="1"/>
          </p:cNvPicPr>
          <p:nvPr userDrawn="1"/>
        </p:nvPicPr>
        <p:blipFill rotWithShape="1">
          <a:blip r:embed="rId14"/>
          <a:srcRect t="2548" b="27102"/>
          <a:stretch/>
        </p:blipFill>
        <p:spPr>
          <a:xfrm>
            <a:off x="242959" y="6178014"/>
            <a:ext cx="3033320" cy="642156"/>
          </a:xfrm>
          <a:prstGeom prst="rect">
            <a:avLst/>
          </a:prstGeom>
        </p:spPr>
      </p:pic>
      <p:pic>
        <p:nvPicPr>
          <p:cNvPr id="4" name="Immagine 3">
            <a:extLst>
              <a:ext uri="{FF2B5EF4-FFF2-40B4-BE49-F238E27FC236}">
                <a16:creationId xmlns:a16="http://schemas.microsoft.com/office/drawing/2014/main" id="{1C5E231B-1DF9-5300-02D0-285B91197D5D}"/>
              </a:ext>
            </a:extLst>
          </p:cNvPr>
          <p:cNvPicPr>
            <a:picLocks noChangeAspect="1"/>
          </p:cNvPicPr>
          <p:nvPr userDrawn="1"/>
        </p:nvPicPr>
        <p:blipFill>
          <a:blip r:embed="rId15"/>
          <a:stretch>
            <a:fillRect/>
          </a:stretch>
        </p:blipFill>
        <p:spPr>
          <a:xfrm>
            <a:off x="9475365" y="6199766"/>
            <a:ext cx="2453780" cy="589851"/>
          </a:xfrm>
          <a:prstGeom prst="rect">
            <a:avLst/>
          </a:prstGeom>
        </p:spPr>
      </p:pic>
    </p:spTree>
    <p:extLst>
      <p:ext uri="{BB962C8B-B14F-4D97-AF65-F5344CB8AC3E}">
        <p14:creationId xmlns:p14="http://schemas.microsoft.com/office/powerpoint/2010/main" val="2337767701"/>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793"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data.europa.eu/eli/reg/2025/2458/oj"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s://www.arcgis.com/apps/dashboards/06b7107f6cee43d2872c73817e94e11b" TargetMode="External"/><Relationship Id="rId3" Type="http://schemas.openxmlformats.org/officeDocument/2006/relationships/hyperlink" Target="http://dati-censimentipermanenti.istat.it/" TargetMode="External"/><Relationship Id="rId7" Type="http://schemas.openxmlformats.org/officeDocument/2006/relationships/hyperlink" Target="https://www.istat.it/it/archivio/155162?mtm_campaign=wwwnews&amp;mtm_kwd=03_2023"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hyperlink" Target="https://www.istat.it/it/archivio/285267" TargetMode="External"/><Relationship Id="rId5" Type="http://schemas.openxmlformats.org/officeDocument/2006/relationships/hyperlink" Target="https://www.istat.it/notizia/matrice-di-pendolarismo-per-lavoro/" TargetMode="External"/><Relationship Id="rId4" Type="http://schemas.openxmlformats.org/officeDocument/2006/relationships/hyperlink" Target="http://esploradati.censimentopopolazione.istat.it/" TargetMode="External"/><Relationship Id="rId9" Type="http://schemas.openxmlformats.org/officeDocument/2006/relationships/hyperlink" Target="https://public.tableau.com/app/profile/istat.istituto.nazionale.di.statistica/viz/Censimentopermanentedellapopolazione2023_17544649782140/Storia1"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istat.it/audizioni/sicurezza-e-stato-di-degrado-delle-citta-e-delle-loro-periferie/"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FF95273-AEB5-E761-8B53-87BC86B55ACC}"/>
              </a:ext>
            </a:extLst>
          </p:cNvPr>
          <p:cNvSpPr txBox="1"/>
          <p:nvPr/>
        </p:nvSpPr>
        <p:spPr>
          <a:xfrm>
            <a:off x="4346030" y="2496896"/>
            <a:ext cx="7730327" cy="1461939"/>
          </a:xfrm>
          <a:prstGeom prst="rect">
            <a:avLst/>
          </a:prstGeom>
          <a:noFill/>
        </p:spPr>
        <p:txBody>
          <a:bodyPr wrap="square" lIns="0" tIns="0" rIns="0" bIns="0" rtlCol="0" anchor="b" anchorCtr="0">
            <a:spAutoFit/>
          </a:bodyPr>
          <a:lstStyle/>
          <a:p>
            <a:pPr>
              <a:lnSpc>
                <a:spcPts val="3800"/>
              </a:lnSpc>
            </a:pPr>
            <a:r>
              <a:rPr lang="it-IT" sz="3600" b="1" dirty="0">
                <a:solidFill>
                  <a:schemeClr val="bg1"/>
                </a:solidFill>
                <a:latin typeface="Arial"/>
                <a:cs typeface="Arial"/>
              </a:rPr>
              <a:t>La diffusione dei dati censuari tra nuovi vincoli internazionali ed esigenze informative per il Paese </a:t>
            </a:r>
          </a:p>
        </p:txBody>
      </p:sp>
      <p:sp>
        <p:nvSpPr>
          <p:cNvPr id="3" name="CasellaDiTesto 2">
            <a:extLst>
              <a:ext uri="{FF2B5EF4-FFF2-40B4-BE49-F238E27FC236}">
                <a16:creationId xmlns:a16="http://schemas.microsoft.com/office/drawing/2014/main" id="{6FBB2228-4504-5808-23DF-0FD59A5E555A}"/>
              </a:ext>
            </a:extLst>
          </p:cNvPr>
          <p:cNvSpPr txBox="1"/>
          <p:nvPr/>
        </p:nvSpPr>
        <p:spPr>
          <a:xfrm>
            <a:off x="4847988" y="4247218"/>
            <a:ext cx="6805296" cy="1691360"/>
          </a:xfrm>
          <a:prstGeom prst="rect">
            <a:avLst/>
          </a:prstGeom>
          <a:noFill/>
        </p:spPr>
        <p:txBody>
          <a:bodyPr wrap="square" lIns="0" tIns="0" rIns="0" bIns="0" anchor="t" anchorCtr="0">
            <a:spAutoFit/>
          </a:bodyPr>
          <a:lstStyle/>
          <a:p>
            <a:pPr>
              <a:lnSpc>
                <a:spcPts val="2700"/>
              </a:lnSpc>
            </a:pPr>
            <a:r>
              <a:rPr lang="it-IT" sz="2000" b="1" dirty="0">
                <a:solidFill>
                  <a:schemeClr val="bg1"/>
                </a:solidFill>
                <a:latin typeface="Arial"/>
                <a:cs typeface="Arial"/>
              </a:rPr>
              <a:t>Simona Mastroluca</a:t>
            </a:r>
          </a:p>
          <a:p>
            <a:pPr>
              <a:lnSpc>
                <a:spcPts val="2700"/>
              </a:lnSpc>
            </a:pPr>
            <a:endParaRPr lang="it-IT" sz="2000" b="1" u="sng" dirty="0">
              <a:solidFill>
                <a:schemeClr val="bg1"/>
              </a:solidFill>
              <a:latin typeface="Arial"/>
              <a:cs typeface="Arial"/>
            </a:endParaRPr>
          </a:p>
          <a:p>
            <a:pPr>
              <a:lnSpc>
                <a:spcPts val="2700"/>
              </a:lnSpc>
            </a:pPr>
            <a:endParaRPr lang="it-IT" sz="1600" dirty="0">
              <a:solidFill>
                <a:schemeClr val="bg1"/>
              </a:solidFill>
              <a:latin typeface="Arial"/>
              <a:cs typeface="Arial"/>
            </a:endParaRPr>
          </a:p>
          <a:p>
            <a:pPr>
              <a:lnSpc>
                <a:spcPts val="2700"/>
              </a:lnSpc>
            </a:pPr>
            <a:r>
              <a:rPr lang="it-IT" sz="1600" dirty="0">
                <a:solidFill>
                  <a:schemeClr val="bg1"/>
                </a:solidFill>
                <a:latin typeface="Arial"/>
                <a:cs typeface="Arial"/>
              </a:rPr>
              <a:t>Istat - Direzione centrale delle statistiche demografiche e del censimento della popolazione</a:t>
            </a:r>
          </a:p>
        </p:txBody>
      </p:sp>
      <p:sp>
        <p:nvSpPr>
          <p:cNvPr id="7" name="Rettangolo 6">
            <a:extLst>
              <a:ext uri="{FF2B5EF4-FFF2-40B4-BE49-F238E27FC236}">
                <a16:creationId xmlns:a16="http://schemas.microsoft.com/office/drawing/2014/main" id="{EF883F66-737D-A144-C9F1-9B378E9637E0}"/>
              </a:ext>
            </a:extLst>
          </p:cNvPr>
          <p:cNvSpPr/>
          <p:nvPr/>
        </p:nvSpPr>
        <p:spPr>
          <a:xfrm>
            <a:off x="5109882" y="836613"/>
            <a:ext cx="1524122" cy="24204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sellaDiTesto 8">
            <a:extLst>
              <a:ext uri="{FF2B5EF4-FFF2-40B4-BE49-F238E27FC236}">
                <a16:creationId xmlns:a16="http://schemas.microsoft.com/office/drawing/2014/main" id="{01A843EF-0CA0-8174-DA96-2ADA57539981}"/>
              </a:ext>
            </a:extLst>
          </p:cNvPr>
          <p:cNvSpPr txBox="1"/>
          <p:nvPr/>
        </p:nvSpPr>
        <p:spPr>
          <a:xfrm>
            <a:off x="5117079" y="836613"/>
            <a:ext cx="6188230" cy="1061829"/>
          </a:xfrm>
          <a:prstGeom prst="rect">
            <a:avLst/>
          </a:prstGeom>
          <a:noFill/>
        </p:spPr>
        <p:txBody>
          <a:bodyPr wrap="square" lIns="0" tIns="0" rIns="0" bIns="0" rtlCol="0">
            <a:spAutoFit/>
          </a:bodyPr>
          <a:lstStyle/>
          <a:p>
            <a:pPr>
              <a:spcAft>
                <a:spcPts val="600"/>
              </a:spcAft>
            </a:pPr>
            <a:r>
              <a:rPr lang="it-IT" sz="1600" b="1" dirty="0">
                <a:solidFill>
                  <a:srgbClr val="FF0000"/>
                </a:solidFill>
                <a:latin typeface="Arial" panose="020B0604020202020204" pitchFamily="34" charset="0"/>
                <a:cs typeface="Arial" panose="020B0604020202020204" pitchFamily="34" charset="0"/>
              </a:rPr>
              <a:t> 1 luglio 2026</a:t>
            </a:r>
          </a:p>
          <a:p>
            <a:r>
              <a:rPr lang="it-IT" sz="1600" b="1" dirty="0">
                <a:solidFill>
                  <a:schemeClr val="bg1"/>
                </a:solidFill>
                <a:latin typeface="Arial" panose="020B0604020202020204" pitchFamily="34" charset="0"/>
                <a:cs typeface="Arial" panose="020B0604020202020204" pitchFamily="34" charset="0"/>
              </a:rPr>
              <a:t>IL SISTEMA DI PRODUZIONE DEL CENSIMENTO PERMANENTE DELLA POPOLAZIONE E DELLE ABITAZIONI. SFIDE E INNOVAZIONI</a:t>
            </a:r>
            <a:endParaRPr lang="it-IT" sz="1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64865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FC923-6C05-941B-9E54-2321380B3239}"/>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C5F3DCE2-62FD-D32D-D48C-F06CDD48E99B}"/>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IL NUOVO PIANO DI DIFFUSIONE NAZIONALE</a:t>
            </a:r>
          </a:p>
        </p:txBody>
      </p:sp>
      <p:sp>
        <p:nvSpPr>
          <p:cNvPr id="3" name="CasellaDiTesto 2">
            <a:extLst>
              <a:ext uri="{FF2B5EF4-FFF2-40B4-BE49-F238E27FC236}">
                <a16:creationId xmlns:a16="http://schemas.microsoft.com/office/drawing/2014/main" id="{894E0AA7-7459-91AC-8236-4907FA7E66E3}"/>
              </a:ext>
            </a:extLst>
          </p:cNvPr>
          <p:cNvSpPr txBox="1"/>
          <p:nvPr/>
        </p:nvSpPr>
        <p:spPr>
          <a:xfrm>
            <a:off x="0" y="952002"/>
            <a:ext cx="12167822" cy="1169551"/>
          </a:xfrm>
          <a:prstGeom prst="rect">
            <a:avLst/>
          </a:prstGeom>
          <a:noFill/>
        </p:spPr>
        <p:txBody>
          <a:bodyPr wrap="square">
            <a:spAutoFit/>
          </a:bodyPr>
          <a:lstStyle/>
          <a:p>
            <a:r>
              <a:rPr lang="it-IT" sz="1000" b="1" dirty="0">
                <a:latin typeface="Arial" panose="020B0604020202020204" pitchFamily="34" charset="0"/>
                <a:cs typeface="Arial" panose="020B0604020202020204" pitchFamily="34" charset="0"/>
              </a:rPr>
              <a:t>Dopo i primi anni di assestamento, nel 2025 è stato approntato un nuovo piano di diffusione nazionale che disciplina tutta la produzione censuaria in termini di contenuti, periodicità e tempestività.</a:t>
            </a:r>
          </a:p>
          <a:p>
            <a:r>
              <a:rPr lang="it-IT" sz="1000" i="1" dirty="0">
                <a:latin typeface="Arial" panose="020B0604020202020204" pitchFamily="34" charset="0"/>
                <a:cs typeface="Arial" panose="020B0604020202020204" pitchFamily="34" charset="0"/>
              </a:rPr>
              <a:t>				</a:t>
            </a:r>
          </a:p>
          <a:p>
            <a:r>
              <a:rPr lang="it-IT" sz="1000" b="1" i="1" dirty="0">
                <a:latin typeface="Arial" panose="020B0604020202020204" pitchFamily="34" charset="0"/>
                <a:cs typeface="Arial" panose="020B0604020202020204" pitchFamily="34" charset="0"/>
              </a:rPr>
              <a:t>				Per ogni ambito tematico è stato definito:</a:t>
            </a:r>
          </a:p>
          <a:p>
            <a:pPr marL="3943350" lvl="8" indent="-285750">
              <a:buFontTx/>
              <a:buChar char="-"/>
            </a:pPr>
            <a:r>
              <a:rPr lang="it-IT" sz="1000" b="1" dirty="0">
                <a:latin typeface="Arial" panose="020B0604020202020204" pitchFamily="34" charset="0"/>
                <a:cs typeface="Arial" panose="020B0604020202020204" pitchFamily="34" charset="0"/>
              </a:rPr>
              <a:t>Anno di riferimento dei dati (t-x)</a:t>
            </a:r>
          </a:p>
          <a:p>
            <a:pPr marL="3943350" lvl="8" indent="-285750">
              <a:buFontTx/>
              <a:buChar char="-"/>
            </a:pPr>
            <a:r>
              <a:rPr lang="it-IT" sz="1000" b="1" dirty="0">
                <a:latin typeface="Arial" panose="020B0604020202020204" pitchFamily="34" charset="0"/>
                <a:cs typeface="Arial" panose="020B0604020202020204" pitchFamily="34" charset="0"/>
              </a:rPr>
              <a:t>Anno di pubblicazione (t)</a:t>
            </a:r>
          </a:p>
          <a:p>
            <a:pPr marL="3943350" lvl="8" indent="-285750">
              <a:buFontTx/>
              <a:buChar char="-"/>
            </a:pPr>
            <a:r>
              <a:rPr lang="it-IT" sz="1000" b="1" dirty="0">
                <a:latin typeface="Arial" panose="020B0604020202020204" pitchFamily="34" charset="0"/>
                <a:cs typeface="Arial" panose="020B0604020202020204" pitchFamily="34" charset="0"/>
              </a:rPr>
              <a:t>Periodicità (annuale, biennale, triennale, quinquennale)</a:t>
            </a:r>
          </a:p>
          <a:p>
            <a:pPr marL="3943350" lvl="8" indent="-285750">
              <a:buFontTx/>
              <a:buChar char="-"/>
            </a:pPr>
            <a:r>
              <a:rPr lang="it-IT" sz="1000" b="1" dirty="0">
                <a:latin typeface="Arial" panose="020B0604020202020204" pitchFamily="34" charset="0"/>
                <a:cs typeface="Arial" panose="020B0604020202020204" pitchFamily="34" charset="0"/>
              </a:rPr>
              <a:t>Dettaglio territoriale (da provinciale a sezione di censimento)</a:t>
            </a:r>
          </a:p>
        </p:txBody>
      </p:sp>
      <p:graphicFrame>
        <p:nvGraphicFramePr>
          <p:cNvPr id="5" name="Tabella 4">
            <a:extLst>
              <a:ext uri="{FF2B5EF4-FFF2-40B4-BE49-F238E27FC236}">
                <a16:creationId xmlns:a16="http://schemas.microsoft.com/office/drawing/2014/main" id="{7D9E3A39-2F39-C87A-BDEE-E51BD31BE171}"/>
              </a:ext>
            </a:extLst>
          </p:cNvPr>
          <p:cNvGraphicFramePr>
            <a:graphicFrameLocks noGrp="1"/>
          </p:cNvGraphicFramePr>
          <p:nvPr>
            <p:extLst>
              <p:ext uri="{D42A27DB-BD31-4B8C-83A1-F6EECF244321}">
                <p14:modId xmlns:p14="http://schemas.microsoft.com/office/powerpoint/2010/main" val="1850606233"/>
              </p:ext>
            </p:extLst>
          </p:nvPr>
        </p:nvGraphicFramePr>
        <p:xfrm>
          <a:off x="307396" y="2121553"/>
          <a:ext cx="6324600" cy="1475566"/>
        </p:xfrm>
        <a:graphic>
          <a:graphicData uri="http://schemas.openxmlformats.org/drawingml/2006/table">
            <a:tbl>
              <a:tblPr/>
              <a:tblGrid>
                <a:gridCol w="3505200">
                  <a:extLst>
                    <a:ext uri="{9D8B030D-6E8A-4147-A177-3AD203B41FA5}">
                      <a16:colId xmlns:a16="http://schemas.microsoft.com/office/drawing/2014/main" val="2915124618"/>
                    </a:ext>
                  </a:extLst>
                </a:gridCol>
                <a:gridCol w="1271823">
                  <a:extLst>
                    <a:ext uri="{9D8B030D-6E8A-4147-A177-3AD203B41FA5}">
                      <a16:colId xmlns:a16="http://schemas.microsoft.com/office/drawing/2014/main" val="2260699994"/>
                    </a:ext>
                  </a:extLst>
                </a:gridCol>
                <a:gridCol w="1547577">
                  <a:extLst>
                    <a:ext uri="{9D8B030D-6E8A-4147-A177-3AD203B41FA5}">
                      <a16:colId xmlns:a16="http://schemas.microsoft.com/office/drawing/2014/main" val="3587274093"/>
                    </a:ext>
                  </a:extLst>
                </a:gridCol>
              </a:tblGrid>
              <a:tr h="246841">
                <a:tc gridSpan="3">
                  <a:txBody>
                    <a:bodyPr/>
                    <a:lstStyle/>
                    <a:p>
                      <a:pPr algn="ctr" fontAlgn="b"/>
                      <a:r>
                        <a:rPr lang="it-IT" sz="1400" b="1" i="0" u="none" strike="noStrike" dirty="0">
                          <a:solidFill>
                            <a:srgbClr val="000000"/>
                          </a:solidFill>
                          <a:effectLst/>
                          <a:latin typeface="Arial" panose="020B0604020202020204" pitchFamily="34" charset="0"/>
                          <a:cs typeface="Arial" panose="020B0604020202020204" pitchFamily="34" charset="0"/>
                        </a:rPr>
                        <a:t>DIFFUSIONE ANNUALE</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hMerge="1">
                  <a:txBody>
                    <a:bodyPr/>
                    <a:lstStyle/>
                    <a:p>
                      <a:endParaRPr lang="it-IT"/>
                    </a:p>
                  </a:txBody>
                  <a:tcPr/>
                </a:tc>
                <a:tc hMerge="1">
                  <a:txBody>
                    <a:bodyPr/>
                    <a:lstStyle/>
                    <a:p>
                      <a:endParaRPr lang="it-IT"/>
                    </a:p>
                  </a:txBody>
                  <a:tcPr>
                    <a:lnL w="12700" cmpd="sng">
                      <a:noFill/>
                      <a:prstDash val="solid"/>
                    </a:lnL>
                  </a:tcPr>
                </a:tc>
                <a:extLst>
                  <a:ext uri="{0D108BD9-81ED-4DB2-BD59-A6C34878D82A}">
                    <a16:rowId xmlns:a16="http://schemas.microsoft.com/office/drawing/2014/main" val="1975702286"/>
                  </a:ext>
                </a:extLst>
              </a:tr>
              <a:tr h="200511">
                <a:tc>
                  <a:txBody>
                    <a:bodyPr/>
                    <a:lstStyle/>
                    <a:p>
                      <a:pPr algn="just" fontAlgn="ctr"/>
                      <a:r>
                        <a:rPr lang="it-IT" sz="1000" b="1" i="0" u="none" strike="noStrike" dirty="0">
                          <a:solidFill>
                            <a:srgbClr val="000000"/>
                          </a:solidFill>
                          <a:effectLst/>
                          <a:latin typeface="Arial" panose="020B0604020202020204" pitchFamily="34" charset="0"/>
                          <a:cs typeface="Arial" panose="020B0604020202020204" pitchFamily="34" charset="0"/>
                        </a:rPr>
                        <a:t>Variabili/Temi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00" b="1" i="0" u="none" strike="noStrike">
                          <a:solidFill>
                            <a:srgbClr val="000000"/>
                          </a:solidFill>
                          <a:effectLst/>
                          <a:latin typeface="Arial" panose="020B0604020202020204" pitchFamily="34" charset="0"/>
                          <a:cs typeface="Arial" panose="020B0604020202020204" pitchFamily="34" charset="0"/>
                        </a:rPr>
                        <a:t>Data diffusione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00" b="1" i="0" u="none" strike="noStrike" dirty="0">
                          <a:solidFill>
                            <a:srgbClr val="000000"/>
                          </a:solidFill>
                          <a:effectLst/>
                          <a:latin typeface="Arial" panose="020B0604020202020204" pitchFamily="34" charset="0"/>
                          <a:cs typeface="Arial" panose="020B0604020202020204" pitchFamily="34" charset="0"/>
                        </a:rPr>
                        <a:t>Anno di riferimento dei dati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40591790"/>
                  </a:ext>
                </a:extLst>
              </a:tr>
              <a:tr h="200025">
                <a:tc>
                  <a:txBody>
                    <a:bodyPr/>
                    <a:lstStyle/>
                    <a:p>
                      <a:pPr algn="l" fontAlgn="b"/>
                      <a:r>
                        <a:rPr lang="it-IT" sz="1000" b="1" i="0" u="none" strike="noStrike" dirty="0">
                          <a:solidFill>
                            <a:srgbClr val="000000"/>
                          </a:solidFill>
                          <a:effectLst/>
                          <a:latin typeface="Arial" panose="020B0604020202020204" pitchFamily="34" charset="0"/>
                          <a:cs typeface="Arial" panose="020B0604020202020204" pitchFamily="34" charset="0"/>
                        </a:rPr>
                        <a:t>Dettaglio COMUNALE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gridSpan="2">
                  <a:txBody>
                    <a:bodyPr/>
                    <a:lstStyle/>
                    <a:p>
                      <a:pPr algn="ctr" fontAlgn="b"/>
                      <a:r>
                        <a:rPr lang="it-IT" sz="1200" b="0" i="0" u="none" strike="noStrike">
                          <a:solidFill>
                            <a:srgbClr val="000000"/>
                          </a:solidFill>
                          <a:effectLst/>
                          <a:latin typeface="Arial" panose="020B0604020202020204" pitchFamily="34" charset="0"/>
                          <a:cs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it-IT"/>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183465481"/>
                  </a:ext>
                </a:extLst>
              </a:tr>
              <a:tr h="200025">
                <a:tc>
                  <a:txBody>
                    <a:bodyPr/>
                    <a:lstStyle/>
                    <a:p>
                      <a:pPr algn="just" fontAlgn="ctr"/>
                      <a:r>
                        <a:rPr lang="it-IT" sz="1000" b="0" i="0" u="none" strike="noStrike" dirty="0">
                          <a:solidFill>
                            <a:srgbClr val="000000"/>
                          </a:solidFill>
                          <a:effectLst/>
                          <a:latin typeface="Arial" panose="020B0604020202020204" pitchFamily="34" charset="0"/>
                          <a:cs typeface="Arial" panose="020B0604020202020204" pitchFamily="34" charset="0"/>
                        </a:rPr>
                        <a:t>Conteggio popolazione per sesso, età e cittadinanza (ita, </a:t>
                      </a:r>
                      <a:r>
                        <a:rPr lang="it-IT" sz="1000" b="0" i="0" u="none" strike="noStrike" dirty="0" err="1">
                          <a:solidFill>
                            <a:srgbClr val="000000"/>
                          </a:solidFill>
                          <a:effectLst/>
                          <a:latin typeface="Arial" panose="020B0604020202020204" pitchFamily="34" charset="0"/>
                          <a:cs typeface="Arial" panose="020B0604020202020204" pitchFamily="34" charset="0"/>
                        </a:rPr>
                        <a:t>stra</a:t>
                      </a:r>
                      <a:r>
                        <a:rPr lang="it-IT" sz="1000" b="0" i="0" u="none" strike="noStrike" dirty="0">
                          <a:solidFill>
                            <a:srgbClr val="000000"/>
                          </a:solidFill>
                          <a:effectLst/>
                          <a:latin typeface="Arial" panose="020B0604020202020204" pitchFamily="34" charset="0"/>
                          <a:cs typeface="Arial" panose="020B060402020202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it-IT" sz="1000" b="0" i="0" u="none" strike="noStrike" dirty="0">
                          <a:solidFill>
                            <a:srgbClr val="000000"/>
                          </a:solidFill>
                          <a:effectLst/>
                          <a:latin typeface="Arial" panose="020B0604020202020204" pitchFamily="34" charset="0"/>
                          <a:cs typeface="Arial" panose="020B0604020202020204" pitchFamily="34" charset="0"/>
                        </a:rPr>
                        <a:t>Dicembre 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it-IT" sz="1000" b="0" i="0" u="none" strike="noStrike">
                          <a:solidFill>
                            <a:srgbClr val="000000"/>
                          </a:solidFill>
                          <a:effectLst/>
                          <a:latin typeface="Arial" panose="020B0604020202020204" pitchFamily="34" charset="0"/>
                          <a:cs typeface="Arial" panose="020B0604020202020204" pitchFamily="34" charset="0"/>
                        </a:rPr>
                        <a:t>t-1</a:t>
                      </a:r>
                      <a:endParaRPr lang="it-IT" sz="1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453195053"/>
                  </a:ext>
                </a:extLst>
              </a:tr>
              <a:tr h="200025">
                <a:tc>
                  <a:txBody>
                    <a:bodyPr/>
                    <a:lstStyle/>
                    <a:p>
                      <a:pPr algn="just" fontAlgn="ctr"/>
                      <a:r>
                        <a:rPr lang="it-IT" sz="1000" b="0" i="0" u="none" strike="noStrike">
                          <a:solidFill>
                            <a:srgbClr val="000000"/>
                          </a:solidFill>
                          <a:effectLst/>
                          <a:latin typeface="Arial" panose="020B0604020202020204" pitchFamily="34" charset="0"/>
                          <a:cs typeface="Arial" panose="020B0604020202020204" pitchFamily="34" charset="0"/>
                        </a:rPr>
                        <a:t>Paese estero di cittadinanza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it-IT" sz="1000" b="0" i="0" u="none" strike="noStrike" dirty="0">
                          <a:solidFill>
                            <a:srgbClr val="000000"/>
                          </a:solidFill>
                          <a:effectLst/>
                          <a:latin typeface="Arial" panose="020B0604020202020204" pitchFamily="34" charset="0"/>
                          <a:cs typeface="Arial" panose="020B0604020202020204" pitchFamily="34" charset="0"/>
                        </a:rPr>
                        <a:t>Dicembre 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it-IT" sz="1000" b="0" i="0" u="none" strike="noStrike" dirty="0">
                          <a:solidFill>
                            <a:srgbClr val="000000"/>
                          </a:solidFill>
                          <a:effectLst/>
                          <a:latin typeface="Arial" panose="020B0604020202020204" pitchFamily="34" charset="0"/>
                          <a:cs typeface="Arial" panose="020B0604020202020204" pitchFamily="34" charset="0"/>
                        </a:rPr>
                        <a:t>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884133208"/>
                  </a:ext>
                </a:extLst>
              </a:tr>
              <a:tr h="200025">
                <a:tc>
                  <a:txBody>
                    <a:bodyPr/>
                    <a:lstStyle/>
                    <a:p>
                      <a:pPr algn="just" fontAlgn="ctr"/>
                      <a:r>
                        <a:rPr lang="it-IT" sz="1000" b="0" i="0" u="none" strike="noStrike" dirty="0">
                          <a:solidFill>
                            <a:srgbClr val="000000"/>
                          </a:solidFill>
                          <a:effectLst/>
                          <a:latin typeface="Arial" panose="020B0604020202020204" pitchFamily="34" charset="0"/>
                          <a:cs typeface="Arial" panose="020B060402020202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endParaRPr lang="it-IT" sz="1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endParaRPr lang="it-IT" sz="1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833330791"/>
                  </a:ext>
                </a:extLst>
              </a:tr>
            </a:tbl>
          </a:graphicData>
        </a:graphic>
      </p:graphicFrame>
      <p:graphicFrame>
        <p:nvGraphicFramePr>
          <p:cNvPr id="6" name="Tabella 5">
            <a:extLst>
              <a:ext uri="{FF2B5EF4-FFF2-40B4-BE49-F238E27FC236}">
                <a16:creationId xmlns:a16="http://schemas.microsoft.com/office/drawing/2014/main" id="{D4FB5CD3-9F0B-DA6E-76E2-B8B4D89FA25F}"/>
              </a:ext>
            </a:extLst>
          </p:cNvPr>
          <p:cNvGraphicFramePr>
            <a:graphicFrameLocks noGrp="1"/>
          </p:cNvGraphicFramePr>
          <p:nvPr>
            <p:extLst>
              <p:ext uri="{D42A27DB-BD31-4B8C-83A1-F6EECF244321}">
                <p14:modId xmlns:p14="http://schemas.microsoft.com/office/powerpoint/2010/main" val="1132392068"/>
              </p:ext>
            </p:extLst>
          </p:nvPr>
        </p:nvGraphicFramePr>
        <p:xfrm>
          <a:off x="302824" y="3408206"/>
          <a:ext cx="6324600" cy="812913"/>
        </p:xfrm>
        <a:graphic>
          <a:graphicData uri="http://schemas.openxmlformats.org/drawingml/2006/table">
            <a:tbl>
              <a:tblPr/>
              <a:tblGrid>
                <a:gridCol w="3505200">
                  <a:extLst>
                    <a:ext uri="{9D8B030D-6E8A-4147-A177-3AD203B41FA5}">
                      <a16:colId xmlns:a16="http://schemas.microsoft.com/office/drawing/2014/main" val="3519115791"/>
                    </a:ext>
                  </a:extLst>
                </a:gridCol>
                <a:gridCol w="1288322">
                  <a:extLst>
                    <a:ext uri="{9D8B030D-6E8A-4147-A177-3AD203B41FA5}">
                      <a16:colId xmlns:a16="http://schemas.microsoft.com/office/drawing/2014/main" val="2583026964"/>
                    </a:ext>
                  </a:extLst>
                </a:gridCol>
                <a:gridCol w="1531078">
                  <a:extLst>
                    <a:ext uri="{9D8B030D-6E8A-4147-A177-3AD203B41FA5}">
                      <a16:colId xmlns:a16="http://schemas.microsoft.com/office/drawing/2014/main" val="2832826071"/>
                    </a:ext>
                  </a:extLst>
                </a:gridCol>
              </a:tblGrid>
              <a:tr h="212838">
                <a:tc>
                  <a:txBody>
                    <a:bodyPr/>
                    <a:lstStyle/>
                    <a:p>
                      <a:pPr algn="l" fontAlgn="b"/>
                      <a:r>
                        <a:rPr lang="it-IT" sz="1000" b="1" i="0" u="none" strike="noStrike" dirty="0">
                          <a:solidFill>
                            <a:srgbClr val="000000"/>
                          </a:solidFill>
                          <a:effectLst/>
                          <a:latin typeface="Calibri" panose="020F0502020204030204" pitchFamily="34" charset="0"/>
                        </a:rPr>
                        <a:t>Dettaglio SUB-COMUNALE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it-IT" sz="1000" b="1" i="0" u="none" strike="noStrike">
                          <a:solidFill>
                            <a:srgbClr val="000000"/>
                          </a:solidFill>
                          <a:effectLst/>
                          <a:latin typeface="Calibri" panose="020F0502020204030204" pitchFamily="34" charset="0"/>
                        </a:rPr>
                        <a:t>Data diffusione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00" b="1" i="0" u="none" strike="noStrike">
                          <a:solidFill>
                            <a:srgbClr val="000000"/>
                          </a:solidFill>
                          <a:effectLst/>
                          <a:latin typeface="Calibri" panose="020F0502020204030204" pitchFamily="34" charset="0"/>
                        </a:rPr>
                        <a:t>Anno di riferimento dei dati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29419244"/>
                  </a:ext>
                </a:extLst>
              </a:tr>
              <a:tr h="200025">
                <a:tc>
                  <a:txBody>
                    <a:bodyPr/>
                    <a:lstStyle/>
                    <a:p>
                      <a:pPr algn="l" fontAlgn="ctr"/>
                      <a:r>
                        <a:rPr lang="it-IT" sz="1000" b="0" i="0" u="none" strike="noStrike" dirty="0">
                          <a:solidFill>
                            <a:srgbClr val="000000"/>
                          </a:solidFill>
                          <a:effectLst/>
                          <a:latin typeface="Calibri" panose="020F0502020204030204" pitchFamily="34" charset="0"/>
                        </a:rPr>
                        <a:t>Popolazione per sesso e classi di età</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r>
                        <a:rPr lang="it-IT" sz="1000" b="0" i="0" u="none" strike="noStrike" dirty="0">
                          <a:solidFill>
                            <a:srgbClr val="000000"/>
                          </a:solidFill>
                          <a:effectLst/>
                          <a:latin typeface="Calibri" panose="020F0502020204030204" pitchFamily="34" charset="0"/>
                        </a:rPr>
                        <a:t>Dicembre 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r>
                        <a:rPr lang="it-IT" sz="1000" b="0" i="0" u="none" strike="noStrike" dirty="0">
                          <a:solidFill>
                            <a:srgbClr val="000000"/>
                          </a:solidFill>
                          <a:effectLst/>
                          <a:latin typeface="Calibri" panose="020F0502020204030204" pitchFamily="34" charset="0"/>
                        </a:rPr>
                        <a:t>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extLst>
                  <a:ext uri="{0D108BD9-81ED-4DB2-BD59-A6C34878D82A}">
                    <a16:rowId xmlns:a16="http://schemas.microsoft.com/office/drawing/2014/main" val="4221497745"/>
                  </a:ext>
                </a:extLst>
              </a:tr>
              <a:tr h="200025">
                <a:tc>
                  <a:txBody>
                    <a:bodyPr/>
                    <a:lstStyle/>
                    <a:p>
                      <a:pPr algn="l" fontAlgn="ctr"/>
                      <a:r>
                        <a:rPr lang="it-IT" sz="1000" b="0" i="0" u="none" strike="noStrike" dirty="0">
                          <a:solidFill>
                            <a:srgbClr val="000000"/>
                          </a:solidFill>
                          <a:effectLst/>
                          <a:latin typeface="Calibri" panose="020F0502020204030204" pitchFamily="34" charset="0"/>
                        </a:rPr>
                        <a:t>Grado di istruzione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r>
                        <a:rPr lang="it-IT" sz="1000" b="0" i="0" u="none" strike="noStrike" dirty="0">
                          <a:solidFill>
                            <a:srgbClr val="000000"/>
                          </a:solidFill>
                          <a:effectLst/>
                          <a:latin typeface="Calibri" panose="020F0502020204030204" pitchFamily="34" charset="0"/>
                        </a:rPr>
                        <a:t>Dicembre 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r>
                        <a:rPr lang="it-IT" sz="1000" b="0" i="0" u="none" strike="noStrike" dirty="0">
                          <a:solidFill>
                            <a:srgbClr val="000000"/>
                          </a:solidFill>
                          <a:effectLst/>
                          <a:latin typeface="Calibri" panose="020F0502020204030204" pitchFamily="34" charset="0"/>
                        </a:rPr>
                        <a:t>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extLst>
                  <a:ext uri="{0D108BD9-81ED-4DB2-BD59-A6C34878D82A}">
                    <a16:rowId xmlns:a16="http://schemas.microsoft.com/office/drawing/2014/main" val="1861893746"/>
                  </a:ext>
                </a:extLst>
              </a:tr>
              <a:tr h="200025">
                <a:tc>
                  <a:txBody>
                    <a:bodyPr/>
                    <a:lstStyle/>
                    <a:p>
                      <a:pPr algn="l" fontAlgn="ctr"/>
                      <a:r>
                        <a:rPr lang="it-IT" sz="1000" b="0"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endParaRPr lang="it-IT" sz="10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endParaRPr lang="it-IT" sz="10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extLst>
                  <a:ext uri="{0D108BD9-81ED-4DB2-BD59-A6C34878D82A}">
                    <a16:rowId xmlns:a16="http://schemas.microsoft.com/office/drawing/2014/main" val="4205586135"/>
                  </a:ext>
                </a:extLst>
              </a:tr>
            </a:tbl>
          </a:graphicData>
        </a:graphic>
      </p:graphicFrame>
      <p:graphicFrame>
        <p:nvGraphicFramePr>
          <p:cNvPr id="7" name="Tabella 6">
            <a:extLst>
              <a:ext uri="{FF2B5EF4-FFF2-40B4-BE49-F238E27FC236}">
                <a16:creationId xmlns:a16="http://schemas.microsoft.com/office/drawing/2014/main" id="{50F65392-D512-05FE-2AF1-2A50577DFFE4}"/>
              </a:ext>
            </a:extLst>
          </p:cNvPr>
          <p:cNvGraphicFramePr>
            <a:graphicFrameLocks noGrp="1"/>
          </p:cNvGraphicFramePr>
          <p:nvPr>
            <p:extLst>
              <p:ext uri="{D42A27DB-BD31-4B8C-83A1-F6EECF244321}">
                <p14:modId xmlns:p14="http://schemas.microsoft.com/office/powerpoint/2010/main" val="3548882722"/>
              </p:ext>
            </p:extLst>
          </p:nvPr>
        </p:nvGraphicFramePr>
        <p:xfrm>
          <a:off x="302824" y="4270388"/>
          <a:ext cx="6324600" cy="762000"/>
        </p:xfrm>
        <a:graphic>
          <a:graphicData uri="http://schemas.openxmlformats.org/drawingml/2006/table">
            <a:tbl>
              <a:tblPr/>
              <a:tblGrid>
                <a:gridCol w="3505200">
                  <a:extLst>
                    <a:ext uri="{9D8B030D-6E8A-4147-A177-3AD203B41FA5}">
                      <a16:colId xmlns:a16="http://schemas.microsoft.com/office/drawing/2014/main" val="63223259"/>
                    </a:ext>
                  </a:extLst>
                </a:gridCol>
                <a:gridCol w="1288322">
                  <a:extLst>
                    <a:ext uri="{9D8B030D-6E8A-4147-A177-3AD203B41FA5}">
                      <a16:colId xmlns:a16="http://schemas.microsoft.com/office/drawing/2014/main" val="4212665251"/>
                    </a:ext>
                  </a:extLst>
                </a:gridCol>
                <a:gridCol w="1531078">
                  <a:extLst>
                    <a:ext uri="{9D8B030D-6E8A-4147-A177-3AD203B41FA5}">
                      <a16:colId xmlns:a16="http://schemas.microsoft.com/office/drawing/2014/main" val="3401092059"/>
                    </a:ext>
                  </a:extLst>
                </a:gridCol>
              </a:tblGrid>
              <a:tr h="148652">
                <a:tc>
                  <a:txBody>
                    <a:bodyPr/>
                    <a:lstStyle/>
                    <a:p>
                      <a:pPr algn="l" fontAlgn="ctr"/>
                      <a:r>
                        <a:rPr lang="it-IT" sz="1000" b="1" i="0" u="none" strike="noStrike">
                          <a:solidFill>
                            <a:srgbClr val="000000"/>
                          </a:solidFill>
                          <a:effectLst/>
                          <a:latin typeface="Calibri" panose="020F0502020204030204" pitchFamily="34" charset="0"/>
                        </a:rPr>
                        <a:t>Dettaglio PROVINCIALE/GC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it-IT" sz="1000" b="1" i="0" u="none" strike="noStrike">
                          <a:solidFill>
                            <a:srgbClr val="000000"/>
                          </a:solidFill>
                          <a:effectLst/>
                          <a:latin typeface="Calibri" panose="020F0502020204030204" pitchFamily="34" charset="0"/>
                        </a:rPr>
                        <a:t>Data diffusione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00" b="1" i="0" u="none" strike="noStrike" dirty="0">
                          <a:solidFill>
                            <a:srgbClr val="000000"/>
                          </a:solidFill>
                          <a:effectLst/>
                          <a:latin typeface="Calibri" panose="020F0502020204030204" pitchFamily="34" charset="0"/>
                        </a:rPr>
                        <a:t>Anno di riferimento dei dati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68227924"/>
                  </a:ext>
                </a:extLst>
              </a:tr>
              <a:tr h="200025">
                <a:tc>
                  <a:txBody>
                    <a:bodyPr/>
                    <a:lstStyle/>
                    <a:p>
                      <a:pPr algn="just" fontAlgn="ctr"/>
                      <a:r>
                        <a:rPr lang="it-IT" sz="1000" b="0" i="0" u="none" strike="noStrike" dirty="0">
                          <a:solidFill>
                            <a:srgbClr val="000000"/>
                          </a:solidFill>
                          <a:effectLst/>
                          <a:latin typeface="Calibri" panose="020F0502020204030204" pitchFamily="34" charset="0"/>
                        </a:rPr>
                        <a:t>BES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it-IT" sz="1000" b="0" i="0" u="none" strike="noStrike" dirty="0">
                          <a:solidFill>
                            <a:srgbClr val="000000"/>
                          </a:solidFill>
                          <a:effectLst/>
                          <a:latin typeface="Calibri" panose="020F0502020204030204" pitchFamily="34" charset="0"/>
                        </a:rPr>
                        <a:t>Febbraio 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t-1</a:t>
                      </a:r>
                      <a:endParaRPr kumimoji="0" lang="it-IT"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2726721375"/>
                  </a:ext>
                </a:extLst>
              </a:tr>
              <a:tr h="200025">
                <a:tc>
                  <a:txBody>
                    <a:bodyPr/>
                    <a:lstStyle/>
                    <a:p>
                      <a:pPr algn="just" fontAlgn="ctr"/>
                      <a:r>
                        <a:rPr lang="it-IT" sz="1000" b="0" i="0" u="none" strike="noStrike" dirty="0">
                          <a:solidFill>
                            <a:srgbClr val="000000"/>
                          </a:solidFill>
                          <a:effectLst/>
                          <a:latin typeface="Calibri" panose="020F0502020204030204" pitchFamily="34" charset="0"/>
                        </a:rPr>
                        <a:t>Smart working/telelavoro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it-IT" sz="1000" b="0" i="0" u="none" strike="noStrike" dirty="0">
                          <a:solidFill>
                            <a:srgbClr val="000000"/>
                          </a:solidFill>
                          <a:effectLst/>
                          <a:latin typeface="Calibri" panose="020F0502020204030204" pitchFamily="34" charset="0"/>
                        </a:rPr>
                        <a:t>Febbraio 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2598291588"/>
                  </a:ext>
                </a:extLst>
              </a:tr>
              <a:tr h="200025">
                <a:tc>
                  <a:txBody>
                    <a:bodyPr/>
                    <a:lstStyle/>
                    <a:p>
                      <a:pPr algn="just" fontAlgn="ctr"/>
                      <a:r>
                        <a:rPr lang="it-IT" sz="1000" b="0"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endParaRPr lang="it-IT" sz="10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endParaRPr lang="it-IT" sz="10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3067389152"/>
                  </a:ext>
                </a:extLst>
              </a:tr>
            </a:tbl>
          </a:graphicData>
        </a:graphic>
      </p:graphicFrame>
      <p:graphicFrame>
        <p:nvGraphicFramePr>
          <p:cNvPr id="8" name="Tabella 7">
            <a:extLst>
              <a:ext uri="{FF2B5EF4-FFF2-40B4-BE49-F238E27FC236}">
                <a16:creationId xmlns:a16="http://schemas.microsoft.com/office/drawing/2014/main" id="{2373AE24-B108-BA98-D8B6-43D376D250EC}"/>
              </a:ext>
            </a:extLst>
          </p:cNvPr>
          <p:cNvGraphicFramePr>
            <a:graphicFrameLocks noGrp="1"/>
          </p:cNvGraphicFramePr>
          <p:nvPr>
            <p:extLst>
              <p:ext uri="{D42A27DB-BD31-4B8C-83A1-F6EECF244321}">
                <p14:modId xmlns:p14="http://schemas.microsoft.com/office/powerpoint/2010/main" val="3911299313"/>
              </p:ext>
            </p:extLst>
          </p:nvPr>
        </p:nvGraphicFramePr>
        <p:xfrm>
          <a:off x="6714083" y="2140553"/>
          <a:ext cx="5019548" cy="973422"/>
        </p:xfrm>
        <a:graphic>
          <a:graphicData uri="http://schemas.openxmlformats.org/drawingml/2006/table">
            <a:tbl>
              <a:tblPr/>
              <a:tblGrid>
                <a:gridCol w="2434310">
                  <a:extLst>
                    <a:ext uri="{9D8B030D-6E8A-4147-A177-3AD203B41FA5}">
                      <a16:colId xmlns:a16="http://schemas.microsoft.com/office/drawing/2014/main" val="3105260892"/>
                    </a:ext>
                  </a:extLst>
                </a:gridCol>
                <a:gridCol w="830154">
                  <a:extLst>
                    <a:ext uri="{9D8B030D-6E8A-4147-A177-3AD203B41FA5}">
                      <a16:colId xmlns:a16="http://schemas.microsoft.com/office/drawing/2014/main" val="231881543"/>
                    </a:ext>
                  </a:extLst>
                </a:gridCol>
                <a:gridCol w="1755084">
                  <a:extLst>
                    <a:ext uri="{9D8B030D-6E8A-4147-A177-3AD203B41FA5}">
                      <a16:colId xmlns:a16="http://schemas.microsoft.com/office/drawing/2014/main" val="1488036689"/>
                    </a:ext>
                  </a:extLst>
                </a:gridCol>
              </a:tblGrid>
              <a:tr h="193273">
                <a:tc gridSpan="3">
                  <a:txBody>
                    <a:bodyPr/>
                    <a:lstStyle/>
                    <a:p>
                      <a:pPr algn="ctr" fontAlgn="b"/>
                      <a:r>
                        <a:rPr lang="it-IT" sz="1400" b="1" i="0" u="none" strike="noStrike" dirty="0">
                          <a:solidFill>
                            <a:srgbClr val="000000"/>
                          </a:solidFill>
                          <a:effectLst/>
                          <a:latin typeface="Calibri" panose="020F0502020204030204" pitchFamily="34" charset="0"/>
                        </a:rPr>
                        <a:t>DIFFUSIONE BIENNALE</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FF"/>
                    </a:solid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167068957"/>
                  </a:ext>
                </a:extLst>
              </a:tr>
              <a:tr h="152974">
                <a:tc>
                  <a:txBody>
                    <a:bodyPr/>
                    <a:lstStyle/>
                    <a:p>
                      <a:pPr algn="just" fontAlgn="ctr"/>
                      <a:r>
                        <a:rPr lang="it-IT" sz="1000" b="1" i="0" u="none" strike="noStrike" dirty="0">
                          <a:solidFill>
                            <a:srgbClr val="000000"/>
                          </a:solidFill>
                          <a:effectLst/>
                          <a:latin typeface="Calibri" panose="020F0502020204030204" pitchFamily="34" charset="0"/>
                        </a:rPr>
                        <a:t>Variabili/Temi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00" b="1" i="0" u="none" strike="noStrike" dirty="0">
                          <a:solidFill>
                            <a:srgbClr val="000000"/>
                          </a:solidFill>
                          <a:effectLst/>
                          <a:latin typeface="Calibri" panose="020F0502020204030204" pitchFamily="34" charset="0"/>
                        </a:rPr>
                        <a:t>Data diffusione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00" b="1" i="0" u="none" strike="noStrike">
                          <a:solidFill>
                            <a:srgbClr val="000000"/>
                          </a:solidFill>
                          <a:effectLst/>
                          <a:latin typeface="Calibri" panose="020F0502020204030204" pitchFamily="34" charset="0"/>
                        </a:rPr>
                        <a:t>Anno di riferimento dei dati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8337541"/>
                  </a:ext>
                </a:extLst>
              </a:tr>
              <a:tr h="196204">
                <a:tc>
                  <a:txBody>
                    <a:bodyPr/>
                    <a:lstStyle/>
                    <a:p>
                      <a:pPr algn="just" fontAlgn="ctr"/>
                      <a:r>
                        <a:rPr lang="it-IT" sz="1000" b="0" i="0" u="none" strike="noStrike">
                          <a:solidFill>
                            <a:srgbClr val="000000"/>
                          </a:solidFill>
                          <a:effectLst/>
                          <a:latin typeface="Calibri" panose="020F0502020204030204" pitchFamily="34" charset="0"/>
                        </a:rPr>
                        <a:t>Famiglie per tipo di alloggio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FF"/>
                    </a:solidFill>
                  </a:tcPr>
                </a:tc>
                <a:tc>
                  <a:txBody>
                    <a:bodyPr/>
                    <a:lstStyle/>
                    <a:p>
                      <a:pPr algn="just" fontAlgn="ctr"/>
                      <a:r>
                        <a:rPr lang="it-IT" sz="1000" b="0" i="0" u="none" strike="noStrike" dirty="0">
                          <a:solidFill>
                            <a:srgbClr val="000000"/>
                          </a:solidFill>
                          <a:effectLst/>
                          <a:latin typeface="Calibri" panose="020F0502020204030204" pitchFamily="34" charset="0"/>
                        </a:rPr>
                        <a:t>Giugno 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FF"/>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FF"/>
                    </a:solidFill>
                  </a:tcPr>
                </a:tc>
                <a:extLst>
                  <a:ext uri="{0D108BD9-81ED-4DB2-BD59-A6C34878D82A}">
                    <a16:rowId xmlns:a16="http://schemas.microsoft.com/office/drawing/2014/main" val="1710690253"/>
                  </a:ext>
                </a:extLst>
              </a:tr>
              <a:tr h="196204">
                <a:tc>
                  <a:txBody>
                    <a:bodyPr/>
                    <a:lstStyle/>
                    <a:p>
                      <a:pPr algn="just" fontAlgn="ctr"/>
                      <a:r>
                        <a:rPr lang="it-IT" sz="1000" b="0" i="0" u="none" strike="noStrike" dirty="0">
                          <a:solidFill>
                            <a:srgbClr val="000000"/>
                          </a:solidFill>
                          <a:effectLst/>
                          <a:latin typeface="Calibri" panose="020F0502020204030204" pitchFamily="34" charset="0"/>
                        </a:rPr>
                        <a:t>Tipo di alloggio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FF"/>
                    </a:solidFill>
                  </a:tcPr>
                </a:tc>
                <a:tc>
                  <a:txBody>
                    <a:bodyPr/>
                    <a:lstStyle/>
                    <a:p>
                      <a:pPr algn="just" fontAlgn="ctr"/>
                      <a:r>
                        <a:rPr lang="it-IT" sz="1000" b="0" i="0" u="none" strike="noStrike" dirty="0">
                          <a:solidFill>
                            <a:srgbClr val="000000"/>
                          </a:solidFill>
                          <a:effectLst/>
                          <a:latin typeface="Calibri" panose="020F0502020204030204" pitchFamily="34" charset="0"/>
                        </a:rPr>
                        <a:t>Giugno 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FF"/>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FF"/>
                    </a:solidFill>
                  </a:tcPr>
                </a:tc>
                <a:extLst>
                  <a:ext uri="{0D108BD9-81ED-4DB2-BD59-A6C34878D82A}">
                    <a16:rowId xmlns:a16="http://schemas.microsoft.com/office/drawing/2014/main" val="4249132565"/>
                  </a:ext>
                </a:extLst>
              </a:tr>
              <a:tr h="196204">
                <a:tc>
                  <a:txBody>
                    <a:bodyPr/>
                    <a:lstStyle/>
                    <a:p>
                      <a:pPr algn="just" fontAlgn="ctr"/>
                      <a:r>
                        <a:rPr lang="it-IT" sz="1000" b="0"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FF"/>
                    </a:solidFill>
                  </a:tcPr>
                </a:tc>
                <a:tc>
                  <a:txBody>
                    <a:bodyPr/>
                    <a:lstStyle/>
                    <a:p>
                      <a:pPr algn="just" fontAlgn="ctr"/>
                      <a:endParaRPr lang="it-IT" sz="10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FF"/>
                    </a:solidFill>
                  </a:tcPr>
                </a:tc>
                <a:tc>
                  <a:txBody>
                    <a:bodyPr/>
                    <a:lstStyle/>
                    <a:p>
                      <a:pPr algn="ctr" fontAlgn="ctr"/>
                      <a:endParaRPr lang="it-IT" sz="10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FF"/>
                    </a:solidFill>
                  </a:tcPr>
                </a:tc>
                <a:extLst>
                  <a:ext uri="{0D108BD9-81ED-4DB2-BD59-A6C34878D82A}">
                    <a16:rowId xmlns:a16="http://schemas.microsoft.com/office/drawing/2014/main" val="3545955365"/>
                  </a:ext>
                </a:extLst>
              </a:tr>
            </a:tbl>
          </a:graphicData>
        </a:graphic>
      </p:graphicFrame>
      <p:graphicFrame>
        <p:nvGraphicFramePr>
          <p:cNvPr id="9" name="Tabella 8">
            <a:extLst>
              <a:ext uri="{FF2B5EF4-FFF2-40B4-BE49-F238E27FC236}">
                <a16:creationId xmlns:a16="http://schemas.microsoft.com/office/drawing/2014/main" id="{09EDAD5B-079F-A6B0-13DE-7C00A3F67D01}"/>
              </a:ext>
            </a:extLst>
          </p:cNvPr>
          <p:cNvGraphicFramePr>
            <a:graphicFrameLocks noGrp="1"/>
          </p:cNvGraphicFramePr>
          <p:nvPr>
            <p:extLst>
              <p:ext uri="{D42A27DB-BD31-4B8C-83A1-F6EECF244321}">
                <p14:modId xmlns:p14="http://schemas.microsoft.com/office/powerpoint/2010/main" val="1783498257"/>
              </p:ext>
            </p:extLst>
          </p:nvPr>
        </p:nvGraphicFramePr>
        <p:xfrm>
          <a:off x="6714083" y="3335766"/>
          <a:ext cx="5019548" cy="1212373"/>
        </p:xfrm>
        <a:graphic>
          <a:graphicData uri="http://schemas.openxmlformats.org/drawingml/2006/table">
            <a:tbl>
              <a:tblPr/>
              <a:tblGrid>
                <a:gridCol w="2407416">
                  <a:extLst>
                    <a:ext uri="{9D8B030D-6E8A-4147-A177-3AD203B41FA5}">
                      <a16:colId xmlns:a16="http://schemas.microsoft.com/office/drawing/2014/main" val="461283792"/>
                    </a:ext>
                  </a:extLst>
                </a:gridCol>
                <a:gridCol w="896470">
                  <a:extLst>
                    <a:ext uri="{9D8B030D-6E8A-4147-A177-3AD203B41FA5}">
                      <a16:colId xmlns:a16="http://schemas.microsoft.com/office/drawing/2014/main" val="276072638"/>
                    </a:ext>
                  </a:extLst>
                </a:gridCol>
                <a:gridCol w="1715662">
                  <a:extLst>
                    <a:ext uri="{9D8B030D-6E8A-4147-A177-3AD203B41FA5}">
                      <a16:colId xmlns:a16="http://schemas.microsoft.com/office/drawing/2014/main" val="127397501"/>
                    </a:ext>
                  </a:extLst>
                </a:gridCol>
              </a:tblGrid>
              <a:tr h="233358">
                <a:tc gridSpan="3">
                  <a:txBody>
                    <a:bodyPr/>
                    <a:lstStyle/>
                    <a:p>
                      <a:pPr algn="ctr" fontAlgn="b"/>
                      <a:r>
                        <a:rPr lang="it-IT" sz="1400" b="1" i="0" u="none" strike="noStrike">
                          <a:solidFill>
                            <a:srgbClr val="000000"/>
                          </a:solidFill>
                          <a:effectLst/>
                          <a:latin typeface="Calibri" panose="020F0502020204030204" pitchFamily="34" charset="0"/>
                        </a:rPr>
                        <a:t>DIFFUSIONE TRIENNALE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458713140"/>
                  </a:ext>
                </a:extLst>
              </a:tr>
              <a:tr h="201301">
                <a:tc>
                  <a:txBody>
                    <a:bodyPr/>
                    <a:lstStyle/>
                    <a:p>
                      <a:pPr algn="just" fontAlgn="ctr"/>
                      <a:r>
                        <a:rPr lang="it-IT" sz="1000" b="1" i="0" u="none" strike="noStrike">
                          <a:solidFill>
                            <a:srgbClr val="000000"/>
                          </a:solidFill>
                          <a:effectLst/>
                          <a:latin typeface="Calibri" panose="020F0502020204030204" pitchFamily="34" charset="0"/>
                        </a:rPr>
                        <a:t>Variabili/Temi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00" b="1" i="0" u="none" strike="noStrike">
                          <a:solidFill>
                            <a:srgbClr val="000000"/>
                          </a:solidFill>
                          <a:effectLst/>
                          <a:latin typeface="Calibri" panose="020F0502020204030204" pitchFamily="34" charset="0"/>
                        </a:rPr>
                        <a:t>Data diffusione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00" b="1" i="0" u="none" strike="noStrike" dirty="0">
                          <a:solidFill>
                            <a:srgbClr val="000000"/>
                          </a:solidFill>
                          <a:effectLst/>
                          <a:latin typeface="Calibri" panose="020F0502020204030204" pitchFamily="34" charset="0"/>
                        </a:rPr>
                        <a:t>Anno di riferimento dei dati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91954879"/>
                  </a:ext>
                </a:extLst>
              </a:tr>
              <a:tr h="164623">
                <a:tc>
                  <a:txBody>
                    <a:bodyPr/>
                    <a:lstStyle/>
                    <a:p>
                      <a:pPr algn="l" fontAlgn="ctr"/>
                      <a:r>
                        <a:rPr lang="it-IT" sz="1000" b="1" i="0" u="none" strike="noStrike" dirty="0">
                          <a:solidFill>
                            <a:srgbClr val="000000"/>
                          </a:solidFill>
                          <a:effectLst/>
                          <a:latin typeface="Calibri" panose="020F0502020204030204" pitchFamily="34" charset="0"/>
                        </a:rPr>
                        <a:t>Dettaglio COMUNALE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gridSpan="2">
                  <a:txBody>
                    <a:bodyPr/>
                    <a:lstStyle/>
                    <a:p>
                      <a:pPr algn="ctr" fontAlgn="ctr"/>
                      <a:r>
                        <a:rPr lang="it-IT" sz="1000" b="1"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it-IT"/>
                    </a:p>
                  </a:txBody>
                  <a:tcPr/>
                </a:tc>
                <a:extLst>
                  <a:ext uri="{0D108BD9-81ED-4DB2-BD59-A6C34878D82A}">
                    <a16:rowId xmlns:a16="http://schemas.microsoft.com/office/drawing/2014/main" val="906840266"/>
                  </a:ext>
                </a:extLst>
              </a:tr>
              <a:tr h="164623">
                <a:tc>
                  <a:txBody>
                    <a:bodyPr/>
                    <a:lstStyle/>
                    <a:p>
                      <a:pPr algn="just" fontAlgn="ctr"/>
                      <a:r>
                        <a:rPr lang="it-IT" sz="1000" b="0" i="0" u="none" strike="noStrike">
                          <a:solidFill>
                            <a:srgbClr val="000000"/>
                          </a:solidFill>
                          <a:effectLst/>
                          <a:latin typeface="Calibri" panose="020F0502020204030204" pitchFamily="34" charset="0"/>
                        </a:rPr>
                        <a:t>Stato civile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just" fontAlgn="ctr"/>
                      <a:r>
                        <a:rPr lang="it-IT" sz="1000" b="0" i="0" u="none" strike="noStrike" dirty="0">
                          <a:solidFill>
                            <a:srgbClr val="000000"/>
                          </a:solidFill>
                          <a:effectLst/>
                          <a:latin typeface="Calibri" panose="020F0502020204030204" pitchFamily="34" charset="0"/>
                        </a:rPr>
                        <a:t>Dicembre 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ctr"/>
                      <a:r>
                        <a:rPr kumimoji="0" lang="it-IT"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t-2</a:t>
                      </a:r>
                      <a:endParaRPr lang="it-IT"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solidFill>
                      <a:srgbClr val="00FF00"/>
                    </a:solidFill>
                  </a:tcPr>
                </a:tc>
                <a:extLst>
                  <a:ext uri="{0D108BD9-81ED-4DB2-BD59-A6C34878D82A}">
                    <a16:rowId xmlns:a16="http://schemas.microsoft.com/office/drawing/2014/main" val="1253192260"/>
                  </a:ext>
                </a:extLst>
              </a:tr>
              <a:tr h="164623">
                <a:tc>
                  <a:txBody>
                    <a:bodyPr/>
                    <a:lstStyle/>
                    <a:p>
                      <a:pPr algn="just" fontAlgn="ctr"/>
                      <a:r>
                        <a:rPr lang="it-IT" sz="1000" b="0" i="0" u="none" strike="noStrike">
                          <a:solidFill>
                            <a:srgbClr val="000000"/>
                          </a:solidFill>
                          <a:effectLst/>
                          <a:latin typeface="Calibri" panose="020F0502020204030204" pitchFamily="34" charset="0"/>
                        </a:rPr>
                        <a:t>Tipologia familiare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just" fontAlgn="ctr"/>
                      <a:r>
                        <a:rPr lang="it-IT" sz="1000" b="0" i="0" u="none" strike="noStrike" dirty="0">
                          <a:solidFill>
                            <a:srgbClr val="000000"/>
                          </a:solidFill>
                          <a:effectLst/>
                          <a:latin typeface="Calibri" panose="020F0502020204030204" pitchFamily="34" charset="0"/>
                        </a:rPr>
                        <a:t>Dicembre 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ctr"/>
                      <a:r>
                        <a:rPr kumimoji="0" lang="it-IT"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t-2</a:t>
                      </a:r>
                      <a:endParaRPr lang="it-IT"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extLst>
                  <a:ext uri="{0D108BD9-81ED-4DB2-BD59-A6C34878D82A}">
                    <a16:rowId xmlns:a16="http://schemas.microsoft.com/office/drawing/2014/main" val="3592512974"/>
                  </a:ext>
                </a:extLst>
              </a:tr>
              <a:tr h="253775">
                <a:tc>
                  <a:txBody>
                    <a:bodyPr/>
                    <a:lstStyle/>
                    <a:p>
                      <a:pPr algn="just" fontAlgn="ctr"/>
                      <a:r>
                        <a:rPr lang="it-IT" sz="1000" b="0"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just" fontAlgn="ctr"/>
                      <a:endParaRPr lang="it-IT" sz="10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ctr"/>
                      <a:endParaRPr lang="it-IT"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extLst>
                  <a:ext uri="{0D108BD9-81ED-4DB2-BD59-A6C34878D82A}">
                    <a16:rowId xmlns:a16="http://schemas.microsoft.com/office/drawing/2014/main" val="940623296"/>
                  </a:ext>
                </a:extLst>
              </a:tr>
            </a:tbl>
          </a:graphicData>
        </a:graphic>
      </p:graphicFrame>
      <p:graphicFrame>
        <p:nvGraphicFramePr>
          <p:cNvPr id="10" name="Tabella 9">
            <a:extLst>
              <a:ext uri="{FF2B5EF4-FFF2-40B4-BE49-F238E27FC236}">
                <a16:creationId xmlns:a16="http://schemas.microsoft.com/office/drawing/2014/main" id="{BA1E0B5C-137B-5C69-B611-E201D4B76325}"/>
              </a:ext>
            </a:extLst>
          </p:cNvPr>
          <p:cNvGraphicFramePr>
            <a:graphicFrameLocks noGrp="1"/>
          </p:cNvGraphicFramePr>
          <p:nvPr>
            <p:extLst>
              <p:ext uri="{D42A27DB-BD31-4B8C-83A1-F6EECF244321}">
                <p14:modId xmlns:p14="http://schemas.microsoft.com/office/powerpoint/2010/main" val="4101679328"/>
              </p:ext>
            </p:extLst>
          </p:nvPr>
        </p:nvGraphicFramePr>
        <p:xfrm>
          <a:off x="6714083" y="4769930"/>
          <a:ext cx="5019548" cy="1249865"/>
        </p:xfrm>
        <a:graphic>
          <a:graphicData uri="http://schemas.openxmlformats.org/drawingml/2006/table">
            <a:tbl>
              <a:tblPr/>
              <a:tblGrid>
                <a:gridCol w="2434310">
                  <a:extLst>
                    <a:ext uri="{9D8B030D-6E8A-4147-A177-3AD203B41FA5}">
                      <a16:colId xmlns:a16="http://schemas.microsoft.com/office/drawing/2014/main" val="493827750"/>
                    </a:ext>
                  </a:extLst>
                </a:gridCol>
                <a:gridCol w="947740">
                  <a:extLst>
                    <a:ext uri="{9D8B030D-6E8A-4147-A177-3AD203B41FA5}">
                      <a16:colId xmlns:a16="http://schemas.microsoft.com/office/drawing/2014/main" val="4287966475"/>
                    </a:ext>
                  </a:extLst>
                </a:gridCol>
                <a:gridCol w="1637498">
                  <a:extLst>
                    <a:ext uri="{9D8B030D-6E8A-4147-A177-3AD203B41FA5}">
                      <a16:colId xmlns:a16="http://schemas.microsoft.com/office/drawing/2014/main" val="3344203903"/>
                    </a:ext>
                  </a:extLst>
                </a:gridCol>
              </a:tblGrid>
              <a:tr h="219029">
                <a:tc gridSpan="3">
                  <a:txBody>
                    <a:bodyPr/>
                    <a:lstStyle/>
                    <a:p>
                      <a:pPr algn="ctr" fontAlgn="b"/>
                      <a:r>
                        <a:rPr lang="it-IT" sz="1400" b="1" i="0" u="none" strike="noStrike" dirty="0">
                          <a:solidFill>
                            <a:srgbClr val="000000"/>
                          </a:solidFill>
                          <a:effectLst/>
                          <a:latin typeface="Calibri" panose="020F0502020204030204" pitchFamily="34" charset="0"/>
                        </a:rPr>
                        <a:t>DIFFUSIONE QUINQUENNALE</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39954705"/>
                  </a:ext>
                </a:extLst>
              </a:tr>
              <a:tr h="214346">
                <a:tc>
                  <a:txBody>
                    <a:bodyPr/>
                    <a:lstStyle/>
                    <a:p>
                      <a:pPr algn="l" fontAlgn="ctr"/>
                      <a:r>
                        <a:rPr lang="it-IT" sz="1000" b="1" i="0" u="none" strike="noStrike" dirty="0">
                          <a:solidFill>
                            <a:srgbClr val="000000"/>
                          </a:solidFill>
                          <a:effectLst/>
                          <a:latin typeface="Calibri" panose="020F0502020204030204" pitchFamily="34" charset="0"/>
                        </a:rPr>
                        <a:t>Dettaglio PROVINCIALE/GC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it-IT" sz="1000" b="1" i="0" u="none" strike="noStrike">
                          <a:solidFill>
                            <a:srgbClr val="000000"/>
                          </a:solidFill>
                          <a:effectLst/>
                          <a:latin typeface="Calibri" panose="020F0502020204030204" pitchFamily="34" charset="0"/>
                        </a:rPr>
                        <a:t>Data diffusione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00" b="1" i="0" u="none" strike="noStrike">
                          <a:solidFill>
                            <a:srgbClr val="000000"/>
                          </a:solidFill>
                          <a:effectLst/>
                          <a:latin typeface="Calibri" panose="020F0502020204030204" pitchFamily="34" charset="0"/>
                        </a:rPr>
                        <a:t>Anno di riferimento dei dati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99199523"/>
                  </a:ext>
                </a:extLst>
              </a:tr>
              <a:tr h="289118">
                <a:tc>
                  <a:txBody>
                    <a:bodyPr/>
                    <a:lstStyle/>
                    <a:p>
                      <a:pPr algn="just" fontAlgn="ctr"/>
                      <a:r>
                        <a:rPr lang="it-IT" sz="1000" b="0" i="0" u="none" strike="noStrike">
                          <a:solidFill>
                            <a:srgbClr val="000000"/>
                          </a:solidFill>
                          <a:effectLst/>
                          <a:latin typeface="Calibri" panose="020F0502020204030204" pitchFamily="34" charset="0"/>
                        </a:rPr>
                        <a:t>Abitazione per epoca di costruzione dell’edificio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ctr"/>
                      <a:r>
                        <a:rPr lang="it-IT" sz="1000" b="0" i="0" u="none" strike="noStrike" dirty="0">
                          <a:solidFill>
                            <a:srgbClr val="000000"/>
                          </a:solidFill>
                          <a:effectLst/>
                          <a:latin typeface="Calibri" panose="020F0502020204030204" pitchFamily="34" charset="0"/>
                        </a:rPr>
                        <a:t>Febbraio 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extLst>
                  <a:ext uri="{0D108BD9-81ED-4DB2-BD59-A6C34878D82A}">
                    <a16:rowId xmlns:a16="http://schemas.microsoft.com/office/drawing/2014/main" val="604983997"/>
                  </a:ext>
                </a:extLst>
              </a:tr>
              <a:tr h="289118">
                <a:tc>
                  <a:txBody>
                    <a:bodyPr/>
                    <a:lstStyle/>
                    <a:p>
                      <a:pPr algn="just" fontAlgn="ctr"/>
                      <a:r>
                        <a:rPr lang="it-IT" sz="1000" b="0" i="0" u="none" strike="noStrike" dirty="0">
                          <a:solidFill>
                            <a:srgbClr val="000000"/>
                          </a:solidFill>
                          <a:effectLst/>
                          <a:latin typeface="Calibri" panose="020F0502020204030204" pitchFamily="34" charset="0"/>
                        </a:rPr>
                        <a:t>Abitazione in edificio con/senza rampa accesso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ctr"/>
                      <a:r>
                        <a:rPr lang="it-IT" sz="1000" b="0" i="0" u="none" strike="noStrike" dirty="0">
                          <a:solidFill>
                            <a:srgbClr val="000000"/>
                          </a:solidFill>
                          <a:effectLst/>
                          <a:latin typeface="Calibri" panose="020F0502020204030204" pitchFamily="34" charset="0"/>
                        </a:rPr>
                        <a:t>Febbraio 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it-IT"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extLst>
                  <a:ext uri="{0D108BD9-81ED-4DB2-BD59-A6C34878D82A}">
                    <a16:rowId xmlns:a16="http://schemas.microsoft.com/office/drawing/2014/main" val="2898178913"/>
                  </a:ext>
                </a:extLst>
              </a:tr>
              <a:tr h="183984">
                <a:tc>
                  <a:txBody>
                    <a:bodyPr/>
                    <a:lstStyle/>
                    <a:p>
                      <a:pPr algn="just" fontAlgn="ctr"/>
                      <a:r>
                        <a:rPr lang="it-IT" sz="1000" b="0"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ctr"/>
                      <a:endParaRPr lang="it-IT" sz="10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ctr"/>
                      <a:endParaRPr lang="it-IT" sz="10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extLst>
                  <a:ext uri="{0D108BD9-81ED-4DB2-BD59-A6C34878D82A}">
                    <a16:rowId xmlns:a16="http://schemas.microsoft.com/office/drawing/2014/main" val="402974493"/>
                  </a:ext>
                </a:extLst>
              </a:tr>
            </a:tbl>
          </a:graphicData>
        </a:graphic>
      </p:graphicFrame>
      <p:sp>
        <p:nvSpPr>
          <p:cNvPr id="11" name="CasellaDiTesto 10">
            <a:extLst>
              <a:ext uri="{FF2B5EF4-FFF2-40B4-BE49-F238E27FC236}">
                <a16:creationId xmlns:a16="http://schemas.microsoft.com/office/drawing/2014/main" id="{5B08FAB6-C4FB-8E81-C8CF-DE2469C796C0}"/>
              </a:ext>
            </a:extLst>
          </p:cNvPr>
          <p:cNvSpPr txBox="1"/>
          <p:nvPr/>
        </p:nvSpPr>
        <p:spPr>
          <a:xfrm>
            <a:off x="302824" y="5004132"/>
            <a:ext cx="6324600" cy="1015663"/>
          </a:xfrm>
          <a:prstGeom prst="rect">
            <a:avLst/>
          </a:prstGeom>
          <a:noFill/>
          <a:ln w="28575">
            <a:solidFill>
              <a:schemeClr val="tx1"/>
            </a:solidFill>
          </a:ln>
        </p:spPr>
        <p:txBody>
          <a:bodyPr wrap="square">
            <a:spAutoFit/>
          </a:bodyPr>
          <a:lstStyle/>
          <a:p>
            <a:pPr algn="just"/>
            <a:r>
              <a:rPr lang="it-IT" sz="1200" b="1" i="1" dirty="0">
                <a:solidFill>
                  <a:schemeClr val="tx1">
                    <a:lumMod val="65000"/>
                    <a:lumOff val="35000"/>
                  </a:schemeClr>
                </a:solidFill>
                <a:latin typeface="Arial" panose="020B0604020202020204" pitchFamily="34" charset="0"/>
                <a:cs typeface="Arial" panose="020B0604020202020204" pitchFamily="34" charset="0"/>
              </a:rPr>
              <a:t>Il piano contiene anche indicazioni relative al primo anno di diffusione dei dati, ai responsabili tematici e metodologi del Servizio di produzione ed è stato </a:t>
            </a:r>
            <a:r>
              <a:rPr lang="it-IT" sz="1200" b="1" i="1" dirty="0">
                <a:solidFill>
                  <a:srgbClr val="C00000"/>
                </a:solidFill>
                <a:latin typeface="Arial" panose="020B0604020202020204" pitchFamily="34" charset="0"/>
                <a:cs typeface="Arial" panose="020B0604020202020204" pitchFamily="34" charset="0"/>
              </a:rPr>
              <a:t>condiviso</a:t>
            </a:r>
            <a:r>
              <a:rPr lang="it-IT" sz="1200" b="1" i="1" dirty="0">
                <a:solidFill>
                  <a:srgbClr val="FF0000"/>
                </a:solidFill>
                <a:latin typeface="Arial" panose="020B0604020202020204" pitchFamily="34" charset="0"/>
                <a:cs typeface="Arial" panose="020B0604020202020204" pitchFamily="34" charset="0"/>
              </a:rPr>
              <a:t> </a:t>
            </a:r>
            <a:r>
              <a:rPr lang="it-IT" sz="1200" b="1" i="1" dirty="0">
                <a:solidFill>
                  <a:schemeClr val="tx1">
                    <a:lumMod val="65000"/>
                    <a:lumOff val="35000"/>
                  </a:schemeClr>
                </a:solidFill>
                <a:latin typeface="Arial" panose="020B0604020202020204" pitchFamily="34" charset="0"/>
                <a:cs typeface="Arial" panose="020B0604020202020204" pitchFamily="34" charset="0"/>
              </a:rPr>
              <a:t>con tutte le altre Direzioni dell’Istituto che contribuiscono agli obiettivi di diffusione del Censimento Permanente, dalla Raccolta Dati alla Diffusione, dalla Direzione delle Metodologie alla Direzione Informatica.</a:t>
            </a:r>
          </a:p>
        </p:txBody>
      </p:sp>
      <p:sp>
        <p:nvSpPr>
          <p:cNvPr id="12" name="CasellaDiTesto 11">
            <a:extLst>
              <a:ext uri="{FF2B5EF4-FFF2-40B4-BE49-F238E27FC236}">
                <a16:creationId xmlns:a16="http://schemas.microsoft.com/office/drawing/2014/main" id="{A41FBD04-1057-CD67-F79A-7E29E8E0CECB}"/>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3843497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A8C60-8B0A-B69B-8401-FEA7564FB0A5}"/>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519BD8C9-F19C-DA90-180D-EB0FDB03A4E3}"/>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COSA CAMBIA A LIVELLO INTERNAZIONALE? </a:t>
            </a:r>
            <a:r>
              <a:rPr lang="it-IT" sz="1600" b="1" dirty="0">
                <a:solidFill>
                  <a:schemeClr val="bg1"/>
                </a:solidFill>
                <a:latin typeface="Arial"/>
                <a:cs typeface="Arial"/>
              </a:rPr>
              <a:t>1</a:t>
            </a:r>
          </a:p>
        </p:txBody>
      </p:sp>
      <p:grpSp>
        <p:nvGrpSpPr>
          <p:cNvPr id="3" name="Group 8">
            <a:extLst>
              <a:ext uri="{FF2B5EF4-FFF2-40B4-BE49-F238E27FC236}">
                <a16:creationId xmlns:a16="http://schemas.microsoft.com/office/drawing/2014/main" id="{493E501D-440B-8A46-7BD1-0199B3B2C23D}"/>
              </a:ext>
            </a:extLst>
          </p:cNvPr>
          <p:cNvGrpSpPr>
            <a:grpSpLocks/>
          </p:cNvGrpSpPr>
          <p:nvPr/>
        </p:nvGrpSpPr>
        <p:grpSpPr>
          <a:xfrm>
            <a:off x="668555" y="2327490"/>
            <a:ext cx="10720696" cy="3671873"/>
            <a:chOff x="40286" y="0"/>
            <a:chExt cx="10731730" cy="3731569"/>
          </a:xfrm>
        </p:grpSpPr>
        <p:sp>
          <p:nvSpPr>
            <p:cNvPr id="5" name="Graphic 9">
              <a:extLst>
                <a:ext uri="{FF2B5EF4-FFF2-40B4-BE49-F238E27FC236}">
                  <a16:creationId xmlns:a16="http://schemas.microsoft.com/office/drawing/2014/main" id="{93FBF62D-CE17-275E-128E-28883A8C55CA}"/>
                </a:ext>
              </a:extLst>
            </p:cNvPr>
            <p:cNvSpPr/>
            <p:nvPr/>
          </p:nvSpPr>
          <p:spPr>
            <a:xfrm>
              <a:off x="56222" y="0"/>
              <a:ext cx="9018270" cy="2387183"/>
            </a:xfrm>
            <a:custGeom>
              <a:avLst/>
              <a:gdLst/>
              <a:ahLst/>
              <a:cxnLst/>
              <a:rect l="l" t="t" r="r" b="b"/>
              <a:pathLst>
                <a:path w="9018270" h="2620645">
                  <a:moveTo>
                    <a:pt x="9018079" y="0"/>
                  </a:moveTo>
                  <a:lnTo>
                    <a:pt x="0" y="0"/>
                  </a:lnTo>
                  <a:lnTo>
                    <a:pt x="0" y="1884171"/>
                  </a:lnTo>
                  <a:lnTo>
                    <a:pt x="4181538" y="1884171"/>
                  </a:lnTo>
                  <a:lnTo>
                    <a:pt x="4181538" y="2276474"/>
                  </a:lnTo>
                  <a:lnTo>
                    <a:pt x="3854005" y="2276474"/>
                  </a:lnTo>
                  <a:lnTo>
                    <a:pt x="4509071" y="2620391"/>
                  </a:lnTo>
                  <a:lnTo>
                    <a:pt x="5164137" y="2276474"/>
                  </a:lnTo>
                  <a:lnTo>
                    <a:pt x="4836604" y="2276474"/>
                  </a:lnTo>
                  <a:lnTo>
                    <a:pt x="4836604" y="1884171"/>
                  </a:lnTo>
                  <a:lnTo>
                    <a:pt x="9018079" y="1884171"/>
                  </a:lnTo>
                  <a:lnTo>
                    <a:pt x="9018079" y="0"/>
                  </a:lnTo>
                  <a:close/>
                </a:path>
              </a:pathLst>
            </a:custGeom>
            <a:solidFill>
              <a:srgbClr val="92DCEB"/>
            </a:solidFill>
          </p:spPr>
          <p:txBody>
            <a:bodyPr wrap="square" lIns="0" tIns="0" rIns="0" bIns="0" rtlCol="0">
              <a:prstTxWarp prst="textNoShape">
                <a:avLst/>
              </a:prstTxWarp>
              <a:noAutofit/>
            </a:bodyPr>
            <a:lstStyle/>
            <a:p>
              <a:endParaRPr lang="it-IT" dirty="0"/>
            </a:p>
          </p:txBody>
        </p:sp>
        <p:sp>
          <p:nvSpPr>
            <p:cNvPr id="6" name="Graphic 12">
              <a:extLst>
                <a:ext uri="{FF2B5EF4-FFF2-40B4-BE49-F238E27FC236}">
                  <a16:creationId xmlns:a16="http://schemas.microsoft.com/office/drawing/2014/main" id="{0CF3F5F3-3C05-C3F4-C6E1-178156C6D7BA}"/>
                </a:ext>
              </a:extLst>
            </p:cNvPr>
            <p:cNvSpPr/>
            <p:nvPr/>
          </p:nvSpPr>
          <p:spPr>
            <a:xfrm>
              <a:off x="3793318" y="167409"/>
              <a:ext cx="3194050" cy="1199007"/>
            </a:xfrm>
            <a:custGeom>
              <a:avLst/>
              <a:gdLst/>
              <a:ahLst/>
              <a:cxnLst/>
              <a:rect l="l" t="t" r="r" b="b"/>
              <a:pathLst>
                <a:path w="3194050" h="1462405">
                  <a:moveTo>
                    <a:pt x="3193795" y="0"/>
                  </a:moveTo>
                  <a:lnTo>
                    <a:pt x="0" y="0"/>
                  </a:lnTo>
                  <a:lnTo>
                    <a:pt x="0" y="1461896"/>
                  </a:lnTo>
                  <a:lnTo>
                    <a:pt x="3193795" y="1461896"/>
                  </a:lnTo>
                  <a:lnTo>
                    <a:pt x="3193795" y="0"/>
                  </a:lnTo>
                  <a:close/>
                </a:path>
              </a:pathLst>
            </a:custGeom>
            <a:solidFill>
              <a:srgbClr val="78B6FB"/>
            </a:solidFill>
          </p:spPr>
          <p:txBody>
            <a:bodyPr wrap="square" lIns="0" tIns="0" rIns="0" bIns="0" rtlCol="0">
              <a:prstTxWarp prst="textNoShape">
                <a:avLst/>
              </a:prstTxWarp>
              <a:noAutofit/>
            </a:bodyPr>
            <a:lstStyle/>
            <a:p>
              <a:endParaRPr lang="it-IT" dirty="0"/>
            </a:p>
          </p:txBody>
        </p:sp>
        <p:sp>
          <p:nvSpPr>
            <p:cNvPr id="7" name="Graphic 14">
              <a:extLst>
                <a:ext uri="{FF2B5EF4-FFF2-40B4-BE49-F238E27FC236}">
                  <a16:creationId xmlns:a16="http://schemas.microsoft.com/office/drawing/2014/main" id="{CC5F31E2-B30F-63B5-0A6E-F4EF67C25C88}"/>
                </a:ext>
              </a:extLst>
            </p:cNvPr>
            <p:cNvSpPr/>
            <p:nvPr/>
          </p:nvSpPr>
          <p:spPr>
            <a:xfrm>
              <a:off x="7401204" y="210438"/>
              <a:ext cx="3343275" cy="1274595"/>
            </a:xfrm>
            <a:custGeom>
              <a:avLst/>
              <a:gdLst/>
              <a:ahLst/>
              <a:cxnLst/>
              <a:rect l="l" t="t" r="r" b="b"/>
              <a:pathLst>
                <a:path w="3343275" h="1462405">
                  <a:moveTo>
                    <a:pt x="3342894" y="0"/>
                  </a:moveTo>
                  <a:lnTo>
                    <a:pt x="0" y="0"/>
                  </a:lnTo>
                  <a:lnTo>
                    <a:pt x="0" y="1461896"/>
                  </a:lnTo>
                  <a:lnTo>
                    <a:pt x="3342894" y="1461896"/>
                  </a:lnTo>
                  <a:lnTo>
                    <a:pt x="3342894" y="0"/>
                  </a:lnTo>
                  <a:close/>
                </a:path>
              </a:pathLst>
            </a:custGeom>
            <a:solidFill>
              <a:srgbClr val="6AE8BD"/>
            </a:solidFill>
          </p:spPr>
          <p:txBody>
            <a:bodyPr wrap="square" lIns="0" tIns="0" rIns="0" bIns="0" rtlCol="0">
              <a:prstTxWarp prst="textNoShape">
                <a:avLst/>
              </a:prstTxWarp>
              <a:noAutofit/>
            </a:bodyPr>
            <a:lstStyle/>
            <a:p>
              <a:endParaRPr lang="it-IT" dirty="0"/>
            </a:p>
          </p:txBody>
        </p:sp>
        <p:sp>
          <p:nvSpPr>
            <p:cNvPr id="8" name="Graphic 15">
              <a:extLst>
                <a:ext uri="{FF2B5EF4-FFF2-40B4-BE49-F238E27FC236}">
                  <a16:creationId xmlns:a16="http://schemas.microsoft.com/office/drawing/2014/main" id="{90AA541A-A49C-C40C-4ECA-1AD2EDDC98C6}"/>
                </a:ext>
              </a:extLst>
            </p:cNvPr>
            <p:cNvSpPr/>
            <p:nvPr/>
          </p:nvSpPr>
          <p:spPr>
            <a:xfrm>
              <a:off x="9074302" y="687451"/>
              <a:ext cx="1270" cy="893444"/>
            </a:xfrm>
            <a:custGeom>
              <a:avLst/>
              <a:gdLst/>
              <a:ahLst/>
              <a:cxnLst/>
              <a:rect l="l" t="t" r="r" b="b"/>
              <a:pathLst>
                <a:path h="893444">
                  <a:moveTo>
                    <a:pt x="0" y="0"/>
                  </a:moveTo>
                  <a:lnTo>
                    <a:pt x="0" y="892936"/>
                  </a:lnTo>
                </a:path>
              </a:pathLst>
            </a:custGeom>
            <a:ln w="38100">
              <a:solidFill>
                <a:srgbClr val="0E5F45"/>
              </a:solidFill>
              <a:prstDash val="sysDash"/>
            </a:ln>
          </p:spPr>
          <p:txBody>
            <a:bodyPr wrap="square" lIns="0" tIns="0" rIns="0" bIns="0" rtlCol="0">
              <a:prstTxWarp prst="textNoShape">
                <a:avLst/>
              </a:prstTxWarp>
              <a:noAutofit/>
            </a:bodyPr>
            <a:lstStyle/>
            <a:p>
              <a:endParaRPr lang="it-IT"/>
            </a:p>
          </p:txBody>
        </p:sp>
        <p:sp>
          <p:nvSpPr>
            <p:cNvPr id="9" name="Graphic 19">
              <a:extLst>
                <a:ext uri="{FF2B5EF4-FFF2-40B4-BE49-F238E27FC236}">
                  <a16:creationId xmlns:a16="http://schemas.microsoft.com/office/drawing/2014/main" id="{240F954C-968A-6252-BB09-D3344E4396C5}"/>
                </a:ext>
              </a:extLst>
            </p:cNvPr>
            <p:cNvSpPr/>
            <p:nvPr/>
          </p:nvSpPr>
          <p:spPr>
            <a:xfrm>
              <a:off x="5313959" y="1436395"/>
              <a:ext cx="1805939" cy="339090"/>
            </a:xfrm>
            <a:custGeom>
              <a:avLst/>
              <a:gdLst/>
              <a:ahLst/>
              <a:cxnLst/>
              <a:rect l="l" t="t" r="r" b="b"/>
              <a:pathLst>
                <a:path w="1805939" h="339090">
                  <a:moveTo>
                    <a:pt x="1805559" y="0"/>
                  </a:moveTo>
                  <a:lnTo>
                    <a:pt x="0" y="0"/>
                  </a:lnTo>
                  <a:lnTo>
                    <a:pt x="0" y="338556"/>
                  </a:lnTo>
                  <a:lnTo>
                    <a:pt x="1805559" y="338556"/>
                  </a:lnTo>
                  <a:lnTo>
                    <a:pt x="1805559" y="0"/>
                  </a:lnTo>
                  <a:close/>
                </a:path>
              </a:pathLst>
            </a:custGeom>
            <a:solidFill>
              <a:srgbClr val="3492FA"/>
            </a:solidFill>
          </p:spPr>
          <p:txBody>
            <a:bodyPr wrap="square" lIns="0" tIns="0" rIns="0" bIns="0" rtlCol="0">
              <a:prstTxWarp prst="textNoShape">
                <a:avLst/>
              </a:prstTxWarp>
              <a:noAutofit/>
            </a:bodyPr>
            <a:lstStyle/>
            <a:p>
              <a:endParaRPr lang="it-IT"/>
            </a:p>
          </p:txBody>
        </p:sp>
        <p:sp>
          <p:nvSpPr>
            <p:cNvPr id="10" name="Textbox 20">
              <a:extLst>
                <a:ext uri="{FF2B5EF4-FFF2-40B4-BE49-F238E27FC236}">
                  <a16:creationId xmlns:a16="http://schemas.microsoft.com/office/drawing/2014/main" id="{549D9B1C-52FB-92A0-7000-1FED99B35C9A}"/>
                </a:ext>
              </a:extLst>
            </p:cNvPr>
            <p:cNvSpPr txBox="1"/>
            <p:nvPr/>
          </p:nvSpPr>
          <p:spPr>
            <a:xfrm>
              <a:off x="4052595" y="1148162"/>
              <a:ext cx="1125856" cy="226695"/>
            </a:xfrm>
            <a:prstGeom prst="rect">
              <a:avLst/>
            </a:prstGeom>
          </p:spPr>
          <p:txBody>
            <a:bodyPr wrap="square" lIns="0" tIns="0" rIns="0" bIns="0" rtlCol="0">
              <a:noAutofit/>
            </a:bodyPr>
            <a:lstStyle/>
            <a:p>
              <a:pPr marL="342900" lvl="0" indent="-342900">
                <a:lnSpc>
                  <a:spcPts val="1785"/>
                </a:lnSpc>
                <a:buClr>
                  <a:srgbClr val="013A79"/>
                </a:buClr>
                <a:buSzPts val="1600"/>
                <a:buFont typeface="Arial MT"/>
                <a:buChar char="•"/>
                <a:tabLst>
                  <a:tab pos="179070" algn="l"/>
                </a:tabLst>
              </a:pPr>
              <a:r>
                <a:rPr lang="en-US" sz="1400" dirty="0">
                  <a:solidFill>
                    <a:srgbClr val="7E5F00"/>
                  </a:solidFill>
                  <a:latin typeface="Arial" panose="020B0604020202020204" pitchFamily="34" charset="0"/>
                  <a:cs typeface="Arial" panose="020B0604020202020204" pitchFamily="34" charset="0"/>
                </a:rPr>
                <a:t>housing</a:t>
              </a:r>
              <a:endParaRPr lang="it-IT" sz="1400" dirty="0">
                <a:solidFill>
                  <a:srgbClr val="7E5F00"/>
                </a:solidFill>
                <a:latin typeface="Arial" panose="020B0604020202020204" pitchFamily="34" charset="0"/>
                <a:cs typeface="Arial" panose="020B0604020202020204" pitchFamily="34" charset="0"/>
              </a:endParaRPr>
            </a:p>
          </p:txBody>
        </p:sp>
        <p:sp>
          <p:nvSpPr>
            <p:cNvPr id="11" name="Textbox 21">
              <a:extLst>
                <a:ext uri="{FF2B5EF4-FFF2-40B4-BE49-F238E27FC236}">
                  <a16:creationId xmlns:a16="http://schemas.microsoft.com/office/drawing/2014/main" id="{02A14957-81D2-D0E1-3E7E-94553391F3B2}"/>
                </a:ext>
              </a:extLst>
            </p:cNvPr>
            <p:cNvSpPr txBox="1"/>
            <p:nvPr/>
          </p:nvSpPr>
          <p:spPr>
            <a:xfrm>
              <a:off x="5401271" y="1430226"/>
              <a:ext cx="1631314" cy="252095"/>
            </a:xfrm>
            <a:prstGeom prst="rect">
              <a:avLst/>
            </a:prstGeom>
          </p:spPr>
          <p:txBody>
            <a:bodyPr wrap="square" lIns="0" tIns="0" rIns="0" bIns="0" rtlCol="0">
              <a:noAutofit/>
            </a:bodyPr>
            <a:lstStyle/>
            <a:p>
              <a:pPr marL="12700">
                <a:spcBef>
                  <a:spcPts val="45"/>
                </a:spcBef>
              </a:pPr>
              <a:r>
                <a:rPr lang="en-US" sz="1600" b="1" i="1" dirty="0">
                  <a:solidFill>
                    <a:srgbClr val="013A79"/>
                  </a:solidFill>
                  <a:effectLst/>
                  <a:latin typeface="Arial" panose="020B0604020202020204" pitchFamily="34" charset="0"/>
                  <a:ea typeface="Arial MT"/>
                  <a:cs typeface="Arial MT"/>
                </a:rPr>
                <a:t>+</a:t>
              </a:r>
              <a:r>
                <a:rPr lang="en-US" sz="1600" b="1" i="1" spc="-25" dirty="0">
                  <a:solidFill>
                    <a:srgbClr val="013A79"/>
                  </a:solidFill>
                  <a:effectLst/>
                  <a:latin typeface="Arial" panose="020B0604020202020204" pitchFamily="34" charset="0"/>
                  <a:ea typeface="Arial MT"/>
                  <a:cs typeface="Arial MT"/>
                </a:rPr>
                <a:t> </a:t>
              </a:r>
              <a:r>
                <a:rPr lang="en-US" sz="1600" b="1" i="1" dirty="0">
                  <a:solidFill>
                    <a:srgbClr val="013A79"/>
                  </a:solidFill>
                  <a:effectLst/>
                  <a:latin typeface="Arial" panose="020B0604020202020204" pitchFamily="34" charset="0"/>
                  <a:ea typeface="Arial MT"/>
                  <a:cs typeface="Arial MT"/>
                </a:rPr>
                <a:t>2021</a:t>
              </a:r>
              <a:r>
                <a:rPr lang="en-US" sz="1600" b="1" i="1" spc="-30" dirty="0">
                  <a:solidFill>
                    <a:srgbClr val="013A79"/>
                  </a:solidFill>
                  <a:effectLst/>
                  <a:latin typeface="Arial" panose="020B0604020202020204" pitchFamily="34" charset="0"/>
                  <a:ea typeface="Arial MT"/>
                  <a:cs typeface="Arial MT"/>
                </a:rPr>
                <a:t> </a:t>
              </a:r>
              <a:r>
                <a:rPr lang="en-US" sz="1600" b="1" i="1" dirty="0">
                  <a:solidFill>
                    <a:srgbClr val="013A79"/>
                  </a:solidFill>
                  <a:effectLst/>
                  <a:latin typeface="Arial" panose="020B0604020202020204" pitchFamily="34" charset="0"/>
                  <a:ea typeface="Arial MT"/>
                  <a:cs typeface="Arial MT"/>
                </a:rPr>
                <a:t>grid</a:t>
              </a:r>
              <a:r>
                <a:rPr lang="en-US" sz="1600" b="1" i="1" spc="-15" dirty="0">
                  <a:solidFill>
                    <a:srgbClr val="013A79"/>
                  </a:solidFill>
                  <a:effectLst/>
                  <a:latin typeface="Arial" panose="020B0604020202020204" pitchFamily="34" charset="0"/>
                  <a:ea typeface="Arial MT"/>
                  <a:cs typeface="Arial MT"/>
                </a:rPr>
                <a:t> </a:t>
              </a:r>
              <a:r>
                <a:rPr lang="en-US" sz="1600" b="1" i="1" spc="-20" dirty="0">
                  <a:solidFill>
                    <a:srgbClr val="013A79"/>
                  </a:solidFill>
                  <a:effectLst/>
                  <a:latin typeface="Arial" panose="020B0604020202020204" pitchFamily="34" charset="0"/>
                  <a:ea typeface="Arial MT"/>
                  <a:cs typeface="Arial MT"/>
                </a:rPr>
                <a:t>Reg.</a:t>
              </a:r>
              <a:endParaRPr lang="it-IT" sz="1100" dirty="0">
                <a:effectLst/>
                <a:latin typeface="Arial MT"/>
                <a:ea typeface="Arial MT"/>
                <a:cs typeface="Arial MT"/>
              </a:endParaRPr>
            </a:p>
          </p:txBody>
        </p:sp>
        <p:sp>
          <p:nvSpPr>
            <p:cNvPr id="12" name="Textbox 22">
              <a:extLst>
                <a:ext uri="{FF2B5EF4-FFF2-40B4-BE49-F238E27FC236}">
                  <a16:creationId xmlns:a16="http://schemas.microsoft.com/office/drawing/2014/main" id="{3731CE52-E4F7-F8F3-D2BB-C1E45D9219E2}"/>
                </a:ext>
              </a:extLst>
            </p:cNvPr>
            <p:cNvSpPr txBox="1"/>
            <p:nvPr/>
          </p:nvSpPr>
          <p:spPr>
            <a:xfrm>
              <a:off x="40286" y="2117310"/>
              <a:ext cx="2832735" cy="366395"/>
            </a:xfrm>
            <a:prstGeom prst="rect">
              <a:avLst/>
            </a:prstGeom>
          </p:spPr>
          <p:txBody>
            <a:bodyPr wrap="square" lIns="0" tIns="0" rIns="0" bIns="0" rtlCol="0">
              <a:noAutofit/>
            </a:bodyPr>
            <a:lstStyle/>
            <a:p>
              <a:pPr marL="12700">
                <a:spcBef>
                  <a:spcPts val="20"/>
                </a:spcBef>
              </a:pPr>
              <a:r>
                <a:rPr lang="en-US" sz="1600" dirty="0">
                  <a:solidFill>
                    <a:srgbClr val="4D4D4D"/>
                  </a:solidFill>
                  <a:effectLst/>
                  <a:latin typeface="Arial" panose="020B0604020202020204" pitchFamily="34" charset="0"/>
                  <a:ea typeface="Arial MT"/>
                  <a:cs typeface="Arial" panose="020B0604020202020204" pitchFamily="34" charset="0"/>
                </a:rPr>
                <a:t>From</a:t>
              </a:r>
              <a:r>
                <a:rPr lang="en-US" sz="1600" spc="-10" dirty="0">
                  <a:solidFill>
                    <a:srgbClr val="4D4D4D"/>
                  </a:solidFill>
                  <a:effectLst/>
                  <a:latin typeface="Arial" panose="020B0604020202020204" pitchFamily="34" charset="0"/>
                  <a:ea typeface="Arial MT"/>
                  <a:cs typeface="Arial" panose="020B0604020202020204" pitchFamily="34" charset="0"/>
                </a:rPr>
                <a:t> </a:t>
              </a:r>
              <a:r>
                <a:rPr lang="en-US" sz="1600" dirty="0">
                  <a:solidFill>
                    <a:srgbClr val="4D4D4D"/>
                  </a:solidFill>
                  <a:effectLst/>
                  <a:latin typeface="Arial" panose="020B0604020202020204" pitchFamily="34" charset="0"/>
                  <a:ea typeface="Arial MT"/>
                  <a:cs typeface="Arial" panose="020B0604020202020204" pitchFamily="34" charset="0"/>
                </a:rPr>
                <a:t>2028 </a:t>
              </a:r>
              <a:r>
                <a:rPr lang="en-US" sz="1600" spc="-10" dirty="0">
                  <a:solidFill>
                    <a:srgbClr val="4D4D4D"/>
                  </a:solidFill>
                  <a:effectLst/>
                  <a:latin typeface="Arial" panose="020B0604020202020204" pitchFamily="34" charset="0"/>
                  <a:ea typeface="Arial MT"/>
                  <a:cs typeface="Arial" panose="020B0604020202020204" pitchFamily="34" charset="0"/>
                </a:rPr>
                <a:t>onwards:</a:t>
              </a:r>
              <a:endParaRPr lang="it-IT" sz="1600" dirty="0">
                <a:effectLst/>
                <a:latin typeface="Arial" panose="020B0604020202020204" pitchFamily="34" charset="0"/>
                <a:ea typeface="Arial MT"/>
                <a:cs typeface="Arial" panose="020B0604020202020204" pitchFamily="34" charset="0"/>
              </a:endParaRPr>
            </a:p>
          </p:txBody>
        </p:sp>
        <p:sp>
          <p:nvSpPr>
            <p:cNvPr id="13" name="Textbox 23">
              <a:extLst>
                <a:ext uri="{FF2B5EF4-FFF2-40B4-BE49-F238E27FC236}">
                  <a16:creationId xmlns:a16="http://schemas.microsoft.com/office/drawing/2014/main" id="{2632E3EE-B25A-760A-FA0D-1A1B26D8DB27}"/>
                </a:ext>
              </a:extLst>
            </p:cNvPr>
            <p:cNvSpPr txBox="1"/>
            <p:nvPr/>
          </p:nvSpPr>
          <p:spPr>
            <a:xfrm>
              <a:off x="9077836" y="2126924"/>
              <a:ext cx="1694180" cy="1604645"/>
            </a:xfrm>
            <a:prstGeom prst="rect">
              <a:avLst/>
            </a:prstGeom>
            <a:solidFill>
              <a:srgbClr val="FFFFCC"/>
            </a:solidFill>
          </p:spPr>
          <p:txBody>
            <a:bodyPr wrap="square" lIns="0" tIns="0" rIns="0" bIns="0" rtlCol="0">
              <a:noAutofit/>
            </a:bodyPr>
            <a:lstStyle/>
            <a:p>
              <a:pPr marL="115570">
                <a:spcBef>
                  <a:spcPts val="440"/>
                </a:spcBef>
                <a:buNone/>
              </a:pPr>
              <a:r>
                <a:rPr lang="en-US" sz="1800" b="1" spc="-10" dirty="0">
                  <a:solidFill>
                    <a:srgbClr val="0E5F45"/>
                  </a:solidFill>
                  <a:effectLst/>
                  <a:latin typeface="Arial" panose="020B0604020202020204" pitchFamily="34" charset="0"/>
                  <a:ea typeface="Arial MT"/>
                  <a:cs typeface="Arial MT"/>
                </a:rPr>
                <a:t>Regulation</a:t>
              </a:r>
              <a:endParaRPr lang="it-IT" sz="1100" dirty="0">
                <a:effectLst/>
                <a:latin typeface="Arial MT"/>
                <a:ea typeface="Arial MT"/>
                <a:cs typeface="Arial MT"/>
              </a:endParaRPr>
            </a:p>
            <a:p>
              <a:pPr marL="115570">
                <a:spcBef>
                  <a:spcPts val="90"/>
                </a:spcBef>
                <a:buNone/>
              </a:pPr>
              <a:r>
                <a:rPr lang="en-US" sz="1800" b="1" spc="-10" dirty="0">
                  <a:solidFill>
                    <a:srgbClr val="0E5F45"/>
                  </a:solidFill>
                  <a:effectLst/>
                  <a:latin typeface="Arial" panose="020B0604020202020204" pitchFamily="34" charset="0"/>
                  <a:ea typeface="Arial MT"/>
                  <a:cs typeface="Arial MT"/>
                </a:rPr>
                <a:t>862/2007</a:t>
              </a:r>
              <a:endParaRPr lang="it-IT" sz="1100" dirty="0">
                <a:effectLst/>
                <a:latin typeface="Arial MT"/>
                <a:ea typeface="Arial MT"/>
                <a:cs typeface="Arial MT"/>
              </a:endParaRPr>
            </a:p>
            <a:p>
              <a:pPr marL="128270">
                <a:spcBef>
                  <a:spcPts val="170"/>
                </a:spcBef>
                <a:buNone/>
              </a:pPr>
              <a:r>
                <a:rPr lang="en-US" sz="1600" dirty="0">
                  <a:solidFill>
                    <a:srgbClr val="4D4D4D"/>
                  </a:solidFill>
                  <a:effectLst/>
                  <a:latin typeface="Arial MT"/>
                  <a:ea typeface="Arial MT"/>
                  <a:cs typeface="Arial MT"/>
                </a:rPr>
                <a:t>AMM</a:t>
              </a:r>
              <a:r>
                <a:rPr lang="en-US" sz="1600" spc="-30" dirty="0">
                  <a:solidFill>
                    <a:srgbClr val="4D4D4D"/>
                  </a:solidFill>
                  <a:effectLst/>
                  <a:latin typeface="Arial MT"/>
                  <a:ea typeface="Arial MT"/>
                  <a:cs typeface="Arial MT"/>
                </a:rPr>
                <a:t> </a:t>
              </a:r>
              <a:r>
                <a:rPr lang="en-US" sz="1600" spc="-10" dirty="0">
                  <a:solidFill>
                    <a:srgbClr val="4D4D4D"/>
                  </a:solidFill>
                  <a:effectLst/>
                  <a:latin typeface="Arial MT"/>
                  <a:ea typeface="Arial MT"/>
                  <a:cs typeface="Arial MT"/>
                </a:rPr>
                <a:t>statistics:</a:t>
              </a:r>
              <a:endParaRPr lang="it-IT" sz="1100" dirty="0">
                <a:effectLst/>
                <a:latin typeface="Arial MT"/>
                <a:ea typeface="Arial MT"/>
                <a:cs typeface="Arial MT"/>
              </a:endParaRPr>
            </a:p>
            <a:p>
              <a:pPr marL="342900" lvl="0" indent="-342900">
                <a:spcBef>
                  <a:spcPts val="80"/>
                </a:spcBef>
                <a:buClr>
                  <a:srgbClr val="4D4D4D"/>
                </a:buClr>
                <a:buSzPts val="1600"/>
                <a:buFont typeface="Arial MT"/>
                <a:buChar char="•"/>
                <a:tabLst>
                  <a:tab pos="307340" algn="l"/>
                </a:tabLst>
              </a:pPr>
              <a:r>
                <a:rPr lang="en-US" sz="1600" spc="0" dirty="0">
                  <a:solidFill>
                    <a:srgbClr val="4D4D4D"/>
                  </a:solidFill>
                  <a:effectLst/>
                  <a:latin typeface="Arial MT"/>
                  <a:ea typeface="Arial MT"/>
                  <a:cs typeface="Arial MT"/>
                </a:rPr>
                <a:t>asylum,</a:t>
              </a:r>
              <a:r>
                <a:rPr lang="en-US" sz="1600" spc="-55" dirty="0">
                  <a:solidFill>
                    <a:srgbClr val="4D4D4D"/>
                  </a:solidFill>
                  <a:effectLst/>
                  <a:latin typeface="Arial MT"/>
                  <a:ea typeface="Arial MT"/>
                  <a:cs typeface="Arial MT"/>
                </a:rPr>
                <a:t> </a:t>
              </a:r>
              <a:r>
                <a:rPr lang="en-US" sz="1600" spc="-10" dirty="0">
                  <a:solidFill>
                    <a:srgbClr val="4D4D4D"/>
                  </a:solidFill>
                  <a:effectLst/>
                  <a:latin typeface="Arial MT"/>
                  <a:ea typeface="Arial MT"/>
                  <a:cs typeface="Arial MT"/>
                </a:rPr>
                <a:t>Dublin</a:t>
              </a:r>
              <a:endParaRPr lang="it-IT" sz="1100" spc="0" dirty="0">
                <a:effectLst/>
                <a:latin typeface="Arial MT"/>
                <a:ea typeface="Arial MT"/>
                <a:cs typeface="Arial MT"/>
              </a:endParaRPr>
            </a:p>
            <a:p>
              <a:pPr marL="342900" lvl="0" indent="-342900">
                <a:spcBef>
                  <a:spcPts val="80"/>
                </a:spcBef>
                <a:buClr>
                  <a:srgbClr val="4D4D4D"/>
                </a:buClr>
                <a:buSzPts val="1600"/>
                <a:buFont typeface="Arial MT"/>
                <a:buChar char="•"/>
                <a:tabLst>
                  <a:tab pos="307340" algn="l"/>
                </a:tabLst>
              </a:pPr>
              <a:r>
                <a:rPr lang="en-US" sz="1600" spc="-10" dirty="0">
                  <a:solidFill>
                    <a:srgbClr val="4D4D4D"/>
                  </a:solidFill>
                  <a:effectLst/>
                  <a:latin typeface="Arial MT"/>
                  <a:ea typeface="Arial MT"/>
                  <a:cs typeface="Arial MT"/>
                </a:rPr>
                <a:t>enforcement</a:t>
              </a:r>
              <a:endParaRPr lang="it-IT" sz="1100" spc="0" dirty="0">
                <a:effectLst/>
                <a:latin typeface="Arial MT"/>
                <a:ea typeface="Arial MT"/>
                <a:cs typeface="Arial MT"/>
              </a:endParaRPr>
            </a:p>
            <a:p>
              <a:pPr marL="342900" lvl="0" indent="-342900">
                <a:spcBef>
                  <a:spcPts val="80"/>
                </a:spcBef>
                <a:buClr>
                  <a:srgbClr val="4D4D4D"/>
                </a:buClr>
                <a:buSzPts val="1600"/>
                <a:buFont typeface="Arial MT"/>
                <a:buChar char="•"/>
                <a:tabLst>
                  <a:tab pos="307340" algn="l"/>
                </a:tabLst>
              </a:pPr>
              <a:r>
                <a:rPr lang="en-US" sz="1600" spc="0" dirty="0">
                  <a:solidFill>
                    <a:srgbClr val="4D4D4D"/>
                  </a:solidFill>
                  <a:effectLst/>
                  <a:latin typeface="Arial MT"/>
                  <a:ea typeface="Arial MT"/>
                  <a:cs typeface="Arial MT"/>
                </a:rPr>
                <a:t>legal</a:t>
              </a:r>
              <a:r>
                <a:rPr lang="en-US" sz="1600" spc="-60" dirty="0">
                  <a:solidFill>
                    <a:srgbClr val="4D4D4D"/>
                  </a:solidFill>
                  <a:effectLst/>
                  <a:latin typeface="Arial MT"/>
                  <a:ea typeface="Arial MT"/>
                  <a:cs typeface="Arial MT"/>
                </a:rPr>
                <a:t> </a:t>
              </a:r>
              <a:r>
                <a:rPr lang="en-US" sz="1600" spc="-10" dirty="0">
                  <a:solidFill>
                    <a:srgbClr val="4D4D4D"/>
                  </a:solidFill>
                  <a:effectLst/>
                  <a:latin typeface="Arial MT"/>
                  <a:ea typeface="Arial MT"/>
                  <a:cs typeface="Arial MT"/>
                </a:rPr>
                <a:t>migration</a:t>
              </a:r>
              <a:endParaRPr lang="it-IT" sz="1100" spc="0" dirty="0">
                <a:effectLst/>
                <a:latin typeface="Arial MT"/>
                <a:ea typeface="Arial MT"/>
                <a:cs typeface="Arial MT"/>
              </a:endParaRPr>
            </a:p>
          </p:txBody>
        </p:sp>
        <p:sp>
          <p:nvSpPr>
            <p:cNvPr id="14" name="Textbox 24">
              <a:extLst>
                <a:ext uri="{FF2B5EF4-FFF2-40B4-BE49-F238E27FC236}">
                  <a16:creationId xmlns:a16="http://schemas.microsoft.com/office/drawing/2014/main" id="{BEC1F9D8-1172-2E26-D87F-756413CB994C}"/>
                </a:ext>
              </a:extLst>
            </p:cNvPr>
            <p:cNvSpPr txBox="1"/>
            <p:nvPr/>
          </p:nvSpPr>
          <p:spPr>
            <a:xfrm>
              <a:off x="7401204" y="210438"/>
              <a:ext cx="3343275" cy="1199007"/>
            </a:xfrm>
            <a:prstGeom prst="rect">
              <a:avLst/>
            </a:prstGeom>
          </p:spPr>
          <p:txBody>
            <a:bodyPr wrap="square" lIns="0" tIns="0" rIns="0" bIns="0" rtlCol="0">
              <a:noAutofit/>
            </a:bodyPr>
            <a:lstStyle/>
            <a:p>
              <a:pPr marL="244475">
                <a:spcBef>
                  <a:spcPts val="1275"/>
                </a:spcBef>
                <a:buNone/>
              </a:pPr>
              <a:r>
                <a:rPr lang="en-US" sz="1800" b="1" dirty="0">
                  <a:solidFill>
                    <a:srgbClr val="0E5F45"/>
                  </a:solidFill>
                  <a:effectLst/>
                  <a:latin typeface="Arial" panose="020B0604020202020204" pitchFamily="34" charset="0"/>
                  <a:ea typeface="Arial MT"/>
                  <a:cs typeface="Arial MT"/>
                </a:rPr>
                <a:t>Regulation</a:t>
              </a:r>
              <a:r>
                <a:rPr lang="en-US" sz="1800" b="1" spc="-5" dirty="0">
                  <a:solidFill>
                    <a:srgbClr val="0E5F45"/>
                  </a:solidFill>
                  <a:effectLst/>
                  <a:latin typeface="Arial" panose="020B0604020202020204" pitchFamily="34" charset="0"/>
                  <a:ea typeface="Arial MT"/>
                  <a:cs typeface="Arial MT"/>
                </a:rPr>
                <a:t> </a:t>
              </a:r>
              <a:r>
                <a:rPr lang="en-US" sz="1800" b="1" spc="-10" dirty="0">
                  <a:solidFill>
                    <a:srgbClr val="0E5F45"/>
                  </a:solidFill>
                  <a:effectLst/>
                  <a:latin typeface="Arial" panose="020B0604020202020204" pitchFamily="34" charset="0"/>
                  <a:ea typeface="Arial MT"/>
                  <a:cs typeface="Arial MT"/>
                </a:rPr>
                <a:t>862/2007</a:t>
              </a:r>
              <a:endParaRPr lang="it-IT" sz="1100" dirty="0">
                <a:effectLst/>
                <a:latin typeface="Arial MT"/>
                <a:ea typeface="Arial MT"/>
                <a:cs typeface="Arial MT"/>
              </a:endParaRPr>
            </a:p>
            <a:p>
              <a:pPr marL="155575" marR="62865">
                <a:lnSpc>
                  <a:spcPct val="103000"/>
                </a:lnSpc>
                <a:spcBef>
                  <a:spcPts val="105"/>
                </a:spcBef>
                <a:buNone/>
                <a:tabLst>
                  <a:tab pos="1765300" algn="l"/>
                </a:tabLst>
              </a:pPr>
              <a:r>
                <a:rPr lang="en-US" sz="1400" dirty="0">
                  <a:solidFill>
                    <a:srgbClr val="4D4D4D"/>
                  </a:solidFill>
                  <a:effectLst/>
                  <a:latin typeface="Arial" panose="020B0604020202020204" pitchFamily="34" charset="0"/>
                  <a:ea typeface="Arial MT"/>
                  <a:cs typeface="Arial" panose="020B0604020202020204" pitchFamily="34" charset="0"/>
                </a:rPr>
                <a:t>intl. migration	AMM statistics: </a:t>
              </a:r>
              <a:r>
                <a:rPr lang="en-US" sz="1400" spc="-10" dirty="0">
                  <a:solidFill>
                    <a:srgbClr val="4D4D4D"/>
                  </a:solidFill>
                  <a:effectLst/>
                  <a:latin typeface="Arial" panose="020B0604020202020204" pitchFamily="34" charset="0"/>
                  <a:ea typeface="Arial MT"/>
                  <a:cs typeface="Arial" panose="020B0604020202020204" pitchFamily="34" charset="0"/>
                </a:rPr>
                <a:t>statistics:</a:t>
              </a:r>
              <a:r>
                <a:rPr lang="en-US" sz="1400" dirty="0">
                  <a:solidFill>
                    <a:srgbClr val="4D4D4D"/>
                  </a:solidFill>
                  <a:effectLst/>
                  <a:latin typeface="Arial" panose="020B0604020202020204" pitchFamily="34" charset="0"/>
                  <a:ea typeface="Arial MT"/>
                  <a:cs typeface="Arial" panose="020B0604020202020204" pitchFamily="34" charset="0"/>
                </a:rPr>
                <a:t>	•</a:t>
              </a:r>
              <a:r>
                <a:rPr lang="en-US" sz="1400" spc="200" dirty="0">
                  <a:solidFill>
                    <a:srgbClr val="4D4D4D"/>
                  </a:solidFill>
                  <a:effectLst/>
                  <a:latin typeface="Arial" panose="020B0604020202020204" pitchFamily="34" charset="0"/>
                  <a:ea typeface="Arial MT"/>
                  <a:cs typeface="Arial" panose="020B0604020202020204" pitchFamily="34" charset="0"/>
                </a:rPr>
                <a:t> </a:t>
              </a:r>
              <a:r>
                <a:rPr lang="en-US" sz="1400" dirty="0">
                  <a:solidFill>
                    <a:srgbClr val="4D4D4D"/>
                  </a:solidFill>
                  <a:effectLst/>
                  <a:latin typeface="Arial" panose="020B0604020202020204" pitchFamily="34" charset="0"/>
                  <a:ea typeface="Arial MT"/>
                  <a:cs typeface="Arial" panose="020B0604020202020204" pitchFamily="34" charset="0"/>
                </a:rPr>
                <a:t>asylum,</a:t>
              </a:r>
              <a:r>
                <a:rPr lang="en-US" sz="1400" spc="-50" dirty="0">
                  <a:solidFill>
                    <a:srgbClr val="4D4D4D"/>
                  </a:solidFill>
                  <a:effectLst/>
                  <a:latin typeface="Arial" panose="020B0604020202020204" pitchFamily="34" charset="0"/>
                  <a:ea typeface="Arial MT"/>
                  <a:cs typeface="Arial" panose="020B0604020202020204" pitchFamily="34" charset="0"/>
                </a:rPr>
                <a:t> </a:t>
              </a:r>
              <a:r>
                <a:rPr lang="en-US" sz="1400" dirty="0">
                  <a:solidFill>
                    <a:srgbClr val="4D4D4D"/>
                  </a:solidFill>
                  <a:effectLst/>
                  <a:latin typeface="Arial" panose="020B0604020202020204" pitchFamily="34" charset="0"/>
                  <a:ea typeface="Arial MT"/>
                  <a:cs typeface="Arial" panose="020B0604020202020204" pitchFamily="34" charset="0"/>
                </a:rPr>
                <a:t>Dublin</a:t>
              </a:r>
              <a:endParaRPr lang="it-IT" sz="1400" dirty="0">
                <a:effectLst/>
                <a:latin typeface="Arial" panose="020B0604020202020204" pitchFamily="34" charset="0"/>
                <a:ea typeface="Arial MT"/>
                <a:cs typeface="Arial" panose="020B0604020202020204" pitchFamily="34" charset="0"/>
              </a:endParaRPr>
            </a:p>
            <a:p>
              <a:pPr marL="342900" lvl="0" indent="-342900">
                <a:spcBef>
                  <a:spcPts val="15"/>
                </a:spcBef>
                <a:buClr>
                  <a:srgbClr val="4D4D4D"/>
                </a:buClr>
                <a:buSzPts val="1600"/>
                <a:buFont typeface="Arial MT"/>
                <a:buChar char="•"/>
                <a:tabLst>
                  <a:tab pos="334645" algn="l"/>
                  <a:tab pos="1765300" algn="l"/>
                </a:tabLst>
              </a:pPr>
              <a:r>
                <a:rPr lang="en-US" sz="1400" spc="0" dirty="0">
                  <a:solidFill>
                    <a:srgbClr val="4D4D4D"/>
                  </a:solidFill>
                  <a:effectLst/>
                  <a:latin typeface="Arial" panose="020B0604020202020204" pitchFamily="34" charset="0"/>
                  <a:ea typeface="Arial MT"/>
                  <a:cs typeface="Arial" panose="020B0604020202020204" pitchFamily="34" charset="0"/>
                </a:rPr>
                <a:t>stocks</a:t>
              </a:r>
              <a:r>
                <a:rPr lang="en-US" sz="1400" spc="-30" dirty="0">
                  <a:solidFill>
                    <a:srgbClr val="4D4D4D"/>
                  </a:solidFill>
                  <a:effectLst/>
                  <a:latin typeface="Arial" panose="020B0604020202020204" pitchFamily="34" charset="0"/>
                  <a:ea typeface="Arial MT"/>
                  <a:cs typeface="Arial" panose="020B0604020202020204" pitchFamily="34" charset="0"/>
                </a:rPr>
                <a:t> </a:t>
              </a:r>
              <a:r>
                <a:rPr lang="en-US" sz="1400" spc="0" dirty="0">
                  <a:solidFill>
                    <a:srgbClr val="4D4D4D"/>
                  </a:solidFill>
                  <a:effectLst/>
                  <a:latin typeface="Arial" panose="020B0604020202020204" pitchFamily="34" charset="0"/>
                  <a:ea typeface="Arial MT"/>
                  <a:cs typeface="Arial" panose="020B0604020202020204" pitchFamily="34" charset="0"/>
                </a:rPr>
                <a:t>+</a:t>
              </a:r>
              <a:r>
                <a:rPr lang="en-US" sz="1400" spc="-30" dirty="0">
                  <a:solidFill>
                    <a:srgbClr val="4D4D4D"/>
                  </a:solidFill>
                  <a:effectLst/>
                  <a:latin typeface="Arial" panose="020B0604020202020204" pitchFamily="34" charset="0"/>
                  <a:ea typeface="Arial MT"/>
                  <a:cs typeface="Arial" panose="020B0604020202020204" pitchFamily="34" charset="0"/>
                </a:rPr>
                <a:t> </a:t>
              </a:r>
              <a:r>
                <a:rPr lang="en-US" sz="1400" spc="-10" dirty="0">
                  <a:solidFill>
                    <a:srgbClr val="4D4D4D"/>
                  </a:solidFill>
                  <a:effectLst/>
                  <a:latin typeface="Arial" panose="020B0604020202020204" pitchFamily="34" charset="0"/>
                  <a:ea typeface="Arial MT"/>
                  <a:cs typeface="Arial" panose="020B0604020202020204" pitchFamily="34" charset="0"/>
                </a:rPr>
                <a:t>flows</a:t>
              </a:r>
              <a:r>
                <a:rPr lang="en-US" sz="1400" spc="0" dirty="0">
                  <a:solidFill>
                    <a:srgbClr val="4D4D4D"/>
                  </a:solidFill>
                  <a:effectLst/>
                  <a:latin typeface="Arial" panose="020B0604020202020204" pitchFamily="34" charset="0"/>
                  <a:ea typeface="Arial MT"/>
                  <a:cs typeface="Arial" panose="020B0604020202020204" pitchFamily="34" charset="0"/>
                </a:rPr>
                <a:t>	•</a:t>
              </a:r>
              <a:r>
                <a:rPr lang="en-US" sz="1400" spc="395" dirty="0">
                  <a:solidFill>
                    <a:srgbClr val="4D4D4D"/>
                  </a:solidFill>
                  <a:effectLst/>
                  <a:latin typeface="Arial" panose="020B0604020202020204" pitchFamily="34" charset="0"/>
                  <a:ea typeface="Arial MT"/>
                  <a:cs typeface="Arial" panose="020B0604020202020204" pitchFamily="34" charset="0"/>
                </a:rPr>
                <a:t> </a:t>
              </a:r>
              <a:r>
                <a:rPr lang="en-US" sz="1400" spc="-10" dirty="0">
                  <a:solidFill>
                    <a:srgbClr val="4D4D4D"/>
                  </a:solidFill>
                  <a:effectLst/>
                  <a:latin typeface="Arial" panose="020B0604020202020204" pitchFamily="34" charset="0"/>
                  <a:ea typeface="Arial MT"/>
                  <a:cs typeface="Arial" panose="020B0604020202020204" pitchFamily="34" charset="0"/>
                </a:rPr>
                <a:t>enforcement</a:t>
              </a:r>
              <a:endParaRPr lang="it-IT" sz="1400" spc="0" dirty="0">
                <a:effectLst/>
                <a:latin typeface="Arial" panose="020B0604020202020204" pitchFamily="34" charset="0"/>
                <a:ea typeface="Arial MT"/>
                <a:cs typeface="Arial" panose="020B0604020202020204" pitchFamily="34" charset="0"/>
              </a:endParaRPr>
            </a:p>
            <a:p>
              <a:pPr marL="342900" lvl="0" indent="-342900">
                <a:spcBef>
                  <a:spcPts val="80"/>
                </a:spcBef>
                <a:buClr>
                  <a:srgbClr val="4D4D4D"/>
                </a:buClr>
                <a:buSzPts val="1600"/>
                <a:buFont typeface="Arial MT"/>
                <a:buChar char="•"/>
                <a:tabLst>
                  <a:tab pos="334645" algn="l"/>
                  <a:tab pos="1765300" algn="l"/>
                </a:tabLst>
              </a:pPr>
              <a:r>
                <a:rPr lang="en-US" sz="1400" spc="-10" dirty="0">
                  <a:solidFill>
                    <a:srgbClr val="4D4D4D"/>
                  </a:solidFill>
                  <a:effectLst/>
                  <a:latin typeface="Arial" panose="020B0604020202020204" pitchFamily="34" charset="0"/>
                  <a:ea typeface="Arial MT"/>
                  <a:cs typeface="Arial" panose="020B0604020202020204" pitchFamily="34" charset="0"/>
                </a:rPr>
                <a:t>citizenship</a:t>
              </a:r>
              <a:r>
                <a:rPr lang="en-US" sz="1400" spc="0" dirty="0">
                  <a:solidFill>
                    <a:srgbClr val="4D4D4D"/>
                  </a:solidFill>
                  <a:effectLst/>
                  <a:latin typeface="Arial" panose="020B0604020202020204" pitchFamily="34" charset="0"/>
                  <a:ea typeface="Arial MT"/>
                  <a:cs typeface="Arial" panose="020B0604020202020204" pitchFamily="34" charset="0"/>
                </a:rPr>
                <a:t>	•</a:t>
              </a:r>
              <a:r>
                <a:rPr lang="en-US" sz="1400" spc="365" dirty="0">
                  <a:solidFill>
                    <a:srgbClr val="4D4D4D"/>
                  </a:solidFill>
                  <a:effectLst/>
                  <a:latin typeface="Arial" panose="020B0604020202020204" pitchFamily="34" charset="0"/>
                  <a:ea typeface="Arial MT"/>
                  <a:cs typeface="Arial" panose="020B0604020202020204" pitchFamily="34" charset="0"/>
                </a:rPr>
                <a:t> </a:t>
              </a:r>
              <a:r>
                <a:rPr lang="en-US" sz="1400" spc="0" dirty="0">
                  <a:solidFill>
                    <a:srgbClr val="4D4D4D"/>
                  </a:solidFill>
                  <a:effectLst/>
                  <a:latin typeface="Arial" panose="020B0604020202020204" pitchFamily="34" charset="0"/>
                  <a:ea typeface="Arial MT"/>
                  <a:cs typeface="Arial" panose="020B0604020202020204" pitchFamily="34" charset="0"/>
                </a:rPr>
                <a:t>legal</a:t>
              </a:r>
              <a:r>
                <a:rPr lang="en-US" sz="1400" spc="-25" dirty="0">
                  <a:solidFill>
                    <a:srgbClr val="4D4D4D"/>
                  </a:solidFill>
                  <a:effectLst/>
                  <a:latin typeface="Arial" panose="020B0604020202020204" pitchFamily="34" charset="0"/>
                  <a:ea typeface="Arial MT"/>
                  <a:cs typeface="Arial" panose="020B0604020202020204" pitchFamily="34" charset="0"/>
                </a:rPr>
                <a:t> </a:t>
              </a:r>
              <a:r>
                <a:rPr lang="en-US" sz="1400" spc="-10" dirty="0">
                  <a:solidFill>
                    <a:srgbClr val="4D4D4D"/>
                  </a:solidFill>
                  <a:effectLst/>
                  <a:latin typeface="Arial" panose="020B0604020202020204" pitchFamily="34" charset="0"/>
                  <a:ea typeface="Arial MT"/>
                  <a:cs typeface="Arial" panose="020B0604020202020204" pitchFamily="34" charset="0"/>
                </a:rPr>
                <a:t>migration</a:t>
              </a:r>
              <a:endParaRPr lang="it-IT" sz="1400" spc="0" dirty="0">
                <a:effectLst/>
                <a:latin typeface="Arial" panose="020B0604020202020204" pitchFamily="34" charset="0"/>
                <a:ea typeface="Arial MT"/>
                <a:cs typeface="Arial" panose="020B0604020202020204" pitchFamily="34" charset="0"/>
              </a:endParaRPr>
            </a:p>
          </p:txBody>
        </p:sp>
        <p:sp>
          <p:nvSpPr>
            <p:cNvPr id="15" name="Textbox 25">
              <a:extLst>
                <a:ext uri="{FF2B5EF4-FFF2-40B4-BE49-F238E27FC236}">
                  <a16:creationId xmlns:a16="http://schemas.microsoft.com/office/drawing/2014/main" id="{4B30B2B0-5CAD-A736-97E0-4800C8A7D07F}"/>
                </a:ext>
              </a:extLst>
            </p:cNvPr>
            <p:cNvSpPr txBox="1"/>
            <p:nvPr/>
          </p:nvSpPr>
          <p:spPr>
            <a:xfrm>
              <a:off x="185432" y="210438"/>
              <a:ext cx="3194050" cy="1274595"/>
            </a:xfrm>
            <a:prstGeom prst="rect">
              <a:avLst/>
            </a:prstGeom>
            <a:solidFill>
              <a:srgbClr val="FFD966"/>
            </a:solidFill>
          </p:spPr>
          <p:txBody>
            <a:bodyPr wrap="square" lIns="0" tIns="0" rIns="0" bIns="0" rtlCol="0">
              <a:noAutofit/>
            </a:bodyPr>
            <a:lstStyle/>
            <a:p>
              <a:pPr marL="243840">
                <a:spcBef>
                  <a:spcPts val="1275"/>
                </a:spcBef>
                <a:buNone/>
              </a:pPr>
              <a:r>
                <a:rPr lang="en-US" b="1" dirty="0">
                  <a:solidFill>
                    <a:srgbClr val="7E5F00"/>
                  </a:solidFill>
                  <a:effectLst/>
                  <a:latin typeface="Arial" panose="020B0604020202020204" pitchFamily="34" charset="0"/>
                  <a:ea typeface="Arial MT"/>
                  <a:cs typeface="Arial" panose="020B0604020202020204" pitchFamily="34" charset="0"/>
                </a:rPr>
                <a:t>Regulation</a:t>
              </a:r>
              <a:r>
                <a:rPr lang="en-US" b="1" spc="-5" dirty="0">
                  <a:solidFill>
                    <a:srgbClr val="7E5F00"/>
                  </a:solidFill>
                  <a:effectLst/>
                  <a:latin typeface="Arial" panose="020B0604020202020204" pitchFamily="34" charset="0"/>
                  <a:ea typeface="Arial MT"/>
                  <a:cs typeface="Arial" panose="020B0604020202020204" pitchFamily="34" charset="0"/>
                </a:rPr>
                <a:t> </a:t>
              </a:r>
              <a:r>
                <a:rPr lang="en-US" b="1" spc="-10" dirty="0">
                  <a:solidFill>
                    <a:srgbClr val="7E5F00"/>
                  </a:solidFill>
                  <a:effectLst/>
                  <a:latin typeface="Arial" panose="020B0604020202020204" pitchFamily="34" charset="0"/>
                  <a:ea typeface="Arial MT"/>
                  <a:cs typeface="Arial" panose="020B0604020202020204" pitchFamily="34" charset="0"/>
                </a:rPr>
                <a:t>1260/2013</a:t>
              </a:r>
              <a:endParaRPr lang="it-IT" sz="1100" dirty="0">
                <a:effectLst/>
                <a:latin typeface="Arial" panose="020B0604020202020204" pitchFamily="34" charset="0"/>
                <a:ea typeface="Arial MT"/>
                <a:cs typeface="Arial" panose="020B0604020202020204" pitchFamily="34" charset="0"/>
              </a:endParaRPr>
            </a:p>
            <a:p>
              <a:pPr marL="243840">
                <a:spcBef>
                  <a:spcPts val="85"/>
                </a:spcBef>
                <a:buNone/>
              </a:pPr>
              <a:r>
                <a:rPr lang="en-US" sz="1400" dirty="0">
                  <a:solidFill>
                    <a:srgbClr val="7E5F00"/>
                  </a:solidFill>
                  <a:effectLst/>
                  <a:latin typeface="Arial" panose="020B0604020202020204" pitchFamily="34" charset="0"/>
                  <a:ea typeface="Arial MT"/>
                  <a:cs typeface="Arial" panose="020B0604020202020204" pitchFamily="34" charset="0"/>
                </a:rPr>
                <a:t>annual</a:t>
              </a:r>
              <a:r>
                <a:rPr lang="en-US" sz="1400" spc="-100" dirty="0">
                  <a:solidFill>
                    <a:srgbClr val="7E5F00"/>
                  </a:solidFill>
                  <a:effectLst/>
                  <a:latin typeface="Arial" panose="020B0604020202020204" pitchFamily="34" charset="0"/>
                  <a:ea typeface="Arial MT"/>
                  <a:cs typeface="Arial" panose="020B0604020202020204" pitchFamily="34" charset="0"/>
                </a:rPr>
                <a:t> </a:t>
              </a:r>
              <a:r>
                <a:rPr lang="en-US" sz="1400" dirty="0">
                  <a:solidFill>
                    <a:srgbClr val="7E5F00"/>
                  </a:solidFill>
                  <a:effectLst/>
                  <a:latin typeface="Arial" panose="020B0604020202020204" pitchFamily="34" charset="0"/>
                  <a:ea typeface="Arial MT"/>
                  <a:cs typeface="Arial" panose="020B0604020202020204" pitchFamily="34" charset="0"/>
                </a:rPr>
                <a:t>demographic</a:t>
              </a:r>
              <a:r>
                <a:rPr lang="en-US" sz="1400" spc="-80" dirty="0">
                  <a:solidFill>
                    <a:srgbClr val="7E5F00"/>
                  </a:solidFill>
                  <a:effectLst/>
                  <a:latin typeface="Arial" panose="020B0604020202020204" pitchFamily="34" charset="0"/>
                  <a:ea typeface="Arial MT"/>
                  <a:cs typeface="Arial" panose="020B0604020202020204" pitchFamily="34" charset="0"/>
                </a:rPr>
                <a:t> </a:t>
              </a:r>
              <a:r>
                <a:rPr lang="en-US" sz="1400" spc="-10" dirty="0">
                  <a:solidFill>
                    <a:srgbClr val="7E5F00"/>
                  </a:solidFill>
                  <a:effectLst/>
                  <a:latin typeface="Arial" panose="020B0604020202020204" pitchFamily="34" charset="0"/>
                  <a:ea typeface="Arial MT"/>
                  <a:cs typeface="Arial" panose="020B0604020202020204" pitchFamily="34" charset="0"/>
                </a:rPr>
                <a:t>statistics:</a:t>
              </a:r>
              <a:endParaRPr lang="it-IT" sz="1400" dirty="0">
                <a:effectLst/>
                <a:latin typeface="Arial" panose="020B0604020202020204" pitchFamily="34" charset="0"/>
                <a:ea typeface="Arial MT"/>
                <a:cs typeface="Arial" panose="020B0604020202020204" pitchFamily="34" charset="0"/>
              </a:endParaRPr>
            </a:p>
            <a:p>
              <a:pPr marL="342900" lvl="0" indent="-342900">
                <a:spcBef>
                  <a:spcPts val="80"/>
                </a:spcBef>
                <a:buClr>
                  <a:srgbClr val="7E5F00"/>
                </a:buClr>
                <a:buSzPts val="1600"/>
                <a:buFont typeface="Arial MT"/>
                <a:buChar char="•"/>
                <a:tabLst>
                  <a:tab pos="422910" algn="l"/>
                </a:tabLst>
              </a:pPr>
              <a:r>
                <a:rPr lang="en-US" sz="1400" spc="0" dirty="0">
                  <a:solidFill>
                    <a:srgbClr val="7E5F00"/>
                  </a:solidFill>
                  <a:effectLst/>
                  <a:latin typeface="Arial" panose="020B0604020202020204" pitchFamily="34" charset="0"/>
                  <a:ea typeface="Arial MT"/>
                  <a:cs typeface="Arial" panose="020B0604020202020204" pitchFamily="34" charset="0"/>
                </a:rPr>
                <a:t>population</a:t>
              </a:r>
              <a:r>
                <a:rPr lang="en-US" sz="1400" spc="-75" dirty="0">
                  <a:solidFill>
                    <a:srgbClr val="7E5F00"/>
                  </a:solidFill>
                  <a:effectLst/>
                  <a:latin typeface="Arial" panose="020B0604020202020204" pitchFamily="34" charset="0"/>
                  <a:ea typeface="Arial MT"/>
                  <a:cs typeface="Arial" panose="020B0604020202020204" pitchFamily="34" charset="0"/>
                </a:rPr>
                <a:t> </a:t>
              </a:r>
              <a:r>
                <a:rPr lang="en-US" sz="1400" spc="0" dirty="0">
                  <a:solidFill>
                    <a:srgbClr val="7E5F00"/>
                  </a:solidFill>
                  <a:effectLst/>
                  <a:latin typeface="Arial" panose="020B0604020202020204" pitchFamily="34" charset="0"/>
                  <a:ea typeface="Arial MT"/>
                  <a:cs typeface="Arial" panose="020B0604020202020204" pitchFamily="34" charset="0"/>
                </a:rPr>
                <a:t>stocks</a:t>
              </a:r>
              <a:r>
                <a:rPr lang="en-US" sz="1400" spc="-60" dirty="0">
                  <a:solidFill>
                    <a:srgbClr val="7E5F00"/>
                  </a:solidFill>
                  <a:effectLst/>
                  <a:latin typeface="Arial" panose="020B0604020202020204" pitchFamily="34" charset="0"/>
                  <a:ea typeface="Arial MT"/>
                  <a:cs typeface="Arial" panose="020B0604020202020204" pitchFamily="34" charset="0"/>
                </a:rPr>
                <a:t> </a:t>
              </a:r>
              <a:r>
                <a:rPr lang="en-US" sz="1400" spc="0" dirty="0">
                  <a:solidFill>
                    <a:srgbClr val="7E5F00"/>
                  </a:solidFill>
                  <a:effectLst/>
                  <a:latin typeface="Arial" panose="020B0604020202020204" pitchFamily="34" charset="0"/>
                  <a:ea typeface="Arial MT"/>
                  <a:cs typeface="Arial" panose="020B0604020202020204" pitchFamily="34" charset="0"/>
                </a:rPr>
                <a:t>incl.</a:t>
              </a:r>
              <a:r>
                <a:rPr lang="en-US" sz="1400" spc="-75" dirty="0">
                  <a:solidFill>
                    <a:srgbClr val="7E5F00"/>
                  </a:solidFill>
                  <a:effectLst/>
                  <a:latin typeface="Arial" panose="020B0604020202020204" pitchFamily="34" charset="0"/>
                  <a:ea typeface="Arial MT"/>
                  <a:cs typeface="Arial" panose="020B0604020202020204" pitchFamily="34" charset="0"/>
                </a:rPr>
                <a:t> </a:t>
              </a:r>
              <a:r>
                <a:rPr lang="en-US" sz="1400" spc="-10" dirty="0">
                  <a:solidFill>
                    <a:srgbClr val="7E5F00"/>
                  </a:solidFill>
                  <a:effectLst/>
                  <a:latin typeface="Arial" panose="020B0604020202020204" pitchFamily="34" charset="0"/>
                  <a:ea typeface="Arial MT"/>
                  <a:cs typeface="Arial" panose="020B0604020202020204" pitchFamily="34" charset="0"/>
                </a:rPr>
                <a:t>region</a:t>
              </a:r>
              <a:endParaRPr lang="it-IT" sz="1400" spc="0" dirty="0">
                <a:effectLst/>
                <a:latin typeface="Arial" panose="020B0604020202020204" pitchFamily="34" charset="0"/>
                <a:ea typeface="Arial MT"/>
                <a:cs typeface="Arial" panose="020B0604020202020204" pitchFamily="34" charset="0"/>
              </a:endParaRPr>
            </a:p>
            <a:p>
              <a:pPr marL="342900" lvl="0" indent="-342900">
                <a:spcBef>
                  <a:spcPts val="80"/>
                </a:spcBef>
                <a:buClr>
                  <a:srgbClr val="7E5F00"/>
                </a:buClr>
                <a:buSzPts val="1600"/>
                <a:buFont typeface="Arial MT"/>
                <a:buChar char="•"/>
                <a:tabLst>
                  <a:tab pos="422910" algn="l"/>
                </a:tabLst>
              </a:pPr>
              <a:r>
                <a:rPr lang="en-US" sz="1400" spc="0" dirty="0">
                  <a:solidFill>
                    <a:srgbClr val="7E5F00"/>
                  </a:solidFill>
                  <a:effectLst/>
                  <a:latin typeface="Arial" panose="020B0604020202020204" pitchFamily="34" charset="0"/>
                  <a:ea typeface="Arial MT"/>
                  <a:cs typeface="Arial" panose="020B0604020202020204" pitchFamily="34" charset="0"/>
                </a:rPr>
                <a:t>births</a:t>
              </a:r>
              <a:r>
                <a:rPr lang="en-US" sz="1400" spc="-35" dirty="0">
                  <a:solidFill>
                    <a:srgbClr val="7E5F00"/>
                  </a:solidFill>
                  <a:effectLst/>
                  <a:latin typeface="Arial" panose="020B0604020202020204" pitchFamily="34" charset="0"/>
                  <a:ea typeface="Arial MT"/>
                  <a:cs typeface="Arial" panose="020B0604020202020204" pitchFamily="34" charset="0"/>
                </a:rPr>
                <a:t> </a:t>
              </a:r>
              <a:r>
                <a:rPr lang="en-US" sz="1400" spc="0" dirty="0">
                  <a:solidFill>
                    <a:srgbClr val="7E5F00"/>
                  </a:solidFill>
                  <a:effectLst/>
                  <a:latin typeface="Arial" panose="020B0604020202020204" pitchFamily="34" charset="0"/>
                  <a:ea typeface="Arial MT"/>
                  <a:cs typeface="Arial" panose="020B0604020202020204" pitchFamily="34" charset="0"/>
                </a:rPr>
                <a:t>and</a:t>
              </a:r>
              <a:r>
                <a:rPr lang="en-US" sz="1400" spc="-45" dirty="0">
                  <a:solidFill>
                    <a:srgbClr val="7E5F00"/>
                  </a:solidFill>
                  <a:effectLst/>
                  <a:latin typeface="Arial" panose="020B0604020202020204" pitchFamily="34" charset="0"/>
                  <a:ea typeface="Arial MT"/>
                  <a:cs typeface="Arial" panose="020B0604020202020204" pitchFamily="34" charset="0"/>
                </a:rPr>
                <a:t> </a:t>
              </a:r>
              <a:r>
                <a:rPr lang="en-US" sz="1400" spc="-10" dirty="0">
                  <a:solidFill>
                    <a:srgbClr val="7E5F00"/>
                  </a:solidFill>
                  <a:effectLst/>
                  <a:latin typeface="Arial" panose="020B0604020202020204" pitchFamily="34" charset="0"/>
                  <a:ea typeface="Arial MT"/>
                  <a:cs typeface="Arial" panose="020B0604020202020204" pitchFamily="34" charset="0"/>
                </a:rPr>
                <a:t>deaths</a:t>
              </a:r>
              <a:endParaRPr lang="it-IT" sz="1400" spc="0" dirty="0">
                <a:effectLst/>
                <a:latin typeface="Arial" panose="020B0604020202020204" pitchFamily="34" charset="0"/>
                <a:ea typeface="Arial MT"/>
                <a:cs typeface="Arial" panose="020B0604020202020204" pitchFamily="34" charset="0"/>
              </a:endParaRPr>
            </a:p>
            <a:p>
              <a:pPr marL="342900" lvl="0" indent="-342900">
                <a:spcBef>
                  <a:spcPts val="80"/>
                </a:spcBef>
                <a:buClr>
                  <a:srgbClr val="7E5F00"/>
                </a:buClr>
                <a:buSzPts val="1600"/>
                <a:buFont typeface="Arial MT"/>
                <a:buChar char="•"/>
                <a:tabLst>
                  <a:tab pos="422910" algn="l"/>
                </a:tabLst>
              </a:pPr>
              <a:r>
                <a:rPr lang="en-US" sz="1400" spc="0" dirty="0">
                  <a:solidFill>
                    <a:srgbClr val="7E5F00"/>
                  </a:solidFill>
                  <a:effectLst/>
                  <a:latin typeface="Arial" panose="020B0604020202020204" pitchFamily="34" charset="0"/>
                  <a:ea typeface="Arial MT"/>
                  <a:cs typeface="Arial" panose="020B0604020202020204" pitchFamily="34" charset="0"/>
                </a:rPr>
                <a:t>qualified</a:t>
              </a:r>
              <a:r>
                <a:rPr lang="en-US" sz="1400" spc="-95" dirty="0">
                  <a:solidFill>
                    <a:srgbClr val="7E5F00"/>
                  </a:solidFill>
                  <a:effectLst/>
                  <a:latin typeface="Arial" panose="020B0604020202020204" pitchFamily="34" charset="0"/>
                  <a:ea typeface="Arial MT"/>
                  <a:cs typeface="Arial" panose="020B0604020202020204" pitchFamily="34" charset="0"/>
                </a:rPr>
                <a:t> </a:t>
              </a:r>
              <a:r>
                <a:rPr lang="en-US" sz="1400" spc="0" dirty="0">
                  <a:solidFill>
                    <a:srgbClr val="7E5F00"/>
                  </a:solidFill>
                  <a:effectLst/>
                  <a:latin typeface="Arial" panose="020B0604020202020204" pitchFamily="34" charset="0"/>
                  <a:ea typeface="Arial MT"/>
                  <a:cs typeface="Arial" panose="020B0604020202020204" pitchFamily="34" charset="0"/>
                </a:rPr>
                <a:t>majority</a:t>
              </a:r>
              <a:r>
                <a:rPr lang="en-US" sz="1400" spc="-70" dirty="0">
                  <a:solidFill>
                    <a:srgbClr val="7E5F00"/>
                  </a:solidFill>
                  <a:effectLst/>
                  <a:latin typeface="Arial" panose="020B0604020202020204" pitchFamily="34" charset="0"/>
                  <a:ea typeface="Arial MT"/>
                  <a:cs typeface="Arial" panose="020B0604020202020204" pitchFamily="34" charset="0"/>
                </a:rPr>
                <a:t> </a:t>
              </a:r>
              <a:r>
                <a:rPr lang="en-US" sz="1400" spc="-10" dirty="0">
                  <a:solidFill>
                    <a:srgbClr val="7E5F00"/>
                  </a:solidFill>
                  <a:effectLst/>
                  <a:latin typeface="Arial" panose="020B0604020202020204" pitchFamily="34" charset="0"/>
                  <a:ea typeface="Arial MT"/>
                  <a:cs typeface="Arial" panose="020B0604020202020204" pitchFamily="34" charset="0"/>
                </a:rPr>
                <a:t>weights</a:t>
              </a:r>
              <a:endParaRPr lang="it-IT" sz="1400" spc="0" dirty="0">
                <a:effectLst/>
                <a:latin typeface="Arial" panose="020B0604020202020204" pitchFamily="34" charset="0"/>
                <a:ea typeface="Arial MT"/>
                <a:cs typeface="Arial" panose="020B0604020202020204" pitchFamily="34" charset="0"/>
              </a:endParaRPr>
            </a:p>
          </p:txBody>
        </p:sp>
        <p:sp>
          <p:nvSpPr>
            <p:cNvPr id="16" name="Textbox 26">
              <a:extLst>
                <a:ext uri="{FF2B5EF4-FFF2-40B4-BE49-F238E27FC236}">
                  <a16:creationId xmlns:a16="http://schemas.microsoft.com/office/drawing/2014/main" id="{0D827505-E549-9AC4-CF0E-7B7DF6EDEA88}"/>
                </a:ext>
              </a:extLst>
            </p:cNvPr>
            <p:cNvSpPr txBox="1"/>
            <p:nvPr/>
          </p:nvSpPr>
          <p:spPr>
            <a:xfrm>
              <a:off x="4037863" y="167409"/>
              <a:ext cx="2370455" cy="988060"/>
            </a:xfrm>
            <a:prstGeom prst="rect">
              <a:avLst/>
            </a:prstGeom>
          </p:spPr>
          <p:txBody>
            <a:bodyPr wrap="square" lIns="0" tIns="0" rIns="0" bIns="0" rtlCol="0">
              <a:noAutofit/>
            </a:bodyPr>
            <a:lstStyle/>
            <a:p>
              <a:pPr>
                <a:lnSpc>
                  <a:spcPts val="2010"/>
                </a:lnSpc>
                <a:buNone/>
              </a:pPr>
              <a:r>
                <a:rPr lang="en-US" sz="1800" b="1" dirty="0">
                  <a:solidFill>
                    <a:srgbClr val="013A79"/>
                  </a:solidFill>
                  <a:effectLst/>
                  <a:latin typeface="Arial" panose="020B0604020202020204" pitchFamily="34" charset="0"/>
                  <a:ea typeface="Arial MT"/>
                  <a:cs typeface="Arial MT"/>
                </a:rPr>
                <a:t>Regulation</a:t>
              </a:r>
              <a:r>
                <a:rPr lang="en-US" sz="1800" b="1" spc="-5" dirty="0">
                  <a:solidFill>
                    <a:srgbClr val="013A79"/>
                  </a:solidFill>
                  <a:effectLst/>
                  <a:latin typeface="Arial" panose="020B0604020202020204" pitchFamily="34" charset="0"/>
                  <a:ea typeface="Arial MT"/>
                  <a:cs typeface="Arial MT"/>
                </a:rPr>
                <a:t> </a:t>
              </a:r>
              <a:r>
                <a:rPr lang="en-US" sz="1800" b="1" spc="-10" dirty="0">
                  <a:solidFill>
                    <a:srgbClr val="013A79"/>
                  </a:solidFill>
                  <a:effectLst/>
                  <a:latin typeface="Arial" panose="020B0604020202020204" pitchFamily="34" charset="0"/>
                  <a:ea typeface="Arial MT"/>
                  <a:cs typeface="Arial MT"/>
                </a:rPr>
                <a:t>763/2008</a:t>
              </a:r>
              <a:endParaRPr lang="it-IT" sz="1100" dirty="0">
                <a:effectLst/>
                <a:latin typeface="Arial MT"/>
                <a:ea typeface="Arial MT"/>
                <a:cs typeface="Arial MT"/>
              </a:endParaRPr>
            </a:p>
            <a:p>
              <a:pPr>
                <a:spcBef>
                  <a:spcPts val="85"/>
                </a:spcBef>
                <a:buNone/>
              </a:pPr>
              <a:r>
                <a:rPr lang="en-US" sz="1400" dirty="0">
                  <a:solidFill>
                    <a:srgbClr val="7E5F00"/>
                  </a:solidFill>
                  <a:latin typeface="Arial" panose="020B0604020202020204" pitchFamily="34" charset="0"/>
                  <a:cs typeface="Arial" panose="020B0604020202020204" pitchFamily="34" charset="0"/>
                </a:rPr>
                <a:t>decennial census on:</a:t>
              </a:r>
              <a:endParaRPr lang="it-IT" sz="1400" dirty="0">
                <a:solidFill>
                  <a:srgbClr val="7E5F00"/>
                </a:solidFill>
                <a:latin typeface="Arial" panose="020B0604020202020204" pitchFamily="34" charset="0"/>
                <a:cs typeface="Arial" panose="020B0604020202020204" pitchFamily="34" charset="0"/>
              </a:endParaRPr>
            </a:p>
            <a:p>
              <a:pPr marL="342900" lvl="0" indent="-342900">
                <a:spcBef>
                  <a:spcPts val="80"/>
                </a:spcBef>
                <a:buClr>
                  <a:srgbClr val="013A79"/>
                </a:buClr>
                <a:buSzPts val="1600"/>
                <a:buFont typeface="Arial MT"/>
                <a:buChar char="•"/>
                <a:tabLst>
                  <a:tab pos="179070" algn="l"/>
                </a:tabLst>
              </a:pPr>
              <a:r>
                <a:rPr lang="en-US" sz="1400" dirty="0">
                  <a:solidFill>
                    <a:srgbClr val="7E5F00"/>
                  </a:solidFill>
                  <a:latin typeface="Arial" panose="020B0604020202020204" pitchFamily="34" charset="0"/>
                  <a:cs typeface="Arial" panose="020B0604020202020204" pitchFamily="34" charset="0"/>
                </a:rPr>
                <a:t>population</a:t>
              </a:r>
              <a:endParaRPr lang="it-IT" sz="1400" dirty="0">
                <a:solidFill>
                  <a:srgbClr val="7E5F00"/>
                </a:solidFill>
                <a:latin typeface="Arial" panose="020B0604020202020204" pitchFamily="34" charset="0"/>
                <a:cs typeface="Arial" panose="020B0604020202020204" pitchFamily="34" charset="0"/>
              </a:endParaRPr>
            </a:p>
            <a:p>
              <a:pPr marL="342900" lvl="0" indent="-342900">
                <a:spcBef>
                  <a:spcPts val="80"/>
                </a:spcBef>
                <a:buClr>
                  <a:srgbClr val="013A79"/>
                </a:buClr>
                <a:buSzPts val="1600"/>
                <a:buFont typeface="Arial MT"/>
                <a:buChar char="•"/>
                <a:tabLst>
                  <a:tab pos="179070" algn="l"/>
                </a:tabLst>
              </a:pPr>
              <a:r>
                <a:rPr lang="en-US" sz="1400" dirty="0">
                  <a:solidFill>
                    <a:srgbClr val="7E5F00"/>
                  </a:solidFill>
                  <a:latin typeface="Arial" panose="020B0604020202020204" pitchFamily="34" charset="0"/>
                  <a:cs typeface="Arial" panose="020B0604020202020204" pitchFamily="34" charset="0"/>
                </a:rPr>
                <a:t>families and households</a:t>
              </a:r>
              <a:endParaRPr lang="it-IT" sz="1400" dirty="0">
                <a:solidFill>
                  <a:srgbClr val="7E5F00"/>
                </a:solidFill>
                <a:latin typeface="Arial" panose="020B0604020202020204" pitchFamily="34" charset="0"/>
                <a:cs typeface="Arial" panose="020B0604020202020204" pitchFamily="34" charset="0"/>
              </a:endParaRPr>
            </a:p>
          </p:txBody>
        </p:sp>
        <p:sp>
          <p:nvSpPr>
            <p:cNvPr id="17" name="Textbox 27">
              <a:extLst>
                <a:ext uri="{FF2B5EF4-FFF2-40B4-BE49-F238E27FC236}">
                  <a16:creationId xmlns:a16="http://schemas.microsoft.com/office/drawing/2014/main" id="{BEF3AD6F-64B9-5AD2-0DB1-B6289E3CAF0B}"/>
                </a:ext>
              </a:extLst>
            </p:cNvPr>
            <p:cNvSpPr txBox="1"/>
            <p:nvPr/>
          </p:nvSpPr>
          <p:spPr>
            <a:xfrm>
              <a:off x="506755" y="2435966"/>
              <a:ext cx="7295430" cy="353143"/>
            </a:xfrm>
            <a:prstGeom prst="rect">
              <a:avLst/>
            </a:prstGeom>
            <a:solidFill>
              <a:srgbClr val="92DCEB"/>
            </a:solidFill>
          </p:spPr>
          <p:txBody>
            <a:bodyPr wrap="square" lIns="0" tIns="0" rIns="0" bIns="0" rtlCol="0">
              <a:noAutofit/>
            </a:bodyPr>
            <a:lstStyle/>
            <a:p>
              <a:pPr marL="270510">
                <a:spcBef>
                  <a:spcPts val="1005"/>
                </a:spcBef>
              </a:pPr>
              <a:r>
                <a:rPr lang="en-US" sz="2000" b="1" dirty="0">
                  <a:solidFill>
                    <a:srgbClr val="176C7C"/>
                  </a:solidFill>
                  <a:effectLst/>
                  <a:latin typeface="Arial" panose="020B0604020202020204" pitchFamily="34" charset="0"/>
                  <a:ea typeface="Arial MT"/>
                  <a:cs typeface="Arial MT"/>
                </a:rPr>
                <a:t>Single</a:t>
              </a:r>
              <a:r>
                <a:rPr lang="en-US" sz="2000" b="1" spc="-40" dirty="0">
                  <a:solidFill>
                    <a:srgbClr val="176C7C"/>
                  </a:solidFill>
                  <a:effectLst/>
                  <a:latin typeface="Arial" panose="020B0604020202020204" pitchFamily="34" charset="0"/>
                  <a:ea typeface="Arial MT"/>
                  <a:cs typeface="Arial MT"/>
                </a:rPr>
                <a:t> </a:t>
              </a:r>
              <a:r>
                <a:rPr lang="en-US" sz="2000" b="1" dirty="0">
                  <a:solidFill>
                    <a:srgbClr val="176C7C"/>
                  </a:solidFill>
                  <a:effectLst/>
                  <a:latin typeface="Arial" panose="020B0604020202020204" pitchFamily="34" charset="0"/>
                  <a:ea typeface="Arial MT"/>
                  <a:cs typeface="Arial MT"/>
                </a:rPr>
                <a:t>framework</a:t>
              </a:r>
              <a:r>
                <a:rPr lang="en-US" sz="2000" b="1" spc="-30" dirty="0">
                  <a:solidFill>
                    <a:srgbClr val="176C7C"/>
                  </a:solidFill>
                  <a:effectLst/>
                  <a:latin typeface="Arial" panose="020B0604020202020204" pitchFamily="34" charset="0"/>
                  <a:ea typeface="Arial MT"/>
                  <a:cs typeface="Arial MT"/>
                </a:rPr>
                <a:t> </a:t>
              </a:r>
              <a:r>
                <a:rPr lang="en-US" sz="2000" b="1" dirty="0">
                  <a:solidFill>
                    <a:srgbClr val="0462C1"/>
                  </a:solidFill>
                  <a:effectLst/>
                  <a:latin typeface="Arial" panose="020B0604020202020204" pitchFamily="34" charset="0"/>
                  <a:ea typeface="Arial MT"/>
                  <a:cs typeface="Arial MT"/>
                  <a:hlinkClick r:id="rId3"/>
                </a:rPr>
                <a:t>Regulation</a:t>
              </a:r>
              <a:r>
                <a:rPr lang="en-US" sz="2000" b="1" spc="-40" dirty="0">
                  <a:solidFill>
                    <a:srgbClr val="0462C1"/>
                  </a:solidFill>
                  <a:effectLst/>
                  <a:latin typeface="Arial" panose="020B0604020202020204" pitchFamily="34" charset="0"/>
                  <a:ea typeface="Arial MT"/>
                  <a:cs typeface="Arial MT"/>
                  <a:hlinkClick r:id="rId3"/>
                </a:rPr>
                <a:t> </a:t>
              </a:r>
              <a:r>
                <a:rPr lang="en-US" sz="2000" b="1" dirty="0">
                  <a:solidFill>
                    <a:srgbClr val="0462C1"/>
                  </a:solidFill>
                  <a:effectLst/>
                  <a:latin typeface="Arial" panose="020B0604020202020204" pitchFamily="34" charset="0"/>
                  <a:ea typeface="Arial MT"/>
                  <a:cs typeface="Arial MT"/>
                  <a:hlinkClick r:id="rId3"/>
                </a:rPr>
                <a:t>(EU)</a:t>
              </a:r>
              <a:r>
                <a:rPr lang="en-US" sz="2000" b="1" spc="-15" dirty="0">
                  <a:solidFill>
                    <a:srgbClr val="0462C1"/>
                  </a:solidFill>
                  <a:effectLst/>
                  <a:latin typeface="Arial" panose="020B0604020202020204" pitchFamily="34" charset="0"/>
                  <a:ea typeface="Arial MT"/>
                  <a:cs typeface="Arial MT"/>
                  <a:hlinkClick r:id="rId3"/>
                </a:rPr>
                <a:t> </a:t>
              </a:r>
              <a:r>
                <a:rPr lang="en-US" sz="2000" b="1" dirty="0">
                  <a:solidFill>
                    <a:srgbClr val="0462C1"/>
                  </a:solidFill>
                  <a:effectLst/>
                  <a:latin typeface="Arial" panose="020B0604020202020204" pitchFamily="34" charset="0"/>
                  <a:ea typeface="Arial MT"/>
                  <a:cs typeface="Arial MT"/>
                  <a:hlinkClick r:id="rId3"/>
                </a:rPr>
                <a:t>2025/2458</a:t>
              </a:r>
              <a:r>
                <a:rPr lang="en-US" sz="2000" b="1" spc="15" dirty="0">
                  <a:solidFill>
                    <a:srgbClr val="0462C1"/>
                  </a:solidFill>
                  <a:effectLst/>
                  <a:latin typeface="Arial" panose="020B0604020202020204" pitchFamily="34" charset="0"/>
                  <a:ea typeface="Arial MT"/>
                  <a:cs typeface="Arial MT"/>
                </a:rPr>
                <a:t> </a:t>
              </a:r>
              <a:r>
                <a:rPr lang="en-US" sz="2000" b="1" spc="-10" dirty="0">
                  <a:solidFill>
                    <a:srgbClr val="176C7C"/>
                  </a:solidFill>
                  <a:effectLst/>
                  <a:latin typeface="Arial" panose="020B0604020202020204" pitchFamily="34" charset="0"/>
                  <a:ea typeface="Arial MT"/>
                  <a:cs typeface="Arial MT"/>
                </a:rPr>
                <a:t>(ESOP)</a:t>
              </a:r>
              <a:endParaRPr lang="it-IT" sz="2000" dirty="0">
                <a:effectLst/>
                <a:latin typeface="Arial MT"/>
                <a:ea typeface="Arial MT"/>
                <a:cs typeface="Arial MT"/>
              </a:endParaRPr>
            </a:p>
          </p:txBody>
        </p:sp>
      </p:grpSp>
      <p:sp>
        <p:nvSpPr>
          <p:cNvPr id="18" name="Rettangolo 17">
            <a:extLst>
              <a:ext uri="{FF2B5EF4-FFF2-40B4-BE49-F238E27FC236}">
                <a16:creationId xmlns:a16="http://schemas.microsoft.com/office/drawing/2014/main" id="{78368DF1-F0B9-F0D7-D849-E0BA15091942}"/>
              </a:ext>
            </a:extLst>
          </p:cNvPr>
          <p:cNvSpPr/>
          <p:nvPr/>
        </p:nvSpPr>
        <p:spPr>
          <a:xfrm>
            <a:off x="733331" y="938148"/>
            <a:ext cx="10496265" cy="275653"/>
          </a:xfrm>
          <a:prstGeom prst="rect">
            <a:avLst/>
          </a:prstGeom>
        </p:spPr>
        <p:txBody>
          <a:bodyPr wrap="square">
            <a:spAutoFit/>
          </a:bodyPr>
          <a:lstStyle/>
          <a:p>
            <a:pPr>
              <a:lnSpc>
                <a:spcPct val="107000"/>
              </a:lnSpc>
              <a:spcAft>
                <a:spcPts val="0"/>
              </a:spcAft>
            </a:pPr>
            <a:r>
              <a:rPr lang="it-IT" sz="1200" dirty="0">
                <a:latin typeface="Arial" panose="020B0604020202020204" pitchFamily="34" charset="0"/>
                <a:ea typeface="Calibri" panose="020F0502020204030204" pitchFamily="34" charset="0"/>
                <a:cs typeface="Arial" panose="020B0604020202020204" pitchFamily="34" charset="0"/>
              </a:rPr>
              <a:t>Il 12 dicembre 2025 è stato pubblicato nella Gazzetta Ufficiale Europea il nuovo Regolamento Quadro che, per il Censimento, sostituisce il 763 del 2008.</a:t>
            </a:r>
            <a:endParaRPr lang="it-IT" sz="1200" dirty="0">
              <a:effectLst/>
              <a:latin typeface="Arial" panose="020B0604020202020204" pitchFamily="34" charset="0"/>
              <a:ea typeface="Calibri" panose="020F0502020204030204" pitchFamily="34" charset="0"/>
              <a:cs typeface="Arial" panose="020B0604020202020204" pitchFamily="34" charset="0"/>
            </a:endParaRPr>
          </a:p>
        </p:txBody>
      </p:sp>
      <p:sp>
        <p:nvSpPr>
          <p:cNvPr id="19" name="CasellaDiTesto 18">
            <a:extLst>
              <a:ext uri="{FF2B5EF4-FFF2-40B4-BE49-F238E27FC236}">
                <a16:creationId xmlns:a16="http://schemas.microsoft.com/office/drawing/2014/main" id="{A1B49EDA-6741-AB28-2C50-CFFA78CBF0C2}"/>
              </a:ext>
            </a:extLst>
          </p:cNvPr>
          <p:cNvSpPr txBox="1"/>
          <p:nvPr/>
        </p:nvSpPr>
        <p:spPr>
          <a:xfrm>
            <a:off x="830258" y="1298466"/>
            <a:ext cx="10318026" cy="984885"/>
          </a:xfrm>
          <a:prstGeom prst="rect">
            <a:avLst/>
          </a:prstGeom>
          <a:noFill/>
          <a:ln w="3175">
            <a:solidFill>
              <a:schemeClr val="tx1"/>
            </a:solidFill>
          </a:ln>
        </p:spPr>
        <p:txBody>
          <a:bodyPr wrap="square">
            <a:spAutoFit/>
          </a:bodyPr>
          <a:lstStyle/>
          <a:p>
            <a:pPr algn="ctr"/>
            <a:r>
              <a:rPr lang="it-IT" sz="1600" b="1" dirty="0">
                <a:latin typeface="Arial" panose="020B0604020202020204" pitchFamily="34" charset="0"/>
                <a:cs typeface="Arial" panose="020B0604020202020204" pitchFamily="34" charset="0"/>
              </a:rPr>
              <a:t>REGULATION (EU) 2025/2458 OF THE EUROPEAN PARLIAMENT AND OF THE COUNCIL</a:t>
            </a:r>
          </a:p>
          <a:p>
            <a:pPr algn="ctr"/>
            <a:r>
              <a:rPr lang="it-IT" sz="1400" dirty="0">
                <a:latin typeface="Arial" panose="020B0604020202020204" pitchFamily="34" charset="0"/>
                <a:cs typeface="Arial" panose="020B0604020202020204" pitchFamily="34" charset="0"/>
              </a:rPr>
              <a:t>of 26 November 2025</a:t>
            </a:r>
          </a:p>
          <a:p>
            <a:pPr algn="ctr"/>
            <a:r>
              <a:rPr lang="it-IT" sz="1400" dirty="0">
                <a:latin typeface="Arial" panose="020B0604020202020204" pitchFamily="34" charset="0"/>
                <a:cs typeface="Arial" panose="020B0604020202020204" pitchFamily="34" charset="0"/>
              </a:rPr>
              <a:t>on </a:t>
            </a:r>
            <a:r>
              <a:rPr lang="it-IT" sz="1400" dirty="0" err="1">
                <a:latin typeface="Arial" panose="020B0604020202020204" pitchFamily="34" charset="0"/>
                <a:cs typeface="Arial" panose="020B0604020202020204" pitchFamily="34" charset="0"/>
              </a:rPr>
              <a:t>European</a:t>
            </a:r>
            <a:r>
              <a:rPr lang="it-IT" sz="1400" dirty="0">
                <a:latin typeface="Arial" panose="020B0604020202020204" pitchFamily="34" charset="0"/>
                <a:cs typeface="Arial" panose="020B0604020202020204" pitchFamily="34" charset="0"/>
              </a:rPr>
              <a:t> </a:t>
            </a:r>
            <a:r>
              <a:rPr lang="it-IT" sz="1400" dirty="0" err="1">
                <a:latin typeface="Arial" panose="020B0604020202020204" pitchFamily="34" charset="0"/>
                <a:cs typeface="Arial" panose="020B0604020202020204" pitchFamily="34" charset="0"/>
              </a:rPr>
              <a:t>statistics</a:t>
            </a:r>
            <a:r>
              <a:rPr lang="it-IT" sz="1400" dirty="0">
                <a:latin typeface="Arial" panose="020B0604020202020204" pitchFamily="34" charset="0"/>
                <a:cs typeface="Arial" panose="020B0604020202020204" pitchFamily="34" charset="0"/>
              </a:rPr>
              <a:t> on </a:t>
            </a:r>
            <a:r>
              <a:rPr lang="it-IT" sz="1400" dirty="0" err="1">
                <a:latin typeface="Arial" panose="020B0604020202020204" pitchFamily="34" charset="0"/>
                <a:cs typeface="Arial" panose="020B0604020202020204" pitchFamily="34" charset="0"/>
              </a:rPr>
              <a:t>population</a:t>
            </a:r>
            <a:r>
              <a:rPr lang="it-IT" sz="1400" dirty="0">
                <a:latin typeface="Arial" panose="020B0604020202020204" pitchFamily="34" charset="0"/>
                <a:cs typeface="Arial" panose="020B0604020202020204" pitchFamily="34" charset="0"/>
              </a:rPr>
              <a:t> and housing, </a:t>
            </a:r>
            <a:r>
              <a:rPr lang="it-IT" sz="1400" dirty="0" err="1">
                <a:latin typeface="Arial" panose="020B0604020202020204" pitchFamily="34" charset="0"/>
                <a:cs typeface="Arial" panose="020B0604020202020204" pitchFamily="34" charset="0"/>
              </a:rPr>
              <a:t>amending</a:t>
            </a:r>
            <a:r>
              <a:rPr lang="it-IT" sz="1400" dirty="0">
                <a:latin typeface="Arial" panose="020B0604020202020204" pitchFamily="34" charset="0"/>
                <a:cs typeface="Arial" panose="020B0604020202020204" pitchFamily="34" charset="0"/>
              </a:rPr>
              <a:t> </a:t>
            </a:r>
            <a:r>
              <a:rPr lang="it-IT" sz="1400" dirty="0" err="1">
                <a:latin typeface="Arial" panose="020B0604020202020204" pitchFamily="34" charset="0"/>
                <a:cs typeface="Arial" panose="020B0604020202020204" pitchFamily="34" charset="0"/>
              </a:rPr>
              <a:t>Regulation</a:t>
            </a:r>
            <a:r>
              <a:rPr lang="it-IT" sz="1400" dirty="0">
                <a:latin typeface="Arial" panose="020B0604020202020204" pitchFamily="34" charset="0"/>
                <a:cs typeface="Arial" panose="020B0604020202020204" pitchFamily="34" charset="0"/>
              </a:rPr>
              <a:t> (EC) No 862/2007 and </a:t>
            </a:r>
            <a:r>
              <a:rPr lang="it-IT" sz="1400" dirty="0" err="1">
                <a:latin typeface="Arial" panose="020B0604020202020204" pitchFamily="34" charset="0"/>
                <a:cs typeface="Arial" panose="020B0604020202020204" pitchFamily="34" charset="0"/>
              </a:rPr>
              <a:t>repealing</a:t>
            </a:r>
            <a:r>
              <a:rPr lang="it-IT" sz="1400" dirty="0">
                <a:latin typeface="Arial" panose="020B0604020202020204" pitchFamily="34" charset="0"/>
                <a:cs typeface="Arial" panose="020B0604020202020204" pitchFamily="34" charset="0"/>
              </a:rPr>
              <a:t> </a:t>
            </a:r>
            <a:r>
              <a:rPr lang="it-IT" sz="1400" dirty="0" err="1">
                <a:latin typeface="Arial" panose="020B0604020202020204" pitchFamily="34" charset="0"/>
                <a:cs typeface="Arial" panose="020B0604020202020204" pitchFamily="34" charset="0"/>
              </a:rPr>
              <a:t>Regulations</a:t>
            </a:r>
            <a:r>
              <a:rPr lang="it-IT" sz="1400" dirty="0">
                <a:latin typeface="Arial" panose="020B0604020202020204" pitchFamily="34" charset="0"/>
                <a:cs typeface="Arial" panose="020B0604020202020204" pitchFamily="34" charset="0"/>
              </a:rPr>
              <a:t> (EC) No 763/2008 and (EU) No 1260/2013</a:t>
            </a:r>
          </a:p>
        </p:txBody>
      </p:sp>
      <p:sp>
        <p:nvSpPr>
          <p:cNvPr id="20" name="CasellaDiTesto 19">
            <a:extLst>
              <a:ext uri="{FF2B5EF4-FFF2-40B4-BE49-F238E27FC236}">
                <a16:creationId xmlns:a16="http://schemas.microsoft.com/office/drawing/2014/main" id="{39CD157D-9AEE-F59F-6B56-69174F5776C5}"/>
              </a:ext>
            </a:extLst>
          </p:cNvPr>
          <p:cNvSpPr txBox="1"/>
          <p:nvPr/>
        </p:nvSpPr>
        <p:spPr>
          <a:xfrm>
            <a:off x="468895" y="5215573"/>
            <a:ext cx="8774438" cy="738664"/>
          </a:xfrm>
          <a:prstGeom prst="rect">
            <a:avLst/>
          </a:prstGeom>
          <a:solidFill>
            <a:srgbClr val="00602B"/>
          </a:solidFill>
        </p:spPr>
        <p:txBody>
          <a:bodyPr wrap="square">
            <a:spAutoFit/>
          </a:bodyPr>
          <a:lstStyle/>
          <a:p>
            <a:pPr algn="just"/>
            <a:r>
              <a:rPr lang="it-IT" sz="1400" b="1" dirty="0">
                <a:solidFill>
                  <a:schemeClr val="bg1"/>
                </a:solidFill>
                <a:latin typeface="Arial" panose="020B0604020202020204" pitchFamily="34" charset="0"/>
                <a:cs typeface="Arial" panose="020B0604020202020204" pitchFamily="34" charset="0"/>
              </a:rPr>
              <a:t>Il nuovo Regolamento sulle Statistiche Europee di Popolazione (ESOP) istituisce un quadro giuridico unico e aggiornato volto a integrare e armonizzare i dati demografici, migratori e censuari tra tutti gli Stati membri. </a:t>
            </a:r>
          </a:p>
        </p:txBody>
      </p:sp>
      <p:sp>
        <p:nvSpPr>
          <p:cNvPr id="21" name="CasellaDiTesto 20">
            <a:extLst>
              <a:ext uri="{FF2B5EF4-FFF2-40B4-BE49-F238E27FC236}">
                <a16:creationId xmlns:a16="http://schemas.microsoft.com/office/drawing/2014/main" id="{A15054A1-DBEE-D7E9-C43F-86C0642A99C7}"/>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2454774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F3F05-C021-23D3-6693-A8ECC45C53BE}"/>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52A46E60-D6B3-CC4A-54DA-36DD51EBFD48}"/>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COSA CAMBIA A LIVELLO INTERNAZIONALE? </a:t>
            </a:r>
            <a:r>
              <a:rPr lang="it-IT" sz="1600" b="1" dirty="0">
                <a:solidFill>
                  <a:schemeClr val="bg1"/>
                </a:solidFill>
                <a:latin typeface="Arial"/>
                <a:cs typeface="Arial"/>
              </a:rPr>
              <a:t>2</a:t>
            </a:r>
          </a:p>
        </p:txBody>
      </p:sp>
      <p:sp>
        <p:nvSpPr>
          <p:cNvPr id="3" name="CasellaDiTesto 2">
            <a:extLst>
              <a:ext uri="{FF2B5EF4-FFF2-40B4-BE49-F238E27FC236}">
                <a16:creationId xmlns:a16="http://schemas.microsoft.com/office/drawing/2014/main" id="{34E285C6-55FC-5C99-F0D2-39CD5DF77FAA}"/>
              </a:ext>
            </a:extLst>
          </p:cNvPr>
          <p:cNvSpPr txBox="1"/>
          <p:nvPr/>
        </p:nvSpPr>
        <p:spPr>
          <a:xfrm>
            <a:off x="144752" y="1323634"/>
            <a:ext cx="10405832" cy="607474"/>
          </a:xfrm>
          <a:prstGeom prst="rect">
            <a:avLst/>
          </a:prstGeom>
          <a:noFill/>
        </p:spPr>
        <p:txBody>
          <a:bodyPr wrap="square">
            <a:spAutoFit/>
          </a:bodyPr>
          <a:lstStyle/>
          <a:p>
            <a:pPr marR="403860" lvl="0" algn="just">
              <a:lnSpc>
                <a:spcPct val="93000"/>
              </a:lnSpc>
              <a:buClr>
                <a:srgbClr val="231F20"/>
              </a:buClr>
              <a:buSzPts val="950"/>
              <a:tabLst>
                <a:tab pos="679450" algn="l"/>
              </a:tabLst>
            </a:pP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Member States and the Commission (Eurostat) shall use one or more of the following data sources</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provided that such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data</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sources</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allow</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for</a:t>
            </a:r>
            <a:r>
              <a:rPr lang="en-US" sz="1200" spc="6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the</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production</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of</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statistics</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that</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meet</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the</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quality</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requirements</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laid</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down</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in</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cap="small"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a</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rticle</a:t>
            </a:r>
            <a:r>
              <a:rPr lang="en-US" sz="12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11</a:t>
            </a:r>
            <a:r>
              <a:rPr lang="en-US" sz="1200" spc="-20" dirty="0">
                <a:solidFill>
                  <a:srgbClr val="C00000"/>
                </a:solidFill>
                <a:effectLst/>
                <a:latin typeface="Arial" panose="020B0604020202020204" pitchFamily="34" charset="0"/>
                <a:ea typeface="Cambria" panose="02040503050406030204" pitchFamily="18" charset="0"/>
                <a:cs typeface="Arial" panose="020B0604020202020204" pitchFamily="34" charset="0"/>
              </a:rPr>
              <a:t>:</a:t>
            </a:r>
            <a:r>
              <a:rPr lang="it-IT" sz="1200" dirty="0">
                <a:solidFill>
                  <a:srgbClr val="C00000"/>
                </a:solidFill>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administrative</a:t>
            </a:r>
            <a:r>
              <a:rPr lang="en-US" sz="1200" b="1" spc="5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data</a:t>
            </a:r>
            <a:r>
              <a:rPr lang="en-US" sz="1200" b="1" spc="5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10" dirty="0">
                <a:solidFill>
                  <a:srgbClr val="C00000"/>
                </a:solidFill>
                <a:effectLst/>
                <a:latin typeface="Arial" panose="020B0604020202020204" pitchFamily="34" charset="0"/>
                <a:ea typeface="Cambria" panose="02040503050406030204" pitchFamily="18" charset="0"/>
                <a:cs typeface="Arial" panose="020B0604020202020204" pitchFamily="34" charset="0"/>
              </a:rPr>
              <a:t>sources;</a:t>
            </a:r>
            <a:r>
              <a:rPr lang="it-IT" sz="1200" b="1" dirty="0">
                <a:solidFill>
                  <a:srgbClr val="C00000"/>
                </a:solidFill>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statistical</a:t>
            </a:r>
            <a:r>
              <a:rPr lang="en-US" sz="1200" b="1" spc="4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surveys</a:t>
            </a:r>
            <a:r>
              <a:rPr lang="en-US" sz="1200" b="1" spc="4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or</a:t>
            </a:r>
            <a:r>
              <a:rPr lang="en-US" sz="1200" b="1" spc="4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other</a:t>
            </a:r>
            <a:r>
              <a:rPr lang="en-US" sz="1200" b="1" spc="4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statistical</a:t>
            </a:r>
            <a:r>
              <a:rPr lang="en-US" sz="1200" b="1" spc="5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data</a:t>
            </a:r>
            <a:r>
              <a:rPr lang="en-US" sz="1200" b="1" spc="4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10" dirty="0">
                <a:solidFill>
                  <a:srgbClr val="C00000"/>
                </a:solidFill>
                <a:effectLst/>
                <a:latin typeface="Arial" panose="020B0604020202020204" pitchFamily="34" charset="0"/>
                <a:ea typeface="Cambria" panose="02040503050406030204" pitchFamily="18" charset="0"/>
                <a:cs typeface="Arial" panose="020B0604020202020204" pitchFamily="34" charset="0"/>
              </a:rPr>
              <a:t>collections;</a:t>
            </a:r>
            <a:r>
              <a:rPr lang="it-IT" sz="1200" b="1" dirty="0">
                <a:solidFill>
                  <a:srgbClr val="C00000"/>
                </a:solidFill>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other</a:t>
            </a:r>
            <a:r>
              <a:rPr lang="en-US" sz="1200" b="1" spc="9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sources</a:t>
            </a:r>
            <a:r>
              <a:rPr lang="en-US" sz="1200" b="1" spc="9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including</a:t>
            </a:r>
            <a:r>
              <a:rPr lang="en-US" sz="1200" b="1" spc="10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privately</a:t>
            </a:r>
            <a:r>
              <a:rPr lang="en-US" sz="1200" b="1" spc="8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held</a:t>
            </a:r>
            <a:r>
              <a:rPr lang="en-US" sz="1200" b="1" spc="9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10" dirty="0">
                <a:solidFill>
                  <a:srgbClr val="C00000"/>
                </a:solidFill>
                <a:effectLst/>
                <a:latin typeface="Arial" panose="020B0604020202020204" pitchFamily="34" charset="0"/>
                <a:ea typeface="Cambria" panose="02040503050406030204" pitchFamily="18" charset="0"/>
                <a:cs typeface="Arial" panose="020B0604020202020204" pitchFamily="34" charset="0"/>
              </a:rPr>
              <a:t>data;</a:t>
            </a:r>
            <a:endParaRPr lang="it-IT"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endParaRPr>
          </a:p>
        </p:txBody>
      </p:sp>
      <p:sp>
        <p:nvSpPr>
          <p:cNvPr id="5" name="CasellaDiTesto 4">
            <a:extLst>
              <a:ext uri="{FF2B5EF4-FFF2-40B4-BE49-F238E27FC236}">
                <a16:creationId xmlns:a16="http://schemas.microsoft.com/office/drawing/2014/main" id="{ABE3071D-5545-ED2E-19F8-DC0A190591DC}"/>
              </a:ext>
            </a:extLst>
          </p:cNvPr>
          <p:cNvSpPr txBox="1"/>
          <p:nvPr/>
        </p:nvSpPr>
        <p:spPr>
          <a:xfrm>
            <a:off x="150937" y="3013501"/>
            <a:ext cx="11920328" cy="830997"/>
          </a:xfrm>
          <a:prstGeom prst="rect">
            <a:avLst/>
          </a:prstGeom>
          <a:noFill/>
        </p:spPr>
        <p:txBody>
          <a:bodyPr wrap="square">
            <a:spAutoFit/>
          </a:bodyPr>
          <a:lstStyle/>
          <a:p>
            <a:pPr marL="171450" marR="404495" lvl="0" indent="-171450" algn="just">
              <a:buClr>
                <a:srgbClr val="231F20"/>
              </a:buClr>
              <a:buSzPts val="950"/>
              <a:buFont typeface="Wingdings" panose="05000000000000000000" pitchFamily="2" charset="2"/>
              <a:buChar char="ü"/>
              <a:tabLst>
                <a:tab pos="679450" algn="l"/>
              </a:tabLst>
            </a:pPr>
            <a:r>
              <a:rPr lang="en-US" sz="1200" spc="-30" dirty="0">
                <a:solidFill>
                  <a:srgbClr val="231F20"/>
                </a:solidFill>
                <a:effectLst/>
                <a:latin typeface="Arial" panose="020B0604020202020204" pitchFamily="34" charset="0"/>
                <a:ea typeface="Cambria" panose="02040503050406030204" pitchFamily="18" charset="0"/>
                <a:cs typeface="Arial" panose="020B0604020202020204" pitchFamily="34" charset="0"/>
              </a:rPr>
              <a:t>Member</a:t>
            </a:r>
            <a:r>
              <a:rPr lang="en-US" sz="1200" spc="-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30" dirty="0">
                <a:solidFill>
                  <a:srgbClr val="231F20"/>
                </a:solidFill>
                <a:effectLst/>
                <a:latin typeface="Arial" panose="020B0604020202020204" pitchFamily="34" charset="0"/>
                <a:ea typeface="Cambria" panose="02040503050406030204" pitchFamily="18" charset="0"/>
                <a:cs typeface="Arial" panose="020B0604020202020204" pitchFamily="34" charset="0"/>
              </a:rPr>
              <a:t>States</a:t>
            </a:r>
            <a:r>
              <a:rPr lang="en-US" sz="12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30" dirty="0">
                <a:solidFill>
                  <a:srgbClr val="231F20"/>
                </a:solidFill>
                <a:effectLst/>
                <a:latin typeface="Arial" panose="020B0604020202020204" pitchFamily="34" charset="0"/>
                <a:ea typeface="Cambria" panose="02040503050406030204" pitchFamily="18" charset="0"/>
                <a:cs typeface="Arial" panose="020B0604020202020204" pitchFamily="34" charset="0"/>
              </a:rPr>
              <a:t>shall</a:t>
            </a:r>
            <a:r>
              <a:rPr lang="en-US" sz="12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30" dirty="0">
                <a:solidFill>
                  <a:srgbClr val="231F20"/>
                </a:solidFill>
                <a:effectLst/>
                <a:latin typeface="Arial" panose="020B0604020202020204" pitchFamily="34" charset="0"/>
                <a:ea typeface="Cambria" panose="02040503050406030204" pitchFamily="18" charset="0"/>
                <a:cs typeface="Arial" panose="020B0604020202020204" pitchFamily="34" charset="0"/>
              </a:rPr>
              <a:t>produce</a:t>
            </a:r>
            <a:r>
              <a:rPr lang="en-US" sz="12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30" dirty="0">
                <a:solidFill>
                  <a:srgbClr val="231F20"/>
                </a:solidFill>
                <a:effectLst/>
                <a:latin typeface="Arial" panose="020B0604020202020204" pitchFamily="34" charset="0"/>
                <a:ea typeface="Cambria" panose="02040503050406030204" pitchFamily="18" charset="0"/>
                <a:cs typeface="Arial" panose="020B0604020202020204" pitchFamily="34" charset="0"/>
              </a:rPr>
              <a:t>European</a:t>
            </a:r>
            <a:r>
              <a:rPr lang="en-US" sz="12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30" dirty="0">
                <a:solidFill>
                  <a:srgbClr val="231F20"/>
                </a:solidFill>
                <a:effectLst/>
                <a:latin typeface="Arial" panose="020B0604020202020204" pitchFamily="34" charset="0"/>
                <a:ea typeface="Cambria" panose="02040503050406030204" pitchFamily="18" charset="0"/>
                <a:cs typeface="Arial" panose="020B0604020202020204" pitchFamily="34" charset="0"/>
              </a:rPr>
              <a:t>statistics</a:t>
            </a:r>
            <a:r>
              <a:rPr lang="en-US" sz="12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30" dirty="0">
                <a:solidFill>
                  <a:srgbClr val="231F20"/>
                </a:solidFill>
                <a:effectLst/>
                <a:latin typeface="Arial" panose="020B0604020202020204" pitchFamily="34" charset="0"/>
                <a:ea typeface="Cambria" panose="02040503050406030204" pitchFamily="18" charset="0"/>
                <a:cs typeface="Arial" panose="020B0604020202020204" pitchFamily="34" charset="0"/>
              </a:rPr>
              <a:t>on</a:t>
            </a:r>
            <a:r>
              <a:rPr lang="en-US" sz="1200" spc="-1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30" dirty="0">
                <a:solidFill>
                  <a:srgbClr val="231F20"/>
                </a:solidFill>
                <a:effectLst/>
                <a:latin typeface="Arial" panose="020B0604020202020204" pitchFamily="34" charset="0"/>
                <a:ea typeface="Cambria" panose="02040503050406030204" pitchFamily="18" charset="0"/>
                <a:cs typeface="Arial" panose="020B0604020202020204" pitchFamily="34" charset="0"/>
              </a:rPr>
              <a:t>population</a:t>
            </a:r>
            <a:r>
              <a:rPr lang="en-US" sz="1200" spc="-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30" dirty="0">
                <a:solidFill>
                  <a:srgbClr val="231F20"/>
                </a:solidFill>
                <a:effectLst/>
                <a:latin typeface="Arial" panose="020B0604020202020204" pitchFamily="34" charset="0"/>
                <a:ea typeface="Cambria" panose="02040503050406030204" pitchFamily="18" charset="0"/>
                <a:cs typeface="Arial" panose="020B0604020202020204" pitchFamily="34" charset="0"/>
              </a:rPr>
              <a:t>and</a:t>
            </a:r>
            <a:r>
              <a:rPr lang="en-US" sz="12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30" dirty="0">
                <a:solidFill>
                  <a:srgbClr val="231F20"/>
                </a:solidFill>
                <a:effectLst/>
                <a:latin typeface="Arial" panose="020B0604020202020204" pitchFamily="34" charset="0"/>
                <a:ea typeface="Cambria" panose="02040503050406030204" pitchFamily="18" charset="0"/>
                <a:cs typeface="Arial" panose="020B0604020202020204" pitchFamily="34" charset="0"/>
              </a:rPr>
              <a:t>housing</a:t>
            </a:r>
            <a:r>
              <a:rPr lang="en-US" sz="12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30" dirty="0">
                <a:solidFill>
                  <a:srgbClr val="231F20"/>
                </a:solidFill>
                <a:effectLst/>
                <a:latin typeface="Arial" panose="020B0604020202020204" pitchFamily="34" charset="0"/>
                <a:ea typeface="Cambria" panose="02040503050406030204" pitchFamily="18" charset="0"/>
                <a:cs typeface="Arial" panose="020B0604020202020204" pitchFamily="34" charset="0"/>
              </a:rPr>
              <a:t>quarterly,</a:t>
            </a:r>
            <a:r>
              <a:rPr lang="en-US" sz="12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spc="-30" dirty="0">
                <a:solidFill>
                  <a:srgbClr val="231F20"/>
                </a:solidFill>
                <a:effectLst/>
                <a:latin typeface="Arial" panose="020B0604020202020204" pitchFamily="34" charset="0"/>
                <a:ea typeface="Cambria" panose="02040503050406030204" pitchFamily="18" charset="0"/>
                <a:cs typeface="Arial" panose="020B0604020202020204" pitchFamily="34" charset="0"/>
              </a:rPr>
              <a:t>annually</a:t>
            </a:r>
            <a:r>
              <a:rPr lang="en-US" sz="12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b="1" spc="-30" dirty="0">
                <a:solidFill>
                  <a:srgbClr val="C00000"/>
                </a:solidFill>
                <a:effectLst/>
                <a:latin typeface="Arial" panose="020B0604020202020204" pitchFamily="34" charset="0"/>
                <a:ea typeface="Cambria" panose="02040503050406030204" pitchFamily="18" charset="0"/>
                <a:cs typeface="Arial" panose="020B0604020202020204" pitchFamily="34" charset="0"/>
              </a:rPr>
              <a:t>and</a:t>
            </a:r>
            <a:r>
              <a:rPr lang="en-US" sz="1200" b="1" spc="-1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30" dirty="0">
                <a:solidFill>
                  <a:srgbClr val="C00000"/>
                </a:solidFill>
                <a:effectLst/>
                <a:latin typeface="Arial" panose="020B0604020202020204" pitchFamily="34" charset="0"/>
                <a:ea typeface="Cambria" panose="02040503050406030204" pitchFamily="18" charset="0"/>
                <a:cs typeface="Arial" panose="020B0604020202020204" pitchFamily="34" charset="0"/>
              </a:rPr>
              <a:t>multi-annually,</a:t>
            </a:r>
            <a:r>
              <a:rPr lang="en-US" sz="1200"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and</a:t>
            </a:r>
            <a:r>
              <a:rPr lang="en-US" sz="1200" b="1" spc="-1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in</a:t>
            </a:r>
            <a:r>
              <a:rPr lang="en-US" sz="1200" b="1" spc="-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a</a:t>
            </a:r>
            <a:r>
              <a:rPr lang="en-US" sz="1200" b="1" spc="-1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decennial</a:t>
            </a:r>
            <a:r>
              <a:rPr lang="en-US" sz="1200" b="1" spc="-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population</a:t>
            </a:r>
            <a:r>
              <a:rPr lang="en-US" sz="1200" b="1" spc="-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and</a:t>
            </a:r>
            <a:r>
              <a:rPr lang="en-US" sz="1200" b="1" spc="-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housing</a:t>
            </a:r>
            <a:r>
              <a:rPr lang="en-US" sz="1200" b="1" spc="-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census</a:t>
            </a:r>
            <a:r>
              <a:rPr lang="en-US" sz="1200"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a:t>
            </a:r>
            <a:endParaRPr lang="it-IT" sz="1200" dirty="0">
              <a:solidFill>
                <a:srgbClr val="C00000"/>
              </a:solidFill>
              <a:effectLst/>
              <a:latin typeface="Arial" panose="020B0604020202020204" pitchFamily="34" charset="0"/>
              <a:ea typeface="Cambria" panose="02040503050406030204" pitchFamily="18" charset="0"/>
              <a:cs typeface="Arial" panose="020B0604020202020204" pitchFamily="34" charset="0"/>
            </a:endParaRPr>
          </a:p>
          <a:p>
            <a:pPr marL="285750" marR="405130" lvl="0" indent="-285750" algn="l">
              <a:buClr>
                <a:srgbClr val="231F20"/>
              </a:buClr>
              <a:buSzPts val="950"/>
              <a:buFont typeface="Wingdings" panose="05000000000000000000" pitchFamily="2" charset="2"/>
              <a:buChar char="ü"/>
              <a:tabLst>
                <a:tab pos="679450" algn="l"/>
              </a:tabLst>
            </a:pP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Years</a:t>
            </a:r>
            <a:r>
              <a:rPr lang="en-US" sz="1200" b="1" spc="8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ending</a:t>
            </a:r>
            <a:r>
              <a:rPr lang="en-US" sz="1200" b="1" spc="9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with</a:t>
            </a:r>
            <a:r>
              <a:rPr lang="en-US" sz="1200" b="1" spc="8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‘1’</a:t>
            </a:r>
            <a:r>
              <a:rPr lang="en-US" sz="1200" b="1" spc="8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shall</a:t>
            </a:r>
            <a:r>
              <a:rPr lang="en-US" sz="1200" b="1" spc="8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be</a:t>
            </a:r>
            <a:r>
              <a:rPr lang="en-US" sz="1200" b="1" spc="8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the</a:t>
            </a:r>
            <a:r>
              <a:rPr lang="en-US" sz="1200" b="1" spc="8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reference</a:t>
            </a:r>
            <a:r>
              <a:rPr lang="en-US" sz="1200" b="1" spc="8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years</a:t>
            </a:r>
            <a:r>
              <a:rPr lang="en-US" sz="1200" b="1" spc="8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for</a:t>
            </a:r>
            <a:r>
              <a:rPr lang="en-US" sz="1200" b="1" spc="11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the</a:t>
            </a:r>
            <a:r>
              <a:rPr lang="en-US" sz="1200" b="1" spc="8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decennial</a:t>
            </a:r>
            <a:r>
              <a:rPr lang="en-US" sz="1200" b="1" spc="8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population</a:t>
            </a:r>
            <a:r>
              <a:rPr lang="en-US" sz="1200" b="1" spc="8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and</a:t>
            </a:r>
            <a:r>
              <a:rPr lang="en-US" sz="1200" b="1" spc="8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housing</a:t>
            </a:r>
            <a:r>
              <a:rPr lang="en-US" sz="1200" b="1" spc="8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10" dirty="0">
                <a:solidFill>
                  <a:srgbClr val="C00000"/>
                </a:solidFill>
                <a:effectLst/>
                <a:latin typeface="Arial" panose="020B0604020202020204" pitchFamily="34" charset="0"/>
                <a:ea typeface="Cambria" panose="02040503050406030204" pitchFamily="18" charset="0"/>
                <a:cs typeface="Arial" panose="020B0604020202020204" pitchFamily="34" charset="0"/>
              </a:rPr>
              <a:t>census. (2031)</a:t>
            </a:r>
            <a:endParaRPr lang="it-IT" sz="1200" b="1" dirty="0">
              <a:solidFill>
                <a:srgbClr val="C00000"/>
              </a:solidFill>
              <a:effectLst/>
              <a:latin typeface="Arial" panose="020B0604020202020204" pitchFamily="34" charset="0"/>
              <a:ea typeface="Cambria" panose="02040503050406030204" pitchFamily="18" charset="0"/>
              <a:cs typeface="Arial" panose="020B0604020202020204" pitchFamily="34" charset="0"/>
            </a:endParaRPr>
          </a:p>
          <a:p>
            <a:pPr marL="285750" marR="405130" lvl="0" indent="-285750" algn="l">
              <a:buClr>
                <a:srgbClr val="231F20"/>
              </a:buClr>
              <a:buSzPts val="950"/>
              <a:buFont typeface="Wingdings" panose="05000000000000000000" pitchFamily="2" charset="2"/>
              <a:buChar char="ü"/>
              <a:tabLst>
                <a:tab pos="679450" algn="l"/>
              </a:tabLst>
            </a:pP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Years</a:t>
            </a:r>
            <a:r>
              <a:rPr lang="en-US" sz="1200" b="1" spc="7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ending</a:t>
            </a:r>
            <a:r>
              <a:rPr lang="en-US" sz="1200" b="1" spc="8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with</a:t>
            </a:r>
            <a:r>
              <a:rPr lang="en-US" sz="1200" b="1" spc="8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‘1’,</a:t>
            </a:r>
            <a:r>
              <a:rPr lang="en-US" sz="1200" b="1" spc="7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‘5’</a:t>
            </a:r>
            <a:r>
              <a:rPr lang="en-US" sz="1200" b="1" spc="7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and</a:t>
            </a:r>
            <a:r>
              <a:rPr lang="en-US" sz="1200" b="1" spc="7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‘8’</a:t>
            </a:r>
            <a:r>
              <a:rPr lang="en-US" sz="1200" b="1" spc="7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shall</a:t>
            </a:r>
            <a:r>
              <a:rPr lang="en-US" sz="1200" b="1" spc="8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be</a:t>
            </a:r>
            <a:r>
              <a:rPr lang="en-US" sz="1200" b="1" spc="7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the</a:t>
            </a:r>
            <a:r>
              <a:rPr lang="en-US" sz="1200" b="1" spc="7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reference</a:t>
            </a:r>
            <a:r>
              <a:rPr lang="en-US" sz="1200" b="1" spc="7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years</a:t>
            </a:r>
            <a:r>
              <a:rPr lang="en-US" sz="1200" b="1" spc="7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for</a:t>
            </a:r>
            <a:r>
              <a:rPr lang="en-US" sz="1200" b="1" spc="9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0" dirty="0">
                <a:solidFill>
                  <a:srgbClr val="C00000"/>
                </a:solidFill>
                <a:effectLst/>
                <a:latin typeface="Arial" panose="020B0604020202020204" pitchFamily="34" charset="0"/>
                <a:ea typeface="Cambria" panose="02040503050406030204" pitchFamily="18" charset="0"/>
                <a:cs typeface="Arial" panose="020B0604020202020204" pitchFamily="34" charset="0"/>
              </a:rPr>
              <a:t>multi-annual</a:t>
            </a:r>
            <a:r>
              <a:rPr lang="en-US" sz="1200" b="1" spc="7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10" dirty="0">
                <a:solidFill>
                  <a:srgbClr val="C00000"/>
                </a:solidFill>
                <a:effectLst/>
                <a:latin typeface="Arial" panose="020B0604020202020204" pitchFamily="34" charset="0"/>
                <a:ea typeface="Cambria" panose="02040503050406030204" pitchFamily="18" charset="0"/>
                <a:cs typeface="Arial" panose="020B0604020202020204" pitchFamily="34" charset="0"/>
              </a:rPr>
              <a:t>statistics. (2028)</a:t>
            </a:r>
          </a:p>
        </p:txBody>
      </p:sp>
      <p:sp>
        <p:nvSpPr>
          <p:cNvPr id="6" name="CasellaDiTesto 5">
            <a:extLst>
              <a:ext uri="{FF2B5EF4-FFF2-40B4-BE49-F238E27FC236}">
                <a16:creationId xmlns:a16="http://schemas.microsoft.com/office/drawing/2014/main" id="{07A9C20F-96ED-6CCE-0CC2-13CAD943FFA7}"/>
              </a:ext>
            </a:extLst>
          </p:cNvPr>
          <p:cNvSpPr txBox="1"/>
          <p:nvPr/>
        </p:nvSpPr>
        <p:spPr>
          <a:xfrm>
            <a:off x="294423" y="4519772"/>
            <a:ext cx="11581660" cy="1354217"/>
          </a:xfrm>
          <a:prstGeom prst="rect">
            <a:avLst/>
          </a:prstGeom>
          <a:solidFill>
            <a:srgbClr val="66CCFF"/>
          </a:solidFill>
          <a:ln w="3175">
            <a:solidFill>
              <a:schemeClr val="tx1"/>
            </a:solidFill>
          </a:ln>
        </p:spPr>
        <p:txBody>
          <a:bodyPr wrap="square">
            <a:spAutoFit/>
          </a:bodyPr>
          <a:lstStyle/>
          <a:p>
            <a:pPr marL="635" marR="635">
              <a:buNone/>
            </a:pPr>
            <a:r>
              <a:rPr lang="en-US" sz="1200" i="1" dirty="0">
                <a:solidFill>
                  <a:srgbClr val="231F20"/>
                </a:solidFill>
                <a:effectLst/>
                <a:latin typeface="Arial" panose="020B0604020202020204" pitchFamily="34" charset="0"/>
                <a:ea typeface="Cambria" panose="02040503050406030204" pitchFamily="18" charset="0"/>
                <a:cs typeface="Arial" panose="020B0604020202020204" pitchFamily="34" charset="0"/>
              </a:rPr>
              <a:t>Article</a:t>
            </a:r>
            <a:r>
              <a:rPr lang="en-US" sz="1200" i="1" spc="14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i="1" spc="-50" dirty="0">
                <a:solidFill>
                  <a:srgbClr val="231F20"/>
                </a:solidFill>
                <a:effectLst/>
                <a:latin typeface="Arial" panose="020B0604020202020204" pitchFamily="34" charset="0"/>
                <a:ea typeface="Cambria" panose="02040503050406030204" pitchFamily="18" charset="0"/>
                <a:cs typeface="Arial" panose="020B0604020202020204" pitchFamily="34" charset="0"/>
              </a:rPr>
              <a:t>2</a:t>
            </a:r>
            <a:r>
              <a:rPr lang="it-IT" sz="1200" i="1" dirty="0">
                <a:latin typeface="Arial" panose="020B0604020202020204" pitchFamily="34" charset="0"/>
                <a:ea typeface="Cambria" panose="02040503050406030204" pitchFamily="18" charset="0"/>
                <a:cs typeface="Arial" panose="020B0604020202020204" pitchFamily="34" charset="0"/>
              </a:rPr>
              <a:t> (</a:t>
            </a:r>
            <a:r>
              <a:rPr lang="en-US" sz="1200" b="1" kern="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Definitions) e </a:t>
            </a:r>
            <a:r>
              <a:rPr lang="en-US" sz="1200" i="1" dirty="0">
                <a:solidFill>
                  <a:srgbClr val="231F20"/>
                </a:solidFill>
                <a:effectLst/>
                <a:latin typeface="Arial" panose="020B0604020202020204" pitchFamily="34" charset="0"/>
                <a:ea typeface="Cambria" panose="02040503050406030204" pitchFamily="18" charset="0"/>
                <a:cs typeface="Arial" panose="020B0604020202020204" pitchFamily="34" charset="0"/>
              </a:rPr>
              <a:t>Article</a:t>
            </a:r>
            <a:r>
              <a:rPr lang="en-US" sz="1200" i="1" spc="14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200" i="1" spc="-50" dirty="0">
                <a:solidFill>
                  <a:srgbClr val="231F20"/>
                </a:solidFill>
                <a:latin typeface="Arial" panose="020B0604020202020204" pitchFamily="34" charset="0"/>
                <a:ea typeface="Cambria" panose="02040503050406030204" pitchFamily="18" charset="0"/>
                <a:cs typeface="Arial" panose="020B0604020202020204" pitchFamily="34" charset="0"/>
              </a:rPr>
              <a:t>3 </a:t>
            </a:r>
            <a:r>
              <a:rPr lang="en-US" sz="1200" b="1" i="1" spc="-50" dirty="0">
                <a:solidFill>
                  <a:srgbClr val="231F20"/>
                </a:solidFill>
                <a:latin typeface="Arial" panose="020B0604020202020204" pitchFamily="34" charset="0"/>
                <a:ea typeface="Cambria" panose="02040503050406030204" pitchFamily="18" charset="0"/>
                <a:cs typeface="Arial" panose="020B0604020202020204" pitchFamily="34" charset="0"/>
              </a:rPr>
              <a:t>(</a:t>
            </a:r>
            <a:r>
              <a:rPr lang="en-US" sz="1200" b="1" i="1" spc="-50" dirty="0" err="1">
                <a:solidFill>
                  <a:srgbClr val="231F20"/>
                </a:solidFill>
                <a:latin typeface="Arial" panose="020B0604020202020204" pitchFamily="34" charset="0"/>
                <a:ea typeface="Cambria" panose="02040503050406030204" pitchFamily="18" charset="0"/>
                <a:cs typeface="Arial" panose="020B0604020202020204" pitchFamily="34" charset="0"/>
              </a:rPr>
              <a:t>Poulation</a:t>
            </a:r>
            <a:r>
              <a:rPr lang="en-US" sz="1200" b="1" i="1" spc="-50" dirty="0">
                <a:solidFill>
                  <a:srgbClr val="231F20"/>
                </a:solidFill>
                <a:latin typeface="Arial" panose="020B0604020202020204" pitchFamily="34" charset="0"/>
                <a:ea typeface="Cambria" panose="02040503050406030204" pitchFamily="18" charset="0"/>
                <a:cs typeface="Arial" panose="020B0604020202020204" pitchFamily="34" charset="0"/>
              </a:rPr>
              <a:t> base)</a:t>
            </a:r>
            <a:endParaRPr lang="en-US" sz="1200" b="1" i="1" spc="-30" dirty="0">
              <a:solidFill>
                <a:srgbClr val="231F20"/>
              </a:solidFill>
              <a:effectLst/>
              <a:latin typeface="Arial" panose="020B0604020202020204" pitchFamily="34" charset="0"/>
              <a:ea typeface="Cambria" panose="02040503050406030204" pitchFamily="18" charset="0"/>
              <a:cs typeface="Arial" panose="020B0604020202020204" pitchFamily="34" charset="0"/>
            </a:endParaRPr>
          </a:p>
          <a:p>
            <a:pPr marL="635" marR="635">
              <a:buNone/>
            </a:pP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a:t>
            </a:r>
            <a:r>
              <a:rPr lang="en-US" sz="1000" b="1"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signs</a:t>
            </a:r>
            <a:r>
              <a:rPr lang="en-US" sz="1000" b="1" spc="-3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b="1"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of life</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a:t>
            </a:r>
            <a:r>
              <a:rPr lang="en-US" sz="1000" spc="-3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means</a:t>
            </a:r>
            <a:r>
              <a:rPr lang="en-US" sz="1000" spc="-3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information</a:t>
            </a:r>
            <a:r>
              <a:rPr lang="en-US" sz="1000" spc="-3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indicative</a:t>
            </a:r>
            <a:r>
              <a:rPr lang="en-US" sz="1000" spc="-3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of</a:t>
            </a:r>
            <a:r>
              <a:rPr lang="en-US" sz="1000" spc="-3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the</a:t>
            </a:r>
            <a:r>
              <a:rPr lang="en-US" sz="1000" spc="-3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actual</a:t>
            </a:r>
            <a:r>
              <a:rPr lang="en-US" sz="1000" spc="-4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presence</a:t>
            </a:r>
            <a:r>
              <a:rPr lang="en-US" sz="1000" spc="-3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and</a:t>
            </a:r>
            <a:r>
              <a:rPr lang="en-US" sz="1000" spc="-4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usual</a:t>
            </a:r>
            <a:r>
              <a:rPr lang="en-US" sz="1000" spc="-3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residence</a:t>
            </a:r>
            <a:r>
              <a:rPr lang="en-US" sz="1000" spc="-3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of</a:t>
            </a:r>
            <a:r>
              <a:rPr lang="en-US" sz="1000" spc="-4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a</a:t>
            </a:r>
            <a:r>
              <a:rPr lang="en-US" sz="1000" spc="-3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person</a:t>
            </a:r>
            <a:r>
              <a:rPr lang="en-US" sz="1000" spc="-3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on</a:t>
            </a:r>
            <a:r>
              <a:rPr lang="en-US" sz="1000" spc="-3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the</a:t>
            </a:r>
            <a:r>
              <a:rPr lang="en-US" sz="1000" spc="-4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relevant</a:t>
            </a:r>
            <a:r>
              <a:rPr lang="en-US" sz="10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20" dirty="0">
                <a:solidFill>
                  <a:srgbClr val="231F20"/>
                </a:solidFill>
                <a:effectLst/>
                <a:latin typeface="Arial" panose="020B0604020202020204" pitchFamily="34" charset="0"/>
                <a:ea typeface="Cambria" panose="02040503050406030204" pitchFamily="18" charset="0"/>
                <a:cs typeface="Arial" panose="020B0604020202020204" pitchFamily="34" charset="0"/>
              </a:rPr>
              <a:t>territory which can be obtained from any appropriate source or combination thereof, including digital traces that</a:t>
            </a:r>
            <a:r>
              <a:rPr lang="en-US" sz="10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 relate</a:t>
            </a:r>
            <a:r>
              <a:rPr lang="en-US" sz="1000" spc="-10"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to</a:t>
            </a:r>
            <a:r>
              <a:rPr lang="en-US" sz="1000" spc="-5" dirty="0">
                <a:solidFill>
                  <a:srgbClr val="231F20"/>
                </a:solidFill>
                <a:effectLst/>
                <a:latin typeface="Arial" panose="020B0604020202020204" pitchFamily="34" charset="0"/>
                <a:ea typeface="Cambria" panose="02040503050406030204" pitchFamily="18" charset="0"/>
                <a:cs typeface="Arial" panose="020B0604020202020204" pitchFamily="34" charset="0"/>
              </a:rPr>
              <a:t> </a:t>
            </a:r>
            <a:r>
              <a:rPr lang="en-US" sz="1000" spc="0" dirty="0">
                <a:solidFill>
                  <a:srgbClr val="231F20"/>
                </a:solidFill>
                <a:effectLst/>
                <a:latin typeface="Arial" panose="020B0604020202020204" pitchFamily="34" charset="0"/>
                <a:ea typeface="Cambria" panose="02040503050406030204" pitchFamily="18" charset="0"/>
                <a:cs typeface="Arial" panose="020B0604020202020204" pitchFamily="34" charset="0"/>
              </a:rPr>
              <a:t>the person concerned;</a:t>
            </a:r>
          </a:p>
          <a:p>
            <a:pPr marL="635" marR="635">
              <a:buNone/>
            </a:pPr>
            <a:endParaRPr lang="en-US" sz="1000" dirty="0">
              <a:solidFill>
                <a:srgbClr val="231F20"/>
              </a:solidFill>
              <a:latin typeface="Arial" panose="020B0604020202020204" pitchFamily="34" charset="0"/>
              <a:ea typeface="Cambria" panose="02040503050406030204" pitchFamily="18" charset="0"/>
              <a:cs typeface="Arial" panose="020B0604020202020204" pitchFamily="34" charset="0"/>
            </a:endParaRPr>
          </a:p>
          <a:p>
            <a:pPr marL="635" marR="635">
              <a:buNone/>
            </a:pPr>
            <a:r>
              <a:rPr lang="en-US" sz="1000" b="1" spc="-10" dirty="0">
                <a:solidFill>
                  <a:srgbClr val="231F20"/>
                </a:solidFill>
                <a:latin typeface="Arial" panose="020B0604020202020204" pitchFamily="34" charset="0"/>
                <a:ea typeface="Cambria" panose="02040503050406030204" pitchFamily="18" charset="0"/>
                <a:cs typeface="Arial" panose="020B0604020202020204" pitchFamily="34" charset="0"/>
              </a:rPr>
              <a:t>estimation methods</a:t>
            </a:r>
            <a:r>
              <a:rPr lang="en-US" sz="1000" spc="-10" dirty="0">
                <a:solidFill>
                  <a:srgbClr val="231F20"/>
                </a:solidFill>
                <a:latin typeface="Arial" panose="020B0604020202020204" pitchFamily="34" charset="0"/>
                <a:ea typeface="Cambria" panose="02040503050406030204" pitchFamily="18" charset="0"/>
                <a:cs typeface="Arial" panose="020B0604020202020204" pitchFamily="34" charset="0"/>
              </a:rPr>
              <a:t>, subject to article 11(2), to ensure the accurate implementation of the population base in accordance with paragraphs 1 to 4 of this article, </a:t>
            </a:r>
            <a:r>
              <a:rPr lang="en-US" sz="1000" b="1" spc="-10" dirty="0">
                <a:solidFill>
                  <a:srgbClr val="231F20"/>
                </a:solidFill>
                <a:latin typeface="Arial" panose="020B0604020202020204" pitchFamily="34" charset="0"/>
                <a:ea typeface="Cambria" panose="02040503050406030204" pitchFamily="18" charset="0"/>
                <a:cs typeface="Arial" panose="020B0604020202020204" pitchFamily="34" charset="0"/>
              </a:rPr>
              <a:t>such as signs of life</a:t>
            </a:r>
            <a:r>
              <a:rPr lang="en-US" sz="1000" spc="-10" dirty="0">
                <a:solidFill>
                  <a:srgbClr val="231F20"/>
                </a:solidFill>
                <a:latin typeface="Arial" panose="020B0604020202020204" pitchFamily="34" charset="0"/>
                <a:ea typeface="Cambria" panose="02040503050406030204" pitchFamily="18" charset="0"/>
                <a:cs typeface="Arial" panose="020B0604020202020204" pitchFamily="34" charset="0"/>
              </a:rPr>
              <a:t>, as well as other scientifically based, well-documented and publicly available statistical estimation methods, taking into account international recommendations and best practices, to correct for actual presence at the presumed place of usual residence for most of the time in the 12 months ending with the reference date, and to estimate the number of persons who intend or are expected to stay for most of the time in the 12 months from the date of arrival.</a:t>
            </a:r>
            <a:endParaRPr lang="it-IT" sz="1000" spc="-10" dirty="0">
              <a:solidFill>
                <a:srgbClr val="231F20"/>
              </a:solidFill>
              <a:latin typeface="Arial" panose="020B0604020202020204" pitchFamily="34" charset="0"/>
              <a:ea typeface="Cambria" panose="02040503050406030204" pitchFamily="18" charset="0"/>
              <a:cs typeface="Arial" panose="020B0604020202020204" pitchFamily="34" charset="0"/>
            </a:endParaRPr>
          </a:p>
        </p:txBody>
      </p:sp>
      <p:sp>
        <p:nvSpPr>
          <p:cNvPr id="7" name="CasellaDiTesto 6">
            <a:extLst>
              <a:ext uri="{FF2B5EF4-FFF2-40B4-BE49-F238E27FC236}">
                <a16:creationId xmlns:a16="http://schemas.microsoft.com/office/drawing/2014/main" id="{26E0F536-8A09-1244-3276-74BB6D22D52A}"/>
              </a:ext>
            </a:extLst>
          </p:cNvPr>
          <p:cNvSpPr txBox="1"/>
          <p:nvPr/>
        </p:nvSpPr>
        <p:spPr>
          <a:xfrm>
            <a:off x="150938" y="2324631"/>
            <a:ext cx="6175317" cy="276999"/>
          </a:xfrm>
          <a:prstGeom prst="rect">
            <a:avLst/>
          </a:prstGeom>
          <a:noFill/>
        </p:spPr>
        <p:txBody>
          <a:bodyPr wrap="square" rtlCol="0">
            <a:spAutoFit/>
          </a:bodyPr>
          <a:lstStyle/>
          <a:p>
            <a:r>
              <a:rPr lang="en-US" sz="1200" b="1" spc="-30" dirty="0">
                <a:solidFill>
                  <a:srgbClr val="C00000"/>
                </a:solidFill>
                <a:latin typeface="Arial" panose="020B0604020202020204" pitchFamily="34" charset="0"/>
                <a:ea typeface="Cambria" panose="02040503050406030204" pitchFamily="18" charset="0"/>
                <a:cs typeface="Arial" panose="020B0604020202020204" pitchFamily="34" charset="0"/>
              </a:rPr>
              <a:t>buildings intended for habitation;</a:t>
            </a:r>
            <a:r>
              <a:rPr lang="it-IT" sz="1200" b="1" spc="-30" dirty="0">
                <a:solidFill>
                  <a:srgbClr val="C00000"/>
                </a:solidFill>
                <a:latin typeface="Arial" panose="020B0604020202020204" pitchFamily="34" charset="0"/>
                <a:ea typeface="Cambria" panose="02040503050406030204" pitchFamily="18" charset="0"/>
                <a:cs typeface="Arial" panose="020B0604020202020204" pitchFamily="34" charset="0"/>
              </a:rPr>
              <a:t> </a:t>
            </a:r>
            <a:r>
              <a:rPr lang="en-US" sz="1200" b="1" spc="-20" dirty="0">
                <a:solidFill>
                  <a:srgbClr val="C00000"/>
                </a:solidFill>
                <a:effectLst/>
                <a:latin typeface="Arial" panose="020B0604020202020204" pitchFamily="34" charset="0"/>
                <a:ea typeface="Cambria" panose="02040503050406030204" pitchFamily="18" charset="0"/>
                <a:cs typeface="Arial" panose="020B0604020202020204" pitchFamily="34" charset="0"/>
              </a:rPr>
              <a:t>energy-related</a:t>
            </a:r>
            <a:r>
              <a:rPr lang="en-US" sz="1200" b="1" spc="-3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20" dirty="0">
                <a:solidFill>
                  <a:srgbClr val="C00000"/>
                </a:solidFill>
                <a:effectLst/>
                <a:latin typeface="Arial" panose="020B0604020202020204" pitchFamily="34" charset="0"/>
                <a:ea typeface="Cambria" panose="02040503050406030204" pitchFamily="18" charset="0"/>
                <a:cs typeface="Arial" panose="020B0604020202020204" pitchFamily="34" charset="0"/>
              </a:rPr>
              <a:t>building</a:t>
            </a:r>
            <a:r>
              <a:rPr lang="en-US" sz="1200" b="1" spc="-30"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r>
              <a:rPr lang="en-US" sz="1200" b="1" spc="-20" dirty="0">
                <a:solidFill>
                  <a:srgbClr val="C00000"/>
                </a:solidFill>
                <a:effectLst/>
                <a:latin typeface="Arial" panose="020B0604020202020204" pitchFamily="34" charset="0"/>
                <a:ea typeface="Cambria" panose="02040503050406030204" pitchFamily="18" charset="0"/>
                <a:cs typeface="Arial" panose="020B0604020202020204" pitchFamily="34" charset="0"/>
              </a:rPr>
              <a:t>characteristics; </a:t>
            </a:r>
            <a:r>
              <a:rPr lang="en-US" sz="1200" b="1" spc="-20" dirty="0" err="1">
                <a:solidFill>
                  <a:srgbClr val="C00000"/>
                </a:solidFill>
                <a:effectLst/>
                <a:latin typeface="Arial" panose="020B0604020202020204" pitchFamily="34" charset="0"/>
                <a:ea typeface="Cambria" panose="02040503050406030204" pitchFamily="18" charset="0"/>
                <a:cs typeface="Arial" panose="020B0604020202020204" pitchFamily="34" charset="0"/>
              </a:rPr>
              <a:t>degurba</a:t>
            </a:r>
            <a:r>
              <a:rPr lang="en-US" sz="1200" b="1" spc="-20" dirty="0">
                <a:solidFill>
                  <a:srgbClr val="C00000"/>
                </a:solidFill>
                <a:effectLst/>
                <a:latin typeface="Arial" panose="020B0604020202020204" pitchFamily="34" charset="0"/>
                <a:ea typeface="Cambria" panose="02040503050406030204" pitchFamily="18" charset="0"/>
                <a:cs typeface="Arial" panose="020B0604020202020204" pitchFamily="34" charset="0"/>
              </a:rPr>
              <a:t>.</a:t>
            </a:r>
            <a:r>
              <a:rPr lang="en-US" sz="1200" b="1" spc="-35" dirty="0">
                <a:solidFill>
                  <a:srgbClr val="C00000"/>
                </a:solidFill>
                <a:effectLst/>
                <a:latin typeface="Arial" panose="020B0604020202020204" pitchFamily="34" charset="0"/>
                <a:ea typeface="Cambria" panose="02040503050406030204" pitchFamily="18" charset="0"/>
                <a:cs typeface="Arial" panose="020B0604020202020204" pitchFamily="34" charset="0"/>
              </a:rPr>
              <a:t> </a:t>
            </a:r>
            <a:endParaRPr lang="it-IT" sz="1200" dirty="0">
              <a:solidFill>
                <a:srgbClr val="C00000"/>
              </a:solidFill>
              <a:effectLst/>
              <a:latin typeface="Arial" panose="020B0604020202020204" pitchFamily="34" charset="0"/>
              <a:ea typeface="Cambria" panose="02040503050406030204" pitchFamily="18" charset="0"/>
              <a:cs typeface="Arial" panose="020B0604020202020204" pitchFamily="34" charset="0"/>
            </a:endParaRPr>
          </a:p>
        </p:txBody>
      </p:sp>
      <p:sp>
        <p:nvSpPr>
          <p:cNvPr id="8" name="CasellaDiTesto 7">
            <a:extLst>
              <a:ext uri="{FF2B5EF4-FFF2-40B4-BE49-F238E27FC236}">
                <a16:creationId xmlns:a16="http://schemas.microsoft.com/office/drawing/2014/main" id="{8E800241-F338-FDEC-9A25-CC227AF55D4C}"/>
              </a:ext>
            </a:extLst>
          </p:cNvPr>
          <p:cNvSpPr txBox="1"/>
          <p:nvPr/>
        </p:nvSpPr>
        <p:spPr>
          <a:xfrm>
            <a:off x="150937" y="1053214"/>
            <a:ext cx="10092297" cy="321306"/>
          </a:xfrm>
          <a:prstGeom prst="rect">
            <a:avLst/>
          </a:prstGeom>
          <a:noFill/>
          <a:ln w="6350">
            <a:noFill/>
          </a:ln>
        </p:spPr>
        <p:txBody>
          <a:bodyPr wrap="square">
            <a:spAutoFit/>
          </a:bodyPr>
          <a:lstStyle/>
          <a:p>
            <a:pPr marR="403860" algn="just">
              <a:lnSpc>
                <a:spcPct val="93000"/>
              </a:lnSpc>
              <a:buClr>
                <a:srgbClr val="231F20"/>
              </a:buClr>
              <a:buSzPts val="950"/>
              <a:tabLst>
                <a:tab pos="679450" algn="l"/>
              </a:tabLst>
            </a:pPr>
            <a:r>
              <a:rPr lang="it-IT" sz="1600" b="1" dirty="0">
                <a:latin typeface="Arial" panose="020B0604020202020204" pitchFamily="34" charset="0"/>
                <a:cs typeface="Arial" panose="020B0604020202020204" pitchFamily="34" charset="0"/>
              </a:rPr>
              <a:t>Resta un Regolamento output </a:t>
            </a:r>
            <a:r>
              <a:rPr lang="it-IT" sz="1600" b="1" dirty="0" err="1">
                <a:latin typeface="Arial" panose="020B0604020202020204" pitchFamily="34" charset="0"/>
                <a:cs typeface="Arial" panose="020B0604020202020204" pitchFamily="34" charset="0"/>
              </a:rPr>
              <a:t>oriented</a:t>
            </a:r>
            <a:r>
              <a:rPr lang="it-IT" sz="1600" b="1" dirty="0">
                <a:latin typeface="Arial" panose="020B0604020202020204" pitchFamily="34" charset="0"/>
                <a:cs typeface="Arial" panose="020B0604020202020204" pitchFamily="34" charset="0"/>
              </a:rPr>
              <a:t> </a:t>
            </a:r>
            <a:r>
              <a:rPr lang="it-IT" sz="1600" dirty="0">
                <a:latin typeface="Arial" panose="020B0604020202020204" pitchFamily="34" charset="0"/>
                <a:cs typeface="Arial" panose="020B0604020202020204" pitchFamily="34" charset="0"/>
              </a:rPr>
              <a:t>(</a:t>
            </a:r>
            <a:r>
              <a:rPr lang="en-US" sz="1600" dirty="0">
                <a:latin typeface="Arial" panose="020B0604020202020204" pitchFamily="34" charset="0"/>
                <a:cs typeface="Arial" panose="020B0604020202020204" pitchFamily="34" charset="0"/>
              </a:rPr>
              <a:t>Article 8</a:t>
            </a:r>
            <a:r>
              <a:rPr lang="it-IT" sz="1600" dirty="0">
                <a:latin typeface="Arial" panose="020B0604020202020204" pitchFamily="34" charset="0"/>
                <a:cs typeface="Arial" panose="020B0604020202020204" pitchFamily="34" charset="0"/>
              </a:rPr>
              <a:t>  - </a:t>
            </a:r>
            <a:r>
              <a:rPr lang="en-US" sz="1600" dirty="0">
                <a:latin typeface="Arial" panose="020B0604020202020204" pitchFamily="34" charset="0"/>
                <a:cs typeface="Arial" panose="020B0604020202020204" pitchFamily="34" charset="0"/>
              </a:rPr>
              <a:t>Data sources and methods) </a:t>
            </a:r>
            <a:r>
              <a:rPr lang="it-IT" sz="1600" b="1" dirty="0">
                <a:latin typeface="Arial" panose="020B0604020202020204" pitchFamily="34" charset="0"/>
                <a:cs typeface="Arial" panose="020B0604020202020204" pitchFamily="34" charset="0"/>
              </a:rPr>
              <a:t>ma…</a:t>
            </a:r>
            <a:endParaRPr lang="it-IT" sz="1600" dirty="0">
              <a:latin typeface="Arial" panose="020B0604020202020204" pitchFamily="34" charset="0"/>
              <a:cs typeface="Arial" panose="020B0604020202020204" pitchFamily="34" charset="0"/>
            </a:endParaRPr>
          </a:p>
        </p:txBody>
      </p:sp>
      <p:sp>
        <p:nvSpPr>
          <p:cNvPr id="9" name="CasellaDiTesto 8">
            <a:extLst>
              <a:ext uri="{FF2B5EF4-FFF2-40B4-BE49-F238E27FC236}">
                <a16:creationId xmlns:a16="http://schemas.microsoft.com/office/drawing/2014/main" id="{CB2A71F1-D702-BB0D-2780-F0F21458EE14}"/>
              </a:ext>
            </a:extLst>
          </p:cNvPr>
          <p:cNvSpPr txBox="1"/>
          <p:nvPr/>
        </p:nvSpPr>
        <p:spPr>
          <a:xfrm>
            <a:off x="150937" y="2023433"/>
            <a:ext cx="8296378" cy="338554"/>
          </a:xfrm>
          <a:prstGeom prst="rect">
            <a:avLst/>
          </a:prstGeom>
          <a:noFill/>
          <a:ln w="3175">
            <a:noFill/>
          </a:ln>
        </p:spPr>
        <p:txBody>
          <a:bodyPr wrap="square">
            <a:spAutoFit/>
          </a:bodyPr>
          <a:lstStyle/>
          <a:p>
            <a:r>
              <a:rPr lang="it-IT" sz="1600" b="1" dirty="0">
                <a:latin typeface="Arial" panose="020B0604020202020204" pitchFamily="34" charset="0"/>
                <a:cs typeface="Arial" panose="020B0604020202020204" pitchFamily="34" charset="0"/>
              </a:rPr>
              <a:t>…aumentano le variabili </a:t>
            </a:r>
            <a:r>
              <a:rPr lang="it-IT" sz="1600" dirty="0">
                <a:latin typeface="Arial" panose="020B0604020202020204" pitchFamily="34" charset="0"/>
                <a:cs typeface="Arial" panose="020B0604020202020204" pitchFamily="34" charset="0"/>
              </a:rPr>
              <a:t>(</a:t>
            </a:r>
            <a:r>
              <a:rPr lang="en-US" sz="1600" spc="-30" dirty="0">
                <a:solidFill>
                  <a:srgbClr val="231F20"/>
                </a:solidFill>
                <a:latin typeface="Arial" panose="020B0604020202020204" pitchFamily="34" charset="0"/>
                <a:ea typeface="Cambria" panose="02040503050406030204" pitchFamily="18" charset="0"/>
                <a:cs typeface="Arial" panose="020B0604020202020204" pitchFamily="34" charset="0"/>
              </a:rPr>
              <a:t>Article 4</a:t>
            </a:r>
            <a:r>
              <a:rPr lang="it-IT" sz="1600" spc="-30" dirty="0">
                <a:solidFill>
                  <a:srgbClr val="231F20"/>
                </a:solidFill>
                <a:latin typeface="Arial" panose="020B0604020202020204" pitchFamily="34" charset="0"/>
                <a:ea typeface="Cambria" panose="02040503050406030204" pitchFamily="18" charset="0"/>
                <a:cs typeface="Arial" panose="020B0604020202020204" pitchFamily="34" charset="0"/>
              </a:rPr>
              <a:t> - </a:t>
            </a:r>
            <a:r>
              <a:rPr lang="en-US" sz="1600" b="1" spc="-30" dirty="0">
                <a:solidFill>
                  <a:srgbClr val="231F20"/>
                </a:solidFill>
                <a:latin typeface="Arial" panose="020B0604020202020204" pitchFamily="34" charset="0"/>
                <a:ea typeface="Cambria" panose="02040503050406030204" pitchFamily="18" charset="0"/>
                <a:cs typeface="Arial" panose="020B0604020202020204" pitchFamily="34" charset="0"/>
              </a:rPr>
              <a:t>Statistical units, </a:t>
            </a:r>
            <a:r>
              <a:rPr lang="en-US" sz="1600" spc="-30" dirty="0">
                <a:solidFill>
                  <a:srgbClr val="231F20"/>
                </a:solidFill>
                <a:latin typeface="Arial" panose="020B0604020202020204" pitchFamily="34" charset="0"/>
                <a:ea typeface="Cambria" panose="02040503050406030204" pitchFamily="18" charset="0"/>
                <a:cs typeface="Arial" panose="020B0604020202020204" pitchFamily="34" charset="0"/>
              </a:rPr>
              <a:t>Article 5</a:t>
            </a:r>
            <a:r>
              <a:rPr lang="it-IT" sz="1600" spc="-30" dirty="0">
                <a:solidFill>
                  <a:srgbClr val="231F20"/>
                </a:solidFill>
                <a:latin typeface="Arial" panose="020B0604020202020204" pitchFamily="34" charset="0"/>
                <a:ea typeface="Cambria" panose="02040503050406030204" pitchFamily="18" charset="0"/>
                <a:cs typeface="Arial" panose="020B0604020202020204" pitchFamily="34" charset="0"/>
              </a:rPr>
              <a:t> - </a:t>
            </a:r>
            <a:r>
              <a:rPr lang="en-US" sz="1600" spc="-30" dirty="0">
                <a:solidFill>
                  <a:srgbClr val="231F20"/>
                </a:solidFill>
                <a:latin typeface="Arial" panose="020B0604020202020204" pitchFamily="34" charset="0"/>
                <a:ea typeface="Cambria" panose="02040503050406030204" pitchFamily="18" charset="0"/>
                <a:cs typeface="Arial" panose="020B0604020202020204" pitchFamily="34" charset="0"/>
              </a:rPr>
              <a:t>Statistics requirements)</a:t>
            </a:r>
            <a:endParaRPr lang="en-US" sz="1600" b="1" spc="-30" dirty="0">
              <a:solidFill>
                <a:srgbClr val="231F20"/>
              </a:solidFill>
              <a:latin typeface="Arial" panose="020B0604020202020204" pitchFamily="34" charset="0"/>
              <a:ea typeface="Cambria" panose="02040503050406030204" pitchFamily="18" charset="0"/>
              <a:cs typeface="Arial" panose="020B0604020202020204" pitchFamily="34" charset="0"/>
            </a:endParaRPr>
          </a:p>
        </p:txBody>
      </p:sp>
      <p:sp>
        <p:nvSpPr>
          <p:cNvPr id="10" name="CasellaDiTesto 9">
            <a:extLst>
              <a:ext uri="{FF2B5EF4-FFF2-40B4-BE49-F238E27FC236}">
                <a16:creationId xmlns:a16="http://schemas.microsoft.com/office/drawing/2014/main" id="{59851F0F-84DD-9255-78C7-0C2B38580A74}"/>
              </a:ext>
            </a:extLst>
          </p:cNvPr>
          <p:cNvSpPr txBox="1"/>
          <p:nvPr/>
        </p:nvSpPr>
        <p:spPr>
          <a:xfrm>
            <a:off x="143386" y="2699771"/>
            <a:ext cx="5639815" cy="338554"/>
          </a:xfrm>
          <a:prstGeom prst="rect">
            <a:avLst/>
          </a:prstGeom>
          <a:noFill/>
          <a:ln w="3175">
            <a:noFill/>
          </a:ln>
        </p:spPr>
        <p:txBody>
          <a:bodyPr wrap="square">
            <a:spAutoFit/>
          </a:bodyPr>
          <a:lstStyle/>
          <a:p>
            <a:pPr marL="635" marR="635">
              <a:spcBef>
                <a:spcPts val="1085"/>
              </a:spcBef>
            </a:pPr>
            <a:r>
              <a:rPr lang="it-IT" sz="1600" b="1" dirty="0">
                <a:latin typeface="Arial" panose="020B0604020202020204" pitchFamily="34" charset="0"/>
                <a:cs typeface="Arial" panose="020B0604020202020204" pitchFamily="34" charset="0"/>
              </a:rPr>
              <a:t>e la periodicità  </a:t>
            </a:r>
            <a:r>
              <a:rPr lang="it-IT" sz="1600" dirty="0">
                <a:latin typeface="Arial" panose="020B0604020202020204" pitchFamily="34" charset="0"/>
                <a:cs typeface="Arial" panose="020B0604020202020204" pitchFamily="34" charset="0"/>
              </a:rPr>
              <a:t>(</a:t>
            </a:r>
            <a:r>
              <a:rPr lang="en-US" sz="1600" spc="-30" dirty="0">
                <a:solidFill>
                  <a:srgbClr val="231F20"/>
                </a:solidFill>
                <a:latin typeface="Arial" panose="020B0604020202020204" pitchFamily="34" charset="0"/>
                <a:ea typeface="Cambria" panose="02040503050406030204" pitchFamily="18" charset="0"/>
                <a:cs typeface="Arial" panose="020B0604020202020204" pitchFamily="34" charset="0"/>
              </a:rPr>
              <a:t>Article 6, Periodicity and reference times)</a:t>
            </a:r>
            <a:endParaRPr lang="it-IT" sz="1600" spc="-30" dirty="0">
              <a:solidFill>
                <a:srgbClr val="231F20"/>
              </a:solidFill>
              <a:latin typeface="Arial" panose="020B0604020202020204" pitchFamily="34" charset="0"/>
              <a:ea typeface="Cambria" panose="02040503050406030204" pitchFamily="18" charset="0"/>
              <a:cs typeface="Arial" panose="020B0604020202020204" pitchFamily="34" charset="0"/>
            </a:endParaRPr>
          </a:p>
        </p:txBody>
      </p:sp>
      <p:sp>
        <p:nvSpPr>
          <p:cNvPr id="11" name="CasellaDiTesto 10">
            <a:extLst>
              <a:ext uri="{FF2B5EF4-FFF2-40B4-BE49-F238E27FC236}">
                <a16:creationId xmlns:a16="http://schemas.microsoft.com/office/drawing/2014/main" id="{898FB53D-0CC5-E62C-0BB2-6B7F7586E1E3}"/>
              </a:ext>
            </a:extLst>
          </p:cNvPr>
          <p:cNvSpPr txBox="1"/>
          <p:nvPr/>
        </p:nvSpPr>
        <p:spPr>
          <a:xfrm>
            <a:off x="312722" y="4144162"/>
            <a:ext cx="11581660" cy="307777"/>
          </a:xfrm>
          <a:prstGeom prst="rect">
            <a:avLst/>
          </a:prstGeom>
          <a:solidFill>
            <a:srgbClr val="00602B"/>
          </a:solidFill>
        </p:spPr>
        <p:txBody>
          <a:bodyPr wrap="square">
            <a:spAutoFit/>
          </a:bodyPr>
          <a:lstStyle/>
          <a:p>
            <a:pPr marL="635" marR="635">
              <a:spcBef>
                <a:spcPts val="1085"/>
              </a:spcBef>
            </a:pPr>
            <a:r>
              <a:rPr lang="it-IT" sz="1400" b="1" dirty="0">
                <a:solidFill>
                  <a:schemeClr val="bg1"/>
                </a:solidFill>
                <a:latin typeface="Arial" panose="020B0604020202020204" pitchFamily="34" charset="0"/>
                <a:cs typeface="Arial" panose="020B0604020202020204" pitchFamily="34" charset="0"/>
              </a:rPr>
              <a:t>I segnali di vita utilizzati per la prima volta dall’Italia nel 2020 a supporto del conteggio di popolazione entrano tra le definizioni di ESOP</a:t>
            </a:r>
            <a:endParaRPr lang="it-IT" sz="1400" b="1" spc="-30" dirty="0">
              <a:solidFill>
                <a:schemeClr val="bg1"/>
              </a:solidFill>
              <a:latin typeface="Arial" panose="020B0604020202020204" pitchFamily="34" charset="0"/>
              <a:ea typeface="Cambria" panose="02040503050406030204" pitchFamily="18" charset="0"/>
              <a:cs typeface="Arial" panose="020B0604020202020204" pitchFamily="34" charset="0"/>
            </a:endParaRPr>
          </a:p>
        </p:txBody>
      </p:sp>
      <p:sp>
        <p:nvSpPr>
          <p:cNvPr id="12" name="CasellaDiTesto 11">
            <a:extLst>
              <a:ext uri="{FF2B5EF4-FFF2-40B4-BE49-F238E27FC236}">
                <a16:creationId xmlns:a16="http://schemas.microsoft.com/office/drawing/2014/main" id="{FE5BEADC-93C9-BF86-7477-58FB89655089}"/>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2064963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D4F77-DEE7-B42E-7AAC-A5B1CFC02CBA}"/>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6BFD870B-2745-DE59-50EC-CA86ED02895F}"/>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IL NUOVO REGOLAMENTO DI ATTUAZIONE DELLA UE SU SPECIFICHE TECNICHE, PROGRAMMA DI DIFFUSIONE E METADATI</a:t>
            </a:r>
          </a:p>
        </p:txBody>
      </p:sp>
      <p:sp>
        <p:nvSpPr>
          <p:cNvPr id="3" name="CasellaDiTesto 2">
            <a:extLst>
              <a:ext uri="{FF2B5EF4-FFF2-40B4-BE49-F238E27FC236}">
                <a16:creationId xmlns:a16="http://schemas.microsoft.com/office/drawing/2014/main" id="{DF7ED567-F759-2BC7-EAFC-1B24DDDB6BF7}"/>
              </a:ext>
            </a:extLst>
          </p:cNvPr>
          <p:cNvSpPr txBox="1"/>
          <p:nvPr/>
        </p:nvSpPr>
        <p:spPr>
          <a:xfrm>
            <a:off x="453797" y="2526082"/>
            <a:ext cx="11269308" cy="1384995"/>
          </a:xfrm>
          <a:prstGeom prst="rect">
            <a:avLst/>
          </a:prstGeom>
          <a:noFill/>
        </p:spPr>
        <p:txBody>
          <a:bodyPr wrap="square" rtlCol="0">
            <a:spAutoFit/>
          </a:bodyPr>
          <a:lstStyle/>
          <a:p>
            <a:pPr marL="285750" indent="-285750" algn="just">
              <a:buFont typeface="Wingdings" panose="05000000000000000000" pitchFamily="2" charset="2"/>
              <a:buChar char="Ø"/>
            </a:pPr>
            <a:r>
              <a:rPr lang="it-IT" sz="1400" b="1" dirty="0">
                <a:solidFill>
                  <a:srgbClr val="C00000"/>
                </a:solidFill>
                <a:latin typeface="Arial" panose="020B0604020202020204" pitchFamily="34" charset="0"/>
                <a:cs typeface="Arial" panose="020B0604020202020204" pitchFamily="34" charset="0"/>
              </a:rPr>
              <a:t>23 incroci multidimensionali da rendere disponibili ad Eurostat con riferimento a tutti gli anni che finiscono per 8, per 1 e per 5</a:t>
            </a:r>
            <a:r>
              <a:rPr lang="it-IT" sz="1400" b="1" dirty="0">
                <a:solidFill>
                  <a:srgbClr val="FF0000"/>
                </a:solidFill>
                <a:latin typeface="Arial" panose="020B0604020202020204" pitchFamily="34" charset="0"/>
                <a:cs typeface="Arial" panose="020B0604020202020204" pitchFamily="34" charset="0"/>
              </a:rPr>
              <a:t> </a:t>
            </a:r>
            <a:r>
              <a:rPr lang="it-IT" sz="1400" dirty="0">
                <a:latin typeface="Arial" panose="020B0604020202020204" pitchFamily="34" charset="0"/>
                <a:cs typeface="Arial" panose="020B0604020202020204" pitchFamily="34" charset="0"/>
              </a:rPr>
              <a:t>a partire dal 2028 con un ritardo di 24 mesi che diventeranno 18 dopo il 2035. Gli ipercubi richiesti coinvolgono un elevato numero di variabili demografiche, socio-economiche, sugli alloggi e l’efficientamento energetico fino a livello di griglia di territorio da 1km</a:t>
            </a:r>
            <a:r>
              <a:rPr lang="it-IT" sz="1400" baseline="30000" dirty="0">
                <a:latin typeface="Arial" panose="020B0604020202020204" pitchFamily="34" charset="0"/>
                <a:cs typeface="Arial" panose="020B0604020202020204" pitchFamily="34" charset="0"/>
              </a:rPr>
              <a:t>2</a:t>
            </a:r>
            <a:r>
              <a:rPr lang="it-IT" sz="1400" dirty="0">
                <a:latin typeface="Arial" panose="020B0604020202020204" pitchFamily="34" charset="0"/>
                <a:cs typeface="Arial" panose="020B0604020202020204" pitchFamily="34" charset="0"/>
              </a:rPr>
              <a:t>.</a:t>
            </a:r>
          </a:p>
          <a:p>
            <a:pPr marL="285750" indent="-285750">
              <a:buFont typeface="Wingdings" panose="05000000000000000000" pitchFamily="2" charset="2"/>
              <a:buChar char="Ø"/>
            </a:pPr>
            <a:r>
              <a:rPr lang="it-IT" sz="1400" dirty="0">
                <a:latin typeface="Arial" panose="020B0604020202020204" pitchFamily="34" charset="0"/>
                <a:cs typeface="Arial" panose="020B0604020202020204" pitchFamily="34" charset="0"/>
              </a:rPr>
              <a:t>Sono stati inseriti </a:t>
            </a:r>
            <a:r>
              <a:rPr lang="it-IT" sz="1400" b="1" dirty="0">
                <a:solidFill>
                  <a:srgbClr val="C00000"/>
                </a:solidFill>
                <a:latin typeface="Arial" panose="020B0604020202020204" pitchFamily="34" charset="0"/>
                <a:cs typeface="Arial" panose="020B0604020202020204" pitchFamily="34" charset="0"/>
              </a:rPr>
              <a:t>nuovi livelli di dettaglio territoriale (CITY e FUA)* </a:t>
            </a:r>
          </a:p>
          <a:p>
            <a:pPr marL="285750" indent="-285750" algn="just">
              <a:buFont typeface="Wingdings" panose="05000000000000000000" pitchFamily="2" charset="2"/>
              <a:buChar char="Ø"/>
            </a:pPr>
            <a:r>
              <a:rPr lang="it-IT" sz="1400" dirty="0">
                <a:latin typeface="Arial" panose="020B0604020202020204" pitchFamily="34" charset="0"/>
                <a:cs typeface="Arial" panose="020B0604020202020204" pitchFamily="34" charset="0"/>
              </a:rPr>
              <a:t>Alcune variabili sugli alloggi richieste nel 2011 e nel 2021 fino a livello provinciale </a:t>
            </a:r>
            <a:r>
              <a:rPr lang="it-IT" sz="1400" b="1" dirty="0">
                <a:solidFill>
                  <a:srgbClr val="C00000"/>
                </a:solidFill>
                <a:latin typeface="Arial" panose="020B0604020202020204" pitchFamily="34" charset="0"/>
                <a:cs typeface="Arial" panose="020B0604020202020204" pitchFamily="34" charset="0"/>
              </a:rPr>
              <a:t>dovranno essere prodotte per griglia di territorio da 1km</a:t>
            </a:r>
            <a:r>
              <a:rPr lang="it-IT" sz="1400" b="1" baseline="30000" dirty="0">
                <a:solidFill>
                  <a:srgbClr val="C00000"/>
                </a:solidFill>
                <a:latin typeface="Arial" panose="020B0604020202020204" pitchFamily="34" charset="0"/>
                <a:cs typeface="Arial" panose="020B0604020202020204" pitchFamily="34" charset="0"/>
              </a:rPr>
              <a:t>2</a:t>
            </a:r>
            <a:r>
              <a:rPr lang="it-IT" sz="1400" b="1" dirty="0">
                <a:solidFill>
                  <a:srgbClr val="C00000"/>
                </a:solidFill>
                <a:latin typeface="Arial" panose="020B0604020202020204" pitchFamily="34" charset="0"/>
                <a:cs typeface="Arial" panose="020B0604020202020204" pitchFamily="34" charset="0"/>
              </a:rPr>
              <a:t> (epoca di costruzione ed efficientamento energetico)</a:t>
            </a:r>
          </a:p>
        </p:txBody>
      </p:sp>
      <p:sp>
        <p:nvSpPr>
          <p:cNvPr id="5" name="CasellaDiTesto 4">
            <a:extLst>
              <a:ext uri="{FF2B5EF4-FFF2-40B4-BE49-F238E27FC236}">
                <a16:creationId xmlns:a16="http://schemas.microsoft.com/office/drawing/2014/main" id="{11544190-DA9A-DCC4-5A0F-E5B0158A3D50}"/>
              </a:ext>
            </a:extLst>
          </p:cNvPr>
          <p:cNvSpPr txBox="1"/>
          <p:nvPr/>
        </p:nvSpPr>
        <p:spPr>
          <a:xfrm>
            <a:off x="468895" y="2127312"/>
            <a:ext cx="3885391" cy="338554"/>
          </a:xfrm>
          <a:prstGeom prst="rect">
            <a:avLst/>
          </a:prstGeom>
          <a:noFill/>
        </p:spPr>
        <p:txBody>
          <a:bodyPr wrap="square" rtlCol="0">
            <a:spAutoFit/>
          </a:bodyPr>
          <a:lstStyle/>
          <a:p>
            <a:r>
              <a:rPr lang="it-IT" sz="1600" b="1" i="1" dirty="0">
                <a:latin typeface="Arial" panose="020B0604020202020204" pitchFamily="34" charset="0"/>
                <a:cs typeface="Arial" panose="020B0604020202020204" pitchFamily="34" charset="0"/>
              </a:rPr>
              <a:t>La nuova diffusione </a:t>
            </a:r>
            <a:r>
              <a:rPr lang="it-IT" sz="1600" b="1" i="1" dirty="0" err="1">
                <a:latin typeface="Arial" panose="020B0604020202020204" pitchFamily="34" charset="0"/>
                <a:cs typeface="Arial" panose="020B0604020202020204" pitchFamily="34" charset="0"/>
              </a:rPr>
              <a:t>multiannual</a:t>
            </a:r>
            <a:endParaRPr lang="it-IT" sz="1600" b="1" i="1" dirty="0">
              <a:latin typeface="Arial" panose="020B0604020202020204" pitchFamily="34" charset="0"/>
              <a:cs typeface="Arial" panose="020B0604020202020204" pitchFamily="34" charset="0"/>
            </a:endParaRPr>
          </a:p>
        </p:txBody>
      </p:sp>
      <p:sp>
        <p:nvSpPr>
          <p:cNvPr id="6" name="CasellaDiTesto 5">
            <a:extLst>
              <a:ext uri="{FF2B5EF4-FFF2-40B4-BE49-F238E27FC236}">
                <a16:creationId xmlns:a16="http://schemas.microsoft.com/office/drawing/2014/main" id="{D5123B54-DABB-E156-39EC-5CB244BF4C94}"/>
              </a:ext>
            </a:extLst>
          </p:cNvPr>
          <p:cNvSpPr txBox="1"/>
          <p:nvPr/>
        </p:nvSpPr>
        <p:spPr>
          <a:xfrm>
            <a:off x="323469" y="5435831"/>
            <a:ext cx="11399636" cy="461665"/>
          </a:xfrm>
          <a:prstGeom prst="rect">
            <a:avLst/>
          </a:prstGeom>
          <a:noFill/>
        </p:spPr>
        <p:txBody>
          <a:bodyPr wrap="square">
            <a:spAutoFit/>
          </a:bodyPr>
          <a:lstStyle/>
          <a:p>
            <a:pPr algn="just"/>
            <a:r>
              <a:rPr lang="it-IT" sz="800" b="0" i="0" dirty="0">
                <a:solidFill>
                  <a:srgbClr val="383838"/>
                </a:solidFill>
                <a:effectLst/>
                <a:latin typeface="Arial" panose="020B0604020202020204" pitchFamily="34" charset="0"/>
                <a:cs typeface="Arial" panose="020B0604020202020204" pitchFamily="34" charset="0"/>
              </a:rPr>
              <a:t>*Le Zone urbane funzionali/</a:t>
            </a:r>
            <a:r>
              <a:rPr lang="it-IT" sz="800" b="0" i="0" dirty="0" err="1">
                <a:solidFill>
                  <a:srgbClr val="383838"/>
                </a:solidFill>
                <a:effectLst/>
                <a:latin typeface="Arial" panose="020B0604020202020204" pitchFamily="34" charset="0"/>
                <a:cs typeface="Arial" panose="020B0604020202020204" pitchFamily="34" charset="0"/>
              </a:rPr>
              <a:t>Functional</a:t>
            </a:r>
            <a:r>
              <a:rPr lang="it-IT" sz="800" b="0" i="0" dirty="0">
                <a:solidFill>
                  <a:srgbClr val="383838"/>
                </a:solidFill>
                <a:effectLst/>
                <a:latin typeface="Arial" panose="020B0604020202020204" pitchFamily="34" charset="0"/>
                <a:cs typeface="Arial" panose="020B0604020202020204" pitchFamily="34" charset="0"/>
              </a:rPr>
              <a:t> Urban </a:t>
            </a:r>
            <a:r>
              <a:rPr lang="it-IT" sz="800" b="0" i="0" dirty="0" err="1">
                <a:solidFill>
                  <a:srgbClr val="383838"/>
                </a:solidFill>
                <a:effectLst/>
                <a:latin typeface="Arial" panose="020B0604020202020204" pitchFamily="34" charset="0"/>
                <a:cs typeface="Arial" panose="020B0604020202020204" pitchFamily="34" charset="0"/>
              </a:rPr>
              <a:t>Areas</a:t>
            </a:r>
            <a:r>
              <a:rPr lang="it-IT" sz="800" b="0" i="0" dirty="0">
                <a:solidFill>
                  <a:srgbClr val="383838"/>
                </a:solidFill>
                <a:effectLst/>
                <a:latin typeface="Arial" panose="020B0604020202020204" pitchFamily="34" charset="0"/>
                <a:cs typeface="Arial" panose="020B0604020202020204" pitchFamily="34" charset="0"/>
              </a:rPr>
              <a:t>, composte da una città/city e dalla rispettiva zona di pendolarismo, rappresentano contesti urbani integrati, in cui i territori sono interconnessi da un punto di vista economico.  La definizione di città/city si basa sulla concentrazione di popolazione sul territorio. Tale concentrazione viene misurata con i dati del censimento della popolazione per griglia regolare. La griglia è rappresentata da una maglia di celle da 1 km² che, sovra-imposta al territorio, permette di calcolare la densità di popolazione in modo confrontabile.</a:t>
            </a:r>
            <a:endParaRPr lang="it-IT" sz="800" dirty="0">
              <a:latin typeface="Arial" panose="020B0604020202020204" pitchFamily="34" charset="0"/>
              <a:cs typeface="Arial" panose="020B0604020202020204" pitchFamily="34" charset="0"/>
            </a:endParaRPr>
          </a:p>
        </p:txBody>
      </p:sp>
      <p:sp>
        <p:nvSpPr>
          <p:cNvPr id="7" name="CasellaDiTesto 6">
            <a:extLst>
              <a:ext uri="{FF2B5EF4-FFF2-40B4-BE49-F238E27FC236}">
                <a16:creationId xmlns:a16="http://schemas.microsoft.com/office/drawing/2014/main" id="{F0286300-A698-5FDA-616B-AA8CF47FCE38}"/>
              </a:ext>
            </a:extLst>
          </p:cNvPr>
          <p:cNvSpPr txBox="1"/>
          <p:nvPr/>
        </p:nvSpPr>
        <p:spPr>
          <a:xfrm>
            <a:off x="468895" y="3940515"/>
            <a:ext cx="2572885" cy="338554"/>
          </a:xfrm>
          <a:prstGeom prst="rect">
            <a:avLst/>
          </a:prstGeom>
          <a:noFill/>
        </p:spPr>
        <p:txBody>
          <a:bodyPr wrap="square">
            <a:spAutoFit/>
          </a:bodyPr>
          <a:lstStyle/>
          <a:p>
            <a:r>
              <a:rPr lang="it-IT" sz="1600" b="1" i="1" dirty="0">
                <a:latin typeface="Arial" panose="020B0604020202020204" pitchFamily="34" charset="0"/>
                <a:cs typeface="Arial" panose="020B0604020202020204" pitchFamily="34" charset="0"/>
              </a:rPr>
              <a:t>e quelle decennale</a:t>
            </a:r>
          </a:p>
        </p:txBody>
      </p:sp>
      <p:sp>
        <p:nvSpPr>
          <p:cNvPr id="8" name="CasellaDiTesto 7">
            <a:extLst>
              <a:ext uri="{FF2B5EF4-FFF2-40B4-BE49-F238E27FC236}">
                <a16:creationId xmlns:a16="http://schemas.microsoft.com/office/drawing/2014/main" id="{9A4A168D-4076-2BC8-E01F-3F164C1A86C6}"/>
              </a:ext>
            </a:extLst>
          </p:cNvPr>
          <p:cNvSpPr txBox="1"/>
          <p:nvPr/>
        </p:nvSpPr>
        <p:spPr>
          <a:xfrm>
            <a:off x="468895" y="4322654"/>
            <a:ext cx="7499448" cy="954107"/>
          </a:xfrm>
          <a:prstGeom prst="rect">
            <a:avLst/>
          </a:prstGeom>
          <a:noFill/>
        </p:spPr>
        <p:txBody>
          <a:bodyPr wrap="square">
            <a:spAutoFit/>
          </a:bodyPr>
          <a:lstStyle/>
          <a:p>
            <a:pPr marL="285750" indent="-285750">
              <a:buFont typeface="Wingdings" panose="05000000000000000000" pitchFamily="2" charset="2"/>
              <a:buChar char="Ø"/>
            </a:pPr>
            <a:r>
              <a:rPr lang="it-IT" sz="1400" b="1" dirty="0">
                <a:solidFill>
                  <a:srgbClr val="C00000"/>
                </a:solidFill>
                <a:latin typeface="Arial" panose="020B0604020202020204" pitchFamily="34" charset="0"/>
                <a:cs typeface="Arial" panose="020B0604020202020204" pitchFamily="34" charset="0"/>
              </a:rPr>
              <a:t>Meno ipercubi rispetto al 2021 </a:t>
            </a:r>
            <a:r>
              <a:rPr lang="it-IT" sz="1400" dirty="0">
                <a:latin typeface="Arial" panose="020B0604020202020204" pitchFamily="34" charset="0"/>
                <a:cs typeface="Arial" panose="020B0604020202020204" pitchFamily="34" charset="0"/>
              </a:rPr>
              <a:t>(da 119 a 92)</a:t>
            </a:r>
          </a:p>
          <a:p>
            <a:pPr marL="285750" indent="-285750">
              <a:buFont typeface="Wingdings" panose="05000000000000000000" pitchFamily="2" charset="2"/>
              <a:buChar char="Ø"/>
            </a:pPr>
            <a:r>
              <a:rPr lang="it-IT" sz="1400" b="1" dirty="0">
                <a:solidFill>
                  <a:srgbClr val="C00000"/>
                </a:solidFill>
                <a:latin typeface="Arial" panose="020B0604020202020204" pitchFamily="34" charset="0"/>
                <a:cs typeface="Arial" panose="020B0604020202020204" pitchFamily="34" charset="0"/>
              </a:rPr>
              <a:t>Nuovi incroci a livello di City e </a:t>
            </a:r>
            <a:r>
              <a:rPr lang="it-IT" sz="1400" b="1" dirty="0" err="1">
                <a:solidFill>
                  <a:srgbClr val="C00000"/>
                </a:solidFill>
                <a:latin typeface="Arial" panose="020B0604020202020204" pitchFamily="34" charset="0"/>
                <a:cs typeface="Arial" panose="020B0604020202020204" pitchFamily="34" charset="0"/>
              </a:rPr>
              <a:t>Fua</a:t>
            </a:r>
            <a:endParaRPr lang="it-IT" sz="1400" b="1" dirty="0">
              <a:solidFill>
                <a:srgbClr val="C0000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it-IT" sz="1400" b="1" dirty="0">
                <a:solidFill>
                  <a:srgbClr val="C00000"/>
                </a:solidFill>
                <a:latin typeface="Arial" panose="020B0604020202020204" pitchFamily="34" charset="0"/>
                <a:cs typeface="Arial" panose="020B0604020202020204" pitchFamily="34" charset="0"/>
              </a:rPr>
              <a:t>Nessun incrocio </a:t>
            </a:r>
            <a:r>
              <a:rPr lang="it-IT" sz="1400" dirty="0">
                <a:latin typeface="Arial" panose="020B0604020202020204" pitchFamily="34" charset="0"/>
                <a:cs typeface="Arial" panose="020B0604020202020204" pitchFamily="34" charset="0"/>
              </a:rPr>
              <a:t>per griglia di territorio da 1km</a:t>
            </a:r>
            <a:r>
              <a:rPr lang="it-IT" sz="1400" baseline="30000" dirty="0">
                <a:latin typeface="Arial" panose="020B0604020202020204" pitchFamily="34" charset="0"/>
                <a:cs typeface="Arial" panose="020B0604020202020204" pitchFamily="34" charset="0"/>
              </a:rPr>
              <a:t>2</a:t>
            </a:r>
          </a:p>
          <a:p>
            <a:pPr marL="285750" indent="-285750">
              <a:buFont typeface="Wingdings" panose="05000000000000000000" pitchFamily="2" charset="2"/>
              <a:buChar char="Ø"/>
            </a:pPr>
            <a:r>
              <a:rPr lang="it-IT" sz="1400" b="1" dirty="0">
                <a:solidFill>
                  <a:srgbClr val="C00000"/>
                </a:solidFill>
                <a:latin typeface="Arial" panose="020B0604020202020204" pitchFamily="34" charset="0"/>
                <a:cs typeface="Arial" panose="020B0604020202020204" pitchFamily="34" charset="0"/>
              </a:rPr>
              <a:t>Deadline da 27 a 24 mesi,  in alcuni casi a 18 a partire dal 2035</a:t>
            </a:r>
          </a:p>
        </p:txBody>
      </p:sp>
      <p:sp>
        <p:nvSpPr>
          <p:cNvPr id="9" name="CasellaDiTesto 8">
            <a:extLst>
              <a:ext uri="{FF2B5EF4-FFF2-40B4-BE49-F238E27FC236}">
                <a16:creationId xmlns:a16="http://schemas.microsoft.com/office/drawing/2014/main" id="{2A053F1F-DB14-0268-F94B-B93005723401}"/>
              </a:ext>
            </a:extLst>
          </p:cNvPr>
          <p:cNvSpPr txBox="1"/>
          <p:nvPr/>
        </p:nvSpPr>
        <p:spPr>
          <a:xfrm>
            <a:off x="673213" y="1013918"/>
            <a:ext cx="10845574" cy="954107"/>
          </a:xfrm>
          <a:prstGeom prst="rect">
            <a:avLst/>
          </a:prstGeom>
          <a:solidFill>
            <a:srgbClr val="0070C0"/>
          </a:solidFill>
        </p:spPr>
        <p:txBody>
          <a:bodyPr wrap="square" rtlCol="0">
            <a:spAutoFit/>
          </a:bodyPr>
          <a:lstStyle/>
          <a:p>
            <a:r>
              <a:rPr lang="it-IT" sz="1600" b="1" i="1" dirty="0">
                <a:solidFill>
                  <a:schemeClr val="bg1"/>
                </a:solidFill>
                <a:latin typeface="Arial" panose="020B0604020202020204" pitchFamily="34" charset="0"/>
                <a:cs typeface="Arial" panose="020B0604020202020204" pitchFamily="34" charset="0"/>
              </a:rPr>
              <a:t>Commission </a:t>
            </a:r>
            <a:r>
              <a:rPr lang="it-IT" sz="1600" b="1" i="1" dirty="0" err="1">
                <a:solidFill>
                  <a:schemeClr val="bg1"/>
                </a:solidFill>
                <a:latin typeface="Arial" panose="020B0604020202020204" pitchFamily="34" charset="0"/>
                <a:cs typeface="Arial" panose="020B0604020202020204" pitchFamily="34" charset="0"/>
              </a:rPr>
              <a:t>Implementing</a:t>
            </a:r>
            <a:r>
              <a:rPr lang="it-IT" sz="1600" b="1" i="1" dirty="0">
                <a:solidFill>
                  <a:schemeClr val="bg1"/>
                </a:solidFill>
                <a:latin typeface="Arial" panose="020B0604020202020204" pitchFamily="34" charset="0"/>
                <a:cs typeface="Arial" panose="020B0604020202020204" pitchFamily="34" charset="0"/>
              </a:rPr>
              <a:t> </a:t>
            </a:r>
            <a:r>
              <a:rPr lang="it-IT" sz="1600" b="1" i="1" dirty="0" err="1">
                <a:solidFill>
                  <a:schemeClr val="bg1"/>
                </a:solidFill>
                <a:latin typeface="Arial" panose="020B0604020202020204" pitchFamily="34" charset="0"/>
                <a:cs typeface="Arial" panose="020B0604020202020204" pitchFamily="34" charset="0"/>
              </a:rPr>
              <a:t>Regulation</a:t>
            </a:r>
            <a:r>
              <a:rPr lang="it-IT" sz="1600" b="1" i="1" dirty="0">
                <a:solidFill>
                  <a:schemeClr val="bg1"/>
                </a:solidFill>
                <a:latin typeface="Arial" panose="020B0604020202020204" pitchFamily="34" charset="0"/>
                <a:cs typeface="Arial" panose="020B0604020202020204" pitchFamily="34" charset="0"/>
              </a:rPr>
              <a:t> </a:t>
            </a:r>
            <a:r>
              <a:rPr lang="it-IT" sz="1600" b="1" i="1" dirty="0" err="1">
                <a:solidFill>
                  <a:schemeClr val="bg1"/>
                </a:solidFill>
                <a:latin typeface="Arial" panose="020B0604020202020204" pitchFamily="34" charset="0"/>
                <a:cs typeface="Arial" panose="020B0604020202020204" pitchFamily="34" charset="0"/>
              </a:rPr>
              <a:t>specyfing</a:t>
            </a:r>
            <a:r>
              <a:rPr lang="it-IT" sz="1600" b="1" i="1" dirty="0">
                <a:solidFill>
                  <a:schemeClr val="bg1"/>
                </a:solidFill>
                <a:latin typeface="Arial" panose="020B0604020202020204" pitchFamily="34" charset="0"/>
                <a:cs typeface="Arial" panose="020B0604020202020204" pitchFamily="34" charset="0"/>
              </a:rPr>
              <a:t> the data sets and metadata to be </a:t>
            </a:r>
            <a:r>
              <a:rPr lang="it-IT" sz="1600" b="1" i="1" dirty="0" err="1">
                <a:solidFill>
                  <a:schemeClr val="bg1"/>
                </a:solidFill>
                <a:latin typeface="Arial" panose="020B0604020202020204" pitchFamily="34" charset="0"/>
                <a:cs typeface="Arial" panose="020B0604020202020204" pitchFamily="34" charset="0"/>
              </a:rPr>
              <a:t>transmitted</a:t>
            </a:r>
            <a:r>
              <a:rPr lang="it-IT" sz="1600" b="1" i="1" dirty="0">
                <a:solidFill>
                  <a:schemeClr val="bg1"/>
                </a:solidFill>
                <a:latin typeface="Arial" panose="020B0604020202020204" pitchFamily="34" charset="0"/>
                <a:cs typeface="Arial" panose="020B0604020202020204" pitchFamily="34" charset="0"/>
              </a:rPr>
              <a:t> </a:t>
            </a:r>
            <a:r>
              <a:rPr lang="it-IT" sz="1600" b="1" i="1" dirty="0" err="1">
                <a:solidFill>
                  <a:schemeClr val="bg1"/>
                </a:solidFill>
                <a:latin typeface="Arial" panose="020B0604020202020204" pitchFamily="34" charset="0"/>
                <a:cs typeface="Arial" panose="020B0604020202020204" pitchFamily="34" charset="0"/>
              </a:rPr>
              <a:t>pursuant</a:t>
            </a:r>
            <a:r>
              <a:rPr lang="it-IT" sz="1600" b="1" i="1" dirty="0">
                <a:solidFill>
                  <a:schemeClr val="bg1"/>
                </a:solidFill>
                <a:latin typeface="Arial" panose="020B0604020202020204" pitchFamily="34" charset="0"/>
                <a:cs typeface="Arial" panose="020B0604020202020204" pitchFamily="34" charset="0"/>
              </a:rPr>
              <a:t> to </a:t>
            </a:r>
            <a:r>
              <a:rPr lang="it-IT" sz="1600" b="1" i="1" dirty="0" err="1">
                <a:solidFill>
                  <a:schemeClr val="bg1"/>
                </a:solidFill>
                <a:latin typeface="Arial" panose="020B0604020202020204" pitchFamily="34" charset="0"/>
                <a:cs typeface="Arial" panose="020B0604020202020204" pitchFamily="34" charset="0"/>
              </a:rPr>
              <a:t>Regulation</a:t>
            </a:r>
            <a:r>
              <a:rPr lang="it-IT" sz="1600" b="1" i="1" dirty="0">
                <a:solidFill>
                  <a:schemeClr val="bg1"/>
                </a:solidFill>
                <a:latin typeface="Arial" panose="020B0604020202020204" pitchFamily="34" charset="0"/>
                <a:cs typeface="Arial" panose="020B0604020202020204" pitchFamily="34" charset="0"/>
              </a:rPr>
              <a:t> 2458/2025 of the </a:t>
            </a:r>
            <a:r>
              <a:rPr lang="it-IT" sz="1600" b="1" i="1" dirty="0" err="1">
                <a:solidFill>
                  <a:schemeClr val="bg1"/>
                </a:solidFill>
                <a:latin typeface="Arial" panose="020B0604020202020204" pitchFamily="34" charset="0"/>
                <a:cs typeface="Arial" panose="020B0604020202020204" pitchFamily="34" charset="0"/>
              </a:rPr>
              <a:t>European</a:t>
            </a:r>
            <a:r>
              <a:rPr lang="it-IT" sz="1600" b="1" i="1" dirty="0">
                <a:solidFill>
                  <a:schemeClr val="bg1"/>
                </a:solidFill>
                <a:latin typeface="Arial" panose="020B0604020202020204" pitchFamily="34" charset="0"/>
                <a:cs typeface="Arial" panose="020B0604020202020204" pitchFamily="34" charset="0"/>
              </a:rPr>
              <a:t> </a:t>
            </a:r>
            <a:r>
              <a:rPr lang="it-IT" sz="1600" b="1" i="1" dirty="0" err="1">
                <a:solidFill>
                  <a:schemeClr val="bg1"/>
                </a:solidFill>
                <a:latin typeface="Arial" panose="020B0604020202020204" pitchFamily="34" charset="0"/>
                <a:cs typeface="Arial" panose="020B0604020202020204" pitchFamily="34" charset="0"/>
              </a:rPr>
              <a:t>Parliament</a:t>
            </a:r>
            <a:r>
              <a:rPr lang="it-IT" sz="1600" b="1" i="1" dirty="0">
                <a:solidFill>
                  <a:schemeClr val="bg1"/>
                </a:solidFill>
                <a:latin typeface="Arial" panose="020B0604020202020204" pitchFamily="34" charset="0"/>
                <a:cs typeface="Arial" panose="020B0604020202020204" pitchFamily="34" charset="0"/>
              </a:rPr>
              <a:t> and of the </a:t>
            </a:r>
            <a:r>
              <a:rPr lang="it-IT" sz="1600" b="1" i="1" dirty="0" err="1">
                <a:solidFill>
                  <a:schemeClr val="bg1"/>
                </a:solidFill>
                <a:latin typeface="Arial" panose="020B0604020202020204" pitchFamily="34" charset="0"/>
                <a:cs typeface="Arial" panose="020B0604020202020204" pitchFamily="34" charset="0"/>
              </a:rPr>
              <a:t>Council</a:t>
            </a:r>
            <a:r>
              <a:rPr lang="it-IT" sz="1600" b="1" i="1" dirty="0">
                <a:solidFill>
                  <a:schemeClr val="bg1"/>
                </a:solidFill>
                <a:latin typeface="Arial" panose="020B0604020202020204" pitchFamily="34" charset="0"/>
                <a:cs typeface="Arial" panose="020B0604020202020204" pitchFamily="34" charset="0"/>
              </a:rPr>
              <a:t>.</a:t>
            </a:r>
          </a:p>
          <a:p>
            <a:endParaRPr lang="it-IT" sz="800" dirty="0">
              <a:solidFill>
                <a:schemeClr val="bg1"/>
              </a:solidFill>
              <a:latin typeface="Arial" panose="020B0604020202020204" pitchFamily="34" charset="0"/>
              <a:cs typeface="Arial" panose="020B0604020202020204" pitchFamily="34" charset="0"/>
            </a:endParaRPr>
          </a:p>
          <a:p>
            <a:pPr algn="ctr"/>
            <a:r>
              <a:rPr lang="it-IT" sz="1600" i="1" dirty="0">
                <a:solidFill>
                  <a:schemeClr val="bg1"/>
                </a:solidFill>
                <a:latin typeface="Arial" panose="020B0604020202020204" pitchFamily="34" charset="0"/>
                <a:cs typeface="Arial" panose="020B0604020202020204" pitchFamily="34" charset="0"/>
              </a:rPr>
              <a:t>In fase di approvazione, emanazione prevista per dicembre 2026</a:t>
            </a:r>
          </a:p>
        </p:txBody>
      </p:sp>
      <p:sp>
        <p:nvSpPr>
          <p:cNvPr id="10" name="CasellaDiTesto 9">
            <a:extLst>
              <a:ext uri="{FF2B5EF4-FFF2-40B4-BE49-F238E27FC236}">
                <a16:creationId xmlns:a16="http://schemas.microsoft.com/office/drawing/2014/main" id="{6A084A5D-82BE-DD5C-8BBA-27AF752AFC72}"/>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22429231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8E3C65-DA44-9CFF-6833-3758CD5542C8}"/>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FBB9EA45-3160-7AFD-D3BA-8E474A08D172}"/>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DOVE SONO I DATI DEL CENSIMENTO PERMANENTE?</a:t>
            </a:r>
          </a:p>
        </p:txBody>
      </p:sp>
      <p:sp>
        <p:nvSpPr>
          <p:cNvPr id="3" name="CasellaDiTesto 2">
            <a:extLst>
              <a:ext uri="{FF2B5EF4-FFF2-40B4-BE49-F238E27FC236}">
                <a16:creationId xmlns:a16="http://schemas.microsoft.com/office/drawing/2014/main" id="{29D0EA91-B90B-812B-4FED-7DDDDEAB2926}"/>
              </a:ext>
            </a:extLst>
          </p:cNvPr>
          <p:cNvSpPr txBox="1"/>
          <p:nvPr/>
        </p:nvSpPr>
        <p:spPr>
          <a:xfrm>
            <a:off x="323469" y="1041606"/>
            <a:ext cx="11414734" cy="4185761"/>
          </a:xfrm>
          <a:prstGeom prst="rect">
            <a:avLst/>
          </a:prstGeom>
          <a:noFill/>
        </p:spPr>
        <p:txBody>
          <a:bodyPr wrap="square">
            <a:spAutoFit/>
          </a:bodyPr>
          <a:lstStyle/>
          <a:p>
            <a:pPr marL="285750" indent="-285750" algn="l">
              <a:buFont typeface="Wingdings" panose="05000000000000000000" pitchFamily="2" charset="2"/>
              <a:buChar char="Ø"/>
            </a:pPr>
            <a:r>
              <a:rPr lang="it-IT" sz="1400" b="1" i="0" dirty="0">
                <a:solidFill>
                  <a:srgbClr val="0070C0"/>
                </a:solidFill>
                <a:effectLs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Data </a:t>
            </a:r>
            <a:r>
              <a:rPr lang="it-IT" sz="1400" b="1" i="0" dirty="0" err="1">
                <a:solidFill>
                  <a:srgbClr val="0070C0"/>
                </a:solidFill>
                <a:effectLs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Warehouse</a:t>
            </a:r>
            <a:r>
              <a:rPr lang="it-IT" sz="1400" b="1" i="0" dirty="0">
                <a:solidFill>
                  <a:srgbClr val="0070C0"/>
                </a:solidFill>
                <a:effectLs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tematico dei Censimenti permanenti</a:t>
            </a:r>
            <a:r>
              <a:rPr lang="it-IT" sz="1400" b="0" i="0" dirty="0">
                <a:solidFill>
                  <a:srgbClr val="383838"/>
                </a:solidFill>
                <a:effectLst/>
                <a:latin typeface="Arial" panose="020B0604020202020204" pitchFamily="34" charset="0"/>
                <a:cs typeface="Arial" panose="020B0604020202020204" pitchFamily="34" charset="0"/>
              </a:rPr>
              <a:t>. Sono disponibili i dati per gli anni 2018, 2019, 2020, 2021, 2022, 2023 e 2024. </a:t>
            </a:r>
          </a:p>
          <a:p>
            <a:pPr marL="285750" indent="-285750" algn="l">
              <a:buFont typeface="Wingdings" panose="05000000000000000000" pitchFamily="2" charset="2"/>
              <a:buChar char="Ø"/>
            </a:pPr>
            <a:endParaRPr lang="it-IT" sz="1400" b="0" i="0" dirty="0">
              <a:solidFill>
                <a:srgbClr val="383838"/>
              </a:solidFill>
              <a:effectLst/>
              <a:latin typeface="Arial" panose="020B0604020202020204" pitchFamily="34" charset="0"/>
              <a:cs typeface="Arial" panose="020B0604020202020204" pitchFamily="34" charset="0"/>
            </a:endParaRPr>
          </a:p>
          <a:p>
            <a:pPr marL="285750" indent="-285750" algn="l">
              <a:buFont typeface="Wingdings" panose="05000000000000000000" pitchFamily="2" charset="2"/>
              <a:buChar char="Ø"/>
            </a:pPr>
            <a:r>
              <a:rPr lang="it-IT" sz="1400" b="1" i="0" dirty="0">
                <a:solidFill>
                  <a:srgbClr val="0070C0"/>
                </a:solidFill>
                <a:effectLst/>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Banca dati dedicata</a:t>
            </a:r>
            <a:r>
              <a:rPr lang="it-IT" sz="1400" b="0" i="0" dirty="0">
                <a:solidFill>
                  <a:srgbClr val="383838"/>
                </a:solidFill>
                <a:effectLst/>
                <a:latin typeface="Arial" panose="020B0604020202020204" pitchFamily="34" charset="0"/>
                <a:cs typeface="Arial" panose="020B0604020202020204" pitchFamily="34" charset="0"/>
              </a:rPr>
              <a:t>. Sono disponibili i dati in formato tabellare, sotto forma di grafici e di mappe. I dati, riferiti agli anni 2018, 2019, 2020, 2021, 2022, 2023, 2024 e alla serie storica 1951-2011 </a:t>
            </a:r>
          </a:p>
          <a:p>
            <a:pPr marL="285750" indent="-285750" algn="l">
              <a:buFont typeface="Wingdings" panose="05000000000000000000" pitchFamily="2" charset="2"/>
              <a:buChar char="Ø"/>
            </a:pPr>
            <a:endParaRPr lang="it-IT" sz="1400" dirty="0">
              <a:solidFill>
                <a:srgbClr val="5F5F5F"/>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endParaRPr>
          </a:p>
          <a:p>
            <a:pPr marL="285750" indent="-285750" algn="l">
              <a:buFont typeface="Wingdings" panose="05000000000000000000" pitchFamily="2" charset="2"/>
              <a:buChar char="Ø"/>
            </a:pPr>
            <a:r>
              <a:rPr lang="it-IT" sz="1400" b="1" i="0" dirty="0">
                <a:solidFill>
                  <a:srgbClr val="0070C0"/>
                </a:solidFill>
                <a:effectLst/>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Matrice di pendolarismo </a:t>
            </a:r>
            <a:r>
              <a:rPr lang="it-IT" sz="1400" b="1" i="0" u="sng" dirty="0">
                <a:solidFill>
                  <a:srgbClr val="0070C0"/>
                </a:solidFill>
                <a:effectLst/>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per lavoro</a:t>
            </a:r>
            <a:r>
              <a:rPr lang="it-IT" sz="1400" b="1" i="0" u="sng" dirty="0">
                <a:solidFill>
                  <a:srgbClr val="0070C0"/>
                </a:solidFill>
                <a:effectLst/>
                <a:latin typeface="Arial" panose="020B0604020202020204" pitchFamily="34" charset="0"/>
                <a:cs typeface="Arial" panose="020B0604020202020204" pitchFamily="34" charset="0"/>
              </a:rPr>
              <a:t> </a:t>
            </a:r>
            <a:r>
              <a:rPr lang="it-IT" sz="1400" b="1" u="sng" dirty="0">
                <a:solidFill>
                  <a:srgbClr val="0070C0"/>
                </a:solidFill>
                <a:latin typeface="Arial" panose="020B0604020202020204" pitchFamily="34" charset="0"/>
                <a:cs typeface="Arial" panose="020B0604020202020204" pitchFamily="34" charset="0"/>
              </a:rPr>
              <a:t>2021</a:t>
            </a:r>
            <a:r>
              <a:rPr lang="it-IT" sz="1400" dirty="0">
                <a:solidFill>
                  <a:srgbClr val="383838"/>
                </a:solidFill>
                <a:latin typeface="Arial" panose="020B0604020202020204" pitchFamily="34" charset="0"/>
                <a:cs typeface="Arial" panose="020B0604020202020204" pitchFamily="34" charset="0"/>
              </a:rPr>
              <a:t>. </a:t>
            </a:r>
            <a:r>
              <a:rPr lang="it-IT" sz="1400" b="0" i="0" dirty="0">
                <a:solidFill>
                  <a:srgbClr val="383838"/>
                </a:solidFill>
                <a:effectLst/>
                <a:latin typeface="Arial" panose="020B0604020202020204" pitchFamily="34" charset="0"/>
                <a:cs typeface="Arial" panose="020B0604020202020204" pitchFamily="34" charset="0"/>
              </a:rPr>
              <a:t>È disponibile la matrice di pendolarismo per motivi di lavoro relativa all’edizione 2021 del Censimento permanente della popolazione e delle abitazioni.</a:t>
            </a:r>
          </a:p>
          <a:p>
            <a:pPr marL="285750" indent="-285750" algn="l">
              <a:buFont typeface="Wingdings" panose="05000000000000000000" pitchFamily="2" charset="2"/>
              <a:buChar char="Ø"/>
            </a:pPr>
            <a:endParaRPr lang="it-IT" sz="1400" b="0" i="0" dirty="0">
              <a:solidFill>
                <a:srgbClr val="383838"/>
              </a:solidFill>
              <a:effectLst/>
              <a:latin typeface="Arial" panose="020B0604020202020204" pitchFamily="34" charset="0"/>
              <a:cs typeface="Arial" panose="020B0604020202020204" pitchFamily="34" charset="0"/>
            </a:endParaRPr>
          </a:p>
          <a:p>
            <a:pPr marL="285750" indent="-285750" algn="l">
              <a:buFont typeface="Wingdings" panose="05000000000000000000" pitchFamily="2" charset="2"/>
              <a:buChar char="Ø"/>
            </a:pPr>
            <a:r>
              <a:rPr lang="it-IT" sz="1400" b="1" i="0" dirty="0">
                <a:solidFill>
                  <a:srgbClr val="0070C0"/>
                </a:solidFill>
                <a:effectLst/>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Dati per sezione di censimento</a:t>
            </a:r>
            <a:r>
              <a:rPr lang="it-IT" sz="1400" b="0" i="0" dirty="0">
                <a:solidFill>
                  <a:srgbClr val="383838"/>
                </a:solidFill>
                <a:effectLst/>
                <a:latin typeface="Arial" panose="020B0604020202020204" pitchFamily="34" charset="0"/>
                <a:cs typeface="Arial" panose="020B0604020202020204" pitchFamily="34" charset="0"/>
              </a:rPr>
              <a:t>. Sono disponibili i dati relativi alle edizioni 2021 e  2023 per sezioni di censimento per tutti i comuni e per le aree sub-comunali per i capoluoghi delle Città Metropolitane.</a:t>
            </a:r>
          </a:p>
          <a:p>
            <a:pPr marL="285750" indent="-285750" algn="l">
              <a:buFont typeface="Wingdings" panose="05000000000000000000" pitchFamily="2" charset="2"/>
              <a:buChar char="Ø"/>
            </a:pPr>
            <a:endParaRPr lang="it-IT" sz="1400" b="0" i="0" dirty="0">
              <a:solidFill>
                <a:srgbClr val="383838"/>
              </a:solidFill>
              <a:effectLst/>
              <a:latin typeface="Arial" panose="020B0604020202020204" pitchFamily="34" charset="0"/>
              <a:cs typeface="Arial" panose="020B0604020202020204" pitchFamily="34" charset="0"/>
            </a:endParaRPr>
          </a:p>
          <a:p>
            <a:pPr marL="285750" indent="-285750" algn="l">
              <a:buFont typeface="Wingdings" panose="05000000000000000000" pitchFamily="2" charset="2"/>
              <a:buChar char="Ø"/>
            </a:pPr>
            <a:r>
              <a:rPr lang="it-IT" sz="1400" b="1" i="0" dirty="0">
                <a:solidFill>
                  <a:srgbClr val="0070C0"/>
                </a:solidFill>
                <a:effectLst/>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Dati per griglia regolare</a:t>
            </a:r>
            <a:r>
              <a:rPr lang="it-IT" sz="1400" b="1" i="0" dirty="0">
                <a:solidFill>
                  <a:srgbClr val="383838"/>
                </a:solidFill>
                <a:effectLst/>
                <a:latin typeface="Arial" panose="020B0604020202020204" pitchFamily="34" charset="0"/>
                <a:cs typeface="Arial" panose="020B0604020202020204" pitchFamily="34" charset="0"/>
              </a:rPr>
              <a:t>.</a:t>
            </a:r>
            <a:r>
              <a:rPr lang="it-IT" sz="1400" b="0" i="0" dirty="0">
                <a:solidFill>
                  <a:srgbClr val="383838"/>
                </a:solidFill>
                <a:effectLst/>
                <a:latin typeface="Arial" panose="020B0604020202020204" pitchFamily="34" charset="0"/>
                <a:cs typeface="Arial" panose="020B0604020202020204" pitchFamily="34" charset="0"/>
              </a:rPr>
              <a:t> Sono disponibili i dati provvisori di popolazione legale relativa al Censimento 2021 sulla griglia regolare, con celle di un 1 km</a:t>
            </a:r>
            <a:r>
              <a:rPr lang="it-IT" sz="1400" b="0" i="0" baseline="30000" dirty="0">
                <a:solidFill>
                  <a:srgbClr val="383838"/>
                </a:solidFill>
                <a:effectLst/>
                <a:latin typeface="Arial" panose="020B0604020202020204" pitchFamily="34" charset="0"/>
                <a:cs typeface="Arial" panose="020B0604020202020204" pitchFamily="34" charset="0"/>
              </a:rPr>
              <a:t>2</a:t>
            </a:r>
            <a:r>
              <a:rPr lang="it-IT" sz="1400" b="0" i="0" dirty="0">
                <a:solidFill>
                  <a:srgbClr val="383838"/>
                </a:solidFill>
                <a:effectLst/>
                <a:latin typeface="Arial" panose="020B0604020202020204" pitchFamily="34" charset="0"/>
                <a:cs typeface="Arial" panose="020B0604020202020204" pitchFamily="34" charset="0"/>
              </a:rPr>
              <a:t>.</a:t>
            </a:r>
          </a:p>
          <a:p>
            <a:pPr marL="285750" indent="-285750" algn="l">
              <a:buFont typeface="Wingdings" panose="05000000000000000000" pitchFamily="2" charset="2"/>
              <a:buChar char="Ø"/>
            </a:pPr>
            <a:endParaRPr lang="it-IT" sz="1400" b="0" i="0" dirty="0">
              <a:solidFill>
                <a:srgbClr val="383838"/>
              </a:solidFill>
              <a:effectLst/>
              <a:latin typeface="Arial" panose="020B0604020202020204" pitchFamily="34" charset="0"/>
              <a:cs typeface="Arial" panose="020B0604020202020204" pitchFamily="34" charset="0"/>
            </a:endParaRPr>
          </a:p>
          <a:p>
            <a:pPr marL="285750" indent="-285750" algn="l">
              <a:buFont typeface="Wingdings" panose="05000000000000000000" pitchFamily="2" charset="2"/>
              <a:buChar char="Ø"/>
            </a:pPr>
            <a:r>
              <a:rPr lang="it-IT" sz="1400" b="1" i="0" dirty="0">
                <a:solidFill>
                  <a:srgbClr val="0070C0"/>
                </a:solidFill>
                <a:effectLst/>
                <a:latin typeface="Arial" panose="020B06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Mappe GIS</a:t>
            </a:r>
            <a:r>
              <a:rPr lang="it-IT" sz="1400" b="0" i="0" dirty="0">
                <a:solidFill>
                  <a:srgbClr val="383838"/>
                </a:solidFill>
                <a:effectLst/>
                <a:latin typeface="Arial" panose="020B0604020202020204" pitchFamily="34" charset="0"/>
                <a:cs typeface="Arial" panose="020B0604020202020204" pitchFamily="34" charset="0"/>
              </a:rPr>
              <a:t>. Sono disponibili elaborazioni cartografiche interattive per la popolazione residente in serie storica 1951-2019.</a:t>
            </a:r>
          </a:p>
          <a:p>
            <a:pPr marL="285750" indent="-285750" algn="l">
              <a:buFont typeface="Wingdings" panose="05000000000000000000" pitchFamily="2" charset="2"/>
              <a:buChar char="Ø"/>
            </a:pPr>
            <a:endParaRPr lang="it-IT" sz="1400" b="0" i="0" dirty="0">
              <a:solidFill>
                <a:srgbClr val="383838"/>
              </a:solidFill>
              <a:effectLst/>
              <a:latin typeface="Arial" panose="020B0604020202020204" pitchFamily="34" charset="0"/>
              <a:cs typeface="Arial" panose="020B0604020202020204" pitchFamily="34" charset="0"/>
            </a:endParaRPr>
          </a:p>
          <a:p>
            <a:pPr marL="285750" indent="-285750" algn="l">
              <a:buFont typeface="Wingdings" panose="05000000000000000000" pitchFamily="2" charset="2"/>
              <a:buChar char="Ø"/>
            </a:pPr>
            <a:r>
              <a:rPr lang="it-IT" sz="1400" b="1" i="0" dirty="0">
                <a:solidFill>
                  <a:srgbClr val="0070C0"/>
                </a:solidFill>
                <a:effectLst/>
                <a:latin typeface="Arial" panose="020B060402020202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Dashboard</a:t>
            </a:r>
            <a:r>
              <a:rPr lang="it-IT" sz="1400" b="0" i="0" dirty="0">
                <a:solidFill>
                  <a:srgbClr val="0070C0"/>
                </a:solidFill>
                <a:effectLst/>
                <a:latin typeface="Arial" panose="020B0604020202020204" pitchFamily="34" charset="0"/>
                <a:cs typeface="Arial" panose="020B0604020202020204" pitchFamily="34" charset="0"/>
              </a:rPr>
              <a:t>. </a:t>
            </a:r>
            <a:r>
              <a:rPr lang="it-IT" sz="1400" b="0" i="0" dirty="0">
                <a:solidFill>
                  <a:srgbClr val="383838"/>
                </a:solidFill>
                <a:effectLst/>
                <a:latin typeface="Arial" panose="020B0604020202020204" pitchFamily="34" charset="0"/>
                <a:cs typeface="Arial" panose="020B0604020202020204" pitchFamily="34" charset="0"/>
              </a:rPr>
              <a:t>Una ricca offerta di grafici, cartogrammi e tabelle per la visualizzazione grafica di una parte dei dati analizzati nei focus.</a:t>
            </a:r>
          </a:p>
          <a:p>
            <a:pPr marL="285750" indent="-285750" algn="l">
              <a:buFont typeface="Wingdings" panose="05000000000000000000" pitchFamily="2" charset="2"/>
              <a:buChar char="Ø"/>
            </a:pPr>
            <a:endParaRPr lang="it-IT" sz="1400" dirty="0">
              <a:solidFill>
                <a:srgbClr val="383838"/>
              </a:solidFill>
              <a:latin typeface="Arial" panose="020B0604020202020204" pitchFamily="34" charset="0"/>
              <a:cs typeface="Arial" panose="020B0604020202020204" pitchFamily="34" charset="0"/>
            </a:endParaRPr>
          </a:p>
          <a:p>
            <a:pPr marL="285750" indent="-285750" algn="l">
              <a:buFont typeface="Wingdings" panose="05000000000000000000" pitchFamily="2" charset="2"/>
              <a:buChar char="Ø"/>
            </a:pPr>
            <a:r>
              <a:rPr lang="it-IT" sz="1400" b="1" dirty="0">
                <a:solidFill>
                  <a:srgbClr val="0070C0"/>
                </a:solidFill>
                <a:latin typeface="Arial" panose="020B0604020202020204" pitchFamily="34" charset="0"/>
                <a:cs typeface="Arial" panose="020B0604020202020204" pitchFamily="34" charset="0"/>
              </a:rPr>
              <a:t>File di microdati 2021 </a:t>
            </a:r>
            <a:r>
              <a:rPr lang="it-IT" sz="1400" dirty="0">
                <a:solidFill>
                  <a:srgbClr val="383838"/>
                </a:solidFill>
                <a:latin typeface="Arial" panose="020B0604020202020204" pitchFamily="34" charset="0"/>
                <a:cs typeface="Arial" panose="020B0604020202020204" pitchFamily="34" charset="0"/>
              </a:rPr>
              <a:t>su richiesta, riservati agli enti Sistan e territoriali.</a:t>
            </a:r>
            <a:endParaRPr lang="it-IT" sz="1400" b="0" i="0" dirty="0">
              <a:solidFill>
                <a:srgbClr val="383838"/>
              </a:solidFill>
              <a:effectLst/>
              <a:latin typeface="Arial" panose="020B0604020202020204" pitchFamily="34" charset="0"/>
              <a:cs typeface="Arial" panose="020B0604020202020204" pitchFamily="34" charset="0"/>
            </a:endParaRPr>
          </a:p>
        </p:txBody>
      </p:sp>
      <p:sp>
        <p:nvSpPr>
          <p:cNvPr id="5" name="CasellaDiTesto 4">
            <a:extLst>
              <a:ext uri="{FF2B5EF4-FFF2-40B4-BE49-F238E27FC236}">
                <a16:creationId xmlns:a16="http://schemas.microsoft.com/office/drawing/2014/main" id="{C6E16E08-BFFC-1761-9ABA-8BE7840AEEE7}"/>
              </a:ext>
            </a:extLst>
          </p:cNvPr>
          <p:cNvSpPr txBox="1"/>
          <p:nvPr/>
        </p:nvSpPr>
        <p:spPr>
          <a:xfrm>
            <a:off x="2629676" y="5353553"/>
            <a:ext cx="6947745" cy="584775"/>
          </a:xfrm>
          <a:prstGeom prst="rect">
            <a:avLst/>
          </a:prstGeom>
          <a:solidFill>
            <a:srgbClr val="0070C0"/>
          </a:solidFill>
        </p:spPr>
        <p:txBody>
          <a:bodyPr wrap="square" rtlCol="0">
            <a:spAutoFit/>
          </a:bodyPr>
          <a:lstStyle>
            <a:defPPr>
              <a:defRPr lang="en-US"/>
            </a:defPPr>
            <a:lvl1pPr>
              <a:defRPr sz="1600" b="1" i="1">
                <a:solidFill>
                  <a:schemeClr val="bg1"/>
                </a:solidFill>
                <a:latin typeface="Arial" panose="020B0604020202020204" pitchFamily="34" charset="0"/>
                <a:cs typeface="Arial" panose="020B0604020202020204" pitchFamily="34" charset="0"/>
              </a:defRPr>
            </a:lvl1pPr>
          </a:lstStyle>
          <a:p>
            <a:pPr algn="ctr"/>
            <a:r>
              <a:rPr lang="it-IT" dirty="0"/>
              <a:t>Census Hub</a:t>
            </a:r>
          </a:p>
          <a:p>
            <a:r>
              <a:rPr lang="it-IT" dirty="0"/>
              <a:t>https://ec.europa.eu/CensusHub/selectHyperCube?clearSession=true</a:t>
            </a:r>
          </a:p>
        </p:txBody>
      </p:sp>
      <p:sp>
        <p:nvSpPr>
          <p:cNvPr id="6" name="CasellaDiTesto 5">
            <a:extLst>
              <a:ext uri="{FF2B5EF4-FFF2-40B4-BE49-F238E27FC236}">
                <a16:creationId xmlns:a16="http://schemas.microsoft.com/office/drawing/2014/main" id="{C31ED31D-64F2-754C-A5EE-79F17C2DA485}"/>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2189473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07BF2-1118-E400-6949-2E0456FC7F59}"/>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39176BCA-6C8D-E866-5D2D-5ECF2ABF51DE}"/>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LE RICHIESTE DATI E LA PRODUZIONE EDITORIALE</a:t>
            </a:r>
          </a:p>
        </p:txBody>
      </p:sp>
      <p:sp>
        <p:nvSpPr>
          <p:cNvPr id="3" name="CasellaDiTesto 2">
            <a:extLst>
              <a:ext uri="{FF2B5EF4-FFF2-40B4-BE49-F238E27FC236}">
                <a16:creationId xmlns:a16="http://schemas.microsoft.com/office/drawing/2014/main" id="{BBECE792-F44F-4289-294E-CD5A535AE7E8}"/>
              </a:ext>
            </a:extLst>
          </p:cNvPr>
          <p:cNvSpPr txBox="1"/>
          <p:nvPr/>
        </p:nvSpPr>
        <p:spPr>
          <a:xfrm>
            <a:off x="483994" y="1030490"/>
            <a:ext cx="11269308" cy="523220"/>
          </a:xfrm>
          <a:prstGeom prst="rect">
            <a:avLst/>
          </a:prstGeom>
          <a:solidFill>
            <a:srgbClr val="CCECFF"/>
          </a:solidFill>
          <a:ln w="6350">
            <a:solidFill>
              <a:schemeClr val="tx1"/>
            </a:solidFill>
          </a:ln>
        </p:spPr>
        <p:txBody>
          <a:bodyPr wrap="square" rtlCol="0">
            <a:spAutoFit/>
          </a:bodyPr>
          <a:lstStyle/>
          <a:p>
            <a:pPr algn="just"/>
            <a:r>
              <a:rPr lang="it-IT" sz="1400" b="1" i="1" dirty="0">
                <a:latin typeface="Arial" panose="020B0604020202020204" pitchFamily="34" charset="0"/>
                <a:cs typeface="Arial" panose="020B0604020202020204" pitchFamily="34" charset="0"/>
              </a:rPr>
              <a:t>Pervengono al Servizio di produzione numerose e continue richieste di elaborazioni personalizzate da parte della comunità scientifica, del territorio e in generale degli stakeholders del dato censuario.</a:t>
            </a:r>
          </a:p>
        </p:txBody>
      </p:sp>
      <p:sp>
        <p:nvSpPr>
          <p:cNvPr id="5" name="CasellaDiTesto 4">
            <a:extLst>
              <a:ext uri="{FF2B5EF4-FFF2-40B4-BE49-F238E27FC236}">
                <a16:creationId xmlns:a16="http://schemas.microsoft.com/office/drawing/2014/main" id="{D3E75C4C-6567-9204-4F00-36437371CD95}"/>
              </a:ext>
            </a:extLst>
          </p:cNvPr>
          <p:cNvSpPr txBox="1"/>
          <p:nvPr/>
        </p:nvSpPr>
        <p:spPr>
          <a:xfrm>
            <a:off x="483994" y="3355096"/>
            <a:ext cx="7023587" cy="523220"/>
          </a:xfrm>
          <a:prstGeom prst="rect">
            <a:avLst/>
          </a:prstGeom>
          <a:noFill/>
        </p:spPr>
        <p:txBody>
          <a:bodyPr wrap="square">
            <a:spAutoFit/>
          </a:bodyPr>
          <a:lstStyle/>
          <a:p>
            <a:r>
              <a:rPr lang="it-IT" sz="1400" b="1" dirty="0">
                <a:solidFill>
                  <a:srgbClr val="C00000"/>
                </a:solidFill>
                <a:latin typeface="Arial" panose="020B0604020202020204" pitchFamily="34" charset="0"/>
                <a:cs typeface="Arial" panose="020B0604020202020204" pitchFamily="34" charset="0"/>
              </a:rPr>
              <a:t>Condizione abitativa degli anziani - Anno 2023</a:t>
            </a:r>
          </a:p>
          <a:p>
            <a:pPr algn="l"/>
            <a:r>
              <a:rPr lang="it-IT" sz="1400" dirty="0">
                <a:latin typeface="Arial" panose="020B0604020202020204" pitchFamily="34" charset="0"/>
                <a:cs typeface="Arial" panose="020B0604020202020204" pitchFamily="34" charset="0"/>
              </a:rPr>
              <a:t>https://www.istat.it/comunicato-stampa/condizione-abitativa-degli-anziani-anno-2023/</a:t>
            </a:r>
          </a:p>
        </p:txBody>
      </p:sp>
      <p:sp>
        <p:nvSpPr>
          <p:cNvPr id="6" name="CasellaDiTesto 5">
            <a:extLst>
              <a:ext uri="{FF2B5EF4-FFF2-40B4-BE49-F238E27FC236}">
                <a16:creationId xmlns:a16="http://schemas.microsoft.com/office/drawing/2014/main" id="{E416D5D4-F5A8-82ED-307F-63D776918F5F}"/>
              </a:ext>
            </a:extLst>
          </p:cNvPr>
          <p:cNvSpPr txBox="1"/>
          <p:nvPr/>
        </p:nvSpPr>
        <p:spPr>
          <a:xfrm>
            <a:off x="499094" y="3960513"/>
            <a:ext cx="7232422" cy="523220"/>
          </a:xfrm>
          <a:prstGeom prst="rect">
            <a:avLst/>
          </a:prstGeom>
          <a:noFill/>
        </p:spPr>
        <p:txBody>
          <a:bodyPr wrap="square">
            <a:spAutoFit/>
          </a:bodyPr>
          <a:lstStyle/>
          <a:p>
            <a:r>
              <a:rPr lang="it-IT" sz="1400" b="1" dirty="0">
                <a:solidFill>
                  <a:srgbClr val="C00000"/>
                </a:solidFill>
                <a:latin typeface="Arial" panose="020B0604020202020204" pitchFamily="34" charset="0"/>
                <a:cs typeface="Arial" panose="020B0604020202020204" pitchFamily="34" charset="0"/>
              </a:rPr>
              <a:t>Smart working: da necessità a nuovo stile di vita - Anno 2023</a:t>
            </a:r>
          </a:p>
          <a:p>
            <a:pPr algn="l"/>
            <a:r>
              <a:rPr lang="it-IT" sz="1400" dirty="0">
                <a:latin typeface="Arial" panose="020B0604020202020204" pitchFamily="34" charset="0"/>
                <a:cs typeface="Arial" panose="020B0604020202020204" pitchFamily="34" charset="0"/>
              </a:rPr>
              <a:t>https://www.istat.it/comunicato-stampa/smart-working-da-necessita-a-nuovo-stile-di-vita/</a:t>
            </a:r>
          </a:p>
        </p:txBody>
      </p:sp>
      <p:sp>
        <p:nvSpPr>
          <p:cNvPr id="7" name="CasellaDiTesto 6">
            <a:extLst>
              <a:ext uri="{FF2B5EF4-FFF2-40B4-BE49-F238E27FC236}">
                <a16:creationId xmlns:a16="http://schemas.microsoft.com/office/drawing/2014/main" id="{12489DED-D3DF-E59A-F2CE-298E75BB3238}"/>
              </a:ext>
            </a:extLst>
          </p:cNvPr>
          <p:cNvSpPr txBox="1"/>
          <p:nvPr/>
        </p:nvSpPr>
        <p:spPr>
          <a:xfrm>
            <a:off x="499093" y="4580529"/>
            <a:ext cx="4862448" cy="523220"/>
          </a:xfrm>
          <a:prstGeom prst="rect">
            <a:avLst/>
          </a:prstGeom>
          <a:noFill/>
        </p:spPr>
        <p:txBody>
          <a:bodyPr wrap="square">
            <a:spAutoFit/>
          </a:bodyPr>
          <a:lstStyle/>
          <a:p>
            <a:r>
              <a:rPr lang="it-IT" sz="1400" b="1" dirty="0">
                <a:solidFill>
                  <a:srgbClr val="C00000"/>
                </a:solidFill>
                <a:latin typeface="Arial" panose="020B0604020202020204" pitchFamily="34" charset="0"/>
                <a:cs typeface="Arial" panose="020B0604020202020204" pitchFamily="34" charset="0"/>
              </a:rPr>
              <a:t>Abitazioni occupate Anni - 2021-2023 </a:t>
            </a:r>
          </a:p>
          <a:p>
            <a:r>
              <a:rPr lang="it-IT" sz="1400" dirty="0">
                <a:latin typeface="Arial" panose="020B0604020202020204" pitchFamily="34" charset="0"/>
                <a:cs typeface="Arial" panose="020B0604020202020204" pitchFamily="34" charset="0"/>
              </a:rPr>
              <a:t>https://www.istat.it/comunicato-stampa/abitazioni-occupate/</a:t>
            </a:r>
          </a:p>
        </p:txBody>
      </p:sp>
      <p:sp>
        <p:nvSpPr>
          <p:cNvPr id="8" name="CasellaDiTesto 7">
            <a:extLst>
              <a:ext uri="{FF2B5EF4-FFF2-40B4-BE49-F238E27FC236}">
                <a16:creationId xmlns:a16="http://schemas.microsoft.com/office/drawing/2014/main" id="{AC2DC4EF-3578-5436-A154-8F2C7EB88FB7}"/>
              </a:ext>
            </a:extLst>
          </p:cNvPr>
          <p:cNvSpPr txBox="1"/>
          <p:nvPr/>
        </p:nvSpPr>
        <p:spPr>
          <a:xfrm>
            <a:off x="499094" y="5211449"/>
            <a:ext cx="7088900" cy="523220"/>
          </a:xfrm>
          <a:prstGeom prst="rect">
            <a:avLst/>
          </a:prstGeom>
          <a:noFill/>
        </p:spPr>
        <p:txBody>
          <a:bodyPr wrap="square">
            <a:spAutoFit/>
          </a:bodyPr>
          <a:lstStyle/>
          <a:p>
            <a:r>
              <a:rPr lang="it-IT" sz="1400" b="1" dirty="0">
                <a:solidFill>
                  <a:srgbClr val="C00000"/>
                </a:solidFill>
                <a:latin typeface="Arial" panose="020B0604020202020204" pitchFamily="34" charset="0"/>
                <a:cs typeface="Arial" panose="020B0604020202020204" pitchFamily="34" charset="0"/>
              </a:rPr>
              <a:t>Gli italiani residenti all’estero - Anni 2023 e 2024</a:t>
            </a:r>
          </a:p>
          <a:p>
            <a:r>
              <a:rPr lang="it-IT" sz="1400" dirty="0">
                <a:latin typeface="Arial" panose="020B0604020202020204" pitchFamily="34" charset="0"/>
                <a:cs typeface="Arial" panose="020B0604020202020204" pitchFamily="34" charset="0"/>
              </a:rPr>
              <a:t>https://www.istat.it/comunicato-stampa/gli-italiani-residenti-allestero-anni-2023-e-2024/</a:t>
            </a:r>
          </a:p>
        </p:txBody>
      </p:sp>
      <p:sp>
        <p:nvSpPr>
          <p:cNvPr id="9" name="CasellaDiTesto 8">
            <a:extLst>
              <a:ext uri="{FF2B5EF4-FFF2-40B4-BE49-F238E27FC236}">
                <a16:creationId xmlns:a16="http://schemas.microsoft.com/office/drawing/2014/main" id="{7DBADB4B-E4EB-C171-C441-EA7596BA1D2A}"/>
              </a:ext>
            </a:extLst>
          </p:cNvPr>
          <p:cNvSpPr txBox="1"/>
          <p:nvPr/>
        </p:nvSpPr>
        <p:spPr>
          <a:xfrm>
            <a:off x="499094" y="2743863"/>
            <a:ext cx="7346545" cy="523220"/>
          </a:xfrm>
          <a:prstGeom prst="rect">
            <a:avLst/>
          </a:prstGeom>
          <a:noFill/>
        </p:spPr>
        <p:txBody>
          <a:bodyPr wrap="square">
            <a:spAutoFit/>
          </a:bodyPr>
          <a:lstStyle/>
          <a:p>
            <a:r>
              <a:rPr lang="it-IT" sz="1400" b="1" dirty="0">
                <a:solidFill>
                  <a:srgbClr val="C00000"/>
                </a:solidFill>
                <a:latin typeface="Arial" panose="020B0604020202020204" pitchFamily="34" charset="0"/>
                <a:cs typeface="Arial" panose="020B0604020202020204" pitchFamily="34" charset="0"/>
              </a:rPr>
              <a:t>I nuclei familiari nei censimenti della popolazione - Anni 2011-2021 </a:t>
            </a:r>
          </a:p>
          <a:p>
            <a:r>
              <a:rPr lang="it-IT" sz="1400" dirty="0">
                <a:latin typeface="Arial" panose="020B0604020202020204" pitchFamily="34" charset="0"/>
                <a:cs typeface="Arial" panose="020B0604020202020204" pitchFamily="34" charset="0"/>
              </a:rPr>
              <a:t>https://www.istat.it/comunicato-stampa/i-nuclei-familiari-nei-censimenti-della-popolazione/</a:t>
            </a:r>
          </a:p>
        </p:txBody>
      </p:sp>
      <p:sp>
        <p:nvSpPr>
          <p:cNvPr id="10" name="CasellaDiTesto 9">
            <a:extLst>
              <a:ext uri="{FF2B5EF4-FFF2-40B4-BE49-F238E27FC236}">
                <a16:creationId xmlns:a16="http://schemas.microsoft.com/office/drawing/2014/main" id="{565FAC3A-77C0-6838-41A3-122960CB77BE}"/>
              </a:ext>
            </a:extLst>
          </p:cNvPr>
          <p:cNvSpPr txBox="1"/>
          <p:nvPr/>
        </p:nvSpPr>
        <p:spPr>
          <a:xfrm>
            <a:off x="499094" y="2128668"/>
            <a:ext cx="8809295" cy="523220"/>
          </a:xfrm>
          <a:prstGeom prst="rect">
            <a:avLst/>
          </a:prstGeom>
          <a:noFill/>
        </p:spPr>
        <p:txBody>
          <a:bodyPr wrap="square">
            <a:spAutoFit/>
          </a:bodyPr>
          <a:lstStyle/>
          <a:p>
            <a:pPr algn="l"/>
            <a:r>
              <a:rPr lang="it-IT" sz="1400" b="1" i="0" dirty="0">
                <a:solidFill>
                  <a:srgbClr val="C00000"/>
                </a:solidFill>
                <a:effectLst/>
                <a:latin typeface="Arial" panose="020B0604020202020204" pitchFamily="34" charset="0"/>
                <a:cs typeface="Arial" panose="020B0604020202020204" pitchFamily="34" charset="0"/>
              </a:rPr>
              <a:t>Le famiglie con stranieri nei censimenti della popolazione - Anno 2021 </a:t>
            </a:r>
          </a:p>
          <a:p>
            <a:pPr algn="l"/>
            <a:r>
              <a:rPr lang="it-IT" sz="1400" i="0" dirty="0">
                <a:solidFill>
                  <a:srgbClr val="313E42"/>
                </a:solidFill>
                <a:effectLst/>
                <a:latin typeface="Arial" panose="020B0604020202020204" pitchFamily="34" charset="0"/>
                <a:cs typeface="Arial" panose="020B0604020202020204" pitchFamily="34" charset="0"/>
              </a:rPr>
              <a:t>https://www.istat.it/comunicato-stampa/le-famiglie-con-stranieri-nei-censimenti-della-popolazione-anno-2021/</a:t>
            </a:r>
          </a:p>
        </p:txBody>
      </p:sp>
      <p:sp>
        <p:nvSpPr>
          <p:cNvPr id="11" name="CasellaDiTesto 10">
            <a:extLst>
              <a:ext uri="{FF2B5EF4-FFF2-40B4-BE49-F238E27FC236}">
                <a16:creationId xmlns:a16="http://schemas.microsoft.com/office/drawing/2014/main" id="{5DD12391-6DB6-786A-1154-2EBAF255D2C6}"/>
              </a:ext>
            </a:extLst>
          </p:cNvPr>
          <p:cNvSpPr txBox="1"/>
          <p:nvPr/>
        </p:nvSpPr>
        <p:spPr>
          <a:xfrm>
            <a:off x="444146" y="1662540"/>
            <a:ext cx="6014711" cy="369332"/>
          </a:xfrm>
          <a:prstGeom prst="rect">
            <a:avLst/>
          </a:prstGeom>
          <a:noFill/>
        </p:spPr>
        <p:txBody>
          <a:bodyPr wrap="square" rtlCol="0">
            <a:spAutoFit/>
          </a:bodyPr>
          <a:lstStyle/>
          <a:p>
            <a:r>
              <a:rPr lang="it-IT" b="1" dirty="0"/>
              <a:t>Le Statistiche Report e gli altri prodotti editoriali più recenti:</a:t>
            </a:r>
          </a:p>
        </p:txBody>
      </p:sp>
      <p:sp>
        <p:nvSpPr>
          <p:cNvPr id="12" name="CasellaDiTesto 11">
            <a:extLst>
              <a:ext uri="{FF2B5EF4-FFF2-40B4-BE49-F238E27FC236}">
                <a16:creationId xmlns:a16="http://schemas.microsoft.com/office/drawing/2014/main" id="{2C812B16-05F0-A1D7-43FC-D1ECF54B31FB}"/>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1077096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0AB4F-9175-2970-B067-0EDCAA56F575}"/>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7551B03E-D7D4-F231-8770-0E82FA7D5762}"/>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MA I DATI DEL CENSIMENTO PERMANENTE SONO UTILI?</a:t>
            </a:r>
          </a:p>
        </p:txBody>
      </p:sp>
      <p:sp>
        <p:nvSpPr>
          <p:cNvPr id="3" name="CasellaDiTesto 2">
            <a:extLst>
              <a:ext uri="{FF2B5EF4-FFF2-40B4-BE49-F238E27FC236}">
                <a16:creationId xmlns:a16="http://schemas.microsoft.com/office/drawing/2014/main" id="{79A69B89-92F3-26EC-CE58-5B0F84868844}"/>
              </a:ext>
            </a:extLst>
          </p:cNvPr>
          <p:cNvSpPr txBox="1"/>
          <p:nvPr/>
        </p:nvSpPr>
        <p:spPr>
          <a:xfrm>
            <a:off x="117278" y="2299321"/>
            <a:ext cx="11471341" cy="861774"/>
          </a:xfrm>
          <a:prstGeom prst="rect">
            <a:avLst/>
          </a:prstGeom>
          <a:solidFill>
            <a:srgbClr val="99CCFF"/>
          </a:solidFill>
          <a:ln w="3175">
            <a:solidFill>
              <a:schemeClr val="tx1"/>
            </a:solidFill>
          </a:ln>
        </p:spPr>
        <p:txBody>
          <a:bodyPr wrap="square">
            <a:spAutoFit/>
          </a:bodyPr>
          <a:lstStyle/>
          <a:p>
            <a:r>
              <a:rPr lang="it-IT" sz="1400" b="1" dirty="0">
                <a:solidFill>
                  <a:srgbClr val="313E42"/>
                </a:solidFill>
                <a:latin typeface="Arial" panose="020B0604020202020204" pitchFamily="34" charset="0"/>
                <a:cs typeface="Arial" panose="020B0604020202020204" pitchFamily="34" charset="0"/>
              </a:rPr>
              <a:t>Indice di fragilità comunale (IFC)</a:t>
            </a:r>
          </a:p>
          <a:p>
            <a:r>
              <a:rPr lang="it-IT" sz="1200" dirty="0">
                <a:solidFill>
                  <a:srgbClr val="313E42"/>
                </a:solidFill>
                <a:latin typeface="Arial" panose="020B0604020202020204" pitchFamily="34" charset="0"/>
                <a:cs typeface="Arial" panose="020B0604020202020204" pitchFamily="34" charset="0"/>
              </a:rPr>
              <a:t>Indice composito che ha l’obiettivo di individuare le aree maggiormente esposte a determinati fattori di rischio e facilitare l’analisi territoriale del fenomeno in serie storica. </a:t>
            </a:r>
          </a:p>
          <a:p>
            <a:r>
              <a:rPr lang="it-IT" sz="1200" dirty="0">
                <a:solidFill>
                  <a:srgbClr val="313E42"/>
                </a:solidFill>
                <a:latin typeface="Arial" panose="020B0604020202020204" pitchFamily="34" charset="0"/>
                <a:cs typeface="Arial" panose="020B0604020202020204" pitchFamily="34" charset="0"/>
              </a:rPr>
              <a:t>https://www.istat.it/comunicato-stampa/indice-di-fragilita-comunale-ifc/</a:t>
            </a:r>
          </a:p>
        </p:txBody>
      </p:sp>
      <p:sp>
        <p:nvSpPr>
          <p:cNvPr id="5" name="CasellaDiTesto 4">
            <a:extLst>
              <a:ext uri="{FF2B5EF4-FFF2-40B4-BE49-F238E27FC236}">
                <a16:creationId xmlns:a16="http://schemas.microsoft.com/office/drawing/2014/main" id="{D272A382-DADE-DD3B-1F33-1E03C3827F4A}"/>
              </a:ext>
            </a:extLst>
          </p:cNvPr>
          <p:cNvSpPr txBox="1"/>
          <p:nvPr/>
        </p:nvSpPr>
        <p:spPr>
          <a:xfrm>
            <a:off x="117280" y="3273622"/>
            <a:ext cx="11471340" cy="861774"/>
          </a:xfrm>
          <a:prstGeom prst="rect">
            <a:avLst/>
          </a:prstGeom>
          <a:solidFill>
            <a:srgbClr val="6699FF"/>
          </a:solidFill>
          <a:ln w="3175">
            <a:solidFill>
              <a:schemeClr val="tx1"/>
            </a:solidFill>
          </a:ln>
        </p:spPr>
        <p:txBody>
          <a:bodyPr wrap="square">
            <a:spAutoFit/>
          </a:bodyPr>
          <a:lstStyle/>
          <a:p>
            <a:r>
              <a:rPr lang="it-IT" sz="1400" b="1" dirty="0">
                <a:solidFill>
                  <a:srgbClr val="313E42"/>
                </a:solidFill>
                <a:latin typeface="Arial" panose="020B0604020202020204" pitchFamily="34" charset="0"/>
                <a:cs typeface="Arial" panose="020B0604020202020204" pitchFamily="34" charset="0"/>
              </a:rPr>
              <a:t>Indice di Disagio socio-economico di individui e famiglie a livello sub-comunale (IDISE)</a:t>
            </a:r>
          </a:p>
          <a:p>
            <a:r>
              <a:rPr lang="it-IT" sz="1200" dirty="0">
                <a:solidFill>
                  <a:srgbClr val="313E42"/>
                </a:solidFill>
                <a:latin typeface="Arial" panose="020B0604020202020204" pitchFamily="34" charset="0"/>
                <a:cs typeface="Arial" panose="020B0604020202020204" pitchFamily="34" charset="0"/>
              </a:rPr>
              <a:t>Indice composito dato dalla combinazione di 12 indicatori elementari che descrivono le principali dimensioni (territoriali, ambientali e socio-economiche) della fragilità dei territori comunali. </a:t>
            </a:r>
          </a:p>
          <a:p>
            <a:r>
              <a:rPr lang="it-IT" sz="1200" dirty="0">
                <a:solidFill>
                  <a:srgbClr val="313E42"/>
                </a:solidFill>
                <a:latin typeface="Arial" panose="020B0604020202020204" pitchFamily="34" charset="0"/>
                <a:cs typeface="Arial" panose="020B0604020202020204" pitchFamily="34" charset="0"/>
              </a:rPr>
              <a:t>https://www.istat.it/comunicato-stampa/dati-disagio-socio-economico-livello-sub-comunale-idise-anno-2021/</a:t>
            </a:r>
          </a:p>
        </p:txBody>
      </p:sp>
      <p:sp>
        <p:nvSpPr>
          <p:cNvPr id="6" name="CasellaDiTesto 5">
            <a:extLst>
              <a:ext uri="{FF2B5EF4-FFF2-40B4-BE49-F238E27FC236}">
                <a16:creationId xmlns:a16="http://schemas.microsoft.com/office/drawing/2014/main" id="{6B064935-8E1B-E818-0919-B363773F09F8}"/>
              </a:ext>
            </a:extLst>
          </p:cNvPr>
          <p:cNvSpPr txBox="1"/>
          <p:nvPr/>
        </p:nvSpPr>
        <p:spPr>
          <a:xfrm>
            <a:off x="117279" y="924910"/>
            <a:ext cx="11471341" cy="1261884"/>
          </a:xfrm>
          <a:prstGeom prst="rect">
            <a:avLst/>
          </a:prstGeom>
          <a:solidFill>
            <a:srgbClr val="CCECFF"/>
          </a:solidFill>
          <a:ln w="3175">
            <a:solidFill>
              <a:schemeClr val="tx1"/>
            </a:solidFill>
          </a:ln>
        </p:spPr>
        <p:txBody>
          <a:bodyPr wrap="square">
            <a:spAutoFit/>
          </a:bodyPr>
          <a:lstStyle/>
          <a:p>
            <a:r>
              <a:rPr lang="it-IT" sz="1400" b="1" dirty="0">
                <a:solidFill>
                  <a:srgbClr val="313E42"/>
                </a:solidFill>
                <a:latin typeface="Arial" panose="020B0604020202020204" pitchFamily="34" charset="0"/>
                <a:cs typeface="Arial" panose="020B0604020202020204" pitchFamily="34" charset="0"/>
              </a:rPr>
              <a:t>Sicurezza e stato di degrado delle città e delle loro periferie</a:t>
            </a:r>
          </a:p>
          <a:p>
            <a:r>
              <a:rPr lang="it-IT" sz="1200" dirty="0">
                <a:solidFill>
                  <a:srgbClr val="313E42"/>
                </a:solidFill>
                <a:latin typeface="Arial" panose="020B0604020202020204" pitchFamily="34" charset="0"/>
                <a:cs typeface="Arial" panose="020B0604020202020204" pitchFamily="34" charset="0"/>
              </a:rPr>
              <a:t>Audizione alla Commissione parlamentare di inchiesta sulle condizioni di sicurezza e sullo stato di degrado delle città e delle loro periferie</a:t>
            </a:r>
          </a:p>
          <a:p>
            <a:r>
              <a:rPr lang="it-IT" sz="1200" dirty="0">
                <a:solidFill>
                  <a:srgbClr val="313E42"/>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https://www.istat.it/audizioni/sicurezza-e-stato-di-degrado-delle-citta-e-delle-loro-periferie/</a:t>
            </a:r>
            <a:endParaRPr lang="it-IT" sz="1200" dirty="0">
              <a:solidFill>
                <a:srgbClr val="313E42"/>
              </a:solidFill>
              <a:latin typeface="Arial" panose="020B0604020202020204" pitchFamily="34" charset="0"/>
              <a:cs typeface="Arial" panose="020B0604020202020204" pitchFamily="34" charset="0"/>
            </a:endParaRPr>
          </a:p>
          <a:p>
            <a:r>
              <a:rPr lang="it-IT" sz="1200" dirty="0">
                <a:solidFill>
                  <a:srgbClr val="313E42"/>
                </a:solidFill>
                <a:latin typeface="Arial" panose="020B0604020202020204" pitchFamily="34" charset="0"/>
                <a:cs typeface="Arial" panose="020B0604020202020204" pitchFamily="34" charset="0"/>
              </a:rPr>
              <a:t>In fase di aggiornamento.</a:t>
            </a:r>
          </a:p>
          <a:p>
            <a:r>
              <a:rPr lang="it-IT" sz="1400" b="1" dirty="0">
                <a:solidFill>
                  <a:srgbClr val="313E42"/>
                </a:solidFill>
                <a:latin typeface="Arial" panose="020B0604020202020204" pitchFamily="34" charset="0"/>
                <a:cs typeface="Arial" panose="020B0604020202020204" pitchFamily="34" charset="0"/>
              </a:rPr>
              <a:t>Ebook: Le periferie dei capoluoghi delle Città metropolitane</a:t>
            </a:r>
          </a:p>
          <a:p>
            <a:r>
              <a:rPr lang="it-IT" sz="1200" dirty="0">
                <a:solidFill>
                  <a:srgbClr val="313E42"/>
                </a:solidFill>
                <a:latin typeface="Arial" panose="020B0604020202020204" pitchFamily="34" charset="0"/>
                <a:cs typeface="Arial" panose="020B0604020202020204" pitchFamily="34" charset="0"/>
              </a:rPr>
              <a:t>https://www.istat.it/produzione-editoriale/le-periferie-dei-capoluoghi-delle-citta-metropolitane/</a:t>
            </a:r>
          </a:p>
        </p:txBody>
      </p:sp>
      <p:sp>
        <p:nvSpPr>
          <p:cNvPr id="7" name="CasellaDiTesto 6">
            <a:extLst>
              <a:ext uri="{FF2B5EF4-FFF2-40B4-BE49-F238E27FC236}">
                <a16:creationId xmlns:a16="http://schemas.microsoft.com/office/drawing/2014/main" id="{9509B24D-5E66-6BA6-43F9-E0BD01CA0AF9}"/>
              </a:ext>
            </a:extLst>
          </p:cNvPr>
          <p:cNvSpPr txBox="1"/>
          <p:nvPr/>
        </p:nvSpPr>
        <p:spPr>
          <a:xfrm>
            <a:off x="117280" y="4247822"/>
            <a:ext cx="11471340" cy="492443"/>
          </a:xfrm>
          <a:prstGeom prst="rect">
            <a:avLst/>
          </a:prstGeom>
          <a:solidFill>
            <a:srgbClr val="99FF33"/>
          </a:solidFill>
          <a:ln w="3175">
            <a:solidFill>
              <a:schemeClr val="tx1"/>
            </a:solidFill>
          </a:ln>
        </p:spPr>
        <p:txBody>
          <a:bodyPr wrap="square">
            <a:spAutoFit/>
          </a:bodyPr>
          <a:lstStyle/>
          <a:p>
            <a:r>
              <a:rPr lang="it-IT" sz="1400" b="1" dirty="0" err="1">
                <a:solidFill>
                  <a:srgbClr val="313E42"/>
                </a:solidFill>
                <a:latin typeface="Arial" panose="020B0604020202020204" pitchFamily="34" charset="0"/>
                <a:cs typeface="Arial" panose="020B0604020202020204" pitchFamily="34" charset="0"/>
              </a:rPr>
              <a:t>Bes</a:t>
            </a:r>
            <a:r>
              <a:rPr lang="it-IT" sz="1400" b="1" dirty="0">
                <a:solidFill>
                  <a:srgbClr val="313E42"/>
                </a:solidFill>
                <a:latin typeface="Arial" panose="020B0604020202020204" pitchFamily="34" charset="0"/>
                <a:cs typeface="Arial" panose="020B0604020202020204" pitchFamily="34" charset="0"/>
              </a:rPr>
              <a:t> dei territori</a:t>
            </a:r>
          </a:p>
          <a:p>
            <a:r>
              <a:rPr lang="it-IT" sz="1200" dirty="0">
                <a:solidFill>
                  <a:srgbClr val="313E42"/>
                </a:solidFill>
                <a:latin typeface="Arial" panose="020B0604020202020204" pitchFamily="34" charset="0"/>
                <a:cs typeface="Arial" panose="020B0604020202020204" pitchFamily="34" charset="0"/>
              </a:rPr>
              <a:t>https://www.istat.it/statistiche-per-temi/focus/benessere-e-sostenibilita/la-misurazione-del-benessere-bes/il-bes-dei-territori/</a:t>
            </a:r>
          </a:p>
        </p:txBody>
      </p:sp>
      <p:sp>
        <p:nvSpPr>
          <p:cNvPr id="8" name="CasellaDiTesto 7">
            <a:extLst>
              <a:ext uri="{FF2B5EF4-FFF2-40B4-BE49-F238E27FC236}">
                <a16:creationId xmlns:a16="http://schemas.microsoft.com/office/drawing/2014/main" id="{6395932B-1E13-D953-6309-E93C720F9D11}"/>
              </a:ext>
            </a:extLst>
          </p:cNvPr>
          <p:cNvSpPr txBox="1"/>
          <p:nvPr/>
        </p:nvSpPr>
        <p:spPr>
          <a:xfrm>
            <a:off x="117279" y="4852691"/>
            <a:ext cx="11471339" cy="492443"/>
          </a:xfrm>
          <a:prstGeom prst="rect">
            <a:avLst/>
          </a:prstGeom>
          <a:solidFill>
            <a:srgbClr val="99FF66"/>
          </a:solidFill>
          <a:ln w="3175">
            <a:solidFill>
              <a:schemeClr val="tx1"/>
            </a:solidFill>
          </a:ln>
        </p:spPr>
        <p:txBody>
          <a:bodyPr wrap="square">
            <a:spAutoFit/>
          </a:bodyPr>
          <a:lstStyle/>
          <a:p>
            <a:r>
              <a:rPr lang="it-IT" sz="1400" b="1" dirty="0">
                <a:solidFill>
                  <a:srgbClr val="313E42"/>
                </a:solidFill>
                <a:latin typeface="Arial" panose="020B0604020202020204" pitchFamily="34" charset="0"/>
                <a:cs typeface="Arial" panose="020B0604020202020204" pitchFamily="34" charset="0"/>
              </a:rPr>
              <a:t>La nuova geografia dei sistemi locali del lavoro - Anno 2021</a:t>
            </a:r>
          </a:p>
          <a:p>
            <a:r>
              <a:rPr lang="it-IT" sz="1200" dirty="0">
                <a:solidFill>
                  <a:srgbClr val="313E42"/>
                </a:solidFill>
                <a:latin typeface="Arial" panose="020B0604020202020204" pitchFamily="34" charset="0"/>
                <a:cs typeface="Arial" panose="020B0604020202020204" pitchFamily="34" charset="0"/>
              </a:rPr>
              <a:t>https://www.istat.it/comunicato-stampa/la-nuova-geografia-dei-sistemi-locali-del-lavoro-anno-2021/</a:t>
            </a:r>
            <a:r>
              <a:rPr lang="it-IT" sz="1200" i="0" dirty="0">
                <a:solidFill>
                  <a:srgbClr val="313E42"/>
                </a:solidFill>
                <a:effectLst/>
                <a:latin typeface="Arial" panose="020B0604020202020204" pitchFamily="34" charset="0"/>
                <a:cs typeface="Arial" panose="020B0604020202020204" pitchFamily="34" charset="0"/>
              </a:rPr>
              <a:t>a</a:t>
            </a:r>
          </a:p>
        </p:txBody>
      </p:sp>
      <p:sp>
        <p:nvSpPr>
          <p:cNvPr id="9" name="CasellaDiTesto 8">
            <a:extLst>
              <a:ext uri="{FF2B5EF4-FFF2-40B4-BE49-F238E27FC236}">
                <a16:creationId xmlns:a16="http://schemas.microsoft.com/office/drawing/2014/main" id="{19C5C9E1-27B4-FCD7-4EBB-60272E049774}"/>
              </a:ext>
            </a:extLst>
          </p:cNvPr>
          <p:cNvSpPr txBox="1"/>
          <p:nvPr/>
        </p:nvSpPr>
        <p:spPr>
          <a:xfrm>
            <a:off x="117280" y="5457560"/>
            <a:ext cx="11471338" cy="492443"/>
          </a:xfrm>
          <a:prstGeom prst="rect">
            <a:avLst/>
          </a:prstGeom>
          <a:solidFill>
            <a:srgbClr val="99FF99"/>
          </a:solidFill>
          <a:ln w="3175">
            <a:solidFill>
              <a:schemeClr val="tx1"/>
            </a:solidFill>
          </a:ln>
        </p:spPr>
        <p:txBody>
          <a:bodyPr wrap="square">
            <a:spAutoFit/>
          </a:bodyPr>
          <a:lstStyle/>
          <a:p>
            <a:pPr algn="just"/>
            <a:r>
              <a:rPr lang="it-IT" sz="1400" b="1" dirty="0">
                <a:solidFill>
                  <a:srgbClr val="313E42"/>
                </a:solidFill>
                <a:latin typeface="Arial" panose="020B0604020202020204" pitchFamily="34" charset="0"/>
                <a:cs typeface="Arial" panose="020B0604020202020204" pitchFamily="34" charset="0"/>
              </a:rPr>
              <a:t>Convenzione delle Alpi </a:t>
            </a:r>
            <a:r>
              <a:rPr lang="it-IT" sz="1200" i="0" dirty="0">
                <a:solidFill>
                  <a:srgbClr val="313E42"/>
                </a:solidFill>
                <a:effectLst/>
                <a:latin typeface="Arial" panose="020B0604020202020204" pitchFamily="34" charset="0"/>
                <a:cs typeface="Arial" panose="020B0604020202020204" pitchFamily="34" charset="0"/>
              </a:rPr>
              <a:t>il cui obiettivo principale è la conservazione e la protezione dell’ambiente delle Regioni alpine e il loro sviluppo sostenibile assicurando un uso responsabile e durevole delle risorse e la salvaguardia degli interessi economici delle popolazioni residenti.</a:t>
            </a:r>
          </a:p>
        </p:txBody>
      </p:sp>
      <p:sp>
        <p:nvSpPr>
          <p:cNvPr id="10" name="CasellaDiTesto 9">
            <a:extLst>
              <a:ext uri="{FF2B5EF4-FFF2-40B4-BE49-F238E27FC236}">
                <a16:creationId xmlns:a16="http://schemas.microsoft.com/office/drawing/2014/main" id="{568DFAE6-2B09-5D73-DED5-8B8811BE6A5A}"/>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23933972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50F26-2933-F66A-4CCA-EE3E90DBADF5}"/>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9DA959E6-CE3F-3863-E330-D26DCF5958C7}"/>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QUALCHE DUBBIO…</a:t>
            </a:r>
          </a:p>
        </p:txBody>
      </p:sp>
      <p:sp>
        <p:nvSpPr>
          <p:cNvPr id="3" name="CasellaDiTesto 2">
            <a:extLst>
              <a:ext uri="{FF2B5EF4-FFF2-40B4-BE49-F238E27FC236}">
                <a16:creationId xmlns:a16="http://schemas.microsoft.com/office/drawing/2014/main" id="{6C13BF65-3CF3-4907-47C2-BF7F166E1BB2}"/>
              </a:ext>
            </a:extLst>
          </p:cNvPr>
          <p:cNvSpPr txBox="1"/>
          <p:nvPr/>
        </p:nvSpPr>
        <p:spPr>
          <a:xfrm>
            <a:off x="235811" y="1118377"/>
            <a:ext cx="11590157" cy="4431983"/>
          </a:xfrm>
          <a:prstGeom prst="rect">
            <a:avLst/>
          </a:prstGeom>
          <a:noFill/>
        </p:spPr>
        <p:txBody>
          <a:bodyPr wrap="square" rtlCol="0">
            <a:spAutoFit/>
          </a:bodyPr>
          <a:lstStyle/>
          <a:p>
            <a:r>
              <a:rPr lang="it-IT" altLang="it-IT" b="1" dirty="0">
                <a:solidFill>
                  <a:srgbClr val="C00000"/>
                </a:solidFill>
                <a:latin typeface="Arial" panose="020B0604020202020204" pitchFamily="34" charset="0"/>
                <a:cs typeface="Arial" panose="020B0604020202020204" pitchFamily="34" charset="0"/>
              </a:rPr>
              <a:t>Si poteva fare di più?</a:t>
            </a:r>
            <a:endParaRPr lang="it-IT" b="1" dirty="0">
              <a:solidFill>
                <a:srgbClr val="C00000"/>
              </a:solidFill>
              <a:latin typeface="Arial" panose="020B0604020202020204" pitchFamily="34" charset="0"/>
              <a:cs typeface="Arial" panose="020B0604020202020204" pitchFamily="34" charset="0"/>
            </a:endParaRPr>
          </a:p>
          <a:p>
            <a:r>
              <a:rPr lang="it-IT" sz="1200" i="1" dirty="0">
                <a:latin typeface="Arial" panose="020B0604020202020204" pitchFamily="34" charset="0"/>
                <a:cs typeface="Arial" panose="020B0604020202020204" pitchFamily="34" charset="0"/>
              </a:rPr>
              <a:t>Forse.</a:t>
            </a:r>
          </a:p>
          <a:p>
            <a:endParaRPr lang="it-IT" sz="1400" dirty="0">
              <a:latin typeface="Arial" panose="020B0604020202020204" pitchFamily="34" charset="0"/>
              <a:cs typeface="Arial" panose="020B0604020202020204" pitchFamily="34" charset="0"/>
            </a:endParaRPr>
          </a:p>
          <a:p>
            <a:r>
              <a:rPr lang="it-IT" b="1" dirty="0">
                <a:solidFill>
                  <a:srgbClr val="C00000"/>
                </a:solidFill>
                <a:latin typeface="Arial" panose="020B0604020202020204" pitchFamily="34" charset="0"/>
                <a:cs typeface="Arial" panose="020B0604020202020204" pitchFamily="34" charset="0"/>
              </a:rPr>
              <a:t>Mancano informazioni rispetto al Censimento decennale?</a:t>
            </a:r>
            <a:r>
              <a:rPr lang="it-IT" dirty="0">
                <a:solidFill>
                  <a:srgbClr val="C00000"/>
                </a:solidFill>
                <a:latin typeface="Arial" panose="020B0604020202020204" pitchFamily="34" charset="0"/>
                <a:cs typeface="Arial" panose="020B0604020202020204" pitchFamily="34" charset="0"/>
              </a:rPr>
              <a:t> </a:t>
            </a:r>
          </a:p>
          <a:p>
            <a:pPr algn="just"/>
            <a:r>
              <a:rPr lang="it-IT" sz="1200" i="1" dirty="0">
                <a:latin typeface="Arial" panose="020B0604020202020204" pitchFamily="34" charset="0"/>
                <a:cs typeface="Arial" panose="020B0604020202020204" pitchFamily="34" charset="0"/>
              </a:rPr>
              <a:t>Certamente, alcuni incroci complessi  resi disponibili con il Censimento tradizionale così come specifiche variabili a livello comunale o sub comunale. </a:t>
            </a:r>
            <a:r>
              <a:rPr lang="it-IT" sz="1200" b="1" i="1" dirty="0">
                <a:solidFill>
                  <a:srgbClr val="C00000"/>
                </a:solidFill>
                <a:latin typeface="Arial" panose="020B0604020202020204" pitchFamily="34" charset="0"/>
                <a:cs typeface="Arial" panose="020B0604020202020204" pitchFamily="34" charset="0"/>
              </a:rPr>
              <a:t>Ma non c’è più una rilevazione esaustiva sul campo e non tutte le variabili sono presenti nelle fonti amministrative o sono adeguatamente rappresentate. </a:t>
            </a:r>
            <a:r>
              <a:rPr lang="it-IT" sz="1200" i="1" dirty="0">
                <a:latin typeface="Arial" panose="020B0604020202020204" pitchFamily="34" charset="0"/>
                <a:cs typeface="Arial" panose="020B0604020202020204" pitchFamily="34" charset="0"/>
              </a:rPr>
              <a:t>Le stime dirette garantiscono la diffusione fino a livello provinciale o di grande comune e, in caso di integrazione tra fonti, tavole multidimensionali particolarmente dettagliate a livello classificatorio non restituiscono risultati affidabili. È il caso, ad esempio, delle informazioni sulla condizione professionale, delle variabili associate alla matrice del pendolarismo e di alcune caratteristiche delle abitazioni.</a:t>
            </a:r>
          </a:p>
          <a:p>
            <a:endParaRPr lang="it-IT" sz="1400" dirty="0">
              <a:latin typeface="Arial" panose="020B0604020202020204" pitchFamily="34" charset="0"/>
              <a:cs typeface="Arial" panose="020B0604020202020204" pitchFamily="34" charset="0"/>
            </a:endParaRPr>
          </a:p>
          <a:p>
            <a:r>
              <a:rPr lang="it-IT" b="1" dirty="0">
                <a:solidFill>
                  <a:srgbClr val="C00000"/>
                </a:solidFill>
                <a:latin typeface="Arial" panose="020B0604020202020204" pitchFamily="34" charset="0"/>
                <a:cs typeface="Arial" panose="020B0604020202020204" pitchFamily="34" charset="0"/>
              </a:rPr>
              <a:t>Ma abbiamo guadagnato qualcosa?</a:t>
            </a:r>
          </a:p>
          <a:p>
            <a:pPr algn="just"/>
            <a:r>
              <a:rPr lang="it-IT" sz="1200" b="1" i="1" dirty="0">
                <a:solidFill>
                  <a:srgbClr val="C00000"/>
                </a:solidFill>
                <a:latin typeface="Arial" panose="020B0604020202020204" pitchFamily="34" charset="0"/>
                <a:cs typeface="Arial" panose="020B0604020202020204" pitchFamily="34" charset="0"/>
              </a:rPr>
              <a:t>Sicuramente tempestività e periodicità</a:t>
            </a:r>
            <a:r>
              <a:rPr lang="it-IT" sz="1200" b="1" i="1" dirty="0">
                <a:latin typeface="Arial" panose="020B0604020202020204" pitchFamily="34" charset="0"/>
                <a:cs typeface="Arial" panose="020B0604020202020204" pitchFamily="34" charset="0"/>
              </a:rPr>
              <a:t>. </a:t>
            </a:r>
            <a:r>
              <a:rPr lang="it-IT" sz="1200" i="1" dirty="0">
                <a:latin typeface="Arial" panose="020B0604020202020204" pitchFamily="34" charset="0"/>
                <a:cs typeface="Arial" panose="020B0604020202020204" pitchFamily="34" charset="0"/>
              </a:rPr>
              <a:t>Tutti gli anni l’Istituto mette a disposizione della comunità scientifica e degli amministratori del territorio dati aggiornati a livello provinciale e comunale sul conteggio di popolazione per sesso, età e cittadinanza e su numerosi altri fenomeni demografici e socio economici nonché dati per sezione di censimento.</a:t>
            </a:r>
          </a:p>
          <a:p>
            <a:pPr algn="just"/>
            <a:endParaRPr lang="it-IT" sz="1400" b="1" dirty="0">
              <a:solidFill>
                <a:srgbClr val="C00000"/>
              </a:solidFill>
              <a:latin typeface="Arial" panose="020B0604020202020204" pitchFamily="34" charset="0"/>
              <a:cs typeface="Arial" panose="020B0604020202020204" pitchFamily="34" charset="0"/>
            </a:endParaRPr>
          </a:p>
          <a:p>
            <a:pPr algn="just"/>
            <a:r>
              <a:rPr lang="it-IT" b="1" dirty="0">
                <a:solidFill>
                  <a:srgbClr val="C00000"/>
                </a:solidFill>
                <a:latin typeface="Arial" panose="020B0604020202020204" pitchFamily="34" charset="0"/>
                <a:cs typeface="Arial" panose="020B0604020202020204" pitchFamily="34" charset="0"/>
              </a:rPr>
              <a:t>Senza dimenticare che…..</a:t>
            </a:r>
          </a:p>
          <a:p>
            <a:pPr algn="just"/>
            <a:r>
              <a:rPr lang="it-IT" sz="1200" b="1" i="1" dirty="0">
                <a:solidFill>
                  <a:srgbClr val="C00000"/>
                </a:solidFill>
                <a:latin typeface="Arial" panose="020B0604020202020204" pitchFamily="34" charset="0"/>
                <a:cs typeface="Arial" panose="020B0604020202020204" pitchFamily="34" charset="0"/>
              </a:rPr>
              <a:t>abbiamo rivoluzionato il sistema di produzione del conteggio di popolazione, dei dati socio economici, sulle famiglie, sulle abitazioni.</a:t>
            </a:r>
          </a:p>
          <a:p>
            <a:pPr algn="just"/>
            <a:r>
              <a:rPr lang="it-IT" sz="1200" i="1" dirty="0">
                <a:latin typeface="Arial" panose="020B0604020202020204" pitchFamily="34" charset="0"/>
                <a:cs typeface="Arial" panose="020B0604020202020204" pitchFamily="34" charset="0"/>
              </a:rPr>
              <a:t>Alcuni esempi: dal 2020 il conteggio di popolazione si basa totalmente sulle fonti amministrative (</a:t>
            </a:r>
            <a:r>
              <a:rPr lang="it-IT" sz="1200" b="1" i="1" dirty="0">
                <a:solidFill>
                  <a:srgbClr val="C00000"/>
                </a:solidFill>
                <a:latin typeface="Arial" panose="020B0604020202020204" pitchFamily="34" charset="0"/>
                <a:cs typeface="Arial" panose="020B0604020202020204" pitchFamily="34" charset="0"/>
              </a:rPr>
              <a:t>segnali di vita</a:t>
            </a:r>
            <a:r>
              <a:rPr lang="it-IT" sz="1200" i="1" dirty="0">
                <a:latin typeface="Arial" panose="020B0604020202020204" pitchFamily="34" charset="0"/>
                <a:cs typeface="Arial" panose="020B0604020202020204" pitchFamily="34" charset="0"/>
              </a:rPr>
              <a:t>). Per la prima volta, per la ricostruzione delle tipologie familiari e dei nuclei riferiti al 2021 si utilizzano i dati del Registro Base degli Individui (RBI) e, sempre dal 2021, le informazioni sul numero di abitazioni occupate e non occupate e su alcune caratteristiche delle abitazioni occupate derivano da una complessa procedura di linkage tra RBI e il Registro Statistico di Base dei Luoghi (RSBL) che consente anche l’associazione delle famiglie alle abitazioni e la </a:t>
            </a:r>
            <a:r>
              <a:rPr lang="it-IT" sz="1200" i="1" dirty="0" err="1">
                <a:latin typeface="Arial" panose="020B0604020202020204" pitchFamily="34" charset="0"/>
                <a:cs typeface="Arial" panose="020B0604020202020204" pitchFamily="34" charset="0"/>
              </a:rPr>
              <a:t>geocodifica</a:t>
            </a:r>
            <a:r>
              <a:rPr lang="it-IT" sz="1200" i="1" dirty="0">
                <a:latin typeface="Arial" panose="020B0604020202020204" pitchFamily="34" charset="0"/>
                <a:cs typeface="Arial" panose="020B0604020202020204" pitchFamily="34" charset="0"/>
              </a:rPr>
              <a:t> a livello di sezione di censimento. E molto altro…</a:t>
            </a:r>
          </a:p>
        </p:txBody>
      </p:sp>
      <p:sp>
        <p:nvSpPr>
          <p:cNvPr id="5" name="CasellaDiTesto 4">
            <a:extLst>
              <a:ext uri="{FF2B5EF4-FFF2-40B4-BE49-F238E27FC236}">
                <a16:creationId xmlns:a16="http://schemas.microsoft.com/office/drawing/2014/main" id="{8A56989F-6667-6681-7B09-5129B0FB7B6B}"/>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9358079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2344F-1AEB-DEE6-A572-64131C1682BB}"/>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5397F52C-E231-2747-5B00-0FCA0D0E2D03}"/>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cap="all" dirty="0">
                <a:solidFill>
                  <a:schemeClr val="bg1"/>
                </a:solidFill>
                <a:latin typeface="Arial"/>
                <a:cs typeface="Arial"/>
              </a:rPr>
              <a:t>SIAMO un modello di riferimento PER L’EUROPA (E NON SOLO)</a:t>
            </a:r>
            <a:endParaRPr lang="it-IT" sz="2400" b="1" dirty="0">
              <a:solidFill>
                <a:schemeClr val="bg1"/>
              </a:solidFill>
              <a:latin typeface="Arial"/>
              <a:cs typeface="Arial"/>
            </a:endParaRPr>
          </a:p>
        </p:txBody>
      </p:sp>
      <p:sp>
        <p:nvSpPr>
          <p:cNvPr id="3" name="CasellaDiTesto 2">
            <a:extLst>
              <a:ext uri="{FF2B5EF4-FFF2-40B4-BE49-F238E27FC236}">
                <a16:creationId xmlns:a16="http://schemas.microsoft.com/office/drawing/2014/main" id="{32635CC0-B6EC-3C36-6485-28E6812BB31E}"/>
              </a:ext>
            </a:extLst>
          </p:cNvPr>
          <p:cNvSpPr txBox="1"/>
          <p:nvPr/>
        </p:nvSpPr>
        <p:spPr>
          <a:xfrm>
            <a:off x="468896" y="1551563"/>
            <a:ext cx="11269307" cy="3754874"/>
          </a:xfrm>
          <a:prstGeom prst="rect">
            <a:avLst/>
          </a:prstGeom>
          <a:noFill/>
        </p:spPr>
        <p:txBody>
          <a:bodyPr wrap="square" rtlCol="0">
            <a:spAutoFit/>
          </a:bodyPr>
          <a:lstStyle/>
          <a:p>
            <a:endParaRPr lang="it-IT" sz="14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it-IT" sz="1400" b="1" dirty="0">
                <a:solidFill>
                  <a:srgbClr val="C00000"/>
                </a:solidFill>
                <a:latin typeface="Arial" panose="020B0604020202020204" pitchFamily="34" charset="0"/>
                <a:cs typeface="Arial" panose="020B0604020202020204" pitchFamily="34" charset="0"/>
              </a:rPr>
              <a:t>A livello internazionale l’Italia rappresenta un esempio virtuoso </a:t>
            </a:r>
            <a:r>
              <a:rPr lang="it-IT" sz="1400" dirty="0">
                <a:latin typeface="Arial" panose="020B0604020202020204" pitchFamily="34" charset="0"/>
                <a:cs typeface="Arial" panose="020B0604020202020204" pitchFamily="34" charset="0"/>
              </a:rPr>
              <a:t>di passaggio dal Censimento tradizionale al Censimento basato su registri e indagini campionarie. A sette anni di distanza dall’ultima rilevazione decennale è stato implementato uno nuovo articolato processo di produzione che ha garantito risultati a due anni dalla prima edizione. </a:t>
            </a:r>
            <a:r>
              <a:rPr lang="it-IT" sz="1400" b="1" dirty="0">
                <a:solidFill>
                  <a:srgbClr val="C00000"/>
                </a:solidFill>
                <a:latin typeface="Arial" panose="020B0604020202020204" pitchFamily="34" charset="0"/>
                <a:cs typeface="Arial" panose="020B0604020202020204" pitchFamily="34" charset="0"/>
              </a:rPr>
              <a:t>In alcuni Paesi del nord Europa il passaggio dalla rilevazione esaustiva sul campo al Censimento </a:t>
            </a:r>
            <a:r>
              <a:rPr lang="it-IT" sz="1400" b="1" dirty="0" err="1">
                <a:solidFill>
                  <a:srgbClr val="C00000"/>
                </a:solidFill>
                <a:latin typeface="Arial" panose="020B0604020202020204" pitchFamily="34" charset="0"/>
                <a:cs typeface="Arial" panose="020B0604020202020204" pitchFamily="34" charset="0"/>
              </a:rPr>
              <a:t>Register</a:t>
            </a:r>
            <a:r>
              <a:rPr lang="it-IT" sz="1400" b="1" dirty="0">
                <a:solidFill>
                  <a:srgbClr val="C00000"/>
                </a:solidFill>
                <a:latin typeface="Arial" panose="020B0604020202020204" pitchFamily="34" charset="0"/>
                <a:cs typeface="Arial" panose="020B0604020202020204" pitchFamily="34" charset="0"/>
              </a:rPr>
              <a:t> </a:t>
            </a:r>
            <a:r>
              <a:rPr lang="it-IT" sz="1400" b="1" dirty="0" err="1">
                <a:solidFill>
                  <a:srgbClr val="C00000"/>
                </a:solidFill>
                <a:latin typeface="Arial" panose="020B0604020202020204" pitchFamily="34" charset="0"/>
                <a:cs typeface="Arial" panose="020B0604020202020204" pitchFamily="34" charset="0"/>
              </a:rPr>
              <a:t>Based</a:t>
            </a:r>
            <a:r>
              <a:rPr lang="it-IT" sz="1400" b="1" dirty="0">
                <a:solidFill>
                  <a:srgbClr val="C00000"/>
                </a:solidFill>
                <a:latin typeface="Arial" panose="020B0604020202020204" pitchFamily="34" charset="0"/>
                <a:cs typeface="Arial" panose="020B0604020202020204" pitchFamily="34" charset="0"/>
              </a:rPr>
              <a:t> ha richiesto tra i 20 e gli oltre 40 anni. </a:t>
            </a:r>
            <a:r>
              <a:rPr lang="it-IT" sz="1400" dirty="0">
                <a:latin typeface="Arial" panose="020B0604020202020204" pitchFamily="34" charset="0"/>
                <a:cs typeface="Arial" panose="020B0604020202020204" pitchFamily="34" charset="0"/>
              </a:rPr>
              <a:t>Non siamo ancora pronti per un Censimento basato totalmente sulle fonti amministrative, ma stiamo tracciando il percorso con una tempestività difficilmente replicabile.</a:t>
            </a:r>
          </a:p>
          <a:p>
            <a:pPr marL="285750" indent="-285750" algn="just">
              <a:buFont typeface="Wingdings" panose="05000000000000000000" pitchFamily="2" charset="2"/>
              <a:buChar char="Ø"/>
            </a:pPr>
            <a:endParaRPr lang="it-IT" sz="14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endParaRPr lang="it-IT" sz="14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it-IT" sz="1400" dirty="0">
                <a:latin typeface="Arial" panose="020B0604020202020204" pitchFamily="34" charset="0"/>
                <a:cs typeface="Arial" panose="020B0604020202020204" pitchFamily="34" charset="0"/>
              </a:rPr>
              <a:t>Abbiamo raccontato la nostra esperienza più volte nei contesti internazionali, ad Eurostat, UNECE e in occasione di numerosi eventi convegnistici </a:t>
            </a:r>
            <a:r>
              <a:rPr lang="it-IT" sz="1400" b="1" dirty="0">
                <a:solidFill>
                  <a:srgbClr val="C00000"/>
                </a:solidFill>
                <a:latin typeface="Arial" panose="020B0604020202020204" pitchFamily="34" charset="0"/>
                <a:cs typeface="Arial" panose="020B0604020202020204" pitchFamily="34" charset="0"/>
              </a:rPr>
              <a:t>raccogliendo attestazioni di stima e richieste di condivisione dei risultati raggiunti.</a:t>
            </a:r>
            <a:endParaRPr lang="it-IT" sz="14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endParaRPr lang="it-IT" sz="14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endParaRPr lang="it-IT" sz="1400" b="1" dirty="0">
              <a:solidFill>
                <a:srgbClr val="C00000"/>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it-IT" sz="1400" b="1" dirty="0">
                <a:solidFill>
                  <a:srgbClr val="C00000"/>
                </a:solidFill>
                <a:latin typeface="Arial" panose="020B0604020202020204" pitchFamily="34" charset="0"/>
                <a:cs typeface="Arial" panose="020B0604020202020204" pitchFamily="34" charset="0"/>
              </a:rPr>
              <a:t>Naturalmente è un sistema in evoluzione </a:t>
            </a:r>
            <a:r>
              <a:rPr lang="it-IT" sz="1400" dirty="0">
                <a:latin typeface="Arial" panose="020B0604020202020204" pitchFamily="34" charset="0"/>
                <a:cs typeface="Arial" panose="020B0604020202020204" pitchFamily="34" charset="0"/>
              </a:rPr>
              <a:t>che periodicamente deve essere revisionato (siamo già al secondo ciclo) intervenendo sulla metodologia, sui campioni, sui contenuti informativi che possiamo rimodulare ogni anno in base alle nuove esigenze informative manifestate dagli stakeholders. Si tratta di </a:t>
            </a:r>
            <a:r>
              <a:rPr lang="it-IT" sz="1400" b="1" dirty="0">
                <a:solidFill>
                  <a:srgbClr val="C00000"/>
                </a:solidFill>
                <a:latin typeface="Arial" panose="020B0604020202020204" pitchFamily="34" charset="0"/>
                <a:cs typeface="Arial" panose="020B0604020202020204" pitchFamily="34" charset="0"/>
              </a:rPr>
              <a:t>un modello di aggiornamento dinamico che supera la logica decennale del censimento tradizionale</a:t>
            </a:r>
            <a:r>
              <a:rPr lang="it-IT" sz="1400" dirty="0">
                <a:latin typeface="Arial" panose="020B0604020202020204" pitchFamily="34" charset="0"/>
                <a:cs typeface="Arial" panose="020B0604020202020204" pitchFamily="34" charset="0"/>
              </a:rPr>
              <a:t>.</a:t>
            </a:r>
          </a:p>
        </p:txBody>
      </p:sp>
      <p:sp>
        <p:nvSpPr>
          <p:cNvPr id="5" name="CasellaDiTesto 4">
            <a:extLst>
              <a:ext uri="{FF2B5EF4-FFF2-40B4-BE49-F238E27FC236}">
                <a16:creationId xmlns:a16="http://schemas.microsoft.com/office/drawing/2014/main" id="{DD0FC8AB-879A-87F9-1829-82DFEC4EBF0D}"/>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28983039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F37CE-D5B7-8419-9DFA-00A77FB19E07}"/>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112C48AB-CDD9-1C1D-B906-F7F7C48E71E6}"/>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ALCUNE CONSIDERAZIONI DI SINTESI</a:t>
            </a:r>
          </a:p>
        </p:txBody>
      </p:sp>
      <p:sp>
        <p:nvSpPr>
          <p:cNvPr id="3" name="CasellaDiTesto 2">
            <a:extLst>
              <a:ext uri="{FF2B5EF4-FFF2-40B4-BE49-F238E27FC236}">
                <a16:creationId xmlns:a16="http://schemas.microsoft.com/office/drawing/2014/main" id="{8CDC3551-7BBB-BC96-9BC3-6BEC0DCDAF85}"/>
              </a:ext>
            </a:extLst>
          </p:cNvPr>
          <p:cNvSpPr txBox="1"/>
          <p:nvPr/>
        </p:nvSpPr>
        <p:spPr>
          <a:xfrm>
            <a:off x="0" y="956762"/>
            <a:ext cx="11112759" cy="2677656"/>
          </a:xfrm>
          <a:prstGeom prst="rect">
            <a:avLst/>
          </a:prstGeom>
          <a:noFill/>
        </p:spPr>
        <p:txBody>
          <a:bodyPr wrap="square" rtlCol="0">
            <a:spAutoFit/>
          </a:bodyPr>
          <a:lstStyle/>
          <a:p>
            <a:pPr marL="285750" indent="-285750" algn="just">
              <a:buFont typeface="Wingdings" panose="05000000000000000000" pitchFamily="2" charset="2"/>
              <a:buChar char="ü"/>
            </a:pPr>
            <a:r>
              <a:rPr lang="it-IT" sz="1400" dirty="0">
                <a:latin typeface="Arial" panose="020B0604020202020204" pitchFamily="34" charset="0"/>
                <a:cs typeface="Arial" panose="020B0604020202020204" pitchFamily="34" charset="0"/>
              </a:rPr>
              <a:t>Il Censimento </a:t>
            </a:r>
            <a:r>
              <a:rPr lang="it-IT" sz="1400" b="1" dirty="0">
                <a:solidFill>
                  <a:srgbClr val="C00000"/>
                </a:solidFill>
                <a:latin typeface="Arial" panose="020B0604020202020204" pitchFamily="34" charset="0"/>
                <a:cs typeface="Arial" panose="020B0604020202020204" pitchFamily="34" charset="0"/>
              </a:rPr>
              <a:t>non è una semplice rilevazione, ma una vera e propria infrastruttura conoscitiva </a:t>
            </a:r>
            <a:r>
              <a:rPr lang="it-IT" sz="1400" dirty="0">
                <a:latin typeface="Arial" panose="020B0604020202020204" pitchFamily="34" charset="0"/>
                <a:cs typeface="Arial" panose="020B0604020202020204" pitchFamily="34" charset="0"/>
              </a:rPr>
              <a:t>su cui si basa una porzione importante della Statistica Ufficiale.</a:t>
            </a:r>
          </a:p>
          <a:p>
            <a:pPr marL="285750" indent="-285750" algn="just">
              <a:buFont typeface="Wingdings" panose="05000000000000000000" pitchFamily="2" charset="2"/>
              <a:buChar char="ü"/>
            </a:pPr>
            <a:endParaRPr lang="it-IT" sz="14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r>
              <a:rPr lang="it-IT" sz="1400" dirty="0">
                <a:latin typeface="Arial" panose="020B0604020202020204" pitchFamily="34" charset="0"/>
                <a:cs typeface="Arial" panose="020B0604020202020204" pitchFamily="34" charset="0"/>
              </a:rPr>
              <a:t>La logica del Censimento è cambiata </a:t>
            </a:r>
            <a:r>
              <a:rPr lang="it-IT" sz="1400" b="1" dirty="0">
                <a:solidFill>
                  <a:srgbClr val="C00000"/>
                </a:solidFill>
                <a:latin typeface="Arial" panose="020B0604020202020204" pitchFamily="34" charset="0"/>
                <a:cs typeface="Arial" panose="020B0604020202020204" pitchFamily="34" charset="0"/>
              </a:rPr>
              <a:t>ed è necessario prendere coscienza dei limiti e delle opportunità </a:t>
            </a:r>
            <a:r>
              <a:rPr lang="it-IT" sz="1400" dirty="0">
                <a:latin typeface="Arial" panose="020B0604020202020204" pitchFamily="34" charset="0"/>
                <a:cs typeface="Arial" panose="020B0604020202020204" pitchFamily="34" charset="0"/>
              </a:rPr>
              <a:t>che la nuova strategia implica.</a:t>
            </a:r>
          </a:p>
          <a:p>
            <a:pPr marL="285750" indent="-285750" algn="just">
              <a:buFont typeface="Wingdings" panose="05000000000000000000" pitchFamily="2" charset="2"/>
              <a:buChar char="ü"/>
            </a:pPr>
            <a:endParaRPr lang="it-IT" sz="14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r>
              <a:rPr lang="it-IT" sz="1400" dirty="0">
                <a:latin typeface="Arial" panose="020B0604020202020204" pitchFamily="34" charset="0"/>
                <a:cs typeface="Arial" panose="020B0604020202020204" pitchFamily="34" charset="0"/>
              </a:rPr>
              <a:t>Abbiamo perso qualcosa in termini di estensione dei contenuti </a:t>
            </a:r>
            <a:r>
              <a:rPr lang="it-IT" sz="1400" b="1" dirty="0">
                <a:solidFill>
                  <a:srgbClr val="C00000"/>
                </a:solidFill>
                <a:latin typeface="Arial" panose="020B0604020202020204" pitchFamily="34" charset="0"/>
                <a:cs typeface="Arial" panose="020B0604020202020204" pitchFamily="34" charset="0"/>
              </a:rPr>
              <a:t>ma abbiamo indubbiamente guadagnato in continuità, </a:t>
            </a:r>
            <a:r>
              <a:rPr lang="it-IT" sz="1400" dirty="0">
                <a:latin typeface="Arial" panose="020B0604020202020204" pitchFamily="34" charset="0"/>
                <a:cs typeface="Arial" panose="020B0604020202020204" pitchFamily="34" charset="0"/>
              </a:rPr>
              <a:t>rilasciando con regolarità risultati aggiornati, tempestivi, comparabili e garantendo sempre il rispetto dei vincoli imposti dalla normativa europea.</a:t>
            </a:r>
          </a:p>
          <a:p>
            <a:pPr marL="285750" indent="-285750" algn="just">
              <a:buFont typeface="Wingdings" panose="05000000000000000000" pitchFamily="2" charset="2"/>
              <a:buChar char="ü"/>
            </a:pPr>
            <a:endParaRPr lang="it-IT" sz="14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r>
              <a:rPr lang="it-IT" sz="1400" b="1" dirty="0">
                <a:solidFill>
                  <a:srgbClr val="C00000"/>
                </a:solidFill>
                <a:latin typeface="Arial" panose="020B0604020202020204" pitchFamily="34" charset="0"/>
                <a:cs typeface="Arial" panose="020B0604020202020204" pitchFamily="34" charset="0"/>
              </a:rPr>
              <a:t>Acquisiamo con regolarità nuove fonti amministrative </a:t>
            </a:r>
            <a:r>
              <a:rPr lang="it-IT" sz="1400" dirty="0">
                <a:latin typeface="Arial" panose="020B0604020202020204" pitchFamily="34" charset="0"/>
                <a:cs typeface="Arial" panose="020B0604020202020204" pitchFamily="34" charset="0"/>
              </a:rPr>
              <a:t>per supportare la produzione censuaria a livello territoriale micro, </a:t>
            </a:r>
            <a:r>
              <a:rPr lang="it-IT" sz="1400" b="1" dirty="0">
                <a:solidFill>
                  <a:srgbClr val="C00000"/>
                </a:solidFill>
                <a:latin typeface="Arial" panose="020B0604020202020204" pitchFamily="34" charset="0"/>
                <a:cs typeface="Arial" panose="020B0604020202020204" pitchFamily="34" charset="0"/>
              </a:rPr>
              <a:t>sviluppando allo stesso tempo metodologie statistiche innovative per la diffusione di stime affidabili:</a:t>
            </a:r>
            <a:r>
              <a:rPr lang="it-IT" sz="1400" dirty="0">
                <a:latin typeface="Arial" panose="020B0604020202020204" pitchFamily="34" charset="0"/>
                <a:cs typeface="Arial" panose="020B0604020202020204" pitchFamily="34" charset="0"/>
              </a:rPr>
              <a:t> la qualità rimane uno dei requisiti imprescindibili del Censimento della popolazione e delle abitazioni.</a:t>
            </a:r>
          </a:p>
        </p:txBody>
      </p:sp>
      <p:sp>
        <p:nvSpPr>
          <p:cNvPr id="5" name="CasellaDiTesto 4">
            <a:extLst>
              <a:ext uri="{FF2B5EF4-FFF2-40B4-BE49-F238E27FC236}">
                <a16:creationId xmlns:a16="http://schemas.microsoft.com/office/drawing/2014/main" id="{58BE7374-422C-0F4F-A296-C8A55DF89B99}"/>
              </a:ext>
            </a:extLst>
          </p:cNvPr>
          <p:cNvSpPr txBox="1"/>
          <p:nvPr/>
        </p:nvSpPr>
        <p:spPr>
          <a:xfrm>
            <a:off x="188259" y="4101988"/>
            <a:ext cx="8098017" cy="1815882"/>
          </a:xfrm>
          <a:prstGeom prst="rect">
            <a:avLst/>
          </a:prstGeom>
          <a:solidFill>
            <a:schemeClr val="accent1">
              <a:lumMod val="40000"/>
              <a:lumOff val="60000"/>
            </a:schemeClr>
          </a:solidFill>
        </p:spPr>
        <p:txBody>
          <a:bodyPr wrap="square">
            <a:spAutoFit/>
          </a:bodyPr>
          <a:lstStyle/>
          <a:p>
            <a:pPr algn="just"/>
            <a:r>
              <a:rPr lang="it-IT" sz="1400" b="1" i="1" dirty="0">
                <a:latin typeface="Arial" panose="020B0604020202020204" pitchFamily="34" charset="0"/>
                <a:cs typeface="Arial" panose="020B0604020202020204" pitchFamily="34" charset="0"/>
              </a:rPr>
              <a:t>In un contesto caratterizzato da una crescente complessità dei fenomeni sociali ed economici, è aumentata la consapevolezza del bisogno di dati, di informazioni affidabili indispensabili per supportare i processi di governance, la ricerca, gli amministratori  del territorio.</a:t>
            </a:r>
          </a:p>
          <a:p>
            <a:pPr algn="just"/>
            <a:endParaRPr lang="it-IT" sz="1400" b="1" i="1" dirty="0">
              <a:latin typeface="Arial" panose="020B0604020202020204" pitchFamily="34" charset="0"/>
              <a:cs typeface="Arial" panose="020B0604020202020204" pitchFamily="34" charset="0"/>
            </a:endParaRPr>
          </a:p>
          <a:p>
            <a:pPr algn="just"/>
            <a:r>
              <a:rPr lang="it-IT" sz="1400" b="1" i="1" dirty="0">
                <a:latin typeface="Arial" panose="020B0604020202020204" pitchFamily="34" charset="0"/>
                <a:cs typeface="Arial" panose="020B0604020202020204" pitchFamily="34" charset="0"/>
              </a:rPr>
              <a:t>La sfida, oggi e per il futuro, consiste nel trovare un EQUILIBRIO SOSTENIBILE tra l’evoluzione del sistema di produzione delle statistiche censuarie e le legittime aspettative degli utilizzatori che chiedono risultati sempre più aggiornati, dettagliati e tempestivi.</a:t>
            </a:r>
          </a:p>
        </p:txBody>
      </p:sp>
      <p:pic>
        <p:nvPicPr>
          <p:cNvPr id="1026" name="Picture 2" descr="News Post - Cliniche Plus">
            <a:extLst>
              <a:ext uri="{FF2B5EF4-FFF2-40B4-BE49-F238E27FC236}">
                <a16:creationId xmlns:a16="http://schemas.microsoft.com/office/drawing/2014/main" id="{36C77B49-D43E-6168-EB78-F1C722CB31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86" y="4101988"/>
            <a:ext cx="3025849" cy="1799250"/>
          </a:xfrm>
          <a:prstGeom prst="rect">
            <a:avLst/>
          </a:prstGeom>
          <a:noFill/>
          <a:extLst>
            <a:ext uri="{909E8E84-426E-40DD-AFC4-6F175D3DCCD1}">
              <a14:hiddenFill xmlns:a14="http://schemas.microsoft.com/office/drawing/2010/main">
                <a:solidFill>
                  <a:srgbClr val="FFFFFF"/>
                </a:solidFill>
              </a14:hiddenFill>
            </a:ext>
          </a:extLst>
        </p:spPr>
      </p:pic>
      <p:sp>
        <p:nvSpPr>
          <p:cNvPr id="6" name="CasellaDiTesto 5">
            <a:extLst>
              <a:ext uri="{FF2B5EF4-FFF2-40B4-BE49-F238E27FC236}">
                <a16:creationId xmlns:a16="http://schemas.microsoft.com/office/drawing/2014/main" id="{0BD55D13-B5E0-374B-650F-9C2A92440FC2}"/>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3778170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38E6EDDA-37C3-A858-D166-AB2DF8CD26C0}"/>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IL NUOVO CENSIMENTO PERMANENTE DELLA POPOLAZIONE E DELLE ABITAZIONI</a:t>
            </a:r>
          </a:p>
        </p:txBody>
      </p:sp>
      <p:sp>
        <p:nvSpPr>
          <p:cNvPr id="2" name="CasellaDiTesto 1">
            <a:extLst>
              <a:ext uri="{FF2B5EF4-FFF2-40B4-BE49-F238E27FC236}">
                <a16:creationId xmlns:a16="http://schemas.microsoft.com/office/drawing/2014/main" id="{1EB213C6-4709-502D-CAE6-944E2091EAB4}"/>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
        <p:nvSpPr>
          <p:cNvPr id="3" name="Segnaposto testo 1">
            <a:extLst>
              <a:ext uri="{FF2B5EF4-FFF2-40B4-BE49-F238E27FC236}">
                <a16:creationId xmlns:a16="http://schemas.microsoft.com/office/drawing/2014/main" id="{75C48FE6-3819-69C9-2611-19EFE58A9E80}"/>
              </a:ext>
            </a:extLst>
          </p:cNvPr>
          <p:cNvSpPr txBox="1">
            <a:spLocks/>
          </p:cNvSpPr>
          <p:nvPr/>
        </p:nvSpPr>
        <p:spPr>
          <a:xfrm>
            <a:off x="254596" y="2631141"/>
            <a:ext cx="11544985" cy="2227711"/>
          </a:xfrm>
          <a:prstGeom prst="rect">
            <a:avLst/>
          </a:prstGeom>
          <a:solidFill>
            <a:schemeClr val="accent2">
              <a:lumMod val="40000"/>
              <a:lumOff val="60000"/>
            </a:schemeClr>
          </a:soli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buFont typeface="Courier New" panose="02070309020205020404" pitchFamily="49" charset="0"/>
              <a:buChar char="o"/>
              <a:defRPr/>
            </a:pPr>
            <a:endParaRPr lang="it-IT" sz="1600" dirty="0">
              <a:latin typeface="Arial" panose="020B0604020202020204" pitchFamily="34" charset="0"/>
              <a:cs typeface="Arial" panose="020B0604020202020204" pitchFamily="34" charset="0"/>
            </a:endParaRPr>
          </a:p>
          <a:p>
            <a:pPr marL="0" indent="0">
              <a:spcBef>
                <a:spcPts val="0"/>
              </a:spcBef>
              <a:buNone/>
              <a:defRPr/>
            </a:pPr>
            <a:r>
              <a:rPr lang="it-IT" sz="1400" dirty="0">
                <a:latin typeface="Arial" panose="020B0604020202020204" pitchFamily="34" charset="0"/>
                <a:cs typeface="Arial" panose="020B0604020202020204" pitchFamily="34" charset="0"/>
              </a:rPr>
              <a:t>Le Rilevazioni campionarie interessano annualmente un campione di comuni e, all’interno di essi, un campione di indirizzi, di famiglie o di individui.</a:t>
            </a:r>
          </a:p>
          <a:p>
            <a:pPr marL="0" indent="0">
              <a:spcBef>
                <a:spcPts val="0"/>
              </a:spcBef>
              <a:buNone/>
              <a:defRPr/>
            </a:pPr>
            <a:endParaRPr lang="it-IT" sz="1400" dirty="0">
              <a:latin typeface="Arial" panose="020B0604020202020204" pitchFamily="34" charset="0"/>
              <a:cs typeface="Arial" panose="020B0604020202020204" pitchFamily="34" charset="0"/>
            </a:endParaRPr>
          </a:p>
          <a:p>
            <a:pPr marL="285750" indent="-285750" algn="just">
              <a:spcBef>
                <a:spcPts val="600"/>
              </a:spcBef>
              <a:spcAft>
                <a:spcPts val="600"/>
              </a:spcAft>
              <a:buClr>
                <a:srgbClr val="C00000"/>
              </a:buClr>
              <a:buFont typeface="Wingdings" panose="05000000000000000000" pitchFamily="2" charset="2"/>
              <a:buChar char="Ø"/>
              <a:defRPr/>
            </a:pPr>
            <a:r>
              <a:rPr lang="it-IT" altLang="it-IT" sz="1400" dirty="0">
                <a:latin typeface="Arial" panose="020B0604020202020204" pitchFamily="34" charset="0"/>
                <a:cs typeface="Arial" panose="020B0604020202020204" pitchFamily="34" charset="0"/>
              </a:rPr>
              <a:t>Indagine annuale da Lista (L) sulle famiglie.</a:t>
            </a:r>
          </a:p>
          <a:p>
            <a:pPr marL="285750" indent="-285750" algn="just">
              <a:spcBef>
                <a:spcPts val="600"/>
              </a:spcBef>
              <a:spcAft>
                <a:spcPts val="600"/>
              </a:spcAft>
              <a:buClr>
                <a:srgbClr val="C00000"/>
              </a:buClr>
              <a:buFont typeface="Wingdings" panose="05000000000000000000" pitchFamily="2" charset="2"/>
              <a:buChar char="Ø"/>
              <a:defRPr/>
            </a:pPr>
            <a:r>
              <a:rPr lang="it-IT" altLang="it-IT" sz="1400" dirty="0">
                <a:latin typeface="Arial" panose="020B0604020202020204" pitchFamily="34" charset="0"/>
                <a:cs typeface="Arial" panose="020B0604020202020204" pitchFamily="34" charset="0"/>
              </a:rPr>
              <a:t>Indagine di tipo Audit. Si svolge ogni 3 anni e si articola in 2 componenti:</a:t>
            </a:r>
          </a:p>
          <a:p>
            <a:pPr marL="714375" algn="just">
              <a:spcBef>
                <a:spcPts val="600"/>
              </a:spcBef>
              <a:spcAft>
                <a:spcPts val="600"/>
              </a:spcAft>
              <a:buClr>
                <a:srgbClr val="C00000"/>
              </a:buClr>
              <a:buFont typeface="Wingdings" panose="05000000000000000000" pitchFamily="2" charset="2"/>
              <a:buChar char="§"/>
              <a:tabLst>
                <a:tab pos="263525" algn="l"/>
              </a:tabLst>
              <a:defRPr/>
            </a:pPr>
            <a:r>
              <a:rPr lang="it-IT" altLang="it-IT" sz="1400" dirty="0">
                <a:latin typeface="Arial" panose="020B0604020202020204" pitchFamily="34" charset="0"/>
                <a:cs typeface="Arial" panose="020B0604020202020204" pitchFamily="34" charset="0"/>
              </a:rPr>
              <a:t>	Lista (L2) su un campione di individui (associati ad uno o più indirizzi).</a:t>
            </a:r>
          </a:p>
          <a:p>
            <a:pPr marL="714375" algn="just">
              <a:spcBef>
                <a:spcPts val="600"/>
              </a:spcBef>
              <a:spcAft>
                <a:spcPts val="600"/>
              </a:spcAft>
              <a:buClr>
                <a:srgbClr val="C00000"/>
              </a:buClr>
              <a:buFont typeface="Wingdings" panose="05000000000000000000" pitchFamily="2" charset="2"/>
              <a:buChar char="§"/>
              <a:tabLst>
                <a:tab pos="358775" algn="l"/>
              </a:tabLst>
              <a:defRPr/>
            </a:pPr>
            <a:r>
              <a:rPr lang="it-IT" altLang="it-IT" sz="1400" dirty="0">
                <a:latin typeface="Arial" panose="020B0604020202020204" pitchFamily="34" charset="0"/>
                <a:cs typeface="Arial" panose="020B0604020202020204" pitchFamily="34" charset="0"/>
              </a:rPr>
              <a:t>	Areale (A)  su un campione di aree/indirizzi .</a:t>
            </a:r>
          </a:p>
          <a:p>
            <a:pPr marL="485775" indent="0" algn="just">
              <a:spcBef>
                <a:spcPts val="600"/>
              </a:spcBef>
              <a:spcAft>
                <a:spcPts val="600"/>
              </a:spcAft>
              <a:buClr>
                <a:srgbClr val="C00000"/>
              </a:buClr>
              <a:buNone/>
              <a:tabLst>
                <a:tab pos="358775" algn="l"/>
              </a:tabLst>
              <a:defRPr/>
            </a:pPr>
            <a:endParaRPr lang="it-IT" sz="1800" dirty="0">
              <a:latin typeface="Arial" panose="020B0604020202020204" pitchFamily="34" charset="0"/>
              <a:cs typeface="Arial" panose="020B0604020202020204" pitchFamily="34" charset="0"/>
            </a:endParaRPr>
          </a:p>
        </p:txBody>
      </p:sp>
      <p:sp>
        <p:nvSpPr>
          <p:cNvPr id="5" name="CasellaDiTesto 4">
            <a:extLst>
              <a:ext uri="{FF2B5EF4-FFF2-40B4-BE49-F238E27FC236}">
                <a16:creationId xmlns:a16="http://schemas.microsoft.com/office/drawing/2014/main" id="{187A23D9-38B1-BD26-6106-F2632B575EE6}"/>
              </a:ext>
            </a:extLst>
          </p:cNvPr>
          <p:cNvSpPr txBox="1"/>
          <p:nvPr/>
        </p:nvSpPr>
        <p:spPr>
          <a:xfrm>
            <a:off x="254597" y="5076424"/>
            <a:ext cx="11247424" cy="738664"/>
          </a:xfrm>
          <a:prstGeom prst="rect">
            <a:avLst/>
          </a:prstGeom>
          <a:noFill/>
        </p:spPr>
        <p:txBody>
          <a:bodyPr wrap="square" rtlCol="0">
            <a:spAutoFit/>
          </a:bodyPr>
          <a:lstStyle/>
          <a:p>
            <a:pPr algn="just"/>
            <a:r>
              <a:rPr lang="it-IT" sz="1400" dirty="0">
                <a:latin typeface="Arial" panose="020B0604020202020204" pitchFamily="34" charset="0"/>
                <a:cs typeface="Arial" panose="020B0604020202020204" pitchFamily="34" charset="0"/>
              </a:rPr>
              <a:t>Il disegno campionario dell’Indagine da Lista, finalizzata alla rilevazione delle variabili non incluse nelle fonti amministrative o non adeguatamente rappresentate e alla verifica della qualità dei Registri, prevede ogni anno il coinvolgimento di circa 1 milione di famiglie distribuite in oltre 2,500 comuni italiani.</a:t>
            </a:r>
          </a:p>
        </p:txBody>
      </p:sp>
      <p:sp>
        <p:nvSpPr>
          <p:cNvPr id="7" name="CasellaDiTesto 6">
            <a:extLst>
              <a:ext uri="{FF2B5EF4-FFF2-40B4-BE49-F238E27FC236}">
                <a16:creationId xmlns:a16="http://schemas.microsoft.com/office/drawing/2014/main" id="{48A83CC8-C68D-CA01-E06D-25F6ADFC7E98}"/>
              </a:ext>
            </a:extLst>
          </p:cNvPr>
          <p:cNvSpPr txBox="1"/>
          <p:nvPr/>
        </p:nvSpPr>
        <p:spPr>
          <a:xfrm>
            <a:off x="254596" y="932606"/>
            <a:ext cx="11544985" cy="1569660"/>
          </a:xfrm>
          <a:prstGeom prst="rect">
            <a:avLst/>
          </a:prstGeom>
          <a:noFill/>
        </p:spPr>
        <p:txBody>
          <a:bodyPr wrap="square">
            <a:spAutoFit/>
          </a:bodyPr>
          <a:lstStyle/>
          <a:p>
            <a:pPr marL="0" indent="0" algn="just">
              <a:spcBef>
                <a:spcPts val="0"/>
              </a:spcBef>
              <a:buNone/>
              <a:defRPr/>
            </a:pPr>
            <a:r>
              <a:rPr lang="it-IT" sz="1400" b="1" i="1" dirty="0">
                <a:latin typeface="Arial" panose="020B0604020202020204" pitchFamily="34" charset="0"/>
                <a:cs typeface="Arial" panose="020B0604020202020204" pitchFamily="34" charset="0"/>
              </a:rPr>
              <a:t>Il </a:t>
            </a:r>
            <a:r>
              <a:rPr lang="it-IT" sz="1600" b="1" i="1" dirty="0">
                <a:latin typeface="Arial" panose="020B0604020202020204" pitchFamily="34" charset="0"/>
                <a:cs typeface="Arial" panose="020B0604020202020204" pitchFamily="34" charset="0"/>
              </a:rPr>
              <a:t>Censimento permanente della popolazione e delle abitazioni si basa sull’integrazione tra dati di fonte amministrativa e dati da indagine.</a:t>
            </a:r>
          </a:p>
          <a:p>
            <a:pPr algn="just">
              <a:spcBef>
                <a:spcPts val="0"/>
              </a:spcBef>
              <a:buFont typeface="Courier New" panose="02070309020205020404" pitchFamily="49" charset="0"/>
              <a:buChar char="o"/>
              <a:defRPr/>
            </a:pPr>
            <a:endParaRPr lang="it-IT" sz="1600" b="1" i="1" dirty="0">
              <a:latin typeface="Arial" panose="020B0604020202020204" pitchFamily="34" charset="0"/>
              <a:cs typeface="Arial" panose="020B0604020202020204" pitchFamily="34" charset="0"/>
            </a:endParaRPr>
          </a:p>
          <a:p>
            <a:pPr marL="0" indent="0" algn="just">
              <a:spcBef>
                <a:spcPts val="0"/>
              </a:spcBef>
              <a:buNone/>
              <a:defRPr/>
            </a:pPr>
            <a:r>
              <a:rPr lang="it-IT" sz="1600" b="1" i="1" dirty="0">
                <a:latin typeface="Arial" panose="020B0604020202020204" pitchFamily="34" charset="0"/>
                <a:cs typeface="Arial" panose="020B0604020202020204" pitchFamily="34" charset="0"/>
              </a:rPr>
              <a:t>Il Sistema dei Registri costituisce la struttura portante della nuova strategia censuaria. Ulteriori fonti amministrative e indagini campionarie concorrono al completamento informativo e supportano il conteggio di popolazione  garantendo l’intera produzione nazionale e normata dai Regolamenti dell’Unione Europea.</a:t>
            </a:r>
          </a:p>
        </p:txBody>
      </p:sp>
    </p:spTree>
    <p:extLst>
      <p:ext uri="{BB962C8B-B14F-4D97-AF65-F5344CB8AC3E}">
        <p14:creationId xmlns:p14="http://schemas.microsoft.com/office/powerpoint/2010/main" val="2414670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81D70E5A-0013-F1FD-F0A1-E5D6DAC67D1F}"/>
              </a:ext>
            </a:extLst>
          </p:cNvPr>
          <p:cNvSpPr txBox="1"/>
          <p:nvPr/>
        </p:nvSpPr>
        <p:spPr>
          <a:xfrm>
            <a:off x="5129209" y="687640"/>
            <a:ext cx="4380551" cy="1415772"/>
          </a:xfrm>
          <a:prstGeom prst="rect">
            <a:avLst/>
          </a:prstGeom>
          <a:noFill/>
        </p:spPr>
        <p:txBody>
          <a:bodyPr wrap="square" lIns="0" tIns="0" rIns="0" bIns="0" rtlCol="0" anchor="b" anchorCtr="0">
            <a:spAutoFit/>
          </a:bodyPr>
          <a:lstStyle/>
          <a:p>
            <a:r>
              <a:rPr lang="it-IT" sz="6000" dirty="0">
                <a:solidFill>
                  <a:schemeClr val="bg1"/>
                </a:solidFill>
                <a:latin typeface="Arial"/>
                <a:cs typeface="Arial"/>
              </a:rPr>
              <a:t>GRAZIE</a:t>
            </a:r>
            <a:r>
              <a:rPr lang="it-IT" sz="5400" dirty="0">
                <a:solidFill>
                  <a:schemeClr val="bg1"/>
                </a:solidFill>
                <a:latin typeface="Arial"/>
                <a:cs typeface="Arial"/>
              </a:rPr>
              <a:t> </a:t>
            </a:r>
            <a:br>
              <a:rPr lang="it-IT" sz="3600" dirty="0">
                <a:solidFill>
                  <a:schemeClr val="bg1"/>
                </a:solidFill>
                <a:latin typeface="Arial"/>
                <a:cs typeface="Arial"/>
              </a:rPr>
            </a:br>
            <a:r>
              <a:rPr lang="it-IT" sz="3200" dirty="0">
                <a:solidFill>
                  <a:schemeClr val="bg1"/>
                </a:solidFill>
                <a:latin typeface="Arial"/>
                <a:cs typeface="Arial"/>
              </a:rPr>
              <a:t>PER L’ATTENZIONE</a:t>
            </a:r>
          </a:p>
        </p:txBody>
      </p:sp>
      <p:sp>
        <p:nvSpPr>
          <p:cNvPr id="4" name="Segnaposto testo 2">
            <a:extLst>
              <a:ext uri="{FF2B5EF4-FFF2-40B4-BE49-F238E27FC236}">
                <a16:creationId xmlns:a16="http://schemas.microsoft.com/office/drawing/2014/main" id="{AEC38624-DC6A-B8A5-F163-B33E72FA7940}"/>
              </a:ext>
            </a:extLst>
          </p:cNvPr>
          <p:cNvSpPr txBox="1">
            <a:spLocks/>
          </p:cNvSpPr>
          <p:nvPr/>
        </p:nvSpPr>
        <p:spPr>
          <a:xfrm>
            <a:off x="4945599" y="3743386"/>
            <a:ext cx="5067978" cy="4236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it-IT" sz="1600" dirty="0">
                <a:solidFill>
                  <a:schemeClr val="bg1"/>
                </a:solidFill>
                <a:latin typeface="Arial" panose="020B0604020202020204" pitchFamily="34" charset="0"/>
                <a:cs typeface="Arial" panose="020B0604020202020204" pitchFamily="34" charset="0"/>
              </a:rPr>
              <a:t>SIMONA MASTROLUCA| simona.mastroluca@istat.it</a:t>
            </a:r>
          </a:p>
        </p:txBody>
      </p:sp>
    </p:spTree>
    <p:extLst>
      <p:ext uri="{BB962C8B-B14F-4D97-AF65-F5344CB8AC3E}">
        <p14:creationId xmlns:p14="http://schemas.microsoft.com/office/powerpoint/2010/main" val="2848236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40158E7-2900-3189-14EA-8FBA51EDF1B2}"/>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UN PERCORSO AVVIATO NEL 2018</a:t>
            </a:r>
          </a:p>
        </p:txBody>
      </p:sp>
      <p:sp>
        <p:nvSpPr>
          <p:cNvPr id="7" name="Segnaposto testo 1">
            <a:extLst>
              <a:ext uri="{FF2B5EF4-FFF2-40B4-BE49-F238E27FC236}">
                <a16:creationId xmlns:a16="http://schemas.microsoft.com/office/drawing/2014/main" id="{E8FD265A-62E0-E807-7AEE-F2D445246512}"/>
              </a:ext>
            </a:extLst>
          </p:cNvPr>
          <p:cNvSpPr txBox="1">
            <a:spLocks/>
          </p:cNvSpPr>
          <p:nvPr/>
        </p:nvSpPr>
        <p:spPr>
          <a:xfrm>
            <a:off x="126999" y="985131"/>
            <a:ext cx="11264002" cy="478814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it-IT" sz="1600" dirty="0">
                <a:latin typeface="Arial" panose="020B0604020202020204" pitchFamily="34" charset="0"/>
                <a:cs typeface="Arial" panose="020B0604020202020204" pitchFamily="34" charset="0"/>
              </a:rPr>
              <a:t>Il Censimento permanente ha rappresentato per l’Istituto </a:t>
            </a:r>
            <a:r>
              <a:rPr lang="it-IT" sz="1600" b="1" dirty="0">
                <a:solidFill>
                  <a:srgbClr val="C00000"/>
                </a:solidFill>
                <a:latin typeface="Arial" panose="020B0604020202020204" pitchFamily="34" charset="0"/>
                <a:cs typeface="Arial" panose="020B0604020202020204" pitchFamily="34" charset="0"/>
              </a:rPr>
              <a:t>una rivoluzione dal punto di vista concettuale, organizzativo e metodologico.</a:t>
            </a:r>
          </a:p>
          <a:p>
            <a:pPr algn="just"/>
            <a:endParaRPr lang="it-IT" sz="1600" b="1" dirty="0">
              <a:solidFill>
                <a:srgbClr val="C00000"/>
              </a:solidFill>
              <a:latin typeface="Arial" panose="020B0604020202020204" pitchFamily="34" charset="0"/>
              <a:cs typeface="Arial" panose="020B0604020202020204" pitchFamily="34" charset="0"/>
            </a:endParaRPr>
          </a:p>
          <a:p>
            <a:pPr algn="just"/>
            <a:r>
              <a:rPr lang="it-IT" sz="1600" dirty="0">
                <a:latin typeface="Arial" panose="020B0604020202020204" pitchFamily="34" charset="0"/>
                <a:cs typeface="Arial" panose="020B0604020202020204" pitchFamily="34" charset="0"/>
              </a:rPr>
              <a:t>È stata necessaria una </a:t>
            </a:r>
            <a:r>
              <a:rPr lang="it-IT" sz="1600" b="1" dirty="0">
                <a:solidFill>
                  <a:srgbClr val="C00000"/>
                </a:solidFill>
                <a:latin typeface="Arial" panose="020B0604020202020204" pitchFamily="34" charset="0"/>
                <a:cs typeface="Arial" panose="020B0604020202020204" pitchFamily="34" charset="0"/>
              </a:rPr>
              <a:t>totale riprogettazione dei sistemi di produzione, validazione e diffusione dei dati </a:t>
            </a:r>
            <a:r>
              <a:rPr lang="it-IT" sz="1600" dirty="0">
                <a:latin typeface="Arial" panose="020B0604020202020204" pitchFamily="34" charset="0"/>
                <a:cs typeface="Arial" panose="020B0604020202020204" pitchFamily="34" charset="0"/>
              </a:rPr>
              <a:t>al fine di garantire l’offerta informativa normata dai Regolamenti dell’Unione Europea, l’aggiornamento delle serie storiche e le esigenze conoscitive manifestate dagli amministratori locali, dalla comunità scientifica e, più in generale, dagli stakeholders del dato censuario.</a:t>
            </a:r>
          </a:p>
          <a:p>
            <a:pPr algn="just"/>
            <a:endParaRPr lang="it-IT" sz="1600" dirty="0">
              <a:latin typeface="Arial" panose="020B0604020202020204" pitchFamily="34" charset="0"/>
              <a:cs typeface="Arial" panose="020B0604020202020204" pitchFamily="34" charset="0"/>
            </a:endParaRPr>
          </a:p>
          <a:p>
            <a:pPr algn="just"/>
            <a:r>
              <a:rPr lang="it-IT" sz="1600" dirty="0">
                <a:latin typeface="Arial" panose="020B0604020202020204" pitchFamily="34" charset="0"/>
                <a:cs typeface="Arial" panose="020B0604020202020204" pitchFamily="34" charset="0"/>
              </a:rPr>
              <a:t>Dopo le prime due edizioni del Censimento permanente e due anni di intenso lavoro condiviso con numerose strutture dell’Istituto, </a:t>
            </a:r>
            <a:r>
              <a:rPr lang="it-IT" sz="1600" b="1" dirty="0">
                <a:solidFill>
                  <a:srgbClr val="C00000"/>
                </a:solidFill>
                <a:latin typeface="Arial" panose="020B0604020202020204" pitchFamily="34" charset="0"/>
                <a:cs typeface="Arial" panose="020B0604020202020204" pitchFamily="34" charset="0"/>
              </a:rPr>
              <a:t>tra la fine del 2020 e i primi mesi del 2021, è stato diffuso il primo set di dati fino a livello comunale con una tempestività senza precedenti per una rilevazione censuaria</a:t>
            </a:r>
            <a:r>
              <a:rPr lang="it-IT" sz="1600" dirty="0">
                <a:latin typeface="Arial" panose="020B0604020202020204" pitchFamily="34" charset="0"/>
                <a:cs typeface="Arial" panose="020B0604020202020204" pitchFamily="34" charset="0"/>
              </a:rPr>
              <a:t>, dal conteggio di popolazione classificata in base alle principali variabili demografiche,  alla distribuzione per grado di istruzione e condizione professionale.</a:t>
            </a:r>
          </a:p>
          <a:p>
            <a:pPr algn="just"/>
            <a:endParaRPr lang="it-IT" sz="1600" dirty="0">
              <a:latin typeface="Arial" panose="020B0604020202020204" pitchFamily="34" charset="0"/>
              <a:cs typeface="Arial" panose="020B0604020202020204" pitchFamily="34" charset="0"/>
            </a:endParaRPr>
          </a:p>
          <a:p>
            <a:pPr algn="just"/>
            <a:r>
              <a:rPr lang="it-IT" sz="1600" b="1" dirty="0">
                <a:solidFill>
                  <a:srgbClr val="C00000"/>
                </a:solidFill>
                <a:latin typeface="Arial" panose="020B0604020202020204" pitchFamily="34" charset="0"/>
                <a:cs typeface="Arial" panose="020B0604020202020204" pitchFamily="34" charset="0"/>
              </a:rPr>
              <a:t>La crisi pandemica del 2020 ha introdotto una ulteriore criticità alla già complessa fase di transizione dal Censimento tradizionale al Censimento permanente, </a:t>
            </a:r>
            <a:r>
              <a:rPr lang="it-IT" sz="1600" dirty="0">
                <a:latin typeface="Arial" panose="020B0604020202020204" pitchFamily="34" charset="0"/>
                <a:cs typeface="Arial" panose="020B0604020202020204" pitchFamily="34" charset="0"/>
              </a:rPr>
              <a:t>compromettendo l’effettuazione delle rilevazioni campionarie ed imponendo allo stesso tempo la ricerca di soluzioni alternative </a:t>
            </a:r>
            <a:r>
              <a:rPr lang="it-IT" sz="1600" b="1" dirty="0">
                <a:solidFill>
                  <a:srgbClr val="C00000"/>
                </a:solidFill>
                <a:latin typeface="Arial" panose="020B0604020202020204" pitchFamily="34" charset="0"/>
                <a:cs typeface="Arial" panose="020B0604020202020204" pitchFamily="34" charset="0"/>
              </a:rPr>
              <a:t>per assicurare comunque la diffusione annuale </a:t>
            </a:r>
            <a:r>
              <a:rPr lang="it-IT" sz="1600" dirty="0">
                <a:latin typeface="Arial" panose="020B0604020202020204" pitchFamily="34" charset="0"/>
                <a:cs typeface="Arial" panose="020B0604020202020204" pitchFamily="34" charset="0"/>
              </a:rPr>
              <a:t>appena avviata, seppur in misura limitata rispetto al 2018 e al 2019.</a:t>
            </a:r>
          </a:p>
          <a:p>
            <a:endParaRPr lang="it-IT" dirty="0"/>
          </a:p>
        </p:txBody>
      </p:sp>
      <p:sp>
        <p:nvSpPr>
          <p:cNvPr id="6" name="CasellaDiTesto 5">
            <a:extLst>
              <a:ext uri="{FF2B5EF4-FFF2-40B4-BE49-F238E27FC236}">
                <a16:creationId xmlns:a16="http://schemas.microsoft.com/office/drawing/2014/main" id="{6F325A30-0548-BAEF-616C-F074F4F5ECB1}"/>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736420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FB639-9C13-95D5-486A-DD8F656E2345}"/>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FBE060CC-0F36-2AE7-446F-5934AEB7B2A9}"/>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L’ANNO DI BENCHMARK DEL CENSIMENTO DECENNALE</a:t>
            </a:r>
          </a:p>
        </p:txBody>
      </p:sp>
      <p:sp>
        <p:nvSpPr>
          <p:cNvPr id="3" name="Segnaposto testo 1">
            <a:extLst>
              <a:ext uri="{FF2B5EF4-FFF2-40B4-BE49-F238E27FC236}">
                <a16:creationId xmlns:a16="http://schemas.microsoft.com/office/drawing/2014/main" id="{6C00630A-0BAF-C2FD-7615-D631861082F1}"/>
              </a:ext>
            </a:extLst>
          </p:cNvPr>
          <p:cNvSpPr txBox="1">
            <a:spLocks/>
          </p:cNvSpPr>
          <p:nvPr/>
        </p:nvSpPr>
        <p:spPr>
          <a:xfrm>
            <a:off x="161364" y="1337120"/>
            <a:ext cx="11664603" cy="418376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0"/>
              </a:spcBef>
              <a:defRPr/>
            </a:pPr>
            <a:r>
              <a:rPr lang="it-IT" altLang="it-IT" sz="1600" b="1" dirty="0">
                <a:solidFill>
                  <a:srgbClr val="C00000"/>
                </a:solidFill>
                <a:latin typeface="Arial" panose="020B0604020202020204" pitchFamily="34" charset="0"/>
                <a:cs typeface="Arial" panose="020B0604020202020204" pitchFamily="34" charset="0"/>
              </a:rPr>
              <a:t>Nel 2021 sono riprese le attività sul campo </a:t>
            </a:r>
            <a:r>
              <a:rPr lang="it-IT" altLang="it-IT" sz="1600" dirty="0">
                <a:latin typeface="Arial" panose="020B0604020202020204" pitchFamily="34" charset="0"/>
                <a:cs typeface="Arial" panose="020B0604020202020204" pitchFamily="34" charset="0"/>
              </a:rPr>
              <a:t>includendo nel campione tutti i comuni non autorappresentativi che non avevano potuto effettuare le rilevazioni dell’anno precedente a causa dell’emergenza sanitaria.</a:t>
            </a:r>
          </a:p>
          <a:p>
            <a:pPr algn="just">
              <a:spcBef>
                <a:spcPts val="0"/>
              </a:spcBef>
              <a:defRPr/>
            </a:pPr>
            <a:endParaRPr lang="it-IT" altLang="it-IT" sz="1600" dirty="0">
              <a:latin typeface="Arial" panose="020B0604020202020204" pitchFamily="34" charset="0"/>
              <a:cs typeface="Arial" panose="020B0604020202020204" pitchFamily="34" charset="0"/>
            </a:endParaRPr>
          </a:p>
          <a:p>
            <a:pPr algn="just">
              <a:spcBef>
                <a:spcPts val="0"/>
              </a:spcBef>
              <a:defRPr/>
            </a:pPr>
            <a:r>
              <a:rPr lang="it-IT" altLang="it-IT" sz="1600" dirty="0">
                <a:latin typeface="Arial" panose="020B0604020202020204" pitchFamily="34" charset="0"/>
                <a:cs typeface="Arial" panose="020B0604020202020204" pitchFamily="34" charset="0"/>
              </a:rPr>
              <a:t>Il 2021 è anche l’anno di riferimento del Censimento decennale normato dai </a:t>
            </a:r>
            <a:r>
              <a:rPr lang="it-IT" altLang="it-IT" sz="1600" b="1" dirty="0">
                <a:solidFill>
                  <a:srgbClr val="C00000"/>
                </a:solidFill>
                <a:latin typeface="Arial" panose="020B0604020202020204" pitchFamily="34" charset="0"/>
                <a:cs typeface="Arial" panose="020B0604020202020204" pitchFamily="34" charset="0"/>
              </a:rPr>
              <a:t>Regolamenti dell’Unione Europea </a:t>
            </a:r>
            <a:r>
              <a:rPr lang="it-IT" altLang="it-IT" sz="1600" dirty="0">
                <a:latin typeface="Arial" panose="020B0604020202020204" pitchFamily="34" charset="0"/>
                <a:cs typeface="Arial" panose="020B0604020202020204" pitchFamily="34" charset="0"/>
              </a:rPr>
              <a:t>che ha comportato la fornitura di 119 ipercubi fino a livello comunale e 13 variabili per griglia di territorio da 1 km</a:t>
            </a:r>
            <a:r>
              <a:rPr lang="it-IT" altLang="it-IT" sz="1600" baseline="30000" dirty="0">
                <a:latin typeface="Arial" panose="020B0604020202020204" pitchFamily="34" charset="0"/>
                <a:cs typeface="Arial" panose="020B0604020202020204" pitchFamily="34" charset="0"/>
              </a:rPr>
              <a:t>2</a:t>
            </a:r>
            <a:r>
              <a:rPr lang="it-IT" altLang="it-IT" sz="1600" dirty="0">
                <a:latin typeface="Arial" panose="020B0604020202020204" pitchFamily="34" charset="0"/>
                <a:cs typeface="Arial" panose="020B0604020202020204" pitchFamily="34" charset="0"/>
              </a:rPr>
              <a:t>, metadati e misure della qualità.</a:t>
            </a:r>
          </a:p>
          <a:p>
            <a:pPr algn="just">
              <a:spcBef>
                <a:spcPts val="0"/>
              </a:spcBef>
              <a:defRPr/>
            </a:pPr>
            <a:endParaRPr lang="it-IT" altLang="it-IT" sz="1600" dirty="0">
              <a:latin typeface="Arial" panose="020B0604020202020204" pitchFamily="34" charset="0"/>
              <a:cs typeface="Arial" panose="020B0604020202020204" pitchFamily="34" charset="0"/>
            </a:endParaRPr>
          </a:p>
          <a:p>
            <a:pPr algn="just">
              <a:spcBef>
                <a:spcPts val="0"/>
              </a:spcBef>
              <a:defRPr/>
            </a:pPr>
            <a:r>
              <a:rPr lang="it-IT" altLang="it-IT" sz="1600" dirty="0">
                <a:latin typeface="Arial" panose="020B0604020202020204" pitchFamily="34" charset="0"/>
                <a:cs typeface="Arial" panose="020B0604020202020204" pitchFamily="34" charset="0"/>
              </a:rPr>
              <a:t>Nonostante le difficoltà legate al nuovo processo di produzione censuario basato non più su una rilevazione esaustiva sul territorio, </a:t>
            </a:r>
            <a:r>
              <a:rPr lang="it-IT" altLang="it-IT" sz="1600" b="1" dirty="0">
                <a:solidFill>
                  <a:srgbClr val="C00000"/>
                </a:solidFill>
                <a:latin typeface="Arial" panose="020B0604020202020204" pitchFamily="34" charset="0"/>
                <a:cs typeface="Arial" panose="020B0604020202020204" pitchFamily="34" charset="0"/>
              </a:rPr>
              <a:t>l’Istituto è riuscito ad assicurare l’intera fornitura ad Eurostat nella scadenza e nei formati previsti e nel rispetto degli standard di qualità imposti dalla normativa internazionale.  </a:t>
            </a:r>
          </a:p>
          <a:p>
            <a:pPr algn="just">
              <a:spcBef>
                <a:spcPts val="0"/>
              </a:spcBef>
              <a:defRPr/>
            </a:pPr>
            <a:endParaRPr lang="it-IT" altLang="it-IT" sz="1600" b="1" dirty="0">
              <a:solidFill>
                <a:srgbClr val="C00000"/>
              </a:solidFill>
              <a:latin typeface="Arial" panose="020B0604020202020204" pitchFamily="34" charset="0"/>
              <a:cs typeface="Arial" panose="020B0604020202020204" pitchFamily="34" charset="0"/>
            </a:endParaRPr>
          </a:p>
          <a:p>
            <a:pPr algn="just">
              <a:spcBef>
                <a:spcPts val="0"/>
              </a:spcBef>
              <a:defRPr/>
            </a:pPr>
            <a:r>
              <a:rPr lang="it-IT" altLang="it-IT" sz="1600" dirty="0">
                <a:latin typeface="Arial" panose="020B0604020202020204" pitchFamily="34" charset="0"/>
                <a:cs typeface="Arial" panose="020B0604020202020204" pitchFamily="34" charset="0"/>
              </a:rPr>
              <a:t>A dieci anni dall’ultimo Censimento tradizionale italiano, per il 2021 la consueta offerta annuale di dati si è </a:t>
            </a:r>
            <a:r>
              <a:rPr lang="it-IT" altLang="it-IT" sz="1600" b="1" dirty="0">
                <a:solidFill>
                  <a:srgbClr val="C00000"/>
                </a:solidFill>
                <a:latin typeface="Arial" panose="020B0604020202020204" pitchFamily="34" charset="0"/>
                <a:cs typeface="Arial" panose="020B0604020202020204" pitchFamily="34" charset="0"/>
              </a:rPr>
              <a:t>arricchita fino al rilascio delle prime variabili a livello di sezione di censimento, </a:t>
            </a:r>
            <a:r>
              <a:rPr lang="it-IT" altLang="it-IT" sz="1600" dirty="0">
                <a:latin typeface="Arial" panose="020B0604020202020204" pitchFamily="34" charset="0"/>
                <a:cs typeface="Arial" panose="020B0604020202020204" pitchFamily="34" charset="0"/>
              </a:rPr>
              <a:t>inizialmente sulle basi territoriali 2011 e poi sulle nuove del 2021.</a:t>
            </a:r>
          </a:p>
          <a:p>
            <a:pPr algn="just">
              <a:spcBef>
                <a:spcPts val="0"/>
              </a:spcBef>
              <a:defRPr/>
            </a:pPr>
            <a:endParaRPr lang="it-IT" altLang="it-IT" sz="1600" dirty="0">
              <a:latin typeface="Arial" panose="020B0604020202020204" pitchFamily="34" charset="0"/>
              <a:cs typeface="Arial" panose="020B0604020202020204" pitchFamily="34" charset="0"/>
            </a:endParaRPr>
          </a:p>
          <a:p>
            <a:pPr algn="just">
              <a:spcBef>
                <a:spcPts val="0"/>
              </a:spcBef>
              <a:defRPr/>
            </a:pPr>
            <a:r>
              <a:rPr lang="it-IT" altLang="it-IT" sz="1600" b="1" dirty="0">
                <a:solidFill>
                  <a:srgbClr val="C00000"/>
                </a:solidFill>
                <a:latin typeface="Arial" panose="020B0604020202020204" pitchFamily="34" charset="0"/>
                <a:cs typeface="Arial" panose="020B0604020202020204" pitchFamily="34" charset="0"/>
              </a:rPr>
              <a:t>A partire dal 2022 è stato avviato un ulteriore filone di produzione</a:t>
            </a:r>
            <a:r>
              <a:rPr lang="it-IT" altLang="it-IT" sz="1600" dirty="0">
                <a:latin typeface="Arial" panose="020B0604020202020204" pitchFamily="34" charset="0"/>
                <a:cs typeface="Arial" panose="020B0604020202020204" pitchFamily="34" charset="0"/>
              </a:rPr>
              <a:t> legato anche ad alcune delle cosiddette variabili non sostituibili stimate utilizzando esclusivamente le informazioni raccolte attraverso la Rilevazione da Lista. Le stime dirette calcolate a partire dai dati del Master Sample consentono la pubblicazione di dati affidabili fino a livello provinciale e per i 27 comuni con più di 150mila residenti.</a:t>
            </a:r>
          </a:p>
          <a:p>
            <a:pPr>
              <a:spcBef>
                <a:spcPts val="0"/>
              </a:spcBef>
              <a:defRPr/>
            </a:pPr>
            <a:endParaRPr lang="it-IT" altLang="it-IT" dirty="0"/>
          </a:p>
          <a:p>
            <a:pPr marL="0" indent="0">
              <a:spcBef>
                <a:spcPts val="0"/>
              </a:spcBef>
              <a:buNone/>
              <a:defRPr/>
            </a:pPr>
            <a:endParaRPr lang="it-IT" altLang="it-IT" dirty="0"/>
          </a:p>
        </p:txBody>
      </p:sp>
      <p:sp>
        <p:nvSpPr>
          <p:cNvPr id="9" name="CasellaDiTesto 8">
            <a:extLst>
              <a:ext uri="{FF2B5EF4-FFF2-40B4-BE49-F238E27FC236}">
                <a16:creationId xmlns:a16="http://schemas.microsoft.com/office/drawing/2014/main" id="{F33B1138-1574-025B-C05E-0FE30706D5C0}"/>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3424330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512E0-DFBA-77D1-DA85-CA9B14CCD34D}"/>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B5DF23A2-2283-BDB8-DBC5-2188E838A2D0}"/>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DA DOVE SIAMO PARTITI…I PRIMI DATI DAL 2018 AL 2020…</a:t>
            </a:r>
          </a:p>
        </p:txBody>
      </p:sp>
      <p:sp>
        <p:nvSpPr>
          <p:cNvPr id="3" name="CasellaDiTesto 2">
            <a:extLst>
              <a:ext uri="{FF2B5EF4-FFF2-40B4-BE49-F238E27FC236}">
                <a16:creationId xmlns:a16="http://schemas.microsoft.com/office/drawing/2014/main" id="{053F9EB7-EE85-0DCF-46F0-707AE3C0AA9C}"/>
              </a:ext>
            </a:extLst>
          </p:cNvPr>
          <p:cNvSpPr txBox="1"/>
          <p:nvPr/>
        </p:nvSpPr>
        <p:spPr>
          <a:xfrm>
            <a:off x="468895" y="1281998"/>
            <a:ext cx="7599340" cy="4616135"/>
          </a:xfrm>
          <a:prstGeom prst="rect">
            <a:avLst/>
          </a:prstGeom>
          <a:noFill/>
        </p:spPr>
        <p:txBody>
          <a:bodyPr wrap="square">
            <a:spAutoFit/>
          </a:bodyPr>
          <a:lstStyle/>
          <a:p>
            <a:pPr algn="just">
              <a:lnSpc>
                <a:spcPct val="107000"/>
              </a:lnSpc>
              <a:spcAft>
                <a:spcPts val="800"/>
              </a:spcAft>
            </a:pPr>
            <a:r>
              <a:rPr lang="it-IT" sz="1400" dirty="0">
                <a:latin typeface="Arial" panose="020B0604020202020204" pitchFamily="34" charset="0"/>
                <a:cs typeface="Arial" panose="020B0604020202020204" pitchFamily="34" charset="0"/>
              </a:rPr>
              <a:t>Popolazione per sesso, età e cittadinanza</a:t>
            </a:r>
          </a:p>
          <a:p>
            <a:pPr algn="just">
              <a:lnSpc>
                <a:spcPct val="107000"/>
              </a:lnSpc>
              <a:spcAft>
                <a:spcPts val="800"/>
              </a:spcAft>
            </a:pPr>
            <a:r>
              <a:rPr lang="it-IT" sz="1400" dirty="0">
                <a:latin typeface="Arial" panose="020B0604020202020204" pitchFamily="34" charset="0"/>
                <a:cs typeface="Arial" panose="020B0604020202020204" pitchFamily="34" charset="0"/>
              </a:rPr>
              <a:t>Popolazione per sesso e grado di istruzione</a:t>
            </a:r>
          </a:p>
          <a:p>
            <a:pPr marL="0" algn="just" rtl="0" eaLnBrk="1" fontAlgn="b" latinLnBrk="0" hangingPunct="1">
              <a:lnSpc>
                <a:spcPct val="107000"/>
              </a:lnSpc>
              <a:spcAft>
                <a:spcPts val="800"/>
              </a:spcAft>
              <a:buNone/>
            </a:pPr>
            <a:r>
              <a:rPr lang="it-IT" sz="1400" dirty="0">
                <a:latin typeface="Arial" panose="020B0604020202020204" pitchFamily="34" charset="0"/>
                <a:cs typeface="Arial" panose="020B0604020202020204" pitchFamily="34" charset="0"/>
              </a:rPr>
              <a:t>Popolazione per sesso, classi di età e grado di istruzione</a:t>
            </a:r>
          </a:p>
          <a:p>
            <a:pPr marL="0" algn="just" rtl="0" eaLnBrk="1" fontAlgn="b" latinLnBrk="0" hangingPunct="1">
              <a:lnSpc>
                <a:spcPct val="107000"/>
              </a:lnSpc>
              <a:spcAft>
                <a:spcPts val="800"/>
              </a:spcAft>
              <a:buNone/>
            </a:pPr>
            <a:r>
              <a:rPr lang="it-IT" sz="1400" dirty="0">
                <a:latin typeface="Arial" panose="020B0604020202020204" pitchFamily="34" charset="0"/>
                <a:cs typeface="Arial" panose="020B0604020202020204" pitchFamily="34" charset="0"/>
              </a:rPr>
              <a:t>Popolazione per sesso, cittadinanza (italiana/straniera) e grado di istruzione</a:t>
            </a:r>
          </a:p>
          <a:p>
            <a:pPr marL="0" algn="just" rtl="0" eaLnBrk="1" fontAlgn="b" latinLnBrk="0" hangingPunct="1">
              <a:lnSpc>
                <a:spcPct val="107000"/>
              </a:lnSpc>
              <a:spcAft>
                <a:spcPts val="800"/>
              </a:spcAft>
              <a:buNone/>
            </a:pPr>
            <a:r>
              <a:rPr lang="it-IT" sz="1400" dirty="0">
                <a:latin typeface="Arial" panose="020B0604020202020204" pitchFamily="34" charset="0"/>
                <a:cs typeface="Arial" panose="020B0604020202020204" pitchFamily="34" charset="0"/>
              </a:rPr>
              <a:t>Popolazione per sesso e condizione professionale</a:t>
            </a:r>
          </a:p>
          <a:p>
            <a:pPr marL="0" algn="just" rtl="0" eaLnBrk="1" fontAlgn="b" latinLnBrk="0" hangingPunct="1">
              <a:lnSpc>
                <a:spcPct val="107000"/>
              </a:lnSpc>
              <a:spcAft>
                <a:spcPts val="800"/>
              </a:spcAft>
              <a:buNone/>
            </a:pPr>
            <a:r>
              <a:rPr lang="it-IT" sz="1400" dirty="0">
                <a:latin typeface="Arial" panose="020B0604020202020204" pitchFamily="34" charset="0"/>
                <a:cs typeface="Arial" panose="020B0604020202020204" pitchFamily="34" charset="0"/>
              </a:rPr>
              <a:t>Popolazione per sesso, classi di età e condizione professionale</a:t>
            </a:r>
          </a:p>
          <a:p>
            <a:pPr algn="just" fontAlgn="b">
              <a:lnSpc>
                <a:spcPct val="107000"/>
              </a:lnSpc>
              <a:spcAft>
                <a:spcPts val="800"/>
              </a:spcAft>
            </a:pPr>
            <a:r>
              <a:rPr lang="it-IT" sz="1400" dirty="0">
                <a:latin typeface="Arial" panose="020B0604020202020204" pitchFamily="34" charset="0"/>
                <a:cs typeface="Arial" panose="020B0604020202020204" pitchFamily="34" charset="0"/>
              </a:rPr>
              <a:t>Popolazione per sesso, cittadinanza (italiana/straniera) e condizione professionale</a:t>
            </a:r>
          </a:p>
          <a:p>
            <a:pPr algn="just" fontAlgn="b">
              <a:lnSpc>
                <a:spcPct val="107000"/>
              </a:lnSpc>
              <a:spcAft>
                <a:spcPts val="800"/>
              </a:spcAft>
            </a:pPr>
            <a:r>
              <a:rPr lang="it-IT" sz="1400" dirty="0">
                <a:latin typeface="Arial" panose="020B0604020202020204" pitchFamily="34" charset="0"/>
                <a:cs typeface="Arial" panose="020B0604020202020204" pitchFamily="34" charset="0"/>
              </a:rPr>
              <a:t>Popolazione residente che si sposta giornalmente per studio o lavoro</a:t>
            </a:r>
          </a:p>
          <a:p>
            <a:pPr algn="just" fontAlgn="b">
              <a:lnSpc>
                <a:spcPct val="107000"/>
              </a:lnSpc>
              <a:spcAft>
                <a:spcPts val="800"/>
              </a:spcAft>
              <a:defRPr/>
            </a:pPr>
            <a:r>
              <a:rPr lang="it-IT" altLang="it-IT" sz="1400" dirty="0">
                <a:latin typeface="Arial" panose="020B0604020202020204" pitchFamily="34" charset="0"/>
                <a:cs typeface="Arial" panose="020B0604020202020204" pitchFamily="34" charset="0"/>
              </a:rPr>
              <a:t>Abitazioni occupate o non occupate </a:t>
            </a:r>
          </a:p>
          <a:p>
            <a:pPr algn="just" fontAlgn="b">
              <a:lnSpc>
                <a:spcPct val="107000"/>
              </a:lnSpc>
              <a:spcBef>
                <a:spcPts val="0"/>
              </a:spcBef>
              <a:spcAft>
                <a:spcPts val="800"/>
              </a:spcAft>
              <a:defRPr/>
            </a:pPr>
            <a:r>
              <a:rPr lang="it-IT" altLang="it-IT" sz="1400" dirty="0">
                <a:latin typeface="Arial" panose="020B0604020202020204" pitchFamily="34" charset="0"/>
                <a:cs typeface="Arial" panose="020B0604020202020204" pitchFamily="34" charset="0"/>
              </a:rPr>
              <a:t>Abitazioni per titolo di godimento </a:t>
            </a:r>
            <a:endParaRPr lang="it-IT" sz="1400" dirty="0">
              <a:latin typeface="Arial" panose="020B0604020202020204" pitchFamily="34" charset="0"/>
              <a:cs typeface="Arial" panose="020B0604020202020204" pitchFamily="34" charset="0"/>
            </a:endParaRPr>
          </a:p>
          <a:p>
            <a:pPr marL="0" algn="just" rtl="0" eaLnBrk="1" fontAlgn="b" latinLnBrk="0" hangingPunct="1">
              <a:lnSpc>
                <a:spcPct val="107000"/>
              </a:lnSpc>
              <a:spcAft>
                <a:spcPts val="800"/>
              </a:spcAft>
              <a:buNone/>
            </a:pPr>
            <a:r>
              <a:rPr lang="it-IT" sz="1400" dirty="0">
                <a:latin typeface="Arial" panose="020B0604020202020204" pitchFamily="34" charset="0"/>
                <a:cs typeface="Arial" panose="020B0604020202020204" pitchFamily="34" charset="0"/>
              </a:rPr>
              <a:t>Popolazione in famiglia e in convivenza</a:t>
            </a:r>
          </a:p>
          <a:p>
            <a:pPr marL="0" algn="just" rtl="0" eaLnBrk="1" fontAlgn="b" latinLnBrk="0" hangingPunct="1">
              <a:lnSpc>
                <a:spcPct val="107000"/>
              </a:lnSpc>
              <a:spcAft>
                <a:spcPts val="800"/>
              </a:spcAft>
              <a:buNone/>
            </a:pPr>
            <a:r>
              <a:rPr lang="it-IT" sz="1400" dirty="0">
                <a:latin typeface="Arial" panose="020B0604020202020204" pitchFamily="34" charset="0"/>
                <a:cs typeface="Arial" panose="020B0604020202020204" pitchFamily="34" charset="0"/>
              </a:rPr>
              <a:t>Numero di famiglie</a:t>
            </a:r>
          </a:p>
          <a:p>
            <a:pPr marL="0" algn="just" rtl="0" eaLnBrk="1" fontAlgn="b" latinLnBrk="0" hangingPunct="1">
              <a:lnSpc>
                <a:spcPct val="107000"/>
              </a:lnSpc>
              <a:spcAft>
                <a:spcPts val="800"/>
              </a:spcAft>
              <a:buNone/>
            </a:pPr>
            <a:r>
              <a:rPr lang="it-IT" sz="1400" dirty="0">
                <a:latin typeface="Arial" panose="020B0604020202020204" pitchFamily="34" charset="0"/>
                <a:cs typeface="Arial" panose="020B0604020202020204" pitchFamily="34" charset="0"/>
              </a:rPr>
              <a:t>Famiglie per numero di componenti</a:t>
            </a:r>
          </a:p>
          <a:p>
            <a:pPr marL="0" algn="just" rtl="0" eaLnBrk="1" fontAlgn="b" latinLnBrk="0" hangingPunct="1">
              <a:lnSpc>
                <a:spcPct val="107000"/>
              </a:lnSpc>
              <a:spcAft>
                <a:spcPts val="800"/>
              </a:spcAft>
            </a:pPr>
            <a:r>
              <a:rPr lang="it-IT" sz="1400" dirty="0">
                <a:latin typeface="Arial" panose="020B0604020202020204" pitchFamily="34" charset="0"/>
                <a:cs typeface="Arial" panose="020B0604020202020204" pitchFamily="34" charset="0"/>
              </a:rPr>
              <a:t>Famiglie per numero di componenti italiani e stranieri</a:t>
            </a:r>
          </a:p>
        </p:txBody>
      </p:sp>
      <p:sp>
        <p:nvSpPr>
          <p:cNvPr id="5" name="Parentesi graffa chiusa 4">
            <a:extLst>
              <a:ext uri="{FF2B5EF4-FFF2-40B4-BE49-F238E27FC236}">
                <a16:creationId xmlns:a16="http://schemas.microsoft.com/office/drawing/2014/main" id="{E75E95D1-C32F-5819-2D52-DD6954D9BA88}"/>
              </a:ext>
            </a:extLst>
          </p:cNvPr>
          <p:cNvSpPr/>
          <p:nvPr/>
        </p:nvSpPr>
        <p:spPr>
          <a:xfrm>
            <a:off x="7232870" y="2807244"/>
            <a:ext cx="530199" cy="1705031"/>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ln w="0"/>
              <a:effectLst>
                <a:outerShdw blurRad="38100" dist="19050" dir="2700000" algn="tl" rotWithShape="0">
                  <a:schemeClr val="dk1">
                    <a:alpha val="40000"/>
                  </a:schemeClr>
                </a:outerShdw>
              </a:effectLst>
            </a:endParaRPr>
          </a:p>
        </p:txBody>
      </p:sp>
      <p:sp>
        <p:nvSpPr>
          <p:cNvPr id="6" name="CasellaDiTesto 5">
            <a:extLst>
              <a:ext uri="{FF2B5EF4-FFF2-40B4-BE49-F238E27FC236}">
                <a16:creationId xmlns:a16="http://schemas.microsoft.com/office/drawing/2014/main" id="{73179680-187A-2197-8829-4D9ED7FD3D24}"/>
              </a:ext>
            </a:extLst>
          </p:cNvPr>
          <p:cNvSpPr txBox="1"/>
          <p:nvPr/>
        </p:nvSpPr>
        <p:spPr>
          <a:xfrm>
            <a:off x="8068235" y="3505872"/>
            <a:ext cx="2885904" cy="307777"/>
          </a:xfrm>
          <a:prstGeom prst="rect">
            <a:avLst/>
          </a:prstGeom>
          <a:noFill/>
        </p:spPr>
        <p:txBody>
          <a:bodyPr wrap="square" rtlCol="0">
            <a:spAutoFit/>
          </a:bodyPr>
          <a:lstStyle/>
          <a:p>
            <a:r>
              <a:rPr lang="it-IT" sz="1400" dirty="0">
                <a:latin typeface="Arial" panose="020B0604020202020204" pitchFamily="34" charset="0"/>
                <a:cs typeface="Arial" panose="020B0604020202020204" pitchFamily="34" charset="0"/>
              </a:rPr>
              <a:t>Variabili non diffuse per il  2020</a:t>
            </a:r>
          </a:p>
        </p:txBody>
      </p:sp>
      <p:sp>
        <p:nvSpPr>
          <p:cNvPr id="15" name="CasellaDiTesto 14">
            <a:extLst>
              <a:ext uri="{FF2B5EF4-FFF2-40B4-BE49-F238E27FC236}">
                <a16:creationId xmlns:a16="http://schemas.microsoft.com/office/drawing/2014/main" id="{6DEC8D46-3D71-8C8F-6805-C30BEC44B654}"/>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527085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2704F-D83A-886E-698B-F47C020A6B10}"/>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9DD74111-2448-F1B3-D00E-EFE6B621CB25}"/>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…PASSANDO AL 2021 TRA GLI IPERCUBI DI EUROSTAT E…</a:t>
            </a:r>
          </a:p>
        </p:txBody>
      </p:sp>
      <p:sp>
        <p:nvSpPr>
          <p:cNvPr id="3" name="CasellaDiTesto 2">
            <a:extLst>
              <a:ext uri="{FF2B5EF4-FFF2-40B4-BE49-F238E27FC236}">
                <a16:creationId xmlns:a16="http://schemas.microsoft.com/office/drawing/2014/main" id="{BE9451E9-738F-F8F3-69CF-612E9D3C6787}"/>
              </a:ext>
            </a:extLst>
          </p:cNvPr>
          <p:cNvSpPr txBox="1"/>
          <p:nvPr/>
        </p:nvSpPr>
        <p:spPr>
          <a:xfrm>
            <a:off x="483766" y="1513577"/>
            <a:ext cx="11254210" cy="830997"/>
          </a:xfrm>
          <a:prstGeom prst="rect">
            <a:avLst/>
          </a:prstGeom>
          <a:solidFill>
            <a:srgbClr val="2D33A3"/>
          </a:solidFill>
        </p:spPr>
        <p:txBody>
          <a:bodyPr wrap="square" rtlCol="0">
            <a:spAutoFit/>
          </a:bodyPr>
          <a:lstStyle>
            <a:defPPr>
              <a:defRPr lang="it-IT"/>
            </a:defPPr>
            <a:lvl1pPr>
              <a:defRPr sz="2800" b="1">
                <a:solidFill>
                  <a:srgbClr val="FFFF00"/>
                </a:solidFill>
              </a:defRPr>
            </a:lvl1pPr>
          </a:lstStyle>
          <a:p>
            <a:pPr algn="just"/>
            <a:r>
              <a:rPr lang="it-IT" sz="1200" dirty="0">
                <a:latin typeface="Arial" panose="020B0604020202020204" pitchFamily="34" charset="0"/>
                <a:cs typeface="Arial" panose="020B0604020202020204" pitchFamily="34" charset="0"/>
              </a:rPr>
              <a:t>Per il 2021 sono stati resi disponibili ad Eurostat 119 incroci multidimensionali articolati a vari livelli di dettaglio territoriale – da ripartizionale a comunale - che forniscono informazioni confrontabili per tutti gli stati membri sulle principali caratteristiche demografiche e socio-economiche della popolazione abitualmente dimorante, sulle famiglie e sui nuclei, sugli edifici e sugli alloggi. Sono stati prodotte anche 13 avariabili a livello di griglia di territorio da 1km2.</a:t>
            </a:r>
          </a:p>
        </p:txBody>
      </p:sp>
      <p:pic>
        <p:nvPicPr>
          <p:cNvPr id="5" name="Picture 2" descr="Risultati immagini per immagini unione europea">
            <a:extLst>
              <a:ext uri="{FF2B5EF4-FFF2-40B4-BE49-F238E27FC236}">
                <a16:creationId xmlns:a16="http://schemas.microsoft.com/office/drawing/2014/main" id="{BF465744-B760-7DFB-61AA-DA98E5F0063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754813" y="2454465"/>
            <a:ext cx="2983163" cy="200120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a:extLst>
              <a:ext uri="{FF2B5EF4-FFF2-40B4-BE49-F238E27FC236}">
                <a16:creationId xmlns:a16="http://schemas.microsoft.com/office/drawing/2014/main" id="{D820654B-F66A-5CB0-3EFF-B853632B8E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785" y="2512221"/>
            <a:ext cx="7629597" cy="2001206"/>
          </a:xfrm>
          <a:prstGeom prst="rect">
            <a:avLst/>
          </a:prstGeom>
          <a:solidFill>
            <a:schemeClr val="tx2">
              <a:lumMod val="20000"/>
              <a:lumOff val="80000"/>
            </a:schemeClr>
          </a:solidFill>
          <a:ln>
            <a:solidFill>
              <a:schemeClr val="tx1"/>
            </a:solidFill>
          </a:ln>
        </p:spPr>
        <p:style>
          <a:lnRef idx="1">
            <a:schemeClr val="accent4"/>
          </a:lnRef>
          <a:fillRef idx="3">
            <a:schemeClr val="accent4"/>
          </a:fillRef>
          <a:effectRef idx="2">
            <a:schemeClr val="accent4"/>
          </a:effectRef>
          <a:fontRef idx="minor">
            <a:schemeClr val="lt1"/>
          </a:fontRef>
        </p:style>
      </p:pic>
      <p:sp>
        <p:nvSpPr>
          <p:cNvPr id="7" name="CasellaDiTesto 6">
            <a:extLst>
              <a:ext uri="{FF2B5EF4-FFF2-40B4-BE49-F238E27FC236}">
                <a16:creationId xmlns:a16="http://schemas.microsoft.com/office/drawing/2014/main" id="{9C6D8C45-F98C-3FD6-B9B7-CECA8B828EDB}"/>
              </a:ext>
            </a:extLst>
          </p:cNvPr>
          <p:cNvSpPr txBox="1"/>
          <p:nvPr/>
        </p:nvSpPr>
        <p:spPr>
          <a:xfrm>
            <a:off x="483766" y="5040280"/>
            <a:ext cx="11254209" cy="738664"/>
          </a:xfrm>
          <a:prstGeom prst="rect">
            <a:avLst/>
          </a:prstGeom>
          <a:noFill/>
        </p:spPr>
        <p:txBody>
          <a:bodyPr wrap="square" rtlCol="0">
            <a:spAutoFit/>
          </a:bodyPr>
          <a:lstStyle/>
          <a:p>
            <a:r>
              <a:rPr lang="it-IT" sz="1400" dirty="0">
                <a:latin typeface="Arial" panose="020B0604020202020204" pitchFamily="34" charset="0"/>
                <a:cs typeface="Arial" panose="020B0604020202020204" pitchFamily="34" charset="0"/>
              </a:rPr>
              <a:t>La fornitura obbligatoria DECENNALE del 2011 e del 2021 era normata dal Regolamento Quadro dedicato esclusivamente al Censimento della popolazione e delle abitazioni 763 del 2008 – basato su una filosofia </a:t>
            </a:r>
            <a:r>
              <a:rPr lang="it-IT" sz="1400" i="1" dirty="0">
                <a:latin typeface="Arial" panose="020B0604020202020204" pitchFamily="34" charset="0"/>
                <a:cs typeface="Arial" panose="020B0604020202020204" pitchFamily="34" charset="0"/>
              </a:rPr>
              <a:t>output </a:t>
            </a:r>
            <a:r>
              <a:rPr lang="it-IT" sz="1400" i="1" dirty="0" err="1">
                <a:latin typeface="Arial" panose="020B0604020202020204" pitchFamily="34" charset="0"/>
                <a:cs typeface="Arial" panose="020B0604020202020204" pitchFamily="34" charset="0"/>
              </a:rPr>
              <a:t>oriented</a:t>
            </a:r>
            <a:r>
              <a:rPr lang="it-IT" sz="1400" i="1" dirty="0">
                <a:latin typeface="Arial" panose="020B0604020202020204" pitchFamily="34" charset="0"/>
                <a:cs typeface="Arial" panose="020B0604020202020204" pitchFamily="34" charset="0"/>
              </a:rPr>
              <a:t> </a:t>
            </a:r>
            <a:r>
              <a:rPr lang="it-IT" sz="1400" dirty="0">
                <a:latin typeface="Arial" panose="020B0604020202020204" pitchFamily="34" charset="0"/>
                <a:cs typeface="Arial" panose="020B0604020202020204" pitchFamily="34" charset="0"/>
              </a:rPr>
              <a:t>-  e da quattro Regolamenti di attuazione (tre per il 2011) che disciplinavano classificazioni, specifiche tecniche, programma di diffusione, modalità di trasmissione e misure della qualità dei dati.</a:t>
            </a:r>
          </a:p>
        </p:txBody>
      </p:sp>
      <p:sp>
        <p:nvSpPr>
          <p:cNvPr id="8" name="CasellaDiTesto 7">
            <a:extLst>
              <a:ext uri="{FF2B5EF4-FFF2-40B4-BE49-F238E27FC236}">
                <a16:creationId xmlns:a16="http://schemas.microsoft.com/office/drawing/2014/main" id="{D21511CC-6F2C-9E83-B85A-FAE697E61842}"/>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747291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ED9563-9808-C733-9720-6FEAC1AF19A0}"/>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4784339F-6508-D569-FE21-FCCF713AF450}"/>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 LA DIFFUSIONE NAZIONALE…</a:t>
            </a:r>
          </a:p>
        </p:txBody>
      </p:sp>
      <p:sp>
        <p:nvSpPr>
          <p:cNvPr id="9" name="CasellaDiTesto 8">
            <a:extLst>
              <a:ext uri="{FF2B5EF4-FFF2-40B4-BE49-F238E27FC236}">
                <a16:creationId xmlns:a16="http://schemas.microsoft.com/office/drawing/2014/main" id="{DEE66DE9-FE13-28A6-94FD-48CEDDD34B1F}"/>
              </a:ext>
            </a:extLst>
          </p:cNvPr>
          <p:cNvSpPr txBox="1"/>
          <p:nvPr/>
        </p:nvSpPr>
        <p:spPr>
          <a:xfrm>
            <a:off x="117842" y="1482505"/>
            <a:ext cx="5236035" cy="3892989"/>
          </a:xfrm>
          <a:prstGeom prst="rect">
            <a:avLst/>
          </a:prstGeom>
          <a:noFill/>
        </p:spPr>
        <p:txBody>
          <a:bodyPr wrap="square">
            <a:spAutoFit/>
          </a:bodyPr>
          <a:lstStyle/>
          <a:p>
            <a:pPr marL="285750" indent="-285750" algn="just">
              <a:lnSpc>
                <a:spcPct val="107000"/>
              </a:lnSpc>
              <a:spcAft>
                <a:spcPts val="800"/>
              </a:spcAft>
              <a:buFont typeface="Wingdings" panose="05000000000000000000" pitchFamily="2" charset="2"/>
              <a:buChar char="§"/>
            </a:pPr>
            <a:r>
              <a:rPr lang="it-IT" sz="1400" dirty="0">
                <a:latin typeface="Arial" panose="020B0604020202020204" pitchFamily="34" charset="0"/>
                <a:cs typeface="Arial" panose="020B0604020202020204" pitchFamily="34" charset="0"/>
              </a:rPr>
              <a:t>Popolazione che vive nei campi attrezzati, negli insediamenti tollerati e spontanei (2021-2024)</a:t>
            </a:r>
          </a:p>
          <a:p>
            <a:pPr marL="285750" indent="-285750" algn="just">
              <a:lnSpc>
                <a:spcPct val="107000"/>
              </a:lnSpc>
              <a:spcAft>
                <a:spcPts val="800"/>
              </a:spcAft>
              <a:buFont typeface="Wingdings" panose="05000000000000000000" pitchFamily="2" charset="2"/>
              <a:buChar char="§"/>
            </a:pPr>
            <a:r>
              <a:rPr lang="it-IT" sz="1400" dirty="0">
                <a:latin typeface="Arial" panose="020B0604020202020204" pitchFamily="34" charset="0"/>
                <a:cs typeface="Arial" panose="020B0604020202020204" pitchFamily="34" charset="0"/>
              </a:rPr>
              <a:t>Popolazione con background migratorio (2021-2023)</a:t>
            </a:r>
          </a:p>
          <a:p>
            <a:pPr marL="285750" indent="-285750" algn="just">
              <a:lnSpc>
                <a:spcPct val="107000"/>
              </a:lnSpc>
              <a:spcAft>
                <a:spcPts val="800"/>
              </a:spcAft>
              <a:buFont typeface="Wingdings" panose="05000000000000000000" pitchFamily="2" charset="2"/>
              <a:buChar char="§"/>
            </a:pPr>
            <a:r>
              <a:rPr lang="it-IT" sz="1400" dirty="0">
                <a:latin typeface="Arial" panose="020B0604020202020204" pitchFamily="34" charset="0"/>
                <a:cs typeface="Arial" panose="020B0604020202020204" pitchFamily="34" charset="0"/>
              </a:rPr>
              <a:t>Popolazione per Paese di nascita (2021, 2024)</a:t>
            </a:r>
          </a:p>
          <a:p>
            <a:pPr marL="285750" indent="-285750" algn="just">
              <a:lnSpc>
                <a:spcPct val="107000"/>
              </a:lnSpc>
              <a:spcAft>
                <a:spcPts val="800"/>
              </a:spcAft>
              <a:buFont typeface="Wingdings" panose="05000000000000000000" pitchFamily="2" charset="2"/>
              <a:buChar char="§"/>
            </a:pPr>
            <a:r>
              <a:rPr lang="it-IT" sz="1400" dirty="0">
                <a:latin typeface="Arial" panose="020B0604020202020204" pitchFamily="34" charset="0"/>
                <a:cs typeface="Arial" panose="020B0604020202020204" pitchFamily="34" charset="0"/>
              </a:rPr>
              <a:t>Popolazione residente in convivenza per tipo di convivenza (2021-2024)</a:t>
            </a:r>
          </a:p>
          <a:p>
            <a:pPr marL="285750" indent="-285750" algn="just">
              <a:lnSpc>
                <a:spcPct val="107000"/>
              </a:lnSpc>
              <a:spcBef>
                <a:spcPts val="0"/>
              </a:spcBef>
              <a:spcAft>
                <a:spcPts val="800"/>
              </a:spcAft>
              <a:buFont typeface="Wingdings" panose="05000000000000000000" pitchFamily="2" charset="2"/>
              <a:buChar char="§"/>
              <a:defRPr/>
            </a:pPr>
            <a:r>
              <a:rPr lang="it-IT" altLang="it-IT" sz="1400" dirty="0">
                <a:latin typeface="Arial" panose="020B0604020202020204" pitchFamily="34" charset="0"/>
                <a:cs typeface="Arial" panose="020B0604020202020204" pitchFamily="34" charset="0"/>
              </a:rPr>
              <a:t>Occupati per posizione nella professione (2021)</a:t>
            </a:r>
          </a:p>
          <a:p>
            <a:pPr marL="285750" indent="-285750" algn="just">
              <a:lnSpc>
                <a:spcPct val="107000"/>
              </a:lnSpc>
              <a:spcBef>
                <a:spcPts val="0"/>
              </a:spcBef>
              <a:spcAft>
                <a:spcPts val="800"/>
              </a:spcAft>
              <a:buFont typeface="Wingdings" panose="05000000000000000000" pitchFamily="2" charset="2"/>
              <a:buChar char="§"/>
              <a:defRPr/>
            </a:pPr>
            <a:r>
              <a:rPr lang="it-IT" altLang="it-IT" sz="1400" dirty="0">
                <a:latin typeface="Arial" panose="020B0604020202020204" pitchFamily="34" charset="0"/>
                <a:cs typeface="Arial" panose="020B0604020202020204" pitchFamily="34" charset="0"/>
              </a:rPr>
              <a:t>Occupati per settore di attività economica (2021)</a:t>
            </a:r>
            <a:endParaRPr lang="it-IT" sz="1400" dirty="0">
              <a:latin typeface="Arial" panose="020B0604020202020204" pitchFamily="34" charset="0"/>
              <a:cs typeface="Arial" panose="020B0604020202020204" pitchFamily="34" charset="0"/>
            </a:endParaRPr>
          </a:p>
          <a:p>
            <a:pPr marL="285750" indent="-285750" algn="just">
              <a:lnSpc>
                <a:spcPct val="107000"/>
              </a:lnSpc>
              <a:spcAft>
                <a:spcPts val="800"/>
              </a:spcAft>
              <a:buFont typeface="Wingdings" panose="05000000000000000000" pitchFamily="2" charset="2"/>
              <a:buChar char="§"/>
            </a:pPr>
            <a:r>
              <a:rPr lang="it-IT" sz="1400" dirty="0">
                <a:latin typeface="Arial" panose="020B0604020202020204" pitchFamily="34" charset="0"/>
                <a:cs typeface="Arial" panose="020B0604020202020204" pitchFamily="34" charset="0"/>
              </a:rPr>
              <a:t>Convivenze anagrafiche per tipo di convivenza e numero di componenti (2021-2024)</a:t>
            </a:r>
          </a:p>
          <a:p>
            <a:pPr marL="285750" indent="-285750" algn="just">
              <a:lnSpc>
                <a:spcPct val="107000"/>
              </a:lnSpc>
              <a:spcAft>
                <a:spcPts val="800"/>
              </a:spcAft>
              <a:buFont typeface="Wingdings" panose="05000000000000000000" pitchFamily="2" charset="2"/>
              <a:buChar char="§"/>
            </a:pPr>
            <a:r>
              <a:rPr lang="it-IT" sz="1400" dirty="0">
                <a:latin typeface="Arial" panose="020B0604020202020204" pitchFamily="34" charset="0"/>
                <a:cs typeface="Arial" panose="020B0604020202020204" pitchFamily="34" charset="0"/>
              </a:rPr>
              <a:t>Persone senza tetto e senza fissa dimora (2021-2024)</a:t>
            </a:r>
          </a:p>
          <a:p>
            <a:pPr marL="285750" indent="-285750" algn="just">
              <a:lnSpc>
                <a:spcPct val="107000"/>
              </a:lnSpc>
              <a:spcAft>
                <a:spcPts val="800"/>
              </a:spcAft>
              <a:buFont typeface="Wingdings" panose="05000000000000000000" pitchFamily="2" charset="2"/>
              <a:buChar char="§"/>
            </a:pPr>
            <a:r>
              <a:rPr lang="it-IT" sz="1400" dirty="0">
                <a:latin typeface="Arial" panose="020B0604020202020204" pitchFamily="34" charset="0"/>
                <a:cs typeface="Arial" panose="020B0604020202020204" pitchFamily="34" charset="0"/>
              </a:rPr>
              <a:t>Matrice pendolarismo a livello comunale per motivi di lavoro (2021)</a:t>
            </a:r>
          </a:p>
        </p:txBody>
      </p:sp>
      <p:sp>
        <p:nvSpPr>
          <p:cNvPr id="10" name="CasellaDiTesto 9">
            <a:extLst>
              <a:ext uri="{FF2B5EF4-FFF2-40B4-BE49-F238E27FC236}">
                <a16:creationId xmlns:a16="http://schemas.microsoft.com/office/drawing/2014/main" id="{DFBFA9FA-1C4A-AF24-E20D-F75A538AAC80}"/>
              </a:ext>
            </a:extLst>
          </p:cNvPr>
          <p:cNvSpPr txBox="1"/>
          <p:nvPr/>
        </p:nvSpPr>
        <p:spPr>
          <a:xfrm>
            <a:off x="5912984" y="1482505"/>
            <a:ext cx="6110719" cy="3995581"/>
          </a:xfrm>
          <a:prstGeom prst="rect">
            <a:avLst/>
          </a:prstGeom>
          <a:noFill/>
        </p:spPr>
        <p:txBody>
          <a:bodyPr wrap="square">
            <a:spAutoFit/>
          </a:bodyPr>
          <a:lstStyle/>
          <a:p>
            <a:pPr marL="285750" indent="-285750" algn="just">
              <a:lnSpc>
                <a:spcPct val="107000"/>
              </a:lnSpc>
              <a:spcAft>
                <a:spcPts val="800"/>
              </a:spcAft>
              <a:buFont typeface="Wingdings" panose="05000000000000000000" pitchFamily="2" charset="2"/>
              <a:buChar char="§"/>
            </a:pPr>
            <a:r>
              <a:rPr lang="it-IT" sz="1400" dirty="0">
                <a:latin typeface="Arial" panose="020B0604020202020204" pitchFamily="34" charset="0"/>
                <a:cs typeface="Arial" panose="020B0604020202020204" pitchFamily="34" charset="0"/>
              </a:rPr>
              <a:t>Tipologia familiare e nuclei (2021)</a:t>
            </a:r>
          </a:p>
          <a:p>
            <a:pPr marL="285750" indent="-285750" algn="just">
              <a:lnSpc>
                <a:spcPct val="107000"/>
              </a:lnSpc>
              <a:spcAft>
                <a:spcPts val="800"/>
              </a:spcAft>
              <a:buFont typeface="Wingdings" panose="05000000000000000000" pitchFamily="2" charset="2"/>
              <a:buChar char="§"/>
            </a:pPr>
            <a:r>
              <a:rPr lang="it-IT" altLang="it-IT" sz="1400" dirty="0">
                <a:latin typeface="Arial" panose="020B0604020202020204" pitchFamily="34" charset="0"/>
                <a:cs typeface="Arial" panose="020B0604020202020204" pitchFamily="34" charset="0"/>
              </a:rPr>
              <a:t>Famiglie per titolo di godimento dell’alloggio (2021)</a:t>
            </a:r>
            <a:endParaRPr lang="it-IT" sz="1400" dirty="0">
              <a:latin typeface="Arial" panose="020B0604020202020204" pitchFamily="34" charset="0"/>
              <a:cs typeface="Arial" panose="020B0604020202020204" pitchFamily="34" charset="0"/>
            </a:endParaRPr>
          </a:p>
          <a:p>
            <a:pPr marL="285750" indent="-285750" algn="just">
              <a:lnSpc>
                <a:spcPct val="107000"/>
              </a:lnSpc>
              <a:spcAft>
                <a:spcPts val="800"/>
              </a:spcAft>
              <a:buFont typeface="Wingdings" panose="05000000000000000000" pitchFamily="2" charset="2"/>
              <a:buChar char="§"/>
            </a:pPr>
            <a:r>
              <a:rPr lang="it-IT" sz="1400" dirty="0">
                <a:latin typeface="Arial" panose="020B0604020202020204" pitchFamily="34" charset="0"/>
                <a:cs typeface="Arial" panose="020B0604020202020204" pitchFamily="34" charset="0"/>
              </a:rPr>
              <a:t>Popolazione che è stata residente all’estero (2021)</a:t>
            </a:r>
          </a:p>
          <a:p>
            <a:pPr marL="285750" indent="-285750" algn="just">
              <a:lnSpc>
                <a:spcPct val="107000"/>
              </a:lnSpc>
              <a:spcAft>
                <a:spcPts val="800"/>
              </a:spcAft>
              <a:buFont typeface="Wingdings" panose="05000000000000000000" pitchFamily="2" charset="2"/>
              <a:buChar char="§"/>
            </a:pPr>
            <a:r>
              <a:rPr lang="it-IT" sz="1400" dirty="0">
                <a:latin typeface="Arial" panose="020B0604020202020204" pitchFamily="34" charset="0"/>
                <a:cs typeface="Arial" panose="020B0604020202020204" pitchFamily="34" charset="0"/>
              </a:rPr>
              <a:t>Popolazione residente per dimora abituale 1 anno prima (2021)</a:t>
            </a:r>
          </a:p>
          <a:p>
            <a:pPr marL="285750" indent="-285750" algn="just">
              <a:lnSpc>
                <a:spcPct val="107000"/>
              </a:lnSpc>
              <a:spcAft>
                <a:spcPts val="800"/>
              </a:spcAft>
              <a:buFont typeface="Wingdings" panose="05000000000000000000" pitchFamily="2" charset="2"/>
              <a:buChar char="§"/>
              <a:defRPr/>
            </a:pPr>
            <a:r>
              <a:rPr lang="it-IT" altLang="it-IT" sz="1400" dirty="0">
                <a:latin typeface="Arial" panose="020B0604020202020204" pitchFamily="34" charset="0"/>
                <a:cs typeface="Arial" panose="020B0604020202020204" pitchFamily="34" charset="0"/>
              </a:rPr>
              <a:t>Abitazioni occupate o non occupate per tipo di edificio (2021)</a:t>
            </a:r>
          </a:p>
          <a:p>
            <a:pPr marL="285750" indent="-285750" algn="just">
              <a:lnSpc>
                <a:spcPct val="107000"/>
              </a:lnSpc>
              <a:spcAft>
                <a:spcPts val="800"/>
              </a:spcAft>
              <a:buFont typeface="Wingdings" panose="05000000000000000000" pitchFamily="2" charset="2"/>
              <a:buChar char="§"/>
              <a:defRPr/>
            </a:pPr>
            <a:r>
              <a:rPr lang="it-IT" sz="1400" dirty="0">
                <a:latin typeface="Arial" panose="020B0604020202020204" pitchFamily="34" charset="0"/>
                <a:cs typeface="Arial" panose="020B0604020202020204" pitchFamily="34" charset="0"/>
              </a:rPr>
              <a:t>Abitazioni per epoca di costruzione e stato di occupazione (2021)</a:t>
            </a:r>
            <a:endParaRPr lang="it-IT" altLang="it-IT" sz="1400" dirty="0">
              <a:latin typeface="Arial" panose="020B0604020202020204" pitchFamily="34" charset="0"/>
              <a:cs typeface="Arial" panose="020B0604020202020204" pitchFamily="34" charset="0"/>
            </a:endParaRPr>
          </a:p>
          <a:p>
            <a:pPr marL="285750" indent="-285750" algn="just">
              <a:lnSpc>
                <a:spcPct val="107000"/>
              </a:lnSpc>
              <a:spcAft>
                <a:spcPts val="800"/>
              </a:spcAft>
              <a:buFont typeface="Wingdings" panose="05000000000000000000" pitchFamily="2" charset="2"/>
              <a:buChar char="§"/>
              <a:defRPr/>
            </a:pPr>
            <a:r>
              <a:rPr lang="it-IT" altLang="it-IT" sz="1400" dirty="0">
                <a:latin typeface="Arial" panose="020B0604020202020204" pitchFamily="34" charset="0"/>
                <a:cs typeface="Arial" panose="020B0604020202020204" pitchFamily="34" charset="0"/>
              </a:rPr>
              <a:t>Tipo di alloggio (2021 2023)</a:t>
            </a:r>
          </a:p>
          <a:p>
            <a:pPr marL="285750" indent="-285750" algn="just">
              <a:lnSpc>
                <a:spcPct val="107000"/>
              </a:lnSpc>
              <a:spcBef>
                <a:spcPts val="0"/>
              </a:spcBef>
              <a:spcAft>
                <a:spcPts val="800"/>
              </a:spcAft>
              <a:buFont typeface="Wingdings" panose="05000000000000000000" pitchFamily="2" charset="2"/>
              <a:buChar char="§"/>
              <a:defRPr/>
            </a:pPr>
            <a:r>
              <a:rPr lang="it-IT" altLang="it-IT" sz="1400" dirty="0">
                <a:latin typeface="Arial" panose="020B0604020202020204" pitchFamily="34" charset="0"/>
                <a:cs typeface="Arial" panose="020B0604020202020204" pitchFamily="34" charset="0"/>
              </a:rPr>
              <a:t>Abitazioni per classi di superficie e numero di occupanti (2021, 2023 a luglio 2026)</a:t>
            </a:r>
          </a:p>
          <a:p>
            <a:pPr marL="285750" indent="-285750" algn="just">
              <a:lnSpc>
                <a:spcPct val="107000"/>
              </a:lnSpc>
              <a:spcAft>
                <a:spcPts val="800"/>
              </a:spcAft>
              <a:buFont typeface="Wingdings" panose="05000000000000000000" pitchFamily="2" charset="2"/>
              <a:buChar char="§"/>
              <a:defRPr/>
            </a:pPr>
            <a:r>
              <a:rPr lang="it-IT" sz="1400" dirty="0">
                <a:latin typeface="Arial" panose="020B0604020202020204" pitchFamily="34" charset="0"/>
                <a:cs typeface="Arial" panose="020B0604020202020204" pitchFamily="34" charset="0"/>
              </a:rPr>
              <a:t>Abitazioni occupate da almeno una persona residente per densità abitativa (2021</a:t>
            </a:r>
            <a:r>
              <a:rPr lang="it-IT" altLang="it-IT" sz="1400" dirty="0">
                <a:latin typeface="Arial" panose="020B0604020202020204" pitchFamily="34" charset="0"/>
                <a:cs typeface="Arial" panose="020B0604020202020204" pitchFamily="34" charset="0"/>
              </a:rPr>
              <a:t>, 2023 a luglio 2026)</a:t>
            </a:r>
            <a:endParaRPr lang="it-IT" sz="1400" dirty="0">
              <a:latin typeface="Arial" panose="020B0604020202020204" pitchFamily="34" charset="0"/>
              <a:cs typeface="Arial" panose="020B0604020202020204" pitchFamily="34" charset="0"/>
            </a:endParaRPr>
          </a:p>
          <a:p>
            <a:pPr marL="285750" indent="-285750" algn="just">
              <a:lnSpc>
                <a:spcPct val="107000"/>
              </a:lnSpc>
              <a:spcAft>
                <a:spcPts val="800"/>
              </a:spcAft>
              <a:buFont typeface="Wingdings" panose="05000000000000000000" pitchFamily="2" charset="2"/>
              <a:buChar char="§"/>
              <a:defRPr/>
            </a:pPr>
            <a:r>
              <a:rPr lang="it-IT" sz="1400" dirty="0">
                <a:latin typeface="Arial" panose="020B0604020202020204" pitchFamily="34" charset="0"/>
                <a:cs typeface="Arial" panose="020B0604020202020204" pitchFamily="34" charset="0"/>
              </a:rPr>
              <a:t>Abitazioni per tipo di impianto di riscaldamento (2021, </a:t>
            </a:r>
            <a:r>
              <a:rPr lang="it-IT" altLang="it-IT" sz="1400" dirty="0">
                <a:latin typeface="Arial" panose="020B0604020202020204" pitchFamily="34" charset="0"/>
                <a:cs typeface="Arial" panose="020B0604020202020204" pitchFamily="34" charset="0"/>
              </a:rPr>
              <a:t>2023 a luglio 2026)</a:t>
            </a:r>
            <a:endParaRPr lang="it-IT" sz="1400" dirty="0">
              <a:latin typeface="Arial" panose="020B0604020202020204" pitchFamily="34" charset="0"/>
              <a:cs typeface="Arial" panose="020B0604020202020204" pitchFamily="34" charset="0"/>
            </a:endParaRPr>
          </a:p>
        </p:txBody>
      </p:sp>
      <p:sp>
        <p:nvSpPr>
          <p:cNvPr id="3" name="CasellaDiTesto 2">
            <a:extLst>
              <a:ext uri="{FF2B5EF4-FFF2-40B4-BE49-F238E27FC236}">
                <a16:creationId xmlns:a16="http://schemas.microsoft.com/office/drawing/2014/main" id="{2EFB8385-686E-CE29-0B00-57417089D188}"/>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297050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B77B6A-4CD6-02BE-C19F-6B3F7FE9ABA8}"/>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3EAB4F94-2562-5539-F415-5E552B90B9D2}"/>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…FINO ALLE NUOVE STIME PROVINCIALI (E NON SOLO)</a:t>
            </a:r>
          </a:p>
        </p:txBody>
      </p:sp>
      <p:sp>
        <p:nvSpPr>
          <p:cNvPr id="3" name="CasellaDiTesto 2">
            <a:extLst>
              <a:ext uri="{FF2B5EF4-FFF2-40B4-BE49-F238E27FC236}">
                <a16:creationId xmlns:a16="http://schemas.microsoft.com/office/drawing/2014/main" id="{F7FFE418-FACF-B7EE-A356-3245244263D4}"/>
              </a:ext>
            </a:extLst>
          </p:cNvPr>
          <p:cNvSpPr txBox="1"/>
          <p:nvPr/>
        </p:nvSpPr>
        <p:spPr>
          <a:xfrm>
            <a:off x="1001490" y="1933901"/>
            <a:ext cx="10005519" cy="3865802"/>
          </a:xfrm>
          <a:prstGeom prst="rect">
            <a:avLst/>
          </a:prstGeom>
          <a:noFill/>
        </p:spPr>
        <p:txBody>
          <a:bodyPr wrap="square">
            <a:spAutoFit/>
          </a:bodyPr>
          <a:lstStyle/>
          <a:p>
            <a:endParaRPr lang="it-IT" sz="1400" dirty="0">
              <a:solidFill>
                <a:schemeClr val="tx1">
                  <a:lumMod val="65000"/>
                  <a:lumOff val="35000"/>
                </a:schemeClr>
              </a:solidFill>
              <a:latin typeface="Arial" panose="020B0604020202020204" pitchFamily="34" charset="0"/>
              <a:cs typeface="Arial" panose="020B0604020202020204" pitchFamily="34" charset="0"/>
            </a:endParaRPr>
          </a:p>
          <a:p>
            <a:pPr algn="just" fontAlgn="t">
              <a:lnSpc>
                <a:spcPct val="107000"/>
              </a:lnSpc>
              <a:spcAft>
                <a:spcPts val="800"/>
              </a:spcAft>
              <a:buClr>
                <a:srgbClr val="CC2A2A"/>
              </a:buClr>
              <a:buSzPct val="100000"/>
            </a:pPr>
            <a:r>
              <a:rPr lang="it-IT" sz="1600" dirty="0">
                <a:solidFill>
                  <a:schemeClr val="tx1">
                    <a:lumMod val="65000"/>
                    <a:lumOff val="35000"/>
                  </a:schemeClr>
                </a:solidFill>
                <a:latin typeface="Arial" panose="020B0604020202020204" pitchFamily="34" charset="0"/>
                <a:cs typeface="Arial" panose="020B0604020202020204" pitchFamily="34" charset="0"/>
              </a:rPr>
              <a:t>Benessere equo e sostenibile (sicurezza, rete familiare/amicale, soddisfazione della vita) (2022-2024)</a:t>
            </a:r>
          </a:p>
          <a:p>
            <a:pPr algn="just" fontAlgn="t">
              <a:lnSpc>
                <a:spcPct val="107000"/>
              </a:lnSpc>
              <a:spcAft>
                <a:spcPts val="800"/>
              </a:spcAft>
              <a:buClr>
                <a:srgbClr val="CC2A2A"/>
              </a:buClr>
              <a:buSzPct val="100000"/>
            </a:pPr>
            <a:r>
              <a:rPr lang="it-IT" sz="1600" dirty="0">
                <a:solidFill>
                  <a:schemeClr val="tx1">
                    <a:lumMod val="65000"/>
                    <a:lumOff val="35000"/>
                  </a:schemeClr>
                </a:solidFill>
                <a:latin typeface="Arial" panose="020B0604020202020204" pitchFamily="34" charset="0"/>
                <a:cs typeface="Arial" panose="020B0604020202020204" pitchFamily="34" charset="0"/>
              </a:rPr>
              <a:t>Telelavoro e Smart Working (2023, 2024)</a:t>
            </a:r>
          </a:p>
          <a:p>
            <a:pPr algn="just" fontAlgn="t">
              <a:lnSpc>
                <a:spcPct val="107000"/>
              </a:lnSpc>
              <a:spcAft>
                <a:spcPts val="800"/>
              </a:spcAft>
              <a:buClr>
                <a:srgbClr val="CC2A2A"/>
              </a:buClr>
              <a:buSzPct val="100000"/>
            </a:pPr>
            <a:r>
              <a:rPr lang="it-IT" sz="1600" dirty="0">
                <a:solidFill>
                  <a:schemeClr val="tx1">
                    <a:lumMod val="65000"/>
                    <a:lumOff val="35000"/>
                  </a:schemeClr>
                </a:solidFill>
                <a:latin typeface="Arial" panose="020B0604020202020204" pitchFamily="34" charset="0"/>
                <a:cs typeface="Arial" panose="020B0604020202020204" pitchFamily="34" charset="0"/>
              </a:rPr>
              <a:t>Famiglie per tipo di alloggio (2023)</a:t>
            </a:r>
          </a:p>
          <a:p>
            <a:pPr algn="just" fontAlgn="t">
              <a:lnSpc>
                <a:spcPct val="107000"/>
              </a:lnSpc>
              <a:spcAft>
                <a:spcPts val="800"/>
              </a:spcAft>
              <a:buClr>
                <a:srgbClr val="CC2A2A"/>
              </a:buClr>
              <a:buSzPct val="100000"/>
            </a:pPr>
            <a:r>
              <a:rPr lang="it-IT" sz="1600" dirty="0">
                <a:solidFill>
                  <a:schemeClr val="tx1">
                    <a:lumMod val="65000"/>
                    <a:lumOff val="35000"/>
                  </a:schemeClr>
                </a:solidFill>
                <a:latin typeface="Arial" panose="020B0604020202020204" pitchFamily="34" charset="0"/>
                <a:cs typeface="Arial" panose="020B0604020202020204" pitchFamily="34" charset="0"/>
              </a:rPr>
              <a:t>Italiani residenti all’estero (2022, 2023, 2024)</a:t>
            </a:r>
          </a:p>
          <a:p>
            <a:pPr algn="just" fontAlgn="t">
              <a:lnSpc>
                <a:spcPct val="107000"/>
              </a:lnSpc>
              <a:spcAft>
                <a:spcPts val="800"/>
              </a:spcAft>
              <a:buClr>
                <a:srgbClr val="CC2A2A"/>
              </a:buClr>
              <a:buSzPct val="100000"/>
            </a:pPr>
            <a:r>
              <a:rPr lang="it-IT" sz="1600" dirty="0">
                <a:solidFill>
                  <a:schemeClr val="tx1">
                    <a:lumMod val="65000"/>
                    <a:lumOff val="35000"/>
                  </a:schemeClr>
                </a:solidFill>
                <a:latin typeface="Arial" panose="020B0604020202020204" pitchFamily="34" charset="0"/>
                <a:cs typeface="Arial" panose="020B0604020202020204" pitchFamily="34" charset="0"/>
              </a:rPr>
              <a:t>Automobili di proprietà per cittadinanza del proprietario (2024)</a:t>
            </a:r>
          </a:p>
          <a:p>
            <a:pPr algn="just" fontAlgn="t">
              <a:lnSpc>
                <a:spcPct val="107000"/>
              </a:lnSpc>
              <a:spcAft>
                <a:spcPts val="800"/>
              </a:spcAft>
              <a:buClr>
                <a:srgbClr val="CC2A2A"/>
              </a:buClr>
              <a:buSzPct val="100000"/>
            </a:pPr>
            <a:r>
              <a:rPr lang="it-IT" sz="1600" dirty="0">
                <a:solidFill>
                  <a:schemeClr val="tx1">
                    <a:lumMod val="65000"/>
                    <a:lumOff val="35000"/>
                  </a:schemeClr>
                </a:solidFill>
                <a:latin typeface="Arial" panose="020B0604020202020204" pitchFamily="34" charset="0"/>
                <a:cs typeface="Arial" panose="020B0604020202020204" pitchFamily="34" charset="0"/>
              </a:rPr>
              <a:t>Automobili di proprietà per numero di componenti della famiglia (2024)</a:t>
            </a:r>
          </a:p>
          <a:p>
            <a:pPr algn="just" fontAlgn="t">
              <a:lnSpc>
                <a:spcPct val="107000"/>
              </a:lnSpc>
              <a:spcAft>
                <a:spcPts val="800"/>
              </a:spcAft>
              <a:buClr>
                <a:srgbClr val="CC2A2A"/>
              </a:buClr>
              <a:buSzPct val="100000"/>
            </a:pPr>
            <a:r>
              <a:rPr lang="it-IT" sz="1600" dirty="0">
                <a:solidFill>
                  <a:schemeClr val="tx1">
                    <a:lumMod val="65000"/>
                    <a:lumOff val="35000"/>
                  </a:schemeClr>
                </a:solidFill>
                <a:latin typeface="Arial" panose="020B0604020202020204" pitchFamily="34" charset="0"/>
                <a:cs typeface="Arial" panose="020B0604020202020204" pitchFamily="34" charset="0"/>
              </a:rPr>
              <a:t>Automobili di proprietà per cittadinanza dei componenti della famiglia (2024)</a:t>
            </a:r>
          </a:p>
          <a:p>
            <a:pPr algn="just" fontAlgn="t">
              <a:lnSpc>
                <a:spcPct val="107000"/>
              </a:lnSpc>
              <a:spcAft>
                <a:spcPts val="800"/>
              </a:spcAft>
              <a:buClr>
                <a:srgbClr val="CC2A2A"/>
              </a:buClr>
              <a:buSzPct val="100000"/>
            </a:pPr>
            <a:r>
              <a:rPr lang="it-IT" sz="1600" dirty="0">
                <a:solidFill>
                  <a:schemeClr val="tx1">
                    <a:lumMod val="65000"/>
                    <a:lumOff val="35000"/>
                  </a:schemeClr>
                </a:solidFill>
                <a:latin typeface="Arial" panose="020B0604020202020204" pitchFamily="34" charset="0"/>
                <a:cs typeface="Arial" panose="020B0604020202020204" pitchFamily="34" charset="0"/>
              </a:rPr>
              <a:t>Frequenza corsi di formazione/aggiornamento professionale  (2024) </a:t>
            </a:r>
          </a:p>
          <a:p>
            <a:pPr algn="just" fontAlgn="t">
              <a:lnSpc>
                <a:spcPct val="107000"/>
              </a:lnSpc>
              <a:spcAft>
                <a:spcPts val="800"/>
              </a:spcAft>
              <a:buClr>
                <a:srgbClr val="CC2A2A"/>
              </a:buClr>
              <a:buSzPct val="100000"/>
            </a:pPr>
            <a:r>
              <a:rPr lang="it-IT" sz="1600" dirty="0">
                <a:solidFill>
                  <a:schemeClr val="tx1">
                    <a:lumMod val="65000"/>
                    <a:lumOff val="35000"/>
                  </a:schemeClr>
                </a:solidFill>
                <a:latin typeface="Arial" panose="020B0604020202020204" pitchFamily="34" charset="0"/>
                <a:cs typeface="Arial" panose="020B0604020202020204" pitchFamily="34" charset="0"/>
              </a:rPr>
              <a:t>Iscrizione a un corso regolare di studi (2024)</a:t>
            </a:r>
          </a:p>
          <a:p>
            <a:pPr algn="just" fontAlgn="t">
              <a:lnSpc>
                <a:spcPct val="107000"/>
              </a:lnSpc>
              <a:spcAft>
                <a:spcPts val="800"/>
              </a:spcAft>
              <a:buClr>
                <a:srgbClr val="CC2A2A"/>
              </a:buClr>
              <a:buSzPct val="100000"/>
            </a:pPr>
            <a:r>
              <a:rPr lang="it-IT" sz="1600" b="1" i="1" dirty="0">
                <a:solidFill>
                  <a:srgbClr val="C00000"/>
                </a:solidFill>
                <a:latin typeface="Arial" panose="020B0604020202020204" pitchFamily="34" charset="0"/>
                <a:cs typeface="Arial" panose="020B0604020202020204" pitchFamily="34" charset="0"/>
              </a:rPr>
              <a:t>To be </a:t>
            </a:r>
            <a:r>
              <a:rPr lang="it-IT" sz="1600" b="1" i="1" dirty="0" err="1">
                <a:solidFill>
                  <a:srgbClr val="C00000"/>
                </a:solidFill>
                <a:latin typeface="Arial" panose="020B0604020202020204" pitchFamily="34" charset="0"/>
                <a:cs typeface="Arial" panose="020B0604020202020204" pitchFamily="34" charset="0"/>
              </a:rPr>
              <a:t>continued</a:t>
            </a:r>
            <a:r>
              <a:rPr lang="it-IT" sz="1600" b="1" i="1" dirty="0">
                <a:solidFill>
                  <a:srgbClr val="C00000"/>
                </a:solidFill>
                <a:latin typeface="Arial" panose="020B0604020202020204" pitchFamily="34" charset="0"/>
                <a:cs typeface="Arial" panose="020B0604020202020204" pitchFamily="34" charset="0"/>
              </a:rPr>
              <a:t>….</a:t>
            </a:r>
          </a:p>
        </p:txBody>
      </p:sp>
      <p:sp>
        <p:nvSpPr>
          <p:cNvPr id="5" name="CasellaDiTesto 4">
            <a:extLst>
              <a:ext uri="{FF2B5EF4-FFF2-40B4-BE49-F238E27FC236}">
                <a16:creationId xmlns:a16="http://schemas.microsoft.com/office/drawing/2014/main" id="{2308B8F8-7D14-741C-5E7E-74E8ABCFA565}"/>
              </a:ext>
            </a:extLst>
          </p:cNvPr>
          <p:cNvSpPr txBox="1"/>
          <p:nvPr/>
        </p:nvSpPr>
        <p:spPr>
          <a:xfrm>
            <a:off x="1001489" y="1218502"/>
            <a:ext cx="9352745" cy="830997"/>
          </a:xfrm>
          <a:prstGeom prst="rect">
            <a:avLst/>
          </a:prstGeom>
          <a:noFill/>
        </p:spPr>
        <p:txBody>
          <a:bodyPr wrap="square">
            <a:spAutoFit/>
          </a:bodyPr>
          <a:lstStyle/>
          <a:p>
            <a:pPr algn="just"/>
            <a:r>
              <a:rPr lang="it-IT" sz="1600" b="1" i="1" dirty="0">
                <a:solidFill>
                  <a:schemeClr val="tx1">
                    <a:lumMod val="65000"/>
                    <a:lumOff val="35000"/>
                  </a:schemeClr>
                </a:solidFill>
                <a:latin typeface="Arial" panose="020B0604020202020204" pitchFamily="34" charset="0"/>
                <a:cs typeface="Arial" panose="020B0604020202020204" pitchFamily="34" charset="0"/>
              </a:rPr>
              <a:t>A partire dal 2022 (</a:t>
            </a:r>
            <a:r>
              <a:rPr lang="it-IT" sz="1600" b="1" i="1" dirty="0" err="1">
                <a:solidFill>
                  <a:schemeClr val="tx1">
                    <a:lumMod val="65000"/>
                    <a:lumOff val="35000"/>
                  </a:schemeClr>
                </a:solidFill>
                <a:latin typeface="Arial" panose="020B0604020202020204" pitchFamily="34" charset="0"/>
                <a:cs typeface="Arial" panose="020B0604020202020204" pitchFamily="34" charset="0"/>
              </a:rPr>
              <a:t>a.r.</a:t>
            </a:r>
            <a:r>
              <a:rPr lang="it-IT" sz="1600" b="1" i="1" dirty="0">
                <a:solidFill>
                  <a:schemeClr val="tx1">
                    <a:lumMod val="65000"/>
                    <a:lumOff val="35000"/>
                  </a:schemeClr>
                </a:solidFill>
                <a:latin typeface="Arial" panose="020B0604020202020204" pitchFamily="34" charset="0"/>
                <a:cs typeface="Arial" panose="020B0604020202020204" pitchFamily="34" charset="0"/>
              </a:rPr>
              <a:t>) l’offerta informativa del Censimento permanente si arricchisce di altre statistiche elaborate grazie allo sfruttamento di ulteriori fonti amministrative e alle stime dirette calcolate sulla base delle risultanze della Rilevazione da Lista.</a:t>
            </a:r>
          </a:p>
        </p:txBody>
      </p:sp>
      <p:sp>
        <p:nvSpPr>
          <p:cNvPr id="6" name="CasellaDiTesto 5">
            <a:extLst>
              <a:ext uri="{FF2B5EF4-FFF2-40B4-BE49-F238E27FC236}">
                <a16:creationId xmlns:a16="http://schemas.microsoft.com/office/drawing/2014/main" id="{EF899459-9D7B-73EF-D6C0-42E98604EDCD}"/>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1641027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5122E-199D-22C6-D31F-082C29AA6859}"/>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157A8E06-2408-F8C3-B0DC-91113A2E5257}"/>
              </a:ext>
            </a:extLst>
          </p:cNvPr>
          <p:cNvSpPr txBox="1"/>
          <p:nvPr/>
        </p:nvSpPr>
        <p:spPr>
          <a:xfrm>
            <a:off x="0" y="0"/>
            <a:ext cx="11825968" cy="924910"/>
          </a:xfrm>
          <a:prstGeom prst="rect">
            <a:avLst/>
          </a:prstGeom>
          <a:solidFill>
            <a:schemeClr val="accent2"/>
          </a:solidFill>
        </p:spPr>
        <p:txBody>
          <a:bodyPr wrap="square" lIns="288000" tIns="288000" rIns="288000" bIns="108000" rtlCol="0" anchor="b" anchorCtr="0">
            <a:noAutofit/>
          </a:bodyPr>
          <a:lstStyle/>
          <a:p>
            <a:pPr>
              <a:lnSpc>
                <a:spcPct val="90000"/>
              </a:lnSpc>
              <a:defRPr/>
            </a:pPr>
            <a:r>
              <a:rPr lang="it-IT" sz="2400" b="1" dirty="0">
                <a:solidFill>
                  <a:schemeClr val="bg1"/>
                </a:solidFill>
                <a:latin typeface="Arial"/>
                <a:cs typeface="Arial"/>
              </a:rPr>
              <a:t>LA SFIDA DEI DATI SUB COMUNALI ANNUALI</a:t>
            </a:r>
          </a:p>
        </p:txBody>
      </p:sp>
      <p:sp>
        <p:nvSpPr>
          <p:cNvPr id="3" name="CasellaDiTesto 2">
            <a:extLst>
              <a:ext uri="{FF2B5EF4-FFF2-40B4-BE49-F238E27FC236}">
                <a16:creationId xmlns:a16="http://schemas.microsoft.com/office/drawing/2014/main" id="{10D6CF5B-52A5-F44F-EA8C-3BD1BE5056B7}"/>
              </a:ext>
            </a:extLst>
          </p:cNvPr>
          <p:cNvSpPr txBox="1"/>
          <p:nvPr/>
        </p:nvSpPr>
        <p:spPr>
          <a:xfrm>
            <a:off x="323469" y="1903088"/>
            <a:ext cx="11523390" cy="3057184"/>
          </a:xfrm>
          <a:prstGeom prst="rect">
            <a:avLst/>
          </a:prstGeom>
          <a:noFill/>
        </p:spPr>
        <p:txBody>
          <a:bodyPr wrap="square">
            <a:spAutoFit/>
          </a:bodyPr>
          <a:lstStyle/>
          <a:p>
            <a:endParaRPr lang="it-IT" sz="1400" dirty="0">
              <a:solidFill>
                <a:schemeClr val="tx1">
                  <a:lumMod val="65000"/>
                  <a:lumOff val="35000"/>
                </a:schemeClr>
              </a:solidFill>
              <a:latin typeface="Arial" panose="020B0604020202020204" pitchFamily="34" charset="0"/>
              <a:cs typeface="Arial" panose="020B0604020202020204" pitchFamily="34" charset="0"/>
            </a:endParaRPr>
          </a:p>
          <a:p>
            <a:pPr marL="342900" lvl="0" indent="-342900" algn="just">
              <a:lnSpc>
                <a:spcPct val="107000"/>
              </a:lnSpc>
              <a:buFont typeface="Times New Roman" panose="02020603050405020304" pitchFamily="18" charset="0"/>
              <a:buChar char="-"/>
            </a:pPr>
            <a:r>
              <a:rPr lang="it-IT" sz="1400" b="1" dirty="0">
                <a:solidFill>
                  <a:schemeClr val="tx1">
                    <a:lumMod val="65000"/>
                    <a:lumOff val="35000"/>
                  </a:schemeClr>
                </a:solidFill>
                <a:latin typeface="Arial" panose="020B0604020202020204" pitchFamily="34" charset="0"/>
                <a:cs typeface="Arial" panose="020B0604020202020204" pitchFamily="34" charset="0"/>
              </a:rPr>
              <a:t>Giugno 2023 </a:t>
            </a:r>
            <a:r>
              <a:rPr lang="it-IT" sz="1400" dirty="0">
                <a:solidFill>
                  <a:schemeClr val="tx1">
                    <a:lumMod val="65000"/>
                    <a:lumOff val="35000"/>
                  </a:schemeClr>
                </a:solidFill>
                <a:latin typeface="Arial" panose="020B0604020202020204" pitchFamily="34" charset="0"/>
                <a:cs typeface="Arial" panose="020B0604020202020204" pitchFamily="34" charset="0"/>
              </a:rPr>
              <a:t>- Dati riferiti alla popolazione 31-12-2021 nelle basi territoriali del 2011. Principali variabili demografiche e socio-economiche (sesso, età, cittadinanza, istruzione e stato occupazione), numero di famiglie per numero di componenti per un totale di 125 informazioni tra modalità di variabili e incroci.</a:t>
            </a:r>
          </a:p>
          <a:p>
            <a:pPr marL="342900" lvl="0" indent="-342900" algn="just">
              <a:lnSpc>
                <a:spcPct val="107000"/>
              </a:lnSpc>
              <a:buFont typeface="Times New Roman" panose="02020603050405020304" pitchFamily="18" charset="0"/>
              <a:buChar char="-"/>
            </a:pPr>
            <a:endParaRPr lang="it-IT" sz="1400" dirty="0">
              <a:solidFill>
                <a:schemeClr val="tx1">
                  <a:lumMod val="65000"/>
                  <a:lumOff val="35000"/>
                </a:schemeClr>
              </a:solidFill>
              <a:latin typeface="Arial" panose="020B0604020202020204" pitchFamily="34" charset="0"/>
              <a:cs typeface="Arial" panose="020B0604020202020204" pitchFamily="34" charset="0"/>
            </a:endParaRPr>
          </a:p>
          <a:p>
            <a:pPr marL="342900" lvl="0" indent="-342900" algn="just">
              <a:lnSpc>
                <a:spcPct val="107000"/>
              </a:lnSpc>
              <a:buFont typeface="Times New Roman" panose="02020603050405020304" pitchFamily="18" charset="0"/>
              <a:buChar char="-"/>
            </a:pPr>
            <a:r>
              <a:rPr lang="it-IT" sz="1400" b="1" dirty="0">
                <a:solidFill>
                  <a:schemeClr val="tx1">
                    <a:lumMod val="65000"/>
                    <a:lumOff val="35000"/>
                  </a:schemeClr>
                </a:solidFill>
                <a:latin typeface="Arial" panose="020B0604020202020204" pitchFamily="34" charset="0"/>
                <a:cs typeface="Arial" panose="020B0604020202020204" pitchFamily="34" charset="0"/>
              </a:rPr>
              <a:t>Luglio 2024 </a:t>
            </a:r>
            <a:r>
              <a:rPr lang="it-IT" sz="1400" dirty="0">
                <a:solidFill>
                  <a:schemeClr val="tx1">
                    <a:lumMod val="65000"/>
                    <a:lumOff val="35000"/>
                  </a:schemeClr>
                </a:solidFill>
                <a:latin typeface="Arial" panose="020B0604020202020204" pitchFamily="34" charset="0"/>
                <a:cs typeface="Arial" panose="020B0604020202020204" pitchFamily="34" charset="0"/>
              </a:rPr>
              <a:t>(e successive integrazioni) - nuovi dati sempre riferiti al 31-12-2021 nelle basi territoriali del 2021 relativi alle abitazioni occupate e non occupate e al numero degli edifici residenziali. Complessivamente vengono rilasciate 129 informazioni tra modalità di variabili e incroci.</a:t>
            </a:r>
          </a:p>
          <a:p>
            <a:pPr marL="342900" lvl="0" indent="-342900" algn="just">
              <a:lnSpc>
                <a:spcPct val="107000"/>
              </a:lnSpc>
              <a:buFont typeface="Times New Roman" panose="02020603050405020304" pitchFamily="18" charset="0"/>
              <a:buChar char="-"/>
            </a:pPr>
            <a:endParaRPr lang="it-IT" sz="1400" dirty="0">
              <a:solidFill>
                <a:schemeClr val="tx1">
                  <a:lumMod val="65000"/>
                  <a:lumOff val="35000"/>
                </a:schemeClr>
              </a:solidFill>
              <a:latin typeface="Arial" panose="020B0604020202020204" pitchFamily="34" charset="0"/>
              <a:cs typeface="Arial" panose="020B0604020202020204" pitchFamily="34" charset="0"/>
            </a:endParaRPr>
          </a:p>
          <a:p>
            <a:pPr marL="342900" lvl="0" indent="-342900" algn="just">
              <a:lnSpc>
                <a:spcPct val="107000"/>
              </a:lnSpc>
              <a:spcAft>
                <a:spcPts val="800"/>
              </a:spcAft>
              <a:buFont typeface="Times New Roman" panose="02020603050405020304" pitchFamily="18" charset="0"/>
              <a:buChar char="-"/>
            </a:pPr>
            <a:r>
              <a:rPr lang="it-IT" sz="1400" b="1" dirty="0">
                <a:solidFill>
                  <a:schemeClr val="tx1">
                    <a:lumMod val="65000"/>
                    <a:lumOff val="35000"/>
                  </a:schemeClr>
                </a:solidFill>
                <a:latin typeface="Arial" panose="020B0604020202020204" pitchFamily="34" charset="0"/>
                <a:cs typeface="Arial" panose="020B0604020202020204" pitchFamily="34" charset="0"/>
              </a:rPr>
              <a:t>Dicembre 2025 </a:t>
            </a:r>
            <a:r>
              <a:rPr lang="it-IT" sz="1400" dirty="0">
                <a:solidFill>
                  <a:schemeClr val="tx1">
                    <a:lumMod val="65000"/>
                    <a:lumOff val="35000"/>
                  </a:schemeClr>
                </a:solidFill>
                <a:latin typeface="Arial" panose="020B0604020202020204" pitchFamily="34" charset="0"/>
                <a:cs typeface="Arial" panose="020B0604020202020204" pitchFamily="34" charset="0"/>
              </a:rPr>
              <a:t>(e successive integrazioni) - Dati riferiti alla popolazione al 31-12-2023 nelle basi territoriali del 2021. Principali variabili demografiche e socio-economiche (sesso, età, cittadinanza, istruzione e stato occupazione), popolazione con background migratorio, numero di famiglie per numero di componenti, famiglie coabitanti, abitazioni occupate e non occupate, altri tipi di alloggio e automobili di proprietà. L’attuale tracciato record conta in totale 137 informazioni tra modalità di variabili e incroci.</a:t>
            </a:r>
          </a:p>
        </p:txBody>
      </p:sp>
      <p:sp>
        <p:nvSpPr>
          <p:cNvPr id="5" name="CasellaDiTesto 4">
            <a:extLst>
              <a:ext uri="{FF2B5EF4-FFF2-40B4-BE49-F238E27FC236}">
                <a16:creationId xmlns:a16="http://schemas.microsoft.com/office/drawing/2014/main" id="{82CBAC6D-758A-0DEF-3E07-B75A672A66A1}"/>
              </a:ext>
            </a:extLst>
          </p:cNvPr>
          <p:cNvSpPr txBox="1"/>
          <p:nvPr/>
        </p:nvSpPr>
        <p:spPr>
          <a:xfrm>
            <a:off x="1673336" y="5383900"/>
            <a:ext cx="7848351" cy="369332"/>
          </a:xfrm>
          <a:prstGeom prst="rect">
            <a:avLst/>
          </a:prstGeom>
          <a:solidFill>
            <a:srgbClr val="00602B"/>
          </a:solidFill>
        </p:spPr>
        <p:txBody>
          <a:bodyPr wrap="square">
            <a:spAutoFit/>
          </a:bodyPr>
          <a:lstStyle>
            <a:defPPr>
              <a:defRPr lang="en-US"/>
            </a:defPPr>
            <a:lvl1pPr algn="just">
              <a:defRPr sz="1400" b="1">
                <a:solidFill>
                  <a:schemeClr val="bg1"/>
                </a:solidFill>
                <a:latin typeface="Arial" panose="020B0604020202020204" pitchFamily="34" charset="0"/>
                <a:cs typeface="Arial" panose="020B0604020202020204" pitchFamily="34" charset="0"/>
              </a:defRPr>
            </a:lvl1pPr>
          </a:lstStyle>
          <a:p>
            <a:r>
              <a:rPr lang="it-IT" sz="1800" dirty="0"/>
              <a:t>La diffusione di dati sub-comunali ogni 12 mesi  è ormai consolidata.</a:t>
            </a:r>
          </a:p>
        </p:txBody>
      </p:sp>
      <p:sp>
        <p:nvSpPr>
          <p:cNvPr id="6" name="CasellaDiTesto 5">
            <a:extLst>
              <a:ext uri="{FF2B5EF4-FFF2-40B4-BE49-F238E27FC236}">
                <a16:creationId xmlns:a16="http://schemas.microsoft.com/office/drawing/2014/main" id="{EE22B7B8-78C7-699A-034D-A65E04E000CA}"/>
              </a:ext>
            </a:extLst>
          </p:cNvPr>
          <p:cNvSpPr txBox="1"/>
          <p:nvPr/>
        </p:nvSpPr>
        <p:spPr>
          <a:xfrm>
            <a:off x="662766" y="1174915"/>
            <a:ext cx="11075437" cy="584775"/>
          </a:xfrm>
          <a:prstGeom prst="rect">
            <a:avLst/>
          </a:prstGeom>
          <a:solidFill>
            <a:srgbClr val="0070C0"/>
          </a:solidFill>
        </p:spPr>
        <p:txBody>
          <a:bodyPr wrap="square">
            <a:spAutoFit/>
          </a:bodyPr>
          <a:lstStyle/>
          <a:p>
            <a:pPr algn="just"/>
            <a:r>
              <a:rPr lang="it-IT" sz="1600" b="1" i="1" dirty="0">
                <a:solidFill>
                  <a:schemeClr val="bg1"/>
                </a:solidFill>
                <a:latin typeface="Arial" panose="020B0604020202020204" pitchFamily="34" charset="0"/>
                <a:cs typeface="Arial" panose="020B0604020202020204" pitchFamily="34" charset="0"/>
              </a:rPr>
              <a:t>Il Censimento è l’unica rilevazione che garantisce la diffusione di informazioni a livello sub-comunale che, grazie alla nuova strategia censuaria, non avviene più con cadenza decennale ma ogni anno (</a:t>
            </a:r>
            <a:r>
              <a:rPr lang="it-IT" sz="1600" b="1" i="1" dirty="0" err="1">
                <a:solidFill>
                  <a:schemeClr val="bg1"/>
                </a:solidFill>
                <a:latin typeface="Arial" panose="020B0604020202020204" pitchFamily="34" charset="0"/>
                <a:cs typeface="Arial" panose="020B0604020202020204" pitchFamily="34" charset="0"/>
              </a:rPr>
              <a:t>a.r.</a:t>
            </a:r>
            <a:r>
              <a:rPr lang="it-IT" sz="1600" b="1" i="1" dirty="0">
                <a:solidFill>
                  <a:schemeClr val="bg1"/>
                </a:solidFill>
                <a:latin typeface="Arial" panose="020B0604020202020204" pitchFamily="34" charset="0"/>
                <a:cs typeface="Arial" panose="020B0604020202020204" pitchFamily="34" charset="0"/>
              </a:rPr>
              <a:t> t-2). </a:t>
            </a:r>
          </a:p>
        </p:txBody>
      </p:sp>
      <p:sp>
        <p:nvSpPr>
          <p:cNvPr id="7" name="CasellaDiTesto 6">
            <a:extLst>
              <a:ext uri="{FF2B5EF4-FFF2-40B4-BE49-F238E27FC236}">
                <a16:creationId xmlns:a16="http://schemas.microsoft.com/office/drawing/2014/main" id="{F30AA66F-0209-2791-5D57-455A156491DA}"/>
              </a:ext>
            </a:extLst>
          </p:cNvPr>
          <p:cNvSpPr txBox="1"/>
          <p:nvPr/>
        </p:nvSpPr>
        <p:spPr>
          <a:xfrm>
            <a:off x="3905725" y="6130326"/>
            <a:ext cx="5115183" cy="738664"/>
          </a:xfrm>
          <a:prstGeom prst="rect">
            <a:avLst/>
          </a:prstGeom>
          <a:noFill/>
        </p:spPr>
        <p:txBody>
          <a:bodyPr wrap="square" lIns="0" tIns="0" rIns="0" bIns="0" anchor="t" anchorCtr="0">
            <a:spAutoFit/>
          </a:bodyPr>
          <a:lstStyle/>
          <a:p>
            <a:pPr algn="ctr"/>
            <a:r>
              <a:rPr lang="it-IT" sz="1200" b="1" dirty="0">
                <a:solidFill>
                  <a:schemeClr val="tx1">
                    <a:lumMod val="50000"/>
                    <a:lumOff val="50000"/>
                  </a:schemeClr>
                </a:solidFill>
                <a:latin typeface="Arial"/>
                <a:cs typeface="Arial"/>
              </a:rPr>
              <a:t>IL SISTEMA DI PRODUZIONE DEL CENSIMENTO PERMANENTE </a:t>
            </a:r>
          </a:p>
          <a:p>
            <a:pPr algn="ctr"/>
            <a:r>
              <a:rPr lang="it-IT" sz="1200" b="1" dirty="0">
                <a:solidFill>
                  <a:schemeClr val="tx1">
                    <a:lumMod val="50000"/>
                    <a:lumOff val="50000"/>
                  </a:schemeClr>
                </a:solidFill>
                <a:latin typeface="Arial"/>
                <a:cs typeface="Arial"/>
              </a:rPr>
              <a:t>DELLA POPOLAZIONE E DELLE ABITAZIONI.</a:t>
            </a:r>
          </a:p>
          <a:p>
            <a:pPr algn="ctr"/>
            <a:r>
              <a:rPr lang="it-IT" sz="1200" b="1" dirty="0">
                <a:solidFill>
                  <a:schemeClr val="tx1">
                    <a:lumMod val="50000"/>
                    <a:lumOff val="50000"/>
                  </a:schemeClr>
                </a:solidFill>
                <a:latin typeface="Arial"/>
                <a:cs typeface="Arial"/>
              </a:rPr>
              <a:t>SFIDE E INNOVAZIONI  </a:t>
            </a:r>
          </a:p>
          <a:p>
            <a:pPr algn="ctr"/>
            <a:r>
              <a:rPr lang="it-IT" sz="1200" dirty="0">
                <a:solidFill>
                  <a:schemeClr val="tx1">
                    <a:lumMod val="50000"/>
                    <a:lumOff val="50000"/>
                  </a:schemeClr>
                </a:solidFill>
                <a:latin typeface="Arial"/>
                <a:cs typeface="Arial"/>
              </a:rPr>
              <a:t>Roma, 1 luglio 2026</a:t>
            </a:r>
          </a:p>
        </p:txBody>
      </p:sp>
    </p:spTree>
    <p:extLst>
      <p:ext uri="{BB962C8B-B14F-4D97-AF65-F5344CB8AC3E}">
        <p14:creationId xmlns:p14="http://schemas.microsoft.com/office/powerpoint/2010/main" val="1917160412"/>
      </p:ext>
    </p:extLst>
  </p:cSld>
  <p:clrMapOvr>
    <a:masterClrMapping/>
  </p:clrMapOvr>
</p:sld>
</file>

<file path=ppt/theme/theme1.xml><?xml version="1.0" encoding="utf-8"?>
<a:theme xmlns:a="http://schemas.openxmlformats.org/drawingml/2006/main" name="Tema di Office">
  <a:themeElements>
    <a:clrScheme name="Personalizzati 8">
      <a:dk1>
        <a:srgbClr val="000000"/>
      </a:dk1>
      <a:lt1>
        <a:srgbClr val="FFFFFF"/>
      </a:lt1>
      <a:dk2>
        <a:srgbClr val="44546A"/>
      </a:dk2>
      <a:lt2>
        <a:srgbClr val="E7E6E6"/>
      </a:lt2>
      <a:accent1>
        <a:srgbClr val="4472C4"/>
      </a:accent1>
      <a:accent2>
        <a:srgbClr val="E31E1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c6bb7392-db91-43db-9b6a-d40b95d0671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363DC0D574C2C4BAADE7BDE2CC7A3EA" ma:contentTypeVersion="12" ma:contentTypeDescription="Create a new document." ma:contentTypeScope="" ma:versionID="530c902a1fad4f887c5c78e2c3c93019">
  <xsd:schema xmlns:xsd="http://www.w3.org/2001/XMLSchema" xmlns:xs="http://www.w3.org/2001/XMLSchema" xmlns:p="http://schemas.microsoft.com/office/2006/metadata/properties" xmlns:ns3="c6bb7392-db91-43db-9b6a-d40b95d0671e" targetNamespace="http://schemas.microsoft.com/office/2006/metadata/properties" ma:root="true" ma:fieldsID="e97d5268c95006a2e39aeadefba302b6" ns3:_="">
    <xsd:import namespace="c6bb7392-db91-43db-9b6a-d40b95d0671e"/>
    <xsd:element name="properties">
      <xsd:complexType>
        <xsd:sequence>
          <xsd:element name="documentManagement">
            <xsd:complexType>
              <xsd:all>
                <xsd:element ref="ns3:_activity" minOccurs="0"/>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MediaServiceSystemTags" minOccurs="0"/>
                <xsd:element ref="ns3:MediaServiceGenerationTime" minOccurs="0"/>
                <xsd:element ref="ns3:MediaServiceEventHashCode" minOccurs="0"/>
                <xsd:element ref="ns3:MediaLengthInSeconds"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bb7392-db91-43db-9b6a-d40b95d0671e" elementFormDefault="qualified">
    <xsd:import namespace="http://schemas.microsoft.com/office/2006/documentManagement/types"/>
    <xsd:import namespace="http://schemas.microsoft.com/office/infopath/2007/PartnerControls"/>
    <xsd:element name="_activity" ma:index="8" nillable="true" ma:displayName="_activity" ma:hidden="true" ma:internalName="_activity">
      <xsd:simpleType>
        <xsd:restriction base="dms:Not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134494-5FB7-418C-B1A0-25EFACD5278D}">
  <ds:schemaRefs>
    <ds:schemaRef ds:uri="http://schemas.microsoft.com/sharepoint/v3/contenttype/forms"/>
  </ds:schemaRefs>
</ds:datastoreItem>
</file>

<file path=customXml/itemProps2.xml><?xml version="1.0" encoding="utf-8"?>
<ds:datastoreItem xmlns:ds="http://schemas.openxmlformats.org/officeDocument/2006/customXml" ds:itemID="{849D83E9-0B2F-466E-A1FA-72AA551DC09F}">
  <ds:schemaRefs>
    <ds:schemaRef ds:uri="http://purl.org/dc/dcmitype/"/>
    <ds:schemaRef ds:uri="http://schemas.microsoft.com/office/2006/documentManagement/types"/>
    <ds:schemaRef ds:uri="http://schemas.microsoft.com/office/2006/metadata/properties"/>
    <ds:schemaRef ds:uri="http://purl.org/dc/terms/"/>
    <ds:schemaRef ds:uri="http://purl.org/dc/elements/1.1/"/>
    <ds:schemaRef ds:uri="http://schemas.microsoft.com/office/infopath/2007/PartnerControls"/>
    <ds:schemaRef ds:uri="http://schemas.openxmlformats.org/package/2006/metadata/core-properties"/>
    <ds:schemaRef ds:uri="c6bb7392-db91-43db-9b6a-d40b95d0671e"/>
    <ds:schemaRef ds:uri="http://www.w3.org/XML/1998/namespace"/>
  </ds:schemaRefs>
</ds:datastoreItem>
</file>

<file path=customXml/itemProps3.xml><?xml version="1.0" encoding="utf-8"?>
<ds:datastoreItem xmlns:ds="http://schemas.openxmlformats.org/officeDocument/2006/customXml" ds:itemID="{990D648F-AA33-46FE-8356-F301FDE840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6bb7392-db91-43db-9b6a-d40b95d067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2081</TotalTime>
  <Words>4656</Words>
  <Application>Microsoft Office PowerPoint</Application>
  <PresentationFormat>Widescreen</PresentationFormat>
  <Paragraphs>410</Paragraphs>
  <Slides>20</Slides>
  <Notes>20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20</vt:i4>
      </vt:variant>
    </vt:vector>
  </HeadingPairs>
  <TitlesOfParts>
    <vt:vector size="27" baseType="lpstr">
      <vt:lpstr>Arial</vt:lpstr>
      <vt:lpstr>Arial MT</vt:lpstr>
      <vt:lpstr>Calibri</vt:lpstr>
      <vt:lpstr>Courier New</vt:lpstr>
      <vt:lpstr>Times New Roman</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Popolazione - Nuova versione | ppt</dc:title>
  <dc:subject/>
  <dc:creator>Microsoft Office User</dc:creator>
  <cp:keywords/>
  <dc:description/>
  <cp:lastModifiedBy>simona mastroluca</cp:lastModifiedBy>
  <cp:revision>53</cp:revision>
  <dcterms:created xsi:type="dcterms:W3CDTF">2022-06-10T07:15:23Z</dcterms:created>
  <dcterms:modified xsi:type="dcterms:W3CDTF">2026-07-02T06:57:48Z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0x0101000363DC0D574C2C4BAADE7BDE2CC7A3EA</vt:lpwstr>
  </property>
  <property fmtid="{D5CDD505-2E9C-101B-9397-08002B2CF9AE}" pid="3" name="_dlc_DocIdItemGuid">
    <vt:lpwstr>fe77b338-5c2b-4720-aa54-49c6207605df</vt:lpwstr>
  </property>
  <property fmtid="{D5CDD505-2E9C-101B-9397-08002B2CF9AE}" pid="4" name="Order">
    <vt:r8>18000</vt:r8>
  </property>
  <property fmtid="{D5CDD505-2E9C-101B-9397-08002B2CF9AE}" pid="5" name="TemplateUrl">
    <vt:lpwstr/>
  </property>
  <property fmtid="{D5CDD505-2E9C-101B-9397-08002B2CF9AE}" pid="6" name="xd_Signature">
    <vt:bool>false</vt:bool>
  </property>
  <property fmtid="{D5CDD505-2E9C-101B-9397-08002B2CF9AE}" pid="7" name="xd_ProgID">
    <vt:lpwstr/>
  </property>
</Properties>
</file>