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7" r:id="rId2"/>
  </p:sldMasterIdLst>
  <p:notesMasterIdLst>
    <p:notesMasterId r:id="rId9"/>
  </p:notesMasterIdLst>
  <p:handoutMasterIdLst>
    <p:handoutMasterId r:id="rId10"/>
  </p:handoutMasterIdLst>
  <p:sldIdLst>
    <p:sldId id="256" r:id="rId3"/>
    <p:sldId id="257" r:id="rId4"/>
    <p:sldId id="258" r:id="rId5"/>
    <p:sldId id="259" r:id="rId6"/>
    <p:sldId id="261" r:id="rId7"/>
    <p:sldId id="260" r:id="rId8"/>
  </p:sldIdLst>
  <p:sldSz cx="9144000" cy="5143500" type="screen16x9"/>
  <p:notesSz cx="9144000" cy="51435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E6F6AB72-FBE3-3816-5F80-C2BD9AA252F1}" name="Marica D'Elia" initials="MD" userId="S::delia@istat.it::7fda43e8-e917-4e1c-8d2a-4d25ca486984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60" autoAdjust="0"/>
  </p:normalViewPr>
  <p:slideViewPr>
    <p:cSldViewPr>
      <p:cViewPr varScale="1">
        <p:scale>
          <a:sx n="103" d="100"/>
          <a:sy n="103" d="100"/>
        </p:scale>
        <p:origin x="874" y="77"/>
      </p:cViewPr>
      <p:guideLst>
        <p:guide orient="horz" pos="288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143" d="100"/>
          <a:sy n="143" d="100"/>
        </p:scale>
        <p:origin x="882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microsoft.com/office/2018/10/relationships/authors" Target="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5" Type="http://schemas.microsoft.com/office/2016/11/relationships/changesInfo" Target="changesInfos/changesInfo1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2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rmando daniello" userId="deeb9fea-fcbf-4fa5-aa40-a9511a850320" providerId="ADAL" clId="{A2B6397A-0494-4915-B742-660E379852D3}"/>
    <pc:docChg chg="modSld">
      <pc:chgData name="armando daniello" userId="deeb9fea-fcbf-4fa5-aa40-a9511a850320" providerId="ADAL" clId="{A2B6397A-0494-4915-B742-660E379852D3}" dt="2025-11-28T15:35:52.969" v="7" actId="20577"/>
      <pc:docMkLst>
        <pc:docMk/>
      </pc:docMkLst>
      <pc:sldChg chg="modSp mod">
        <pc:chgData name="armando daniello" userId="deeb9fea-fcbf-4fa5-aa40-a9511a850320" providerId="ADAL" clId="{A2B6397A-0494-4915-B742-660E379852D3}" dt="2025-11-28T15:35:52.969" v="7" actId="20577"/>
        <pc:sldMkLst>
          <pc:docMk/>
          <pc:sldMk cId="0" sldId="256"/>
        </pc:sldMkLst>
        <pc:spChg chg="mod">
          <ac:chgData name="armando daniello" userId="deeb9fea-fcbf-4fa5-aa40-a9511a850320" providerId="ADAL" clId="{A2B6397A-0494-4915-B742-660E379852D3}" dt="2025-11-28T15:35:52.969" v="7" actId="20577"/>
          <ac:spMkLst>
            <pc:docMk/>
            <pc:sldMk cId="0" sldId="256"/>
            <ac:spMk id="8" creationId="{00000000-0000-0000-0000-000000000000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>
            <a:extLst>
              <a:ext uri="{FF2B5EF4-FFF2-40B4-BE49-F238E27FC236}">
                <a16:creationId xmlns:a16="http://schemas.microsoft.com/office/drawing/2014/main" id="{D1D3004A-EB8D-DD05-9BA2-3A9348C95C4B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2571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4157CBB6-7CED-CECF-72BE-9B9831D0807E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5180013" y="0"/>
            <a:ext cx="3962400" cy="2571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E9A1F6D-77FB-4762-A755-EF1F025A3222}" type="datetimeFigureOut">
              <a:rPr lang="it-IT" smtClean="0"/>
              <a:t>28/11/2025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EA2E67B3-9A3F-0B7C-8E2E-DC001AE5F000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4886325"/>
            <a:ext cx="3962400" cy="2571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2C96CF94-8BDC-40A4-2EAA-917707A1C3F5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5180013" y="4886325"/>
            <a:ext cx="3962400" cy="2571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4EE9C3C-1605-457F-84A5-3832E083B67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3136675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2571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2571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554416F-059B-4A63-AEF2-6FDF4C94DC3A}" type="datetimeFigureOut">
              <a:rPr lang="it-IT" smtClean="0"/>
              <a:t>28/11/2025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3028950" y="642938"/>
            <a:ext cx="3086100" cy="17367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914400" y="2474913"/>
            <a:ext cx="7315200" cy="20256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4886325"/>
            <a:ext cx="3962400" cy="2571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5180013" y="4886325"/>
            <a:ext cx="3962400" cy="2571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10C3052-FA0C-4B9C-A0AE-BCF94E565BF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961005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10C3052-FA0C-4B9C-A0AE-BCF94E565BF3}" type="slidenum">
              <a:rPr lang="it-IT" smtClean="0"/>
              <a:t>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328070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1594485"/>
            <a:ext cx="7772400" cy="10801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rgbClr val="0C3082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2880360"/>
            <a:ext cx="6400800" cy="12858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600" b="0" i="0">
                <a:solidFill>
                  <a:srgbClr val="4471C4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11/28/2025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900" b="1" i="0">
                <a:solidFill>
                  <a:srgbClr val="0D3083"/>
                </a:solidFill>
                <a:latin typeface="Trebuchet MS"/>
                <a:cs typeface="Trebuchet MS"/>
              </a:defRPr>
            </a:lvl1pPr>
          </a:lstStyle>
          <a:p>
            <a:pPr marL="38100">
              <a:lnSpc>
                <a:spcPct val="100000"/>
              </a:lnSpc>
              <a:spcBef>
                <a:spcPts val="45"/>
              </a:spcBef>
            </a:pPr>
            <a:fld id="{81D60167-4931-47E6-BA6A-407CBD079E47}" type="slidenum">
              <a:rPr spc="-50" dirty="0"/>
              <a:t>‹N›</a:t>
            </a:fld>
            <a:endParaRPr spc="-50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4C081D6-ACF0-87FD-7E3F-F93080BCE1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B78D35EE-0811-E046-67ED-3AADDAFEC30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370013"/>
            <a:ext cx="3867150" cy="3262312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2D0BFBCE-E0ED-8AF4-3389-BC34EE42C9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370013"/>
            <a:ext cx="3867150" cy="3262312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E789CC03-D7CF-3E6F-2628-C70D4FFD3E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DA3DE-D360-4A17-819D-863ACA95E53D}" type="datetimeFigureOut">
              <a:rPr lang="it-IT" smtClean="0"/>
              <a:t>28/11/2025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71C22B2F-4608-0A35-9F04-90E4500F15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013910DE-27F8-88FB-D17E-748E90816F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93E1A-BD4C-4EF4-B94D-48FB352D0D3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772343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1EEF187-261D-0493-6088-441BC3E7EB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274638"/>
            <a:ext cx="7886700" cy="993775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37A817BE-E1B6-166C-A9F7-69ECF627AC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260475"/>
            <a:ext cx="3868737" cy="6191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EE0DE29E-8337-C731-F400-60A69F6DBB1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1879600"/>
            <a:ext cx="3868737" cy="2762250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D1DD6235-EBCB-C059-0821-D2D0FCFCF60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260475"/>
            <a:ext cx="3887788" cy="6191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F0BAF6B5-7812-C851-ECFA-13AF85B06AA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1879600"/>
            <a:ext cx="3887788" cy="2762250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E7F6FAFF-BE80-1175-4882-FFCDA91684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DA3DE-D360-4A17-819D-863ACA95E53D}" type="datetimeFigureOut">
              <a:rPr lang="it-IT" smtClean="0"/>
              <a:t>28/11/2025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05E3549D-189C-1E6E-D388-34BB24FC1F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56DAD363-8C5A-D74B-8104-2B690085E1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93E1A-BD4C-4EF4-B94D-48FB352D0D3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686428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AAD5247-08CE-0EA5-9ED5-AEC5E22729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29980B48-651D-EC22-3577-ABB0C2C92F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DA3DE-D360-4A17-819D-863ACA95E53D}" type="datetimeFigureOut">
              <a:rPr lang="it-IT" smtClean="0"/>
              <a:t>28/11/2025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D14EECB1-9366-780E-9413-DC46A0B4E2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4B3C1750-CE1B-E09A-1EDC-750BE1D237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93E1A-BD4C-4EF4-B94D-48FB352D0D3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4462694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2B0AC740-76DA-A8F6-465E-DCD8FDEF64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DA3DE-D360-4A17-819D-863ACA95E53D}" type="datetimeFigureOut">
              <a:rPr lang="it-IT" smtClean="0"/>
              <a:t>28/11/2025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4E5FE4F2-A4D8-4AEB-B0DD-BC25F79D00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E33C0D72-78A4-3C47-3F3F-3C6BF59DF7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93E1A-BD4C-4EF4-B94D-48FB352D0D3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6714308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F9F2353-89E4-81AA-BBE8-99FF56E702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42900"/>
            <a:ext cx="2949575" cy="120015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2853F98-B8DB-9164-B692-CAA6D85800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741363"/>
            <a:ext cx="4629150" cy="36544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4C7C557D-3798-1784-E07C-B05ABE77DD7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1543050"/>
            <a:ext cx="2949575" cy="28590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56A7C4DE-D7E7-889C-DFD7-2FD1D8E165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DA3DE-D360-4A17-819D-863ACA95E53D}" type="datetimeFigureOut">
              <a:rPr lang="it-IT" smtClean="0"/>
              <a:t>28/11/2025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4D7C900A-20A0-708A-1140-F55259A73C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90A6AD3A-B8AA-B945-BF0B-0B96482D06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93E1A-BD4C-4EF4-B94D-48FB352D0D3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7427523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F2F7AF7-A21A-B501-1D96-7B1861CD6B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42900"/>
            <a:ext cx="2949575" cy="120015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DD70A8A1-4B34-7DA7-2581-6995B2C4C7A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741363"/>
            <a:ext cx="4629150" cy="36544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9FBBC25A-649F-5F3F-DC4D-A298A47F9B7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1543050"/>
            <a:ext cx="2949575" cy="28590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17F327AE-3720-2014-57CF-DDED9DD90E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DA3DE-D360-4A17-819D-863ACA95E53D}" type="datetimeFigureOut">
              <a:rPr lang="it-IT" smtClean="0"/>
              <a:t>28/11/2025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CB24D9D5-A27F-287B-A922-71A97D583A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D9B7EC66-28A8-5E4D-5420-7F0ECF8A06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93E1A-BD4C-4EF4-B94D-48FB352D0D3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9932242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D33D39B-FF50-87A6-D1F1-74F4CA2297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C989484F-97CA-E18A-5AE8-4A950889A75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40AD8A30-C79C-707F-194F-58825D0D53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DA3DE-D360-4A17-819D-863ACA95E53D}" type="datetimeFigureOut">
              <a:rPr lang="it-IT" smtClean="0"/>
              <a:t>28/11/2025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899D8954-0DB2-05B8-AA53-C53926E09A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22B6EB13-C336-BCB9-ABF1-A02843320E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93E1A-BD4C-4EF4-B94D-48FB352D0D3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3151498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A823A639-1116-4066-50B8-6CD903D12C4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274638"/>
            <a:ext cx="1971675" cy="4357687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3B3DBD2A-B876-9ECA-BC1E-367F4C44010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274638"/>
            <a:ext cx="5762625" cy="4357687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3BDE9C20-2D2C-5090-CF66-98E359ABCA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DA3DE-D360-4A17-819D-863ACA95E53D}" type="datetimeFigureOut">
              <a:rPr lang="it-IT" smtClean="0"/>
              <a:t>28/11/2025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92151E07-5277-911C-2264-4453F788C3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81B7AE2C-127C-66A4-A2BF-FCAE7951EA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93E1A-BD4C-4EF4-B94D-48FB352D0D3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0463660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personalizza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490D6E0-6905-CEEC-235B-50D0384682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8031BBA2-5D1B-C009-10EB-96FF6BA769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DA3DE-D360-4A17-819D-863ACA95E53D}" type="datetimeFigureOut">
              <a:rPr lang="it-IT" smtClean="0"/>
              <a:t>28/11/2025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CE20F328-06E2-37FB-3A6D-3A4A6ED328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2A3A0D47-FFBD-D1EB-C9E9-7A9A70132F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93E1A-BD4C-4EF4-B94D-48FB352D0D3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455059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0C3082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600" b="0" i="0">
                <a:solidFill>
                  <a:srgbClr val="4471C4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11/28/2025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900" b="1" i="0">
                <a:solidFill>
                  <a:srgbClr val="0D3083"/>
                </a:solidFill>
                <a:latin typeface="Trebuchet MS"/>
                <a:cs typeface="Trebuchet MS"/>
              </a:defRPr>
            </a:lvl1pPr>
          </a:lstStyle>
          <a:p>
            <a:pPr marL="38100">
              <a:lnSpc>
                <a:spcPct val="100000"/>
              </a:lnSpc>
              <a:spcBef>
                <a:spcPts val="45"/>
              </a:spcBef>
            </a:pPr>
            <a:fld id="{81D60167-4931-47E6-BA6A-407CBD079E47}" type="slidenum">
              <a:rPr spc="-50" dirty="0"/>
              <a:t>‹N›</a:t>
            </a:fld>
            <a:endParaRPr spc="-50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0C3082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183005"/>
            <a:ext cx="3977640" cy="33947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183005"/>
            <a:ext cx="3977640" cy="33947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11/28/2025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900" b="1" i="0">
                <a:solidFill>
                  <a:srgbClr val="0D3083"/>
                </a:solidFill>
                <a:latin typeface="Trebuchet MS"/>
                <a:cs typeface="Trebuchet MS"/>
              </a:defRPr>
            </a:lvl1pPr>
          </a:lstStyle>
          <a:p>
            <a:pPr marL="38100">
              <a:lnSpc>
                <a:spcPct val="100000"/>
              </a:lnSpc>
              <a:spcBef>
                <a:spcPts val="45"/>
              </a:spcBef>
            </a:pPr>
            <a:fld id="{81D60167-4931-47E6-BA6A-407CBD079E47}" type="slidenum">
              <a:rPr spc="-50" dirty="0"/>
              <a:t>‹N›</a:t>
            </a:fld>
            <a:endParaRPr spc="-50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0C3082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11/28/2025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900" b="1" i="0">
                <a:solidFill>
                  <a:srgbClr val="0D3083"/>
                </a:solidFill>
                <a:latin typeface="Trebuchet MS"/>
                <a:cs typeface="Trebuchet MS"/>
              </a:defRPr>
            </a:lvl1pPr>
          </a:lstStyle>
          <a:p>
            <a:pPr marL="38100">
              <a:lnSpc>
                <a:spcPct val="100000"/>
              </a:lnSpc>
              <a:spcBef>
                <a:spcPts val="45"/>
              </a:spcBef>
            </a:pPr>
            <a:fld id="{81D60167-4931-47E6-BA6A-407CBD079E47}" type="slidenum">
              <a:rPr spc="-50" dirty="0"/>
              <a:t>‹N›</a:t>
            </a:fld>
            <a:endParaRPr spc="-50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11/28/2025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900" b="1" i="0">
                <a:solidFill>
                  <a:srgbClr val="0D3083"/>
                </a:solidFill>
                <a:latin typeface="Trebuchet MS"/>
                <a:cs typeface="Trebuchet MS"/>
              </a:defRPr>
            </a:lvl1pPr>
          </a:lstStyle>
          <a:p>
            <a:pPr marL="38100">
              <a:lnSpc>
                <a:spcPct val="100000"/>
              </a:lnSpc>
              <a:spcBef>
                <a:spcPts val="45"/>
              </a:spcBef>
            </a:pPr>
            <a:fld id="{81D60167-4931-47E6-BA6A-407CBD079E47}" type="slidenum">
              <a:rPr spc="-50" dirty="0"/>
              <a:t>‹N›</a:t>
            </a:fld>
            <a:endParaRPr spc="-50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personalizza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A49033D-8051-AAE7-39FF-BDE051828F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83EDF34D-22DF-9C71-9B29-B9CA9BA041B8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EFC1B8E6-DEAD-4612-9371-C2C087510E05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11/28/2025</a:t>
            </a:fld>
            <a:endParaRPr lang="en-US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BAD5D70D-321C-DCCF-E20D-2E72FAA645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38100">
              <a:lnSpc>
                <a:spcPct val="100000"/>
              </a:lnSpc>
              <a:spcBef>
                <a:spcPts val="45"/>
              </a:spcBef>
            </a:pPr>
            <a:fld id="{81D60167-4931-47E6-BA6A-407CBD079E47}" type="slidenum">
              <a:rPr lang="it-IT" spc="-50" smtClean="0"/>
              <a:t>‹N›</a:t>
            </a:fld>
            <a:endParaRPr lang="it-IT" spc="-50" dirty="0"/>
          </a:p>
        </p:txBody>
      </p:sp>
    </p:spTree>
    <p:extLst>
      <p:ext uri="{BB962C8B-B14F-4D97-AF65-F5344CB8AC3E}">
        <p14:creationId xmlns:p14="http://schemas.microsoft.com/office/powerpoint/2010/main" val="30786142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C0ED6F4-D508-31E8-2467-3FC8C3CC6A8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841375"/>
            <a:ext cx="6858000" cy="17907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8569FC15-F4A9-6C78-5F0C-FCCF20FBC7A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2701925"/>
            <a:ext cx="6858000" cy="1241425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EE2F9E78-58BC-1689-75B5-50950A4758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DA3DE-D360-4A17-819D-863ACA95E53D}" type="datetimeFigureOut">
              <a:rPr lang="it-IT" smtClean="0"/>
              <a:t>28/11/2025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1E60067C-1823-F4B2-9CC5-E66BB95B97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225204A4-B2EB-A6A9-370A-840B0DFDB7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93E1A-BD4C-4EF4-B94D-48FB352D0D3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487532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5CFB635-5413-0974-3856-E1F2E54B2B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EC0EE03-50E6-068C-60B1-9D8AC57DEE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125FCD22-62A9-ADB3-A4A4-5C749617B8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DA3DE-D360-4A17-819D-863ACA95E53D}" type="datetimeFigureOut">
              <a:rPr lang="it-IT" smtClean="0"/>
              <a:t>28/11/2025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0CCA4C11-77F6-94C7-C7DF-3F2912AA13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28CFCEBB-2D8A-333E-57D2-727400A05C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93E1A-BD4C-4EF4-B94D-48FB352D0D3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478833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06F3CD6-C52A-8756-D84E-060D40DA9E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282700"/>
            <a:ext cx="7886700" cy="2139950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6AB3FE1A-2E95-FFB1-7E55-E07D7203437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3441700"/>
            <a:ext cx="7886700" cy="1125538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DA6594E1-1F97-BF8C-AD17-2F96C24B02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DA3DE-D360-4A17-819D-863ACA95E53D}" type="datetimeFigureOut">
              <a:rPr lang="it-IT" smtClean="0"/>
              <a:t>28/11/2025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81CA4278-3238-A426-9168-5E5E63F367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E3F08C51-54FC-E34A-F86D-13B82BB5DF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93E1A-BD4C-4EF4-B94D-48FB352D0D3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319188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4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9.xml"/><Relationship Id="rId7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8.xml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Relationship Id="rId6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7.xml"/><Relationship Id="rId5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0.xml"/><Relationship Id="rId9" Type="http://schemas.openxmlformats.org/officeDocument/2006/relationships/slideLayout" Target="../slideLayouts/slideLayout1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1140460" cy="5143500"/>
          </a:xfrm>
          <a:custGeom>
            <a:avLst/>
            <a:gdLst/>
            <a:ahLst/>
            <a:cxnLst/>
            <a:rect l="l" t="t" r="r" b="b"/>
            <a:pathLst>
              <a:path w="1140460" h="5143500">
                <a:moveTo>
                  <a:pt x="1139952" y="0"/>
                </a:moveTo>
                <a:lnTo>
                  <a:pt x="0" y="0"/>
                </a:lnTo>
                <a:lnTo>
                  <a:pt x="0" y="5143500"/>
                </a:lnTo>
                <a:lnTo>
                  <a:pt x="1139952" y="5143500"/>
                </a:lnTo>
                <a:lnTo>
                  <a:pt x="1139952" y="0"/>
                </a:lnTo>
                <a:close/>
              </a:path>
            </a:pathLst>
          </a:custGeom>
          <a:solidFill>
            <a:srgbClr val="E7E6E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306194" y="303657"/>
            <a:ext cx="6267958" cy="45402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rgbClr val="0C3082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397635" y="1013586"/>
            <a:ext cx="6820534" cy="148843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600" b="0" i="0">
                <a:solidFill>
                  <a:srgbClr val="4471C4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4783455"/>
            <a:ext cx="2926080" cy="2571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4783455"/>
            <a:ext cx="2103120" cy="2571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11/28/2025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3921" y="4972269"/>
            <a:ext cx="156209" cy="1581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900" b="1" i="0">
                <a:solidFill>
                  <a:srgbClr val="0D3083"/>
                </a:solidFill>
                <a:latin typeface="Trebuchet MS"/>
                <a:cs typeface="Trebuchet MS"/>
              </a:defRPr>
            </a:lvl1pPr>
          </a:lstStyle>
          <a:p>
            <a:pPr marL="38100">
              <a:lnSpc>
                <a:spcPct val="100000"/>
              </a:lnSpc>
              <a:spcBef>
                <a:spcPts val="45"/>
              </a:spcBef>
            </a:pPr>
            <a:fld id="{81D60167-4931-47E6-BA6A-407CBD079E47}" type="slidenum">
              <a:rPr spc="-50" dirty="0"/>
              <a:t>‹N›</a:t>
            </a:fld>
            <a:endParaRPr spc="-5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60AA7BFF-E21F-9FB6-704E-C6A48A7044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74638"/>
            <a:ext cx="7886700" cy="9937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A28824A0-E26A-BE49-1DD7-CE17CA3276C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370013"/>
            <a:ext cx="7886700" cy="32623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9C67ADB8-1F0B-A1A6-DE98-D9452593F1B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C5DA3DE-D360-4A17-819D-863ACA95E53D}" type="datetimeFigureOut">
              <a:rPr lang="it-IT" smtClean="0"/>
              <a:t>28/11/2025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2B0826B5-D733-A90F-57DD-81687352150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86153021-836E-0912-7789-CB8527DD247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5493E1A-BD4C-4EF4-B94D-48FB352D0D3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340071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8" r:id="rId1"/>
    <p:sldLayoutId id="2147483669" r:id="rId2"/>
    <p:sldLayoutId id="2147483670" r:id="rId3"/>
    <p:sldLayoutId id="2147483671" r:id="rId4"/>
    <p:sldLayoutId id="2147483672" r:id="rId5"/>
    <p:sldLayoutId id="2147483673" r:id="rId6"/>
    <p:sldLayoutId id="2147483674" r:id="rId7"/>
    <p:sldLayoutId id="2147483675" r:id="rId8"/>
    <p:sldLayoutId id="2147483676" r:id="rId9"/>
    <p:sldLayoutId id="2147483677" r:id="rId10"/>
    <p:sldLayoutId id="2147483678" r:id="rId11"/>
    <p:sldLayoutId id="2147483679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1140460" cy="5143500"/>
          </a:xfrm>
          <a:custGeom>
            <a:avLst/>
            <a:gdLst/>
            <a:ahLst/>
            <a:cxnLst/>
            <a:rect l="l" t="t" r="r" b="b"/>
            <a:pathLst>
              <a:path w="1140460" h="5143500">
                <a:moveTo>
                  <a:pt x="1139952" y="0"/>
                </a:moveTo>
                <a:lnTo>
                  <a:pt x="0" y="0"/>
                </a:lnTo>
                <a:lnTo>
                  <a:pt x="0" y="5143500"/>
                </a:lnTo>
                <a:lnTo>
                  <a:pt x="1139952" y="5143500"/>
                </a:lnTo>
                <a:lnTo>
                  <a:pt x="1139952" y="0"/>
                </a:lnTo>
                <a:close/>
              </a:path>
            </a:pathLst>
          </a:custGeom>
          <a:solidFill>
            <a:srgbClr val="92D050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556034" y="570036"/>
            <a:ext cx="2610434" cy="2238665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6218554" y="2492817"/>
            <a:ext cx="918210" cy="78930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95"/>
              </a:lnSpc>
            </a:pPr>
            <a:r>
              <a:rPr sz="700" spc="-25" dirty="0">
                <a:solidFill>
                  <a:srgbClr val="0C3082"/>
                </a:solidFill>
                <a:latin typeface="Trebuchet MS"/>
                <a:cs typeface="Trebuchet MS"/>
              </a:rPr>
              <a:t>ROMA</a:t>
            </a:r>
            <a:r>
              <a:rPr sz="700" spc="-30" dirty="0">
                <a:solidFill>
                  <a:srgbClr val="0C3082"/>
                </a:solidFill>
                <a:latin typeface="Trebuchet MS"/>
                <a:cs typeface="Trebuchet MS"/>
              </a:rPr>
              <a:t> </a:t>
            </a:r>
            <a:r>
              <a:rPr sz="700" spc="-20" dirty="0">
                <a:solidFill>
                  <a:srgbClr val="0C3082"/>
                </a:solidFill>
                <a:latin typeface="Trebuchet MS"/>
                <a:cs typeface="Trebuchet MS"/>
              </a:rPr>
              <a:t>26</a:t>
            </a:r>
            <a:r>
              <a:rPr sz="700" spc="-40" dirty="0">
                <a:solidFill>
                  <a:srgbClr val="0C3082"/>
                </a:solidFill>
                <a:latin typeface="Trebuchet MS"/>
                <a:cs typeface="Trebuchet MS"/>
              </a:rPr>
              <a:t> </a:t>
            </a:r>
            <a:r>
              <a:rPr sz="700" spc="-25" dirty="0">
                <a:solidFill>
                  <a:srgbClr val="0C3082"/>
                </a:solidFill>
                <a:latin typeface="Trebuchet MS"/>
                <a:cs typeface="Trebuchet MS"/>
              </a:rPr>
              <a:t>FEBBRAIO</a:t>
            </a:r>
            <a:r>
              <a:rPr sz="700" spc="5" dirty="0">
                <a:solidFill>
                  <a:srgbClr val="0C3082"/>
                </a:solidFill>
                <a:latin typeface="Trebuchet MS"/>
                <a:cs typeface="Trebuchet MS"/>
              </a:rPr>
              <a:t> </a:t>
            </a:r>
            <a:r>
              <a:rPr sz="700" spc="-25" dirty="0">
                <a:solidFill>
                  <a:srgbClr val="0C3082"/>
                </a:solidFill>
                <a:latin typeface="Trebuchet MS"/>
                <a:cs typeface="Trebuchet MS"/>
              </a:rPr>
              <a:t>2018</a:t>
            </a:r>
            <a:endParaRPr sz="700" dirty="0">
              <a:latin typeface="Trebuchet MS"/>
              <a:cs typeface="Trebuchet MS"/>
            </a:endParaRPr>
          </a:p>
          <a:p>
            <a:pPr marR="154305">
              <a:lnSpc>
                <a:spcPct val="100000"/>
              </a:lnSpc>
              <a:spcBef>
                <a:spcPts val="600"/>
              </a:spcBef>
            </a:pPr>
            <a:r>
              <a:rPr sz="700" b="1" spc="-10" dirty="0">
                <a:solidFill>
                  <a:srgbClr val="DB332D"/>
                </a:solidFill>
                <a:latin typeface="Trebuchet MS"/>
                <a:cs typeface="Trebuchet MS"/>
              </a:rPr>
              <a:t>INAUGURAZIONE </a:t>
            </a:r>
            <a:r>
              <a:rPr sz="700" b="1" spc="-30" dirty="0">
                <a:solidFill>
                  <a:srgbClr val="DB332D"/>
                </a:solidFill>
                <a:latin typeface="Trebuchet MS"/>
                <a:cs typeface="Trebuchet MS"/>
              </a:rPr>
              <a:t>DEL</a:t>
            </a:r>
            <a:r>
              <a:rPr sz="700" b="1" spc="-10" dirty="0">
                <a:solidFill>
                  <a:srgbClr val="DB332D"/>
                </a:solidFill>
                <a:latin typeface="Trebuchet MS"/>
                <a:cs typeface="Trebuchet MS"/>
              </a:rPr>
              <a:t> NUOVO LABORATORIO </a:t>
            </a:r>
            <a:r>
              <a:rPr sz="700" b="1" spc="-30" dirty="0">
                <a:solidFill>
                  <a:srgbClr val="DB332D"/>
                </a:solidFill>
                <a:latin typeface="Trebuchet MS"/>
                <a:cs typeface="Trebuchet MS"/>
              </a:rPr>
              <a:t>DELL’INNOVAZIONE</a:t>
            </a:r>
            <a:endParaRPr sz="700" dirty="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sz="700" spc="-25" dirty="0">
                <a:solidFill>
                  <a:srgbClr val="0C3082"/>
                </a:solidFill>
                <a:latin typeface="Trebuchet MS"/>
                <a:cs typeface="Trebuchet MS"/>
              </a:rPr>
              <a:t>GIORGIO</a:t>
            </a:r>
            <a:r>
              <a:rPr sz="700" spc="-20" dirty="0">
                <a:solidFill>
                  <a:srgbClr val="0C3082"/>
                </a:solidFill>
                <a:latin typeface="Trebuchet MS"/>
                <a:cs typeface="Trebuchet MS"/>
              </a:rPr>
              <a:t> </a:t>
            </a:r>
            <a:r>
              <a:rPr sz="700" spc="-10" dirty="0">
                <a:solidFill>
                  <a:srgbClr val="0C3082"/>
                </a:solidFill>
                <a:latin typeface="Trebuchet MS"/>
                <a:cs typeface="Trebuchet MS"/>
              </a:rPr>
              <a:t>ALLEVA</a:t>
            </a:r>
            <a:endParaRPr sz="700" dirty="0">
              <a:latin typeface="Trebuchet MS"/>
              <a:cs typeface="Trebuchet MS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4651247" y="0"/>
            <a:ext cx="4493260" cy="5143500"/>
          </a:xfrm>
          <a:custGeom>
            <a:avLst/>
            <a:gdLst/>
            <a:ahLst/>
            <a:cxnLst/>
            <a:rect l="l" t="t" r="r" b="b"/>
            <a:pathLst>
              <a:path w="4493259" h="5143500">
                <a:moveTo>
                  <a:pt x="4492752" y="0"/>
                </a:moveTo>
                <a:lnTo>
                  <a:pt x="0" y="0"/>
                </a:lnTo>
                <a:lnTo>
                  <a:pt x="0" y="5143500"/>
                </a:lnTo>
                <a:lnTo>
                  <a:pt x="4492752" y="5143500"/>
                </a:lnTo>
                <a:lnTo>
                  <a:pt x="4492752" y="0"/>
                </a:lnTo>
                <a:close/>
              </a:path>
            </a:pathLst>
          </a:custGeom>
          <a:solidFill>
            <a:srgbClr val="0D3083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7" name="object 7"/>
          <p:cNvSpPr txBox="1">
            <a:spLocks noGrp="1"/>
          </p:cNvSpPr>
          <p:nvPr>
            <p:ph type="title"/>
          </p:nvPr>
        </p:nvSpPr>
        <p:spPr>
          <a:xfrm>
            <a:off x="4873497" y="1847799"/>
            <a:ext cx="4013455" cy="50462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algn="just">
              <a:lnSpc>
                <a:spcPct val="100000"/>
              </a:lnSpc>
              <a:spcBef>
                <a:spcPts val="95"/>
              </a:spcBef>
            </a:pPr>
            <a:r>
              <a:rPr lang="it-IT" sz="1600" b="0" dirty="0">
                <a:solidFill>
                  <a:srgbClr val="538235"/>
                </a:solidFill>
                <a:latin typeface="Calibri"/>
                <a:cs typeface="Calibri"/>
              </a:rPr>
              <a:t>Stima delle emissioni totali delle autovetture circolanti</a:t>
            </a:r>
            <a:endParaRPr lang="it-IT" sz="1600" dirty="0">
              <a:latin typeface="Calibri"/>
              <a:cs typeface="Calibri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4873497" y="2823718"/>
            <a:ext cx="3973195" cy="6719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200"/>
              </a:lnSpc>
              <a:spcBef>
                <a:spcPts val="100"/>
              </a:spcBef>
            </a:pPr>
            <a:r>
              <a:rPr lang="it-IT" sz="1400" dirty="0">
                <a:solidFill>
                  <a:srgbClr val="538235"/>
                </a:solidFill>
                <a:latin typeface="Calibri"/>
                <a:cs typeface="Calibri"/>
              </a:rPr>
              <a:t>Un approccio integrato per la territorializzazione delle percorrenze veicolari: dall’esplorazione delle fonti</a:t>
            </a:r>
          </a:p>
          <a:p>
            <a:pPr marL="12700" marR="5080">
              <a:lnSpc>
                <a:spcPct val="100200"/>
              </a:lnSpc>
              <a:spcBef>
                <a:spcPts val="100"/>
              </a:spcBef>
            </a:pPr>
            <a:r>
              <a:rPr lang="it-IT" sz="1400" dirty="0">
                <a:solidFill>
                  <a:srgbClr val="538235"/>
                </a:solidFill>
                <a:latin typeface="Calibri"/>
                <a:cs typeface="Calibri"/>
              </a:rPr>
              <a:t>alla definizione del modello di stima </a:t>
            </a:r>
            <a:r>
              <a:rPr sz="1400">
                <a:solidFill>
                  <a:srgbClr val="538235"/>
                </a:solidFill>
                <a:latin typeface="Calibri"/>
                <a:cs typeface="Calibri"/>
              </a:rPr>
              <a:t>–</a:t>
            </a:r>
            <a:r>
              <a:rPr sz="1400" spc="-30">
                <a:solidFill>
                  <a:srgbClr val="538235"/>
                </a:solidFill>
                <a:latin typeface="Calibri"/>
                <a:cs typeface="Calibri"/>
              </a:rPr>
              <a:t> </a:t>
            </a:r>
            <a:r>
              <a:rPr lang="it-IT" sz="1400" spc="-30">
                <a:solidFill>
                  <a:srgbClr val="538235"/>
                </a:solidFill>
                <a:latin typeface="Calibri"/>
                <a:cs typeface="Calibri"/>
              </a:rPr>
              <a:t>350</a:t>
            </a:r>
            <a:endParaRPr sz="1400" dirty="0">
              <a:latin typeface="Calibri"/>
              <a:cs typeface="Calibri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5091176" y="524382"/>
            <a:ext cx="1118870" cy="22890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lang="it-IT" sz="1400" dirty="0" err="1">
                <a:solidFill>
                  <a:srgbClr val="FFFFFF"/>
                </a:solidFill>
                <a:latin typeface="Trebuchet MS"/>
                <a:cs typeface="Trebuchet MS"/>
              </a:rPr>
              <a:t>LabInn</a:t>
            </a:r>
            <a:r>
              <a:rPr lang="it-IT" sz="140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400" dirty="0">
                <a:solidFill>
                  <a:srgbClr val="FFFFFF"/>
                </a:solidFill>
                <a:latin typeface="Trebuchet MS"/>
                <a:cs typeface="Trebuchet MS"/>
              </a:rPr>
              <a:t>V</a:t>
            </a:r>
            <a:r>
              <a:rPr lang="it-IT" sz="1400" dirty="0">
                <a:solidFill>
                  <a:srgbClr val="FFFFFF"/>
                </a:solidFill>
                <a:latin typeface="Trebuchet MS"/>
                <a:cs typeface="Trebuchet MS"/>
              </a:rPr>
              <a:t>I</a:t>
            </a:r>
            <a:r>
              <a:rPr sz="1400" spc="-2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400" spc="-20" dirty="0">
                <a:solidFill>
                  <a:srgbClr val="FFFFFF"/>
                </a:solidFill>
                <a:latin typeface="Trebuchet MS"/>
                <a:cs typeface="Trebuchet MS"/>
              </a:rPr>
              <a:t>Call</a:t>
            </a:r>
            <a:endParaRPr sz="1400" dirty="0">
              <a:latin typeface="Trebuchet MS"/>
              <a:cs typeface="Trebuchet MS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5110734" y="4668418"/>
            <a:ext cx="3973195" cy="22826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it-IT" sz="1400" spc="-10" dirty="0">
                <a:solidFill>
                  <a:srgbClr val="FFFFFF"/>
                </a:solidFill>
                <a:latin typeface="Trebuchet MS"/>
                <a:cs typeface="Trebuchet MS"/>
              </a:rPr>
              <a:t>Referenti</a:t>
            </a:r>
            <a:r>
              <a:rPr sz="1400" spc="-10" dirty="0">
                <a:solidFill>
                  <a:srgbClr val="FFFFFF"/>
                </a:solidFill>
                <a:latin typeface="Trebuchet MS"/>
                <a:cs typeface="Trebuchet MS"/>
              </a:rPr>
              <a:t>:</a:t>
            </a:r>
            <a:r>
              <a:rPr lang="it-IT" sz="1400" spc="-10" dirty="0">
                <a:solidFill>
                  <a:srgbClr val="FFFFFF"/>
                </a:solidFill>
                <a:latin typeface="Trebuchet MS"/>
                <a:cs typeface="Trebuchet MS"/>
              </a:rPr>
              <a:t> Andrea Amico e Marica D’Elia</a:t>
            </a:r>
            <a:endParaRPr sz="1400" dirty="0">
              <a:latin typeface="Trebuchet MS"/>
              <a:cs typeface="Trebuchet MS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5102352" y="809244"/>
            <a:ext cx="3784600" cy="4147185"/>
          </a:xfrm>
          <a:custGeom>
            <a:avLst/>
            <a:gdLst/>
            <a:ahLst/>
            <a:cxnLst/>
            <a:rect l="l" t="t" r="r" b="b"/>
            <a:pathLst>
              <a:path w="3784600" h="4147185">
                <a:moveTo>
                  <a:pt x="0" y="0"/>
                </a:moveTo>
                <a:lnTo>
                  <a:pt x="3784346" y="1904"/>
                </a:lnTo>
              </a:path>
              <a:path w="3784600" h="4147185">
                <a:moveTo>
                  <a:pt x="0" y="4145279"/>
                </a:moveTo>
                <a:lnTo>
                  <a:pt x="3784346" y="4147172"/>
                </a:lnTo>
              </a:path>
            </a:pathLst>
          </a:custGeom>
          <a:ln w="6096">
            <a:solidFill>
              <a:srgbClr val="FFFFFF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7556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it-IT" dirty="0"/>
              <a:t>Il</a:t>
            </a:r>
            <a:r>
              <a:rPr lang="it-IT" spc="-5" dirty="0"/>
              <a:t> </a:t>
            </a:r>
            <a:r>
              <a:rPr lang="it-IT" spc="-10" dirty="0"/>
              <a:t>gruppo</a:t>
            </a:r>
          </a:p>
        </p:txBody>
      </p:sp>
      <p:sp>
        <p:nvSpPr>
          <p:cNvPr id="4" name="object 4"/>
          <p:cNvSpPr/>
          <p:nvPr/>
        </p:nvSpPr>
        <p:spPr>
          <a:xfrm>
            <a:off x="1318260" y="810768"/>
            <a:ext cx="7569200" cy="0"/>
          </a:xfrm>
          <a:custGeom>
            <a:avLst/>
            <a:gdLst/>
            <a:ahLst/>
            <a:cxnLst/>
            <a:rect l="l" t="t" r="r" b="b"/>
            <a:pathLst>
              <a:path w="7569200">
                <a:moveTo>
                  <a:pt x="0" y="0"/>
                </a:moveTo>
                <a:lnTo>
                  <a:pt x="7568692" y="0"/>
                </a:lnTo>
              </a:path>
            </a:pathLst>
          </a:custGeom>
          <a:ln w="6096">
            <a:solidFill>
              <a:srgbClr val="BEBEBE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5" name="object 5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00584" y="27432"/>
            <a:ext cx="938784" cy="797051"/>
          </a:xfrm>
          <a:prstGeom prst="rect">
            <a:avLst/>
          </a:prstGeom>
        </p:spPr>
      </p:pic>
      <p:sp>
        <p:nvSpPr>
          <p:cNvPr id="6" name="object 6"/>
          <p:cNvSpPr/>
          <p:nvPr/>
        </p:nvSpPr>
        <p:spPr>
          <a:xfrm>
            <a:off x="1318260" y="4928615"/>
            <a:ext cx="7569200" cy="0"/>
          </a:xfrm>
          <a:custGeom>
            <a:avLst/>
            <a:gdLst/>
            <a:ahLst/>
            <a:cxnLst/>
            <a:rect l="l" t="t" r="r" b="b"/>
            <a:pathLst>
              <a:path w="7569200">
                <a:moveTo>
                  <a:pt x="0" y="0"/>
                </a:moveTo>
                <a:lnTo>
                  <a:pt x="7568692" y="0"/>
                </a:lnTo>
              </a:path>
            </a:pathLst>
          </a:custGeom>
          <a:ln w="6096">
            <a:solidFill>
              <a:srgbClr val="BEBEBE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75787" y="1581150"/>
            <a:ext cx="1031240" cy="627736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700" spc="-25" dirty="0">
                <a:solidFill>
                  <a:srgbClr val="0C3082"/>
                </a:solidFill>
                <a:latin typeface="Trebuchet MS"/>
                <a:cs typeface="Trebuchet MS"/>
              </a:rPr>
              <a:t>LABINN</a:t>
            </a:r>
            <a:r>
              <a:rPr sz="700" dirty="0">
                <a:solidFill>
                  <a:srgbClr val="0C3082"/>
                </a:solidFill>
                <a:latin typeface="Trebuchet MS"/>
                <a:cs typeface="Trebuchet MS"/>
              </a:rPr>
              <a:t> </a:t>
            </a:r>
            <a:r>
              <a:rPr sz="700" spc="-30" dirty="0">
                <a:solidFill>
                  <a:srgbClr val="0C3082"/>
                </a:solidFill>
                <a:latin typeface="Trebuchet MS"/>
                <a:cs typeface="Trebuchet MS"/>
              </a:rPr>
              <a:t>V</a:t>
            </a:r>
            <a:r>
              <a:rPr lang="it-IT" sz="700" spc="-30" dirty="0">
                <a:solidFill>
                  <a:srgbClr val="0C3082"/>
                </a:solidFill>
                <a:latin typeface="Trebuchet MS"/>
                <a:cs typeface="Trebuchet MS"/>
              </a:rPr>
              <a:t>I</a:t>
            </a:r>
            <a:r>
              <a:rPr sz="700" spc="-35" dirty="0">
                <a:solidFill>
                  <a:srgbClr val="0C3082"/>
                </a:solidFill>
                <a:latin typeface="Trebuchet MS"/>
                <a:cs typeface="Trebuchet MS"/>
              </a:rPr>
              <a:t> </a:t>
            </a:r>
            <a:r>
              <a:rPr sz="700" spc="-20" dirty="0">
                <a:solidFill>
                  <a:srgbClr val="0C3082"/>
                </a:solidFill>
                <a:latin typeface="Trebuchet MS"/>
                <a:cs typeface="Trebuchet MS"/>
              </a:rPr>
              <a:t>CALL</a:t>
            </a:r>
            <a:endParaRPr sz="700" dirty="0">
              <a:latin typeface="Trebuchet MS"/>
              <a:cs typeface="Trebuchet MS"/>
            </a:endParaRPr>
          </a:p>
          <a:p>
            <a:pPr marL="12700" marR="5080">
              <a:lnSpc>
                <a:spcPct val="100000"/>
              </a:lnSpc>
              <a:spcBef>
                <a:spcPts val="600"/>
              </a:spcBef>
            </a:pPr>
            <a:r>
              <a:rPr lang="it-IT" sz="700" b="1" spc="-20" dirty="0">
                <a:solidFill>
                  <a:srgbClr val="DB332D"/>
                </a:solidFill>
                <a:latin typeface="Trebuchet MS"/>
                <a:cs typeface="Trebuchet MS"/>
              </a:rPr>
              <a:t>Titolo progetto: Stima delle emissioni totali delle autovetture circolanti</a:t>
            </a:r>
            <a:endParaRPr lang="it-IT" sz="700" dirty="0">
              <a:latin typeface="Trebuchet MS"/>
              <a:cs typeface="Trebuchet MS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54356" y="1581150"/>
            <a:ext cx="921385" cy="0"/>
          </a:xfrm>
          <a:custGeom>
            <a:avLst/>
            <a:gdLst/>
            <a:ahLst/>
            <a:cxnLst/>
            <a:rect l="l" t="t" r="r" b="b"/>
            <a:pathLst>
              <a:path w="921385">
                <a:moveTo>
                  <a:pt x="0" y="0"/>
                </a:moveTo>
                <a:lnTo>
                  <a:pt x="921004" y="0"/>
                </a:lnTo>
              </a:path>
            </a:pathLst>
          </a:custGeom>
          <a:ln w="6096">
            <a:solidFill>
              <a:srgbClr val="BEBEBE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 txBox="1"/>
          <p:nvPr/>
        </p:nvSpPr>
        <p:spPr>
          <a:xfrm>
            <a:off x="1318260" y="971550"/>
            <a:ext cx="5377815" cy="155363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5"/>
              </a:spcBef>
            </a:pPr>
            <a:r>
              <a:rPr sz="1600" dirty="0">
                <a:solidFill>
                  <a:srgbClr val="4471C4"/>
                </a:solidFill>
                <a:latin typeface="Calibri"/>
                <a:cs typeface="Calibri"/>
              </a:rPr>
              <a:t>Il</a:t>
            </a:r>
            <a:r>
              <a:rPr sz="1600" spc="-35" dirty="0">
                <a:solidFill>
                  <a:srgbClr val="4471C4"/>
                </a:solidFill>
                <a:latin typeface="Calibri"/>
                <a:cs typeface="Calibri"/>
              </a:rPr>
              <a:t> </a:t>
            </a:r>
            <a:r>
              <a:rPr sz="1600" dirty="0">
                <a:solidFill>
                  <a:srgbClr val="4471C4"/>
                </a:solidFill>
                <a:latin typeface="Calibri"/>
                <a:cs typeface="Calibri"/>
              </a:rPr>
              <a:t>gruppo</a:t>
            </a:r>
            <a:r>
              <a:rPr sz="1600" spc="-20" dirty="0">
                <a:solidFill>
                  <a:srgbClr val="4471C4"/>
                </a:solidFill>
                <a:latin typeface="Calibri"/>
                <a:cs typeface="Calibri"/>
              </a:rPr>
              <a:t> </a:t>
            </a:r>
            <a:r>
              <a:rPr sz="1600" dirty="0">
                <a:solidFill>
                  <a:srgbClr val="4471C4"/>
                </a:solidFill>
                <a:latin typeface="Calibri"/>
                <a:cs typeface="Calibri"/>
              </a:rPr>
              <a:t>di</a:t>
            </a:r>
            <a:r>
              <a:rPr sz="1600" spc="-35" dirty="0">
                <a:solidFill>
                  <a:srgbClr val="4471C4"/>
                </a:solidFill>
                <a:latin typeface="Calibri"/>
                <a:cs typeface="Calibri"/>
              </a:rPr>
              <a:t> </a:t>
            </a:r>
            <a:r>
              <a:rPr sz="1600" dirty="0">
                <a:solidFill>
                  <a:srgbClr val="4471C4"/>
                </a:solidFill>
                <a:latin typeface="Calibri"/>
                <a:cs typeface="Calibri"/>
              </a:rPr>
              <a:t>ricerca</a:t>
            </a:r>
            <a:r>
              <a:rPr sz="1600" spc="-5" dirty="0">
                <a:solidFill>
                  <a:srgbClr val="4471C4"/>
                </a:solidFill>
                <a:latin typeface="Calibri"/>
                <a:cs typeface="Calibri"/>
              </a:rPr>
              <a:t> </a:t>
            </a:r>
            <a:r>
              <a:rPr sz="1600" dirty="0">
                <a:solidFill>
                  <a:srgbClr val="4471C4"/>
                </a:solidFill>
                <a:latin typeface="Calibri"/>
                <a:cs typeface="Calibri"/>
              </a:rPr>
              <a:t>si</a:t>
            </a:r>
            <a:r>
              <a:rPr sz="1600" spc="-35" dirty="0">
                <a:solidFill>
                  <a:srgbClr val="4471C4"/>
                </a:solidFill>
                <a:latin typeface="Calibri"/>
                <a:cs typeface="Calibri"/>
              </a:rPr>
              <a:t> </a:t>
            </a:r>
            <a:r>
              <a:rPr lang="it-IT" sz="1600" dirty="0">
                <a:solidFill>
                  <a:srgbClr val="4471C4"/>
                </a:solidFill>
                <a:latin typeface="Calibri"/>
                <a:cs typeface="Calibri"/>
              </a:rPr>
              <a:t>compone</a:t>
            </a:r>
            <a:r>
              <a:rPr sz="1600" spc="5" dirty="0">
                <a:solidFill>
                  <a:srgbClr val="4471C4"/>
                </a:solidFill>
                <a:latin typeface="Calibri"/>
                <a:cs typeface="Calibri"/>
              </a:rPr>
              <a:t> </a:t>
            </a:r>
            <a:r>
              <a:rPr sz="1600" dirty="0">
                <a:solidFill>
                  <a:srgbClr val="4471C4"/>
                </a:solidFill>
                <a:latin typeface="Calibri"/>
                <a:cs typeface="Calibri"/>
              </a:rPr>
              <a:t>di</a:t>
            </a:r>
            <a:r>
              <a:rPr lang="it-IT" sz="1600" dirty="0">
                <a:solidFill>
                  <a:srgbClr val="4471C4"/>
                </a:solidFill>
                <a:latin typeface="Calibri"/>
                <a:cs typeface="Calibri"/>
              </a:rPr>
              <a:t>:</a:t>
            </a:r>
          </a:p>
          <a:p>
            <a:pPr marL="12700" marR="5080">
              <a:lnSpc>
                <a:spcPct val="100000"/>
              </a:lnSpc>
              <a:spcBef>
                <a:spcPts val="95"/>
              </a:spcBef>
            </a:pPr>
            <a:endParaRPr lang="it-IT" sz="1600" dirty="0">
              <a:solidFill>
                <a:srgbClr val="4471C4"/>
              </a:solidFill>
              <a:latin typeface="Calibri"/>
              <a:cs typeface="Calibri"/>
            </a:endParaRPr>
          </a:p>
          <a:p>
            <a:pPr marL="12700" marR="5080">
              <a:lnSpc>
                <a:spcPct val="100000"/>
              </a:lnSpc>
              <a:spcBef>
                <a:spcPts val="95"/>
              </a:spcBef>
            </a:pPr>
            <a:endParaRPr lang="it-IT" sz="1600" dirty="0">
              <a:solidFill>
                <a:srgbClr val="4471C4"/>
              </a:solidFill>
              <a:latin typeface="Calibri"/>
              <a:cs typeface="Calibri"/>
            </a:endParaRPr>
          </a:p>
          <a:p>
            <a:pPr marL="12700" marR="5080">
              <a:lnSpc>
                <a:spcPct val="100000"/>
              </a:lnSpc>
              <a:spcBef>
                <a:spcPts val="95"/>
              </a:spcBef>
            </a:pPr>
            <a:r>
              <a:rPr lang="it-IT" sz="1600" dirty="0">
                <a:solidFill>
                  <a:schemeClr val="tx1"/>
                </a:solidFill>
                <a:latin typeface="Calibri"/>
                <a:cs typeface="Calibri"/>
              </a:rPr>
              <a:t>Andrea Amico (DCAT – ATB)</a:t>
            </a:r>
          </a:p>
          <a:p>
            <a:pPr marL="12700" marR="5080">
              <a:lnSpc>
                <a:spcPct val="100000"/>
              </a:lnSpc>
              <a:spcBef>
                <a:spcPts val="95"/>
              </a:spcBef>
            </a:pPr>
            <a:r>
              <a:rPr lang="it-IT" sz="1600" dirty="0">
                <a:solidFill>
                  <a:schemeClr val="tx1"/>
                </a:solidFill>
                <a:latin typeface="Calibri"/>
                <a:cs typeface="Calibri"/>
              </a:rPr>
              <a:t>Marica D’Elia (DCAT – ATB)</a:t>
            </a:r>
          </a:p>
          <a:p>
            <a:pPr marL="12700" marR="5080">
              <a:lnSpc>
                <a:spcPct val="100000"/>
              </a:lnSpc>
              <a:spcBef>
                <a:spcPts val="95"/>
              </a:spcBef>
            </a:pPr>
            <a:r>
              <a:rPr lang="it-IT" sz="1600" dirty="0">
                <a:solidFill>
                  <a:schemeClr val="tx1"/>
                </a:solidFill>
                <a:latin typeface="Calibri"/>
                <a:cs typeface="Calibri"/>
              </a:rPr>
              <a:t>Chiara Riccobono (DCAT – ATB)</a:t>
            </a:r>
          </a:p>
        </p:txBody>
      </p:sp>
      <p:sp>
        <p:nvSpPr>
          <p:cNvPr id="19" name="object 19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571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45"/>
              </a:spcBef>
            </a:pPr>
            <a:r>
              <a:rPr spc="-50" dirty="0"/>
              <a:t>1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64972" y="3819550"/>
            <a:ext cx="611505" cy="1366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8800" spc="-50" dirty="0">
                <a:solidFill>
                  <a:srgbClr val="FFFFFF"/>
                </a:solidFill>
                <a:latin typeface="Trebuchet MS"/>
                <a:cs typeface="Trebuchet MS"/>
              </a:rPr>
              <a:t>1</a:t>
            </a:r>
            <a:endParaRPr sz="8800" dirty="0">
              <a:latin typeface="Trebuchet MS"/>
              <a:cs typeface="Trebuchet MS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1318260" y="810768"/>
            <a:ext cx="7569200" cy="0"/>
          </a:xfrm>
          <a:custGeom>
            <a:avLst/>
            <a:gdLst/>
            <a:ahLst/>
            <a:cxnLst/>
            <a:rect l="l" t="t" r="r" b="b"/>
            <a:pathLst>
              <a:path w="7569200">
                <a:moveTo>
                  <a:pt x="0" y="0"/>
                </a:moveTo>
                <a:lnTo>
                  <a:pt x="7568692" y="0"/>
                </a:lnTo>
              </a:path>
            </a:pathLst>
          </a:custGeom>
          <a:ln w="6096">
            <a:solidFill>
              <a:srgbClr val="BEBEBE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5" name="object 5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00584" y="27432"/>
            <a:ext cx="938784" cy="797051"/>
          </a:xfrm>
          <a:prstGeom prst="rect">
            <a:avLst/>
          </a:prstGeom>
        </p:spPr>
      </p:pic>
      <p:sp>
        <p:nvSpPr>
          <p:cNvPr id="6" name="object 6"/>
          <p:cNvSpPr/>
          <p:nvPr/>
        </p:nvSpPr>
        <p:spPr>
          <a:xfrm>
            <a:off x="1318260" y="4928615"/>
            <a:ext cx="7569200" cy="0"/>
          </a:xfrm>
          <a:custGeom>
            <a:avLst/>
            <a:gdLst/>
            <a:ahLst/>
            <a:cxnLst/>
            <a:rect l="l" t="t" r="r" b="b"/>
            <a:pathLst>
              <a:path w="7569200">
                <a:moveTo>
                  <a:pt x="0" y="0"/>
                </a:moveTo>
                <a:lnTo>
                  <a:pt x="7568692" y="0"/>
                </a:lnTo>
              </a:path>
            </a:pathLst>
          </a:custGeom>
          <a:ln w="6096">
            <a:solidFill>
              <a:srgbClr val="BEBEBE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571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45"/>
              </a:spcBef>
            </a:pPr>
            <a:r>
              <a:rPr spc="-50" dirty="0"/>
              <a:t>2</a:t>
            </a:r>
          </a:p>
        </p:txBody>
      </p:sp>
      <p:sp>
        <p:nvSpPr>
          <p:cNvPr id="22" name="Titolo 21">
            <a:extLst>
              <a:ext uri="{FF2B5EF4-FFF2-40B4-BE49-F238E27FC236}">
                <a16:creationId xmlns:a16="http://schemas.microsoft.com/office/drawing/2014/main" id="{8FF85A90-3C15-4A27-9CCA-E817824E4A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06194" y="303657"/>
            <a:ext cx="6267958" cy="369332"/>
          </a:xfrm>
        </p:spPr>
        <p:txBody>
          <a:bodyPr/>
          <a:lstStyle/>
          <a:p>
            <a:r>
              <a:rPr lang="it-IT" dirty="0"/>
              <a:t>Contesto di riferimento</a:t>
            </a:r>
          </a:p>
        </p:txBody>
      </p:sp>
      <p:sp>
        <p:nvSpPr>
          <p:cNvPr id="7" name="object 7">
            <a:extLst>
              <a:ext uri="{FF2B5EF4-FFF2-40B4-BE49-F238E27FC236}">
                <a16:creationId xmlns:a16="http://schemas.microsoft.com/office/drawing/2014/main" id="{A78DCB2C-4241-B8B7-084A-B2624AD7E872}"/>
              </a:ext>
            </a:extLst>
          </p:cNvPr>
          <p:cNvSpPr txBox="1"/>
          <p:nvPr/>
        </p:nvSpPr>
        <p:spPr>
          <a:xfrm>
            <a:off x="54356" y="1581150"/>
            <a:ext cx="1031240" cy="812402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700" spc="-25" dirty="0">
                <a:solidFill>
                  <a:srgbClr val="0C3082"/>
                </a:solidFill>
                <a:latin typeface="Trebuchet MS"/>
                <a:cs typeface="Trebuchet MS"/>
              </a:rPr>
              <a:t>LABINN</a:t>
            </a:r>
            <a:r>
              <a:rPr sz="700" dirty="0">
                <a:solidFill>
                  <a:srgbClr val="0C3082"/>
                </a:solidFill>
                <a:latin typeface="Trebuchet MS"/>
                <a:cs typeface="Trebuchet MS"/>
              </a:rPr>
              <a:t> </a:t>
            </a:r>
            <a:r>
              <a:rPr sz="700" spc="-30" dirty="0">
                <a:solidFill>
                  <a:srgbClr val="0C3082"/>
                </a:solidFill>
                <a:latin typeface="Trebuchet MS"/>
                <a:cs typeface="Trebuchet MS"/>
              </a:rPr>
              <a:t>V</a:t>
            </a:r>
            <a:r>
              <a:rPr lang="it-IT" sz="700" spc="-30" dirty="0">
                <a:solidFill>
                  <a:srgbClr val="0C3082"/>
                </a:solidFill>
                <a:latin typeface="Trebuchet MS"/>
                <a:cs typeface="Trebuchet MS"/>
              </a:rPr>
              <a:t>I</a:t>
            </a:r>
            <a:r>
              <a:rPr sz="700" spc="-35" dirty="0">
                <a:solidFill>
                  <a:srgbClr val="0C3082"/>
                </a:solidFill>
                <a:latin typeface="Trebuchet MS"/>
                <a:cs typeface="Trebuchet MS"/>
              </a:rPr>
              <a:t> </a:t>
            </a:r>
            <a:r>
              <a:rPr sz="700" spc="-20" dirty="0">
                <a:solidFill>
                  <a:srgbClr val="0C3082"/>
                </a:solidFill>
                <a:latin typeface="Trebuchet MS"/>
                <a:cs typeface="Trebuchet MS"/>
              </a:rPr>
              <a:t>CALL</a:t>
            </a:r>
            <a:endParaRPr sz="700" dirty="0">
              <a:latin typeface="Trebuchet MS"/>
              <a:cs typeface="Trebuchet MS"/>
            </a:endParaRPr>
          </a:p>
          <a:p>
            <a:pPr marL="12700" marR="5080">
              <a:lnSpc>
                <a:spcPct val="100000"/>
              </a:lnSpc>
              <a:spcBef>
                <a:spcPts val="600"/>
              </a:spcBef>
            </a:pPr>
            <a:r>
              <a:rPr lang="it-IT" sz="700" b="1" spc="-20" dirty="0">
                <a:solidFill>
                  <a:srgbClr val="DB332D"/>
                </a:solidFill>
                <a:latin typeface="Trebuchet MS"/>
                <a:cs typeface="Trebuchet MS"/>
              </a:rPr>
              <a:t>Titolo progetto: Stima delle emissioni totali delle autovetture circolanti</a:t>
            </a:r>
          </a:p>
          <a:p>
            <a:pPr marL="12700" marR="5080">
              <a:lnSpc>
                <a:spcPct val="100000"/>
              </a:lnSpc>
              <a:spcBef>
                <a:spcPts val="600"/>
              </a:spcBef>
            </a:pPr>
            <a:endParaRPr sz="700" dirty="0">
              <a:latin typeface="Trebuchet MS"/>
              <a:cs typeface="Trebuchet MS"/>
            </a:endParaRPr>
          </a:p>
        </p:txBody>
      </p:sp>
      <p:sp>
        <p:nvSpPr>
          <p:cNvPr id="8" name="object 10">
            <a:extLst>
              <a:ext uri="{FF2B5EF4-FFF2-40B4-BE49-F238E27FC236}">
                <a16:creationId xmlns:a16="http://schemas.microsoft.com/office/drawing/2014/main" id="{55DD1873-9109-5421-5C93-205730A4B08C}"/>
              </a:ext>
            </a:extLst>
          </p:cNvPr>
          <p:cNvSpPr/>
          <p:nvPr/>
        </p:nvSpPr>
        <p:spPr>
          <a:xfrm>
            <a:off x="54356" y="1581150"/>
            <a:ext cx="921385" cy="0"/>
          </a:xfrm>
          <a:custGeom>
            <a:avLst/>
            <a:gdLst/>
            <a:ahLst/>
            <a:cxnLst/>
            <a:rect l="l" t="t" r="r" b="b"/>
            <a:pathLst>
              <a:path w="921385">
                <a:moveTo>
                  <a:pt x="0" y="0"/>
                </a:moveTo>
                <a:lnTo>
                  <a:pt x="921004" y="0"/>
                </a:lnTo>
              </a:path>
            </a:pathLst>
          </a:custGeom>
          <a:ln w="6096">
            <a:solidFill>
              <a:srgbClr val="BEBEBE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CasellaDiTesto 8">
            <a:extLst>
              <a:ext uri="{FF2B5EF4-FFF2-40B4-BE49-F238E27FC236}">
                <a16:creationId xmlns:a16="http://schemas.microsoft.com/office/drawing/2014/main" id="{3F875FA0-0EBC-54D0-7E6D-1C507630261E}"/>
              </a:ext>
            </a:extLst>
          </p:cNvPr>
          <p:cNvSpPr txBox="1"/>
          <p:nvPr/>
        </p:nvSpPr>
        <p:spPr>
          <a:xfrm>
            <a:off x="1352769" y="1109811"/>
            <a:ext cx="7363097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it-IT" dirty="0">
                <a:latin typeface="+mn-lt"/>
              </a:rPr>
              <a:t>Il progetto si integra con la statistica amministrativa “Quantificazione e descrizione del traffico veicolare” (IST-02771), che stima intensità e </a:t>
            </a:r>
            <a:r>
              <a:rPr lang="it-IT" b="1" i="1" dirty="0">
                <a:latin typeface="+mn-lt"/>
              </a:rPr>
              <a:t>caratteristiche del traffico</a:t>
            </a:r>
            <a:r>
              <a:rPr lang="it-IT" dirty="0">
                <a:latin typeface="+mn-lt"/>
              </a:rPr>
              <a:t> sulla base dei chilometraggi rilevati nei controlli tecnici periodici (revisioni).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it-IT" dirty="0">
              <a:latin typeface="+mn-lt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it-IT" dirty="0">
                <a:latin typeface="+mn-lt"/>
              </a:rPr>
              <a:t>Nel focus “Le percorrenze dei veicoli stradali circolanti – anno 2021” (pubblicato a giugno 2025) è stata </a:t>
            </a:r>
            <a:r>
              <a:rPr lang="it-IT" b="1" i="1" dirty="0">
                <a:latin typeface="+mn-lt"/>
              </a:rPr>
              <a:t>diffusa per la prima volta</a:t>
            </a:r>
            <a:r>
              <a:rPr lang="it-IT" dirty="0">
                <a:latin typeface="+mn-lt"/>
              </a:rPr>
              <a:t> una stima dettagliata delle </a:t>
            </a:r>
            <a:r>
              <a:rPr lang="it-IT" b="1" i="1" dirty="0">
                <a:latin typeface="+mn-lt"/>
              </a:rPr>
              <a:t>percorrenze annuali</a:t>
            </a:r>
            <a:r>
              <a:rPr lang="it-IT" dirty="0">
                <a:latin typeface="+mn-lt"/>
              </a:rPr>
              <a:t> dei veicoli immatricolati in Italia che è in corso di aggiornamento con l’annualità 2023.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it-IT" dirty="0">
              <a:latin typeface="+mn-lt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it-IT" dirty="0">
                <a:latin typeface="+mn-lt"/>
              </a:rPr>
              <a:t>L’indicatore veicolo-chilometro misura l’intensità d’uso dei mezzi, fornendo informazioni cruciali per la valutazione dei consumi energetici e degli </a:t>
            </a:r>
            <a:r>
              <a:rPr lang="it-IT" b="1" i="1" dirty="0">
                <a:latin typeface="+mn-lt"/>
              </a:rPr>
              <a:t>impatti ambientali del traffico</a:t>
            </a:r>
            <a:r>
              <a:rPr lang="it-IT" dirty="0">
                <a:latin typeface="+mn-lt"/>
              </a:rPr>
              <a:t>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it-IT" dirty="0">
              <a:latin typeface="+mn-lt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43809DD-98D3-7A25-E22A-943F9F90C44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4177F601-ADD0-F7C7-ECEB-5B2FD68CB5D4}"/>
              </a:ext>
            </a:extLst>
          </p:cNvPr>
          <p:cNvSpPr txBox="1"/>
          <p:nvPr/>
        </p:nvSpPr>
        <p:spPr>
          <a:xfrm>
            <a:off x="264972" y="3819550"/>
            <a:ext cx="611505" cy="1366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it-IT" sz="8800" spc="-50" dirty="0">
                <a:solidFill>
                  <a:srgbClr val="FFFFFF"/>
                </a:solidFill>
                <a:latin typeface="Trebuchet MS"/>
                <a:cs typeface="Trebuchet MS"/>
              </a:rPr>
              <a:t>2</a:t>
            </a:r>
            <a:endParaRPr sz="8800" dirty="0">
              <a:latin typeface="Trebuchet MS"/>
              <a:cs typeface="Trebuchet MS"/>
            </a:endParaRPr>
          </a:p>
        </p:txBody>
      </p:sp>
      <p:sp>
        <p:nvSpPr>
          <p:cNvPr id="4" name="object 4">
            <a:extLst>
              <a:ext uri="{FF2B5EF4-FFF2-40B4-BE49-F238E27FC236}">
                <a16:creationId xmlns:a16="http://schemas.microsoft.com/office/drawing/2014/main" id="{DD8B09D5-C62B-382C-1860-82A859ED287F}"/>
              </a:ext>
            </a:extLst>
          </p:cNvPr>
          <p:cNvSpPr/>
          <p:nvPr/>
        </p:nvSpPr>
        <p:spPr>
          <a:xfrm>
            <a:off x="1318260" y="810768"/>
            <a:ext cx="7569200" cy="0"/>
          </a:xfrm>
          <a:custGeom>
            <a:avLst/>
            <a:gdLst/>
            <a:ahLst/>
            <a:cxnLst/>
            <a:rect l="l" t="t" r="r" b="b"/>
            <a:pathLst>
              <a:path w="7569200">
                <a:moveTo>
                  <a:pt x="0" y="0"/>
                </a:moveTo>
                <a:lnTo>
                  <a:pt x="7568692" y="0"/>
                </a:lnTo>
              </a:path>
            </a:pathLst>
          </a:custGeom>
          <a:ln w="6096">
            <a:solidFill>
              <a:srgbClr val="BEBEBE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5" name="object 5">
            <a:extLst>
              <a:ext uri="{FF2B5EF4-FFF2-40B4-BE49-F238E27FC236}">
                <a16:creationId xmlns:a16="http://schemas.microsoft.com/office/drawing/2014/main" id="{205CBE80-D732-EFE7-6221-4348C4F8F637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00584" y="27432"/>
            <a:ext cx="938784" cy="797051"/>
          </a:xfrm>
          <a:prstGeom prst="rect">
            <a:avLst/>
          </a:prstGeom>
        </p:spPr>
      </p:pic>
      <p:sp>
        <p:nvSpPr>
          <p:cNvPr id="6" name="object 6">
            <a:extLst>
              <a:ext uri="{FF2B5EF4-FFF2-40B4-BE49-F238E27FC236}">
                <a16:creationId xmlns:a16="http://schemas.microsoft.com/office/drawing/2014/main" id="{70F09CFA-B2D7-5779-BE61-B41C07557779}"/>
              </a:ext>
            </a:extLst>
          </p:cNvPr>
          <p:cNvSpPr/>
          <p:nvPr/>
        </p:nvSpPr>
        <p:spPr>
          <a:xfrm>
            <a:off x="1318260" y="4928615"/>
            <a:ext cx="7569200" cy="0"/>
          </a:xfrm>
          <a:custGeom>
            <a:avLst/>
            <a:gdLst/>
            <a:ahLst/>
            <a:cxnLst/>
            <a:rect l="l" t="t" r="r" b="b"/>
            <a:pathLst>
              <a:path w="7569200">
                <a:moveTo>
                  <a:pt x="0" y="0"/>
                </a:moveTo>
                <a:lnTo>
                  <a:pt x="7568692" y="0"/>
                </a:lnTo>
              </a:path>
            </a:pathLst>
          </a:custGeom>
          <a:ln w="6096">
            <a:solidFill>
              <a:srgbClr val="BEBEBE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>
            <a:extLst>
              <a:ext uri="{FF2B5EF4-FFF2-40B4-BE49-F238E27FC236}">
                <a16:creationId xmlns:a16="http://schemas.microsoft.com/office/drawing/2014/main" id="{2480D419-9F60-CAF4-1E13-C38F203FCF7A}"/>
              </a:ext>
            </a:extLst>
          </p:cNvPr>
          <p:cNvSpPr txBox="1">
            <a:spLocks noGrp="1"/>
          </p:cNvSpPr>
          <p:nvPr>
            <p:ph type="sldNum" sz="quarter" idx="7"/>
          </p:nvPr>
        </p:nvSpPr>
        <p:spPr>
          <a:xfrm>
            <a:off x="8773921" y="4972269"/>
            <a:ext cx="156209" cy="144270"/>
          </a:xfrm>
          <a:prstGeom prst="rect">
            <a:avLst/>
          </a:prstGeom>
        </p:spPr>
        <p:txBody>
          <a:bodyPr vert="horz" wrap="square" lIns="0" tIns="571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45"/>
              </a:spcBef>
            </a:pPr>
            <a:r>
              <a:rPr lang="it-IT" spc="-50" dirty="0"/>
              <a:t>3</a:t>
            </a:r>
            <a:endParaRPr spc="-50" dirty="0"/>
          </a:p>
        </p:txBody>
      </p:sp>
      <p:sp>
        <p:nvSpPr>
          <p:cNvPr id="22" name="Titolo 21">
            <a:extLst>
              <a:ext uri="{FF2B5EF4-FFF2-40B4-BE49-F238E27FC236}">
                <a16:creationId xmlns:a16="http://schemas.microsoft.com/office/drawing/2014/main" id="{CC710371-99BE-6F95-7BCD-E5A1DE3EFC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06194" y="303657"/>
            <a:ext cx="6267958" cy="369332"/>
          </a:xfrm>
        </p:spPr>
        <p:txBody>
          <a:bodyPr/>
          <a:lstStyle/>
          <a:p>
            <a:r>
              <a:rPr lang="it-IT" dirty="0"/>
              <a:t>Obiettivi specifici del progetto </a:t>
            </a:r>
          </a:p>
        </p:txBody>
      </p:sp>
      <p:sp>
        <p:nvSpPr>
          <p:cNvPr id="3" name="object 7">
            <a:extLst>
              <a:ext uri="{FF2B5EF4-FFF2-40B4-BE49-F238E27FC236}">
                <a16:creationId xmlns:a16="http://schemas.microsoft.com/office/drawing/2014/main" id="{C27DF0E2-7F2A-3D94-EA21-21310139E560}"/>
              </a:ext>
            </a:extLst>
          </p:cNvPr>
          <p:cNvSpPr txBox="1"/>
          <p:nvPr/>
        </p:nvSpPr>
        <p:spPr>
          <a:xfrm>
            <a:off x="54356" y="1581150"/>
            <a:ext cx="1031240" cy="627736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700" spc="-25" dirty="0">
                <a:solidFill>
                  <a:srgbClr val="0C3082"/>
                </a:solidFill>
                <a:latin typeface="Trebuchet MS"/>
                <a:cs typeface="Trebuchet MS"/>
              </a:rPr>
              <a:t>LABINN</a:t>
            </a:r>
            <a:r>
              <a:rPr sz="700" dirty="0">
                <a:solidFill>
                  <a:srgbClr val="0C3082"/>
                </a:solidFill>
                <a:latin typeface="Trebuchet MS"/>
                <a:cs typeface="Trebuchet MS"/>
              </a:rPr>
              <a:t> </a:t>
            </a:r>
            <a:r>
              <a:rPr sz="700" spc="-30" dirty="0">
                <a:solidFill>
                  <a:srgbClr val="0C3082"/>
                </a:solidFill>
                <a:latin typeface="Trebuchet MS"/>
                <a:cs typeface="Trebuchet MS"/>
              </a:rPr>
              <a:t>V</a:t>
            </a:r>
            <a:r>
              <a:rPr lang="it-IT" sz="700" spc="-30" dirty="0">
                <a:solidFill>
                  <a:srgbClr val="0C3082"/>
                </a:solidFill>
                <a:latin typeface="Trebuchet MS"/>
                <a:cs typeface="Trebuchet MS"/>
              </a:rPr>
              <a:t>I</a:t>
            </a:r>
            <a:r>
              <a:rPr sz="700" spc="-35" dirty="0">
                <a:solidFill>
                  <a:srgbClr val="0C3082"/>
                </a:solidFill>
                <a:latin typeface="Trebuchet MS"/>
                <a:cs typeface="Trebuchet MS"/>
              </a:rPr>
              <a:t> </a:t>
            </a:r>
            <a:r>
              <a:rPr sz="700" spc="-20" dirty="0">
                <a:solidFill>
                  <a:srgbClr val="0C3082"/>
                </a:solidFill>
                <a:latin typeface="Trebuchet MS"/>
                <a:cs typeface="Trebuchet MS"/>
              </a:rPr>
              <a:t>CALL</a:t>
            </a:r>
            <a:endParaRPr sz="700" dirty="0">
              <a:latin typeface="Trebuchet MS"/>
              <a:cs typeface="Trebuchet MS"/>
            </a:endParaRPr>
          </a:p>
          <a:p>
            <a:pPr marL="12700" marR="5080">
              <a:spcBef>
                <a:spcPts val="600"/>
              </a:spcBef>
            </a:pPr>
            <a:r>
              <a:rPr lang="it-IT" sz="700" b="1" spc="-20" dirty="0">
                <a:solidFill>
                  <a:srgbClr val="DB332D"/>
                </a:solidFill>
                <a:latin typeface="Trebuchet MS"/>
                <a:cs typeface="Trebuchet MS"/>
              </a:rPr>
              <a:t>Titolo progetto: Stima delle emissioni totali delle autovetture circolanti</a:t>
            </a:r>
            <a:endParaRPr sz="700" dirty="0">
              <a:latin typeface="Trebuchet MS"/>
              <a:cs typeface="Trebuchet MS"/>
            </a:endParaRPr>
          </a:p>
        </p:txBody>
      </p:sp>
      <p:sp>
        <p:nvSpPr>
          <p:cNvPr id="7" name="object 10">
            <a:extLst>
              <a:ext uri="{FF2B5EF4-FFF2-40B4-BE49-F238E27FC236}">
                <a16:creationId xmlns:a16="http://schemas.microsoft.com/office/drawing/2014/main" id="{06F785CC-B843-35BE-F740-128A96CBE389}"/>
              </a:ext>
            </a:extLst>
          </p:cNvPr>
          <p:cNvSpPr/>
          <p:nvPr/>
        </p:nvSpPr>
        <p:spPr>
          <a:xfrm>
            <a:off x="54356" y="1581150"/>
            <a:ext cx="921385" cy="0"/>
          </a:xfrm>
          <a:custGeom>
            <a:avLst/>
            <a:gdLst/>
            <a:ahLst/>
            <a:cxnLst/>
            <a:rect l="l" t="t" r="r" b="b"/>
            <a:pathLst>
              <a:path w="921385">
                <a:moveTo>
                  <a:pt x="0" y="0"/>
                </a:moveTo>
                <a:lnTo>
                  <a:pt x="921004" y="0"/>
                </a:lnTo>
              </a:path>
            </a:pathLst>
          </a:custGeom>
          <a:ln w="6096">
            <a:solidFill>
              <a:srgbClr val="BEBEBE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CasellaDiTesto 7">
            <a:extLst>
              <a:ext uri="{FF2B5EF4-FFF2-40B4-BE49-F238E27FC236}">
                <a16:creationId xmlns:a16="http://schemas.microsoft.com/office/drawing/2014/main" id="{4FCBBEBC-8492-1E29-E37D-5E56089FC6C9}"/>
              </a:ext>
            </a:extLst>
          </p:cNvPr>
          <p:cNvSpPr txBox="1"/>
          <p:nvPr/>
        </p:nvSpPr>
        <p:spPr>
          <a:xfrm>
            <a:off x="1306194" y="1123950"/>
            <a:ext cx="7455661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it-IT" dirty="0">
                <a:latin typeface="+mn-lt"/>
              </a:rPr>
              <a:t>Il progetto proposto rappresenta un naturale approfondimento del lavoro di quantificazione delle percorrenze veicolari e ha l’obiettivo di </a:t>
            </a:r>
            <a:r>
              <a:rPr lang="it-IT" b="1" i="1" dirty="0">
                <a:latin typeface="+mn-lt"/>
              </a:rPr>
              <a:t>quantificare le emissioni</a:t>
            </a:r>
            <a:r>
              <a:rPr lang="it-IT" dirty="0">
                <a:latin typeface="+mn-lt"/>
              </a:rPr>
              <a:t>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it-IT" dirty="0">
              <a:latin typeface="+mn-lt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it-IT" dirty="0">
                <a:latin typeface="+mn-lt"/>
              </a:rPr>
              <a:t>In particolare, ci si propone di fornire una stima delle </a:t>
            </a:r>
            <a:r>
              <a:rPr lang="it-IT" b="1" i="1" dirty="0">
                <a:latin typeface="+mn-lt"/>
              </a:rPr>
              <a:t>emissioni di gas serra </a:t>
            </a:r>
            <a:r>
              <a:rPr lang="it-IT" dirty="0">
                <a:latin typeface="+mn-lt"/>
              </a:rPr>
              <a:t>e di altri </a:t>
            </a:r>
            <a:r>
              <a:rPr lang="it-IT" b="1" i="1" dirty="0">
                <a:latin typeface="+mn-lt"/>
              </a:rPr>
              <a:t>inquinanti </a:t>
            </a:r>
            <a:r>
              <a:rPr lang="it-IT" dirty="0">
                <a:latin typeface="+mn-lt"/>
              </a:rPr>
              <a:t>generati</a:t>
            </a:r>
            <a:r>
              <a:rPr lang="it-IT" b="1" i="1" dirty="0">
                <a:latin typeface="+mn-lt"/>
              </a:rPr>
              <a:t> </a:t>
            </a:r>
            <a:r>
              <a:rPr lang="it-IT" dirty="0">
                <a:latin typeface="+mn-lt"/>
              </a:rPr>
              <a:t>dal traffico realizzato dai veicoli.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it-IT" dirty="0">
              <a:latin typeface="+mn-lt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it-IT" dirty="0">
                <a:latin typeface="+mn-lt"/>
              </a:rPr>
              <a:t>Durante il laboratorio ci si concentrerà sulla stima delle emissioni delle </a:t>
            </a:r>
            <a:r>
              <a:rPr lang="it-IT" b="1" i="1" dirty="0">
                <a:latin typeface="+mn-lt"/>
              </a:rPr>
              <a:t>autovetture circolanti</a:t>
            </a:r>
            <a:r>
              <a:rPr lang="it-IT" dirty="0">
                <a:latin typeface="+mn-lt"/>
              </a:rPr>
              <a:t> che rappresentano poco meno dell’80 per cento dell’intero parco veicoli.</a:t>
            </a:r>
          </a:p>
        </p:txBody>
      </p:sp>
    </p:spTree>
    <p:extLst>
      <p:ext uri="{BB962C8B-B14F-4D97-AF65-F5344CB8AC3E}">
        <p14:creationId xmlns:p14="http://schemas.microsoft.com/office/powerpoint/2010/main" val="14001608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DA7454A-8C30-E017-C06E-8FBA0751E73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EC7DF3DD-1980-BEB2-5B12-00CD4D7DBDCD}"/>
              </a:ext>
            </a:extLst>
          </p:cNvPr>
          <p:cNvSpPr txBox="1"/>
          <p:nvPr/>
        </p:nvSpPr>
        <p:spPr>
          <a:xfrm>
            <a:off x="264972" y="3819550"/>
            <a:ext cx="611505" cy="1366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it-IT" sz="8800" spc="-50" dirty="0">
                <a:solidFill>
                  <a:srgbClr val="FFFFFF"/>
                </a:solidFill>
                <a:latin typeface="Trebuchet MS"/>
                <a:cs typeface="Trebuchet MS"/>
              </a:rPr>
              <a:t>3</a:t>
            </a:r>
            <a:endParaRPr sz="8800" dirty="0">
              <a:latin typeface="Trebuchet MS"/>
              <a:cs typeface="Trebuchet MS"/>
            </a:endParaRPr>
          </a:p>
        </p:txBody>
      </p:sp>
      <p:sp>
        <p:nvSpPr>
          <p:cNvPr id="4" name="object 4">
            <a:extLst>
              <a:ext uri="{FF2B5EF4-FFF2-40B4-BE49-F238E27FC236}">
                <a16:creationId xmlns:a16="http://schemas.microsoft.com/office/drawing/2014/main" id="{CD53CE29-1123-2059-A389-34BFB4601221}"/>
              </a:ext>
            </a:extLst>
          </p:cNvPr>
          <p:cNvSpPr/>
          <p:nvPr/>
        </p:nvSpPr>
        <p:spPr>
          <a:xfrm>
            <a:off x="1318260" y="810768"/>
            <a:ext cx="7569200" cy="0"/>
          </a:xfrm>
          <a:custGeom>
            <a:avLst/>
            <a:gdLst/>
            <a:ahLst/>
            <a:cxnLst/>
            <a:rect l="l" t="t" r="r" b="b"/>
            <a:pathLst>
              <a:path w="7569200">
                <a:moveTo>
                  <a:pt x="0" y="0"/>
                </a:moveTo>
                <a:lnTo>
                  <a:pt x="7568692" y="0"/>
                </a:lnTo>
              </a:path>
            </a:pathLst>
          </a:custGeom>
          <a:ln w="6096">
            <a:solidFill>
              <a:srgbClr val="BEBEBE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5" name="object 5">
            <a:extLst>
              <a:ext uri="{FF2B5EF4-FFF2-40B4-BE49-F238E27FC236}">
                <a16:creationId xmlns:a16="http://schemas.microsoft.com/office/drawing/2014/main" id="{12322CA7-9626-5FCA-5BAC-6CF486C35946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00584" y="27432"/>
            <a:ext cx="938784" cy="797051"/>
          </a:xfrm>
          <a:prstGeom prst="rect">
            <a:avLst/>
          </a:prstGeom>
        </p:spPr>
      </p:pic>
      <p:sp>
        <p:nvSpPr>
          <p:cNvPr id="6" name="object 6">
            <a:extLst>
              <a:ext uri="{FF2B5EF4-FFF2-40B4-BE49-F238E27FC236}">
                <a16:creationId xmlns:a16="http://schemas.microsoft.com/office/drawing/2014/main" id="{C38F4369-64C0-25C8-230D-7E7389CDE675}"/>
              </a:ext>
            </a:extLst>
          </p:cNvPr>
          <p:cNvSpPr/>
          <p:nvPr/>
        </p:nvSpPr>
        <p:spPr>
          <a:xfrm>
            <a:off x="1318260" y="4928615"/>
            <a:ext cx="7569200" cy="0"/>
          </a:xfrm>
          <a:custGeom>
            <a:avLst/>
            <a:gdLst/>
            <a:ahLst/>
            <a:cxnLst/>
            <a:rect l="l" t="t" r="r" b="b"/>
            <a:pathLst>
              <a:path w="7569200">
                <a:moveTo>
                  <a:pt x="0" y="0"/>
                </a:moveTo>
                <a:lnTo>
                  <a:pt x="7568692" y="0"/>
                </a:lnTo>
              </a:path>
            </a:pathLst>
          </a:custGeom>
          <a:ln w="6096">
            <a:solidFill>
              <a:srgbClr val="BEBEBE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>
            <a:extLst>
              <a:ext uri="{FF2B5EF4-FFF2-40B4-BE49-F238E27FC236}">
                <a16:creationId xmlns:a16="http://schemas.microsoft.com/office/drawing/2014/main" id="{B7F8CCC1-ABFF-8350-9F9A-27A53D78D6BC}"/>
              </a:ext>
            </a:extLst>
          </p:cNvPr>
          <p:cNvSpPr txBox="1">
            <a:spLocks noGrp="1"/>
          </p:cNvSpPr>
          <p:nvPr>
            <p:ph type="sldNum" sz="quarter" idx="7"/>
          </p:nvPr>
        </p:nvSpPr>
        <p:spPr>
          <a:xfrm>
            <a:off x="8773921" y="4972269"/>
            <a:ext cx="156209" cy="144270"/>
          </a:xfrm>
          <a:prstGeom prst="rect">
            <a:avLst/>
          </a:prstGeom>
        </p:spPr>
        <p:txBody>
          <a:bodyPr vert="horz" wrap="square" lIns="0" tIns="571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45"/>
              </a:spcBef>
            </a:pPr>
            <a:r>
              <a:rPr lang="it-IT" spc="-50" dirty="0"/>
              <a:t>4</a:t>
            </a:r>
            <a:endParaRPr spc="-50" dirty="0"/>
          </a:p>
        </p:txBody>
      </p:sp>
      <p:sp>
        <p:nvSpPr>
          <p:cNvPr id="22" name="Titolo 21">
            <a:extLst>
              <a:ext uri="{FF2B5EF4-FFF2-40B4-BE49-F238E27FC236}">
                <a16:creationId xmlns:a16="http://schemas.microsoft.com/office/drawing/2014/main" id="{1B88B06D-F684-6652-D71E-5BFBC42920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06194" y="303657"/>
            <a:ext cx="6267958" cy="369332"/>
          </a:xfrm>
        </p:spPr>
        <p:txBody>
          <a:bodyPr/>
          <a:lstStyle/>
          <a:p>
            <a:r>
              <a:rPr lang="it-IT" dirty="0"/>
              <a:t>Metodologia</a:t>
            </a:r>
          </a:p>
        </p:txBody>
      </p:sp>
      <p:sp>
        <p:nvSpPr>
          <p:cNvPr id="3" name="object 7">
            <a:extLst>
              <a:ext uri="{FF2B5EF4-FFF2-40B4-BE49-F238E27FC236}">
                <a16:creationId xmlns:a16="http://schemas.microsoft.com/office/drawing/2014/main" id="{E5BED8E5-D156-2A9F-FEEC-82A1A4A4F5AE}"/>
              </a:ext>
            </a:extLst>
          </p:cNvPr>
          <p:cNvSpPr txBox="1"/>
          <p:nvPr/>
        </p:nvSpPr>
        <p:spPr>
          <a:xfrm>
            <a:off x="54356" y="1581150"/>
            <a:ext cx="1031240" cy="812402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700" spc="-25" dirty="0">
                <a:solidFill>
                  <a:srgbClr val="0C3082"/>
                </a:solidFill>
                <a:latin typeface="Trebuchet MS"/>
                <a:cs typeface="Trebuchet MS"/>
              </a:rPr>
              <a:t>LABINN</a:t>
            </a:r>
            <a:r>
              <a:rPr sz="700" dirty="0">
                <a:solidFill>
                  <a:srgbClr val="0C3082"/>
                </a:solidFill>
                <a:latin typeface="Trebuchet MS"/>
                <a:cs typeface="Trebuchet MS"/>
              </a:rPr>
              <a:t> </a:t>
            </a:r>
            <a:r>
              <a:rPr sz="700" spc="-30" dirty="0">
                <a:solidFill>
                  <a:srgbClr val="0C3082"/>
                </a:solidFill>
                <a:latin typeface="Trebuchet MS"/>
                <a:cs typeface="Trebuchet MS"/>
              </a:rPr>
              <a:t>V</a:t>
            </a:r>
            <a:r>
              <a:rPr lang="it-IT" sz="700" spc="-30" dirty="0">
                <a:solidFill>
                  <a:srgbClr val="0C3082"/>
                </a:solidFill>
                <a:latin typeface="Trebuchet MS"/>
                <a:cs typeface="Trebuchet MS"/>
              </a:rPr>
              <a:t>I</a:t>
            </a:r>
            <a:r>
              <a:rPr sz="700" spc="-35" dirty="0">
                <a:solidFill>
                  <a:srgbClr val="0C3082"/>
                </a:solidFill>
                <a:latin typeface="Trebuchet MS"/>
                <a:cs typeface="Trebuchet MS"/>
              </a:rPr>
              <a:t> </a:t>
            </a:r>
            <a:r>
              <a:rPr sz="700" spc="-20" dirty="0">
                <a:solidFill>
                  <a:srgbClr val="0C3082"/>
                </a:solidFill>
                <a:latin typeface="Trebuchet MS"/>
                <a:cs typeface="Trebuchet MS"/>
              </a:rPr>
              <a:t>CALL</a:t>
            </a:r>
            <a:endParaRPr sz="700" dirty="0">
              <a:latin typeface="Trebuchet MS"/>
              <a:cs typeface="Trebuchet MS"/>
            </a:endParaRPr>
          </a:p>
          <a:p>
            <a:pPr marL="12700" marR="5080">
              <a:spcBef>
                <a:spcPts val="600"/>
              </a:spcBef>
            </a:pPr>
            <a:r>
              <a:rPr lang="it-IT" sz="700" b="1" spc="-20" dirty="0">
                <a:solidFill>
                  <a:srgbClr val="DB332D"/>
                </a:solidFill>
                <a:latin typeface="Trebuchet MS"/>
                <a:cs typeface="Trebuchet MS"/>
              </a:rPr>
              <a:t>Titolo progetto: Stima delle emissioni totali delle autovetture circolanti</a:t>
            </a:r>
          </a:p>
          <a:p>
            <a:pPr marL="12700" marR="5080">
              <a:lnSpc>
                <a:spcPct val="100000"/>
              </a:lnSpc>
              <a:spcBef>
                <a:spcPts val="600"/>
              </a:spcBef>
            </a:pPr>
            <a:endParaRPr sz="700" dirty="0">
              <a:latin typeface="Trebuchet MS"/>
              <a:cs typeface="Trebuchet MS"/>
            </a:endParaRPr>
          </a:p>
        </p:txBody>
      </p:sp>
      <p:sp>
        <p:nvSpPr>
          <p:cNvPr id="7" name="object 10">
            <a:extLst>
              <a:ext uri="{FF2B5EF4-FFF2-40B4-BE49-F238E27FC236}">
                <a16:creationId xmlns:a16="http://schemas.microsoft.com/office/drawing/2014/main" id="{E2DAA7D6-247A-050D-67EE-54D116545F9D}"/>
              </a:ext>
            </a:extLst>
          </p:cNvPr>
          <p:cNvSpPr/>
          <p:nvPr/>
        </p:nvSpPr>
        <p:spPr>
          <a:xfrm>
            <a:off x="54356" y="1581150"/>
            <a:ext cx="921385" cy="0"/>
          </a:xfrm>
          <a:custGeom>
            <a:avLst/>
            <a:gdLst/>
            <a:ahLst/>
            <a:cxnLst/>
            <a:rect l="l" t="t" r="r" b="b"/>
            <a:pathLst>
              <a:path w="921385">
                <a:moveTo>
                  <a:pt x="0" y="0"/>
                </a:moveTo>
                <a:lnTo>
                  <a:pt x="921004" y="0"/>
                </a:lnTo>
              </a:path>
            </a:pathLst>
          </a:custGeom>
          <a:ln w="6096">
            <a:solidFill>
              <a:srgbClr val="BEBEBE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CasellaDiTesto 8">
            <a:extLst>
              <a:ext uri="{FF2B5EF4-FFF2-40B4-BE49-F238E27FC236}">
                <a16:creationId xmlns:a16="http://schemas.microsoft.com/office/drawing/2014/main" id="{29283F1A-D2E1-6CA3-768E-89B7FFD29BA4}"/>
              </a:ext>
            </a:extLst>
          </p:cNvPr>
          <p:cNvSpPr txBox="1"/>
          <p:nvPr/>
        </p:nvSpPr>
        <p:spPr>
          <a:xfrm>
            <a:off x="1249718" y="854422"/>
            <a:ext cx="7629310" cy="4196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t-IT" sz="1600" dirty="0">
                <a:latin typeface="+mn-lt"/>
              </a:rPr>
              <a:t>La metodologia di stima utilizzata si basa principalmente </a:t>
            </a:r>
            <a:r>
              <a:rPr lang="it-IT" sz="1600" b="1" i="1" dirty="0">
                <a:latin typeface="+mn-lt"/>
              </a:rPr>
              <a:t>sull’integrazione</a:t>
            </a:r>
            <a:r>
              <a:rPr lang="it-IT" sz="1600" dirty="0">
                <a:latin typeface="+mn-lt"/>
              </a:rPr>
              <a:t> di dati provenienti dai diversi </a:t>
            </a:r>
            <a:r>
              <a:rPr lang="it-IT" sz="1600" b="1" i="1" dirty="0">
                <a:latin typeface="+mn-lt"/>
              </a:rPr>
              <a:t>archivi amministrativi </a:t>
            </a:r>
            <a:r>
              <a:rPr lang="it-IT" sz="1600" dirty="0">
                <a:latin typeface="+mn-lt"/>
              </a:rPr>
              <a:t>disponibili</a:t>
            </a:r>
            <a:r>
              <a:rPr lang="it-IT" sz="1600" b="1" i="1" dirty="0">
                <a:latin typeface="+mn-lt"/>
              </a:rPr>
              <a:t> </a:t>
            </a:r>
            <a:r>
              <a:rPr lang="it-IT" sz="1600" dirty="0">
                <a:latin typeface="+mn-lt"/>
              </a:rPr>
              <a:t>(fonte ACI-PRA e MIT). Per arrivare ad una stima delle emissioni totali si procederà al:</a:t>
            </a:r>
          </a:p>
          <a:p>
            <a:pPr marL="285750" indent="-285750" algn="just">
              <a:spcBef>
                <a:spcPts val="800"/>
              </a:spcBef>
              <a:buFont typeface="Arial" panose="020B0604020202020204" pitchFamily="34" charset="0"/>
              <a:buChar char="•"/>
            </a:pPr>
            <a:r>
              <a:rPr lang="it-IT" sz="1600" dirty="0">
                <a:latin typeface="+mn-lt"/>
              </a:rPr>
              <a:t>calcolo dell’indicatore VKM (veicolo chilometro) per ogni autoveicolo circolante del parco dell’anno di riferimento;</a:t>
            </a:r>
          </a:p>
          <a:p>
            <a:pPr marL="285750" indent="-285750" algn="just">
              <a:spcBef>
                <a:spcPts val="800"/>
              </a:spcBef>
              <a:buFont typeface="Arial" panose="020B0604020202020204" pitchFamily="34" charset="0"/>
              <a:buChar char="•"/>
            </a:pPr>
            <a:r>
              <a:rPr lang="it-IT" sz="1600" dirty="0">
                <a:latin typeface="+mn-lt"/>
              </a:rPr>
              <a:t>integrazione dei dati di emissione dichiarati dal costruttore, stimati attraverso la metodologia ciclo WLTP per i veicoli immatricolati dal 2018 e metodologia NEDC (New </a:t>
            </a:r>
            <a:r>
              <a:rPr lang="it-IT" sz="1600" dirty="0" err="1">
                <a:latin typeface="+mn-lt"/>
              </a:rPr>
              <a:t>European</a:t>
            </a:r>
            <a:r>
              <a:rPr lang="it-IT" sz="1600" dirty="0">
                <a:latin typeface="+mn-lt"/>
              </a:rPr>
              <a:t> </a:t>
            </a:r>
            <a:r>
              <a:rPr lang="it-IT" sz="1600" dirty="0" err="1">
                <a:latin typeface="+mn-lt"/>
              </a:rPr>
              <a:t>Driving</a:t>
            </a:r>
            <a:r>
              <a:rPr lang="it-IT" sz="1600" dirty="0">
                <a:latin typeface="+mn-lt"/>
              </a:rPr>
              <a:t> </a:t>
            </a:r>
            <a:r>
              <a:rPr lang="it-IT" sz="1600" dirty="0" err="1">
                <a:latin typeface="+mn-lt"/>
              </a:rPr>
              <a:t>Cycle</a:t>
            </a:r>
            <a:r>
              <a:rPr lang="it-IT" sz="1600" dirty="0">
                <a:latin typeface="+mn-lt"/>
              </a:rPr>
              <a:t>) per quelli immatricolati dal 1992 al 2017 presenti nell’Archivio nazionale veicoli (MIT), con i dati di percorrenza per singolo veicolo – </a:t>
            </a:r>
            <a:r>
              <a:rPr lang="it-IT" sz="1600" i="1" dirty="0">
                <a:latin typeface="+mn-lt"/>
              </a:rPr>
              <a:t>dati in via di acquisizione</a:t>
            </a:r>
            <a:r>
              <a:rPr lang="it-IT" sz="1600" dirty="0">
                <a:latin typeface="+mn-lt"/>
              </a:rPr>
              <a:t>; </a:t>
            </a:r>
          </a:p>
          <a:p>
            <a:pPr marL="285750" indent="-285750" algn="just">
              <a:spcBef>
                <a:spcPts val="800"/>
              </a:spcBef>
              <a:buFont typeface="Arial" panose="020B0604020202020204" pitchFamily="34" charset="0"/>
              <a:buChar char="•"/>
            </a:pPr>
            <a:r>
              <a:rPr lang="it-IT" sz="1600" dirty="0">
                <a:latin typeface="+mn-lt"/>
              </a:rPr>
              <a:t>ricerca di ulteriori metodologie di stima delle emissioni per i veicoli pre-1992 o per quelli per cui non è stato possibile riuscire ad integrare le diverse fonti (ad esempio metodologia COPERT di ISPRA);</a:t>
            </a:r>
          </a:p>
          <a:p>
            <a:pPr marL="285750" indent="-285750" algn="just">
              <a:spcBef>
                <a:spcPts val="800"/>
              </a:spcBef>
              <a:buFont typeface="Arial" panose="020B0604020202020204" pitchFamily="34" charset="0"/>
              <a:buChar char="•"/>
            </a:pPr>
            <a:r>
              <a:rPr lang="it-IT" sz="1600" dirty="0">
                <a:latin typeface="+mn-lt"/>
              </a:rPr>
              <a:t>valutazione di eventuali fattori di correzione delle stime di emissioni dichiarate con quelle “effettive”.</a:t>
            </a:r>
          </a:p>
        </p:txBody>
      </p:sp>
    </p:spTree>
    <p:extLst>
      <p:ext uri="{BB962C8B-B14F-4D97-AF65-F5344CB8AC3E}">
        <p14:creationId xmlns:p14="http://schemas.microsoft.com/office/powerpoint/2010/main" val="36775065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8DB0094-8B9C-EDBC-E609-ADBD4C18F7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49E3970E-867B-5B39-C37C-87C2557EC2C4}"/>
              </a:ext>
            </a:extLst>
          </p:cNvPr>
          <p:cNvSpPr txBox="1"/>
          <p:nvPr/>
        </p:nvSpPr>
        <p:spPr>
          <a:xfrm>
            <a:off x="264972" y="3819550"/>
            <a:ext cx="611505" cy="1366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it-IT" sz="8800" spc="-50" dirty="0">
                <a:solidFill>
                  <a:srgbClr val="FFFFFF"/>
                </a:solidFill>
                <a:latin typeface="Trebuchet MS"/>
                <a:cs typeface="Trebuchet MS"/>
              </a:rPr>
              <a:t>4</a:t>
            </a:r>
            <a:endParaRPr sz="8800" dirty="0">
              <a:latin typeface="Trebuchet MS"/>
              <a:cs typeface="Trebuchet MS"/>
            </a:endParaRPr>
          </a:p>
        </p:txBody>
      </p:sp>
      <p:sp>
        <p:nvSpPr>
          <p:cNvPr id="4" name="object 4">
            <a:extLst>
              <a:ext uri="{FF2B5EF4-FFF2-40B4-BE49-F238E27FC236}">
                <a16:creationId xmlns:a16="http://schemas.microsoft.com/office/drawing/2014/main" id="{565F48B6-91A1-19D4-32AD-FFD573E6C96C}"/>
              </a:ext>
            </a:extLst>
          </p:cNvPr>
          <p:cNvSpPr/>
          <p:nvPr/>
        </p:nvSpPr>
        <p:spPr>
          <a:xfrm>
            <a:off x="1318260" y="810768"/>
            <a:ext cx="7569200" cy="0"/>
          </a:xfrm>
          <a:custGeom>
            <a:avLst/>
            <a:gdLst/>
            <a:ahLst/>
            <a:cxnLst/>
            <a:rect l="l" t="t" r="r" b="b"/>
            <a:pathLst>
              <a:path w="7569200">
                <a:moveTo>
                  <a:pt x="0" y="0"/>
                </a:moveTo>
                <a:lnTo>
                  <a:pt x="7568692" y="0"/>
                </a:lnTo>
              </a:path>
            </a:pathLst>
          </a:custGeom>
          <a:ln w="6096">
            <a:solidFill>
              <a:srgbClr val="BEBEBE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5" name="object 5">
            <a:extLst>
              <a:ext uri="{FF2B5EF4-FFF2-40B4-BE49-F238E27FC236}">
                <a16:creationId xmlns:a16="http://schemas.microsoft.com/office/drawing/2014/main" id="{39CEDABE-AC8C-BD08-E7F9-082DB3B160A9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00584" y="27432"/>
            <a:ext cx="938784" cy="797051"/>
          </a:xfrm>
          <a:prstGeom prst="rect">
            <a:avLst/>
          </a:prstGeom>
        </p:spPr>
      </p:pic>
      <p:sp>
        <p:nvSpPr>
          <p:cNvPr id="6" name="object 6">
            <a:extLst>
              <a:ext uri="{FF2B5EF4-FFF2-40B4-BE49-F238E27FC236}">
                <a16:creationId xmlns:a16="http://schemas.microsoft.com/office/drawing/2014/main" id="{E58EB119-71FE-F58F-1C2B-DFAD19304318}"/>
              </a:ext>
            </a:extLst>
          </p:cNvPr>
          <p:cNvSpPr/>
          <p:nvPr/>
        </p:nvSpPr>
        <p:spPr>
          <a:xfrm>
            <a:off x="1318260" y="4928615"/>
            <a:ext cx="7569200" cy="0"/>
          </a:xfrm>
          <a:custGeom>
            <a:avLst/>
            <a:gdLst/>
            <a:ahLst/>
            <a:cxnLst/>
            <a:rect l="l" t="t" r="r" b="b"/>
            <a:pathLst>
              <a:path w="7569200">
                <a:moveTo>
                  <a:pt x="0" y="0"/>
                </a:moveTo>
                <a:lnTo>
                  <a:pt x="7568692" y="0"/>
                </a:lnTo>
              </a:path>
            </a:pathLst>
          </a:custGeom>
          <a:ln w="6096">
            <a:solidFill>
              <a:srgbClr val="BEBEBE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>
            <a:extLst>
              <a:ext uri="{FF2B5EF4-FFF2-40B4-BE49-F238E27FC236}">
                <a16:creationId xmlns:a16="http://schemas.microsoft.com/office/drawing/2014/main" id="{45460652-1771-AE09-625F-BFA5F9E35545}"/>
              </a:ext>
            </a:extLst>
          </p:cNvPr>
          <p:cNvSpPr txBox="1">
            <a:spLocks noGrp="1"/>
          </p:cNvSpPr>
          <p:nvPr>
            <p:ph type="sldNum" sz="quarter" idx="7"/>
          </p:nvPr>
        </p:nvSpPr>
        <p:spPr>
          <a:xfrm>
            <a:off x="8773921" y="4972269"/>
            <a:ext cx="156209" cy="144270"/>
          </a:xfrm>
          <a:prstGeom prst="rect">
            <a:avLst/>
          </a:prstGeom>
        </p:spPr>
        <p:txBody>
          <a:bodyPr vert="horz" wrap="square" lIns="0" tIns="571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45"/>
              </a:spcBef>
            </a:pPr>
            <a:r>
              <a:rPr lang="it-IT" spc="-50" dirty="0"/>
              <a:t>5</a:t>
            </a:r>
            <a:endParaRPr spc="-50" dirty="0"/>
          </a:p>
        </p:txBody>
      </p:sp>
      <p:sp>
        <p:nvSpPr>
          <p:cNvPr id="22" name="Titolo 21">
            <a:extLst>
              <a:ext uri="{FF2B5EF4-FFF2-40B4-BE49-F238E27FC236}">
                <a16:creationId xmlns:a16="http://schemas.microsoft.com/office/drawing/2014/main" id="{61803C83-80EB-2085-DAC0-738B157A14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06194" y="303657"/>
            <a:ext cx="6267958" cy="369332"/>
          </a:xfrm>
        </p:spPr>
        <p:txBody>
          <a:bodyPr/>
          <a:lstStyle/>
          <a:p>
            <a:r>
              <a:rPr lang="it-IT" dirty="0"/>
              <a:t>Output e vantaggi attesi </a:t>
            </a:r>
          </a:p>
        </p:txBody>
      </p:sp>
      <p:sp>
        <p:nvSpPr>
          <p:cNvPr id="3" name="object 7">
            <a:extLst>
              <a:ext uri="{FF2B5EF4-FFF2-40B4-BE49-F238E27FC236}">
                <a16:creationId xmlns:a16="http://schemas.microsoft.com/office/drawing/2014/main" id="{C4E24FE4-FA73-5509-9BB3-DC6A0CA85BA2}"/>
              </a:ext>
            </a:extLst>
          </p:cNvPr>
          <p:cNvSpPr txBox="1"/>
          <p:nvPr/>
        </p:nvSpPr>
        <p:spPr>
          <a:xfrm>
            <a:off x="54356" y="1581150"/>
            <a:ext cx="1031240" cy="627736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700" spc="-25" dirty="0">
                <a:solidFill>
                  <a:srgbClr val="0C3082"/>
                </a:solidFill>
                <a:latin typeface="Trebuchet MS"/>
                <a:cs typeface="Trebuchet MS"/>
              </a:rPr>
              <a:t>LABINN</a:t>
            </a:r>
            <a:r>
              <a:rPr sz="700" dirty="0">
                <a:solidFill>
                  <a:srgbClr val="0C3082"/>
                </a:solidFill>
                <a:latin typeface="Trebuchet MS"/>
                <a:cs typeface="Trebuchet MS"/>
              </a:rPr>
              <a:t> </a:t>
            </a:r>
            <a:r>
              <a:rPr sz="700" spc="-30" dirty="0">
                <a:solidFill>
                  <a:srgbClr val="0C3082"/>
                </a:solidFill>
                <a:latin typeface="Trebuchet MS"/>
                <a:cs typeface="Trebuchet MS"/>
              </a:rPr>
              <a:t>V</a:t>
            </a:r>
            <a:r>
              <a:rPr lang="it-IT" sz="700" spc="-30" dirty="0">
                <a:solidFill>
                  <a:srgbClr val="0C3082"/>
                </a:solidFill>
                <a:latin typeface="Trebuchet MS"/>
                <a:cs typeface="Trebuchet MS"/>
              </a:rPr>
              <a:t>I</a:t>
            </a:r>
            <a:r>
              <a:rPr sz="700" spc="-35" dirty="0">
                <a:solidFill>
                  <a:srgbClr val="0C3082"/>
                </a:solidFill>
                <a:latin typeface="Trebuchet MS"/>
                <a:cs typeface="Trebuchet MS"/>
              </a:rPr>
              <a:t> </a:t>
            </a:r>
            <a:r>
              <a:rPr sz="700" spc="-20" dirty="0">
                <a:solidFill>
                  <a:srgbClr val="0C3082"/>
                </a:solidFill>
                <a:latin typeface="Trebuchet MS"/>
                <a:cs typeface="Trebuchet MS"/>
              </a:rPr>
              <a:t>CALL</a:t>
            </a:r>
            <a:endParaRPr sz="700" dirty="0">
              <a:latin typeface="Trebuchet MS"/>
              <a:cs typeface="Trebuchet MS"/>
            </a:endParaRPr>
          </a:p>
          <a:p>
            <a:pPr marL="12700" marR="5080">
              <a:lnSpc>
                <a:spcPct val="100000"/>
              </a:lnSpc>
              <a:spcBef>
                <a:spcPts val="600"/>
              </a:spcBef>
            </a:pPr>
            <a:r>
              <a:rPr lang="it-IT" sz="700" b="1" spc="-20" dirty="0">
                <a:solidFill>
                  <a:srgbClr val="DB332D"/>
                </a:solidFill>
                <a:latin typeface="Trebuchet MS"/>
                <a:cs typeface="Trebuchet MS"/>
              </a:rPr>
              <a:t>Titolo progetto: Stima delle emissioni totali delle autovetture circolanti</a:t>
            </a:r>
            <a:endParaRPr sz="700" dirty="0">
              <a:latin typeface="Trebuchet MS"/>
              <a:cs typeface="Trebuchet MS"/>
            </a:endParaRPr>
          </a:p>
        </p:txBody>
      </p:sp>
      <p:sp>
        <p:nvSpPr>
          <p:cNvPr id="7" name="object 10">
            <a:extLst>
              <a:ext uri="{FF2B5EF4-FFF2-40B4-BE49-F238E27FC236}">
                <a16:creationId xmlns:a16="http://schemas.microsoft.com/office/drawing/2014/main" id="{B25FD904-F2BA-C48C-5807-88BC0B4D5A8A}"/>
              </a:ext>
            </a:extLst>
          </p:cNvPr>
          <p:cNvSpPr/>
          <p:nvPr/>
        </p:nvSpPr>
        <p:spPr>
          <a:xfrm>
            <a:off x="54356" y="1581150"/>
            <a:ext cx="921385" cy="0"/>
          </a:xfrm>
          <a:custGeom>
            <a:avLst/>
            <a:gdLst/>
            <a:ahLst/>
            <a:cxnLst/>
            <a:rect l="l" t="t" r="r" b="b"/>
            <a:pathLst>
              <a:path w="921385">
                <a:moveTo>
                  <a:pt x="0" y="0"/>
                </a:moveTo>
                <a:lnTo>
                  <a:pt x="921004" y="0"/>
                </a:lnTo>
              </a:path>
            </a:pathLst>
          </a:custGeom>
          <a:ln w="6096">
            <a:solidFill>
              <a:srgbClr val="BEBEBE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CasellaDiTesto 7">
            <a:extLst>
              <a:ext uri="{FF2B5EF4-FFF2-40B4-BE49-F238E27FC236}">
                <a16:creationId xmlns:a16="http://schemas.microsoft.com/office/drawing/2014/main" id="{D83AFFC3-1BC9-5F28-1BDF-EEC01D600896}"/>
              </a:ext>
            </a:extLst>
          </p:cNvPr>
          <p:cNvSpPr txBox="1"/>
          <p:nvPr/>
        </p:nvSpPr>
        <p:spPr>
          <a:xfrm>
            <a:off x="1676400" y="1657350"/>
            <a:ext cx="6454139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t-IT" sz="1600" dirty="0">
                <a:latin typeface="+mn-lt"/>
              </a:rPr>
              <a:t>L’output finale sarà una stima delle emissioni di gas serra e inquinanti complessivi (Co</a:t>
            </a:r>
            <a:r>
              <a:rPr lang="it-IT" sz="1600" baseline="30000" dirty="0">
                <a:latin typeface="+mn-lt"/>
              </a:rPr>
              <a:t>2</a:t>
            </a:r>
            <a:r>
              <a:rPr lang="it-IT" sz="1600" dirty="0">
                <a:latin typeface="+mn-lt"/>
              </a:rPr>
              <a:t> e NOX) di alcuni gruppi omogenei di autoveicoli segmentati per: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it-IT" sz="1600" dirty="0">
                <a:latin typeface="+mn-lt"/>
              </a:rPr>
              <a:t>alimentazione;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it-IT" sz="1600" dirty="0">
                <a:latin typeface="+mn-lt"/>
              </a:rPr>
              <a:t>età;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it-IT" sz="1600" dirty="0">
                <a:latin typeface="+mn-lt"/>
              </a:rPr>
              <a:t>localizzazione, intesa come il luogo in cui il veicolo è revisionato o immatricolato.</a:t>
            </a:r>
          </a:p>
        </p:txBody>
      </p:sp>
    </p:spTree>
    <p:extLst>
      <p:ext uri="{BB962C8B-B14F-4D97-AF65-F5344CB8AC3E}">
        <p14:creationId xmlns:p14="http://schemas.microsoft.com/office/powerpoint/2010/main" val="8818556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Personalizza struttur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2978</TotalTime>
  <Words>562</Words>
  <Application>Microsoft Office PowerPoint</Application>
  <PresentationFormat>Presentazione su schermo (16:9)</PresentationFormat>
  <Paragraphs>58</Paragraphs>
  <Slides>6</Slides>
  <Notes>1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5</vt:i4>
      </vt:variant>
      <vt:variant>
        <vt:lpstr>Tema</vt:lpstr>
      </vt:variant>
      <vt:variant>
        <vt:i4>2</vt:i4>
      </vt:variant>
      <vt:variant>
        <vt:lpstr>Titoli diapositive</vt:lpstr>
      </vt:variant>
      <vt:variant>
        <vt:i4>6</vt:i4>
      </vt:variant>
    </vt:vector>
  </HeadingPairs>
  <TitlesOfParts>
    <vt:vector size="13" baseType="lpstr">
      <vt:lpstr>Aptos</vt:lpstr>
      <vt:lpstr>Aptos Display</vt:lpstr>
      <vt:lpstr>Arial</vt:lpstr>
      <vt:lpstr>Calibri</vt:lpstr>
      <vt:lpstr>Trebuchet MS</vt:lpstr>
      <vt:lpstr>Office Theme</vt:lpstr>
      <vt:lpstr>Personalizza struttura</vt:lpstr>
      <vt:lpstr>Stima delle emissioni totali delle autovetture circolanti</vt:lpstr>
      <vt:lpstr>Il gruppo</vt:lpstr>
      <vt:lpstr>Contesto di riferimento</vt:lpstr>
      <vt:lpstr>Obiettivi specifici del progetto </vt:lpstr>
      <vt:lpstr>Metodologia</vt:lpstr>
      <vt:lpstr>Output e vantaggi attesi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di PowerPoint</dc:title>
  <dc:creator>Donatella Papa</dc:creator>
  <cp:lastModifiedBy>armando daniello</cp:lastModifiedBy>
  <cp:revision>33</cp:revision>
  <dcterms:created xsi:type="dcterms:W3CDTF">2025-04-17T10:04:55Z</dcterms:created>
  <dcterms:modified xsi:type="dcterms:W3CDTF">2025-11-28T15:35:53Z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2023-09-13T00:00:00Z</vt:filetime>
  </property>
  <property fmtid="{D5CDD505-2E9C-101B-9397-08002B2CF9AE}" pid="3" name="Creator">
    <vt:lpwstr>Microsoft® PowerPoint® 2016</vt:lpwstr>
  </property>
  <property fmtid="{D5CDD505-2E9C-101B-9397-08002B2CF9AE}" pid="4" name="LastSaved">
    <vt:filetime>2025-04-17T00:00:00Z</vt:filetime>
  </property>
  <property fmtid="{D5CDD505-2E9C-101B-9397-08002B2CF9AE}" pid="5" name="Producer">
    <vt:lpwstr>3-Heights(TM) PDF Security Shell 4.8.25.2 (http://www.pdf-tools.com)</vt:lpwstr>
  </property>
</Properties>
</file>