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8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ella papa" userId="eb751478-309a-458f-b55d-3d0aea3f2260" providerId="ADAL" clId="{6B1A6CFB-3DCE-46A6-B1A2-D081DB9A61E0}"/>
    <pc:docChg chg="undo custSel delSld modSld sldOrd">
      <pc:chgData name="donatella papa" userId="eb751478-309a-458f-b55d-3d0aea3f2260" providerId="ADAL" clId="{6B1A6CFB-3DCE-46A6-B1A2-D081DB9A61E0}" dt="2025-11-18T08:21:35.286" v="33" actId="1076"/>
      <pc:docMkLst>
        <pc:docMk/>
      </pc:docMkLst>
      <pc:sldChg chg="addSp delSp modSp mod modClrScheme chgLayout">
        <pc:chgData name="donatella papa" userId="eb751478-309a-458f-b55d-3d0aea3f2260" providerId="ADAL" clId="{6B1A6CFB-3DCE-46A6-B1A2-D081DB9A61E0}" dt="2025-11-18T08:18:29.634" v="3" actId="700"/>
        <pc:sldMkLst>
          <pc:docMk/>
          <pc:sldMk cId="0" sldId="256"/>
        </pc:sldMkLst>
        <pc:spChg chg="add del mod ord">
          <ac:chgData name="donatella papa" userId="eb751478-309a-458f-b55d-3d0aea3f2260" providerId="ADAL" clId="{6B1A6CFB-3DCE-46A6-B1A2-D081DB9A61E0}" dt="2025-11-18T08:18:29.634" v="3" actId="700"/>
          <ac:spMkLst>
            <pc:docMk/>
            <pc:sldMk cId="0" sldId="256"/>
            <ac:spMk id="6" creationId="{D4B85520-594E-AA50-DD3C-D10FB3397168}"/>
          </ac:spMkLst>
        </pc:spChg>
        <pc:spChg chg="mod ord">
          <ac:chgData name="donatella papa" userId="eb751478-309a-458f-b55d-3d0aea3f2260" providerId="ADAL" clId="{6B1A6CFB-3DCE-46A6-B1A2-D081DB9A61E0}" dt="2025-11-18T08:18:29.634" v="3" actId="700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 modClrScheme chgLayout">
        <pc:chgData name="donatella papa" userId="eb751478-309a-458f-b55d-3d0aea3f2260" providerId="ADAL" clId="{6B1A6CFB-3DCE-46A6-B1A2-D081DB9A61E0}" dt="2025-11-18T08:21:35.286" v="33" actId="1076"/>
        <pc:sldMkLst>
          <pc:docMk/>
          <pc:sldMk cId="0" sldId="257"/>
        </pc:sldMkLst>
        <pc:spChg chg="add del 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2" creationId="{E96F476A-E365-D065-1FF1-5E54470E74D3}"/>
          </ac:spMkLst>
        </pc:spChg>
        <pc:spChg chg="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donatella papa" userId="eb751478-309a-458f-b55d-3d0aea3f2260" providerId="ADAL" clId="{6B1A6CFB-3DCE-46A6-B1A2-D081DB9A61E0}" dt="2025-11-18T08:21:35.286" v="33" actId="1076"/>
          <ac:spMkLst>
            <pc:docMk/>
            <pc:sldMk cId="0" sldId="257"/>
            <ac:spMk id="17" creationId="{00000000-0000-0000-0000-000000000000}"/>
          </ac:spMkLst>
        </pc:spChg>
        <pc:spChg chg="mod ord">
          <ac:chgData name="donatella papa" userId="eb751478-309a-458f-b55d-3d0aea3f2260" providerId="ADAL" clId="{6B1A6CFB-3DCE-46A6-B1A2-D081DB9A61E0}" dt="2025-11-18T08:18:40.378" v="5" actId="700"/>
          <ac:spMkLst>
            <pc:docMk/>
            <pc:sldMk cId="0" sldId="257"/>
            <ac:spMk id="19" creationId="{00000000-0000-0000-0000-000000000000}"/>
          </ac:spMkLst>
        </pc:spChg>
      </pc:sldChg>
      <pc:sldChg chg="modSp mod">
        <pc:chgData name="donatella papa" userId="eb751478-309a-458f-b55d-3d0aea3f2260" providerId="ADAL" clId="{6B1A6CFB-3DCE-46A6-B1A2-D081DB9A61E0}" dt="2025-11-18T08:21:25.175" v="31" actId="20577"/>
        <pc:sldMkLst>
          <pc:docMk/>
          <pc:sldMk cId="881855643" sldId="260"/>
        </pc:sldMkLst>
        <pc:spChg chg="mod">
          <ac:chgData name="donatella papa" userId="eb751478-309a-458f-b55d-3d0aea3f2260" providerId="ADAL" clId="{6B1A6CFB-3DCE-46A6-B1A2-D081DB9A61E0}" dt="2025-11-18T08:21:03.515" v="15" actId="20577"/>
          <ac:spMkLst>
            <pc:docMk/>
            <pc:sldMk cId="881855643" sldId="260"/>
            <ac:spMk id="2" creationId="{49E3970E-867B-5B39-C37C-87C2557EC2C4}"/>
          </ac:spMkLst>
        </pc:spChg>
        <pc:spChg chg="mod">
          <ac:chgData name="donatella papa" userId="eb751478-309a-458f-b55d-3d0aea3f2260" providerId="ADAL" clId="{6B1A6CFB-3DCE-46A6-B1A2-D081DB9A61E0}" dt="2025-11-18T08:21:25.175" v="31" actId="20577"/>
          <ac:spMkLst>
            <pc:docMk/>
            <pc:sldMk cId="881855643" sldId="260"/>
            <ac:spMk id="22" creationId="{61803C83-80EB-2085-DAC0-738B157A143C}"/>
          </ac:spMkLst>
        </pc:spChg>
      </pc:sldChg>
      <pc:sldChg chg="modSp mod ord">
        <pc:chgData name="donatella papa" userId="eb751478-309a-458f-b55d-3d0aea3f2260" providerId="ADAL" clId="{6B1A6CFB-3DCE-46A6-B1A2-D081DB9A61E0}" dt="2025-11-18T08:20:59.406" v="13" actId="20577"/>
        <pc:sldMkLst>
          <pc:docMk/>
          <pc:sldMk cId="3677506509" sldId="261"/>
        </pc:sldMkLst>
        <pc:spChg chg="mod">
          <ac:chgData name="donatella papa" userId="eb751478-309a-458f-b55d-3d0aea3f2260" providerId="ADAL" clId="{6B1A6CFB-3DCE-46A6-B1A2-D081DB9A61E0}" dt="2025-11-18T08:20:59.406" v="13" actId="20577"/>
          <ac:spMkLst>
            <pc:docMk/>
            <pc:sldMk cId="3677506509" sldId="261"/>
            <ac:spMk id="2" creationId="{EC7DF3DD-1980-BEB2-5B12-00CD4D7DBDCD}"/>
          </ac:spMkLst>
        </pc:spChg>
      </pc:sldChg>
      <pc:sldChg chg="modSp del mod">
        <pc:chgData name="donatella papa" userId="eb751478-309a-458f-b55d-3d0aea3f2260" providerId="ADAL" clId="{6B1A6CFB-3DCE-46A6-B1A2-D081DB9A61E0}" dt="2025-11-18T08:21:28.124" v="32" actId="47"/>
        <pc:sldMkLst>
          <pc:docMk/>
          <pc:sldMk cId="1559613924" sldId="262"/>
        </pc:sldMkLst>
        <pc:spChg chg="mod">
          <ac:chgData name="donatella papa" userId="eb751478-309a-458f-b55d-3d0aea3f2260" providerId="ADAL" clId="{6B1A6CFB-3DCE-46A6-B1A2-D081DB9A61E0}" dt="2025-11-18T08:21:11.182" v="21" actId="20577"/>
          <ac:spMkLst>
            <pc:docMk/>
            <pc:sldMk cId="1559613924" sldId="262"/>
            <ac:spMk id="22" creationId="{FD0E6BF9-2B77-13F9-12EA-7B74C5111DF7}"/>
          </ac:spMkLst>
        </pc:spChg>
      </pc:sldChg>
    </pc:docChg>
  </pc:docChgLst>
  <pc:docChgLst>
    <pc:chgData name="donatella papa" userId="eb751478-309a-458f-b55d-3d0aea3f2260" providerId="ADAL" clId="{F0ECD856-0EBA-4E91-8B51-BF459141F719}"/>
    <pc:docChg chg="undo redo custSel modSld">
      <pc:chgData name="donatella papa" userId="eb751478-309a-458f-b55d-3d0aea3f2260" providerId="ADAL" clId="{F0ECD856-0EBA-4E91-8B51-BF459141F719}" dt="2025-12-11T11:23:45.967" v="46"/>
      <pc:docMkLst>
        <pc:docMk/>
      </pc:docMkLst>
      <pc:sldChg chg="modSp mod">
        <pc:chgData name="donatella papa" userId="eb751478-309a-458f-b55d-3d0aea3f2260" providerId="ADAL" clId="{F0ECD856-0EBA-4E91-8B51-BF459141F719}" dt="2025-12-11T11:22:20.080" v="7" actId="20577"/>
        <pc:sldMkLst>
          <pc:docMk/>
          <pc:sldMk cId="0" sldId="256"/>
        </pc:sldMkLst>
        <pc:spChg chg="mod">
          <ac:chgData name="donatella papa" userId="eb751478-309a-458f-b55d-3d0aea3f2260" providerId="ADAL" clId="{F0ECD856-0EBA-4E91-8B51-BF459141F719}" dt="2025-12-11T11:22:20.080" v="7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donatella papa" userId="eb751478-309a-458f-b55d-3d0aea3f2260" providerId="ADAL" clId="{F0ECD856-0EBA-4E91-8B51-BF459141F719}" dt="2025-12-11T11:23:11.668" v="32"/>
        <pc:sldMkLst>
          <pc:docMk/>
          <pc:sldMk cId="0" sldId="257"/>
        </pc:sldMkLst>
        <pc:spChg chg="mod">
          <ac:chgData name="donatella papa" userId="eb751478-309a-458f-b55d-3d0aea3f2260" providerId="ADAL" clId="{F0ECD856-0EBA-4E91-8B51-BF459141F719}" dt="2025-12-11T11:23:11.668" v="32"/>
          <ac:spMkLst>
            <pc:docMk/>
            <pc:sldMk cId="0" sldId="257"/>
            <ac:spMk id="7" creationId="{00000000-0000-0000-0000-000000000000}"/>
          </ac:spMkLst>
        </pc:spChg>
        <pc:spChg chg="mod">
          <ac:chgData name="donatella papa" userId="eb751478-309a-458f-b55d-3d0aea3f2260" providerId="ADAL" clId="{F0ECD856-0EBA-4E91-8B51-BF459141F719}" dt="2025-12-11T11:22:42.016" v="29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donatella papa" userId="eb751478-309a-458f-b55d-3d0aea3f2260" providerId="ADAL" clId="{F0ECD856-0EBA-4E91-8B51-BF459141F719}" dt="2025-12-11T11:23:21.372" v="37" actId="20577"/>
        <pc:sldMkLst>
          <pc:docMk/>
          <pc:sldMk cId="0" sldId="258"/>
        </pc:sldMkLst>
        <pc:spChg chg="mod">
          <ac:chgData name="donatella papa" userId="eb751478-309a-458f-b55d-3d0aea3f2260" providerId="ADAL" clId="{F0ECD856-0EBA-4E91-8B51-BF459141F719}" dt="2025-12-11T11:23:21.372" v="37" actId="20577"/>
          <ac:spMkLst>
            <pc:docMk/>
            <pc:sldMk cId="0" sldId="258"/>
            <ac:spMk id="7" creationId="{A78DCB2C-4241-B8B7-084A-B2624AD7E872}"/>
          </ac:spMkLst>
        </pc:spChg>
      </pc:sldChg>
      <pc:sldChg chg="modSp mod">
        <pc:chgData name="donatella papa" userId="eb751478-309a-458f-b55d-3d0aea3f2260" providerId="ADAL" clId="{F0ECD856-0EBA-4E91-8B51-BF459141F719}" dt="2025-12-11T11:23:27.439" v="40"/>
        <pc:sldMkLst>
          <pc:docMk/>
          <pc:sldMk cId="1400160826" sldId="259"/>
        </pc:sldMkLst>
        <pc:spChg chg="mod">
          <ac:chgData name="donatella papa" userId="eb751478-309a-458f-b55d-3d0aea3f2260" providerId="ADAL" clId="{F0ECD856-0EBA-4E91-8B51-BF459141F719}" dt="2025-12-11T11:23:27.439" v="40"/>
          <ac:spMkLst>
            <pc:docMk/>
            <pc:sldMk cId="1400160826" sldId="259"/>
            <ac:spMk id="3" creationId="{C27DF0E2-7F2A-3D94-EA21-21310139E560}"/>
          </ac:spMkLst>
        </pc:spChg>
      </pc:sldChg>
      <pc:sldChg chg="modSp mod">
        <pc:chgData name="donatella papa" userId="eb751478-309a-458f-b55d-3d0aea3f2260" providerId="ADAL" clId="{F0ECD856-0EBA-4E91-8B51-BF459141F719}" dt="2025-12-11T11:23:35.170" v="45"/>
        <pc:sldMkLst>
          <pc:docMk/>
          <pc:sldMk cId="1522628308" sldId="263"/>
        </pc:sldMkLst>
        <pc:spChg chg="mod">
          <ac:chgData name="donatella papa" userId="eb751478-309a-458f-b55d-3d0aea3f2260" providerId="ADAL" clId="{F0ECD856-0EBA-4E91-8B51-BF459141F719}" dt="2025-12-11T11:23:35.170" v="45"/>
          <ac:spMkLst>
            <pc:docMk/>
            <pc:sldMk cId="1522628308" sldId="263"/>
            <ac:spMk id="7" creationId="{A78DCB2C-4241-B8B7-084A-B2624AD7E872}"/>
          </ac:spMkLst>
        </pc:spChg>
      </pc:sldChg>
      <pc:sldChg chg="modSp mod">
        <pc:chgData name="donatella papa" userId="eb751478-309a-458f-b55d-3d0aea3f2260" providerId="ADAL" clId="{F0ECD856-0EBA-4E91-8B51-BF459141F719}" dt="2025-12-11T11:23:45.967" v="46"/>
        <pc:sldMkLst>
          <pc:docMk/>
          <pc:sldMk cId="4199525475" sldId="264"/>
        </pc:sldMkLst>
        <pc:spChg chg="mod">
          <ac:chgData name="donatella papa" userId="eb751478-309a-458f-b55d-3d0aea3f2260" providerId="ADAL" clId="{F0ECD856-0EBA-4E91-8B51-BF459141F719}" dt="2025-12-11T11:23:45.967" v="46"/>
          <ac:spMkLst>
            <pc:docMk/>
            <pc:sldMk cId="4199525475" sldId="264"/>
            <ac:spMk id="3" creationId="{C27DF0E2-7F2A-3D94-EA21-21310139E5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D3004A-EB8D-DD05-9BA2-3A9348C95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57CBB6-7CED-CECF-72BE-9B9831D08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1F6D-77FB-4762-A755-EF1F025A3222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2E67B3-9A3F-0B7C-8E2E-DC001AE5F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96CF94-8BDC-40A4-2EAA-917707A1C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9C3C-1605-457F-84A5-3832E083B6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36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416F-059B-4A63-AEF2-6FDF4C94DC3A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3052-FA0C-4B9C-A0AE-BCF94E565B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C3052-FA0C-4B9C-A0AE-BCF94E565BF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80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081D6-ACF0-87FD-7E3F-F93080BC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D35EE-0811-E046-67ED-3AADDAFEC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0BFBCE-E0ED-8AF4-3389-BC34EE42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89CC03-D7CF-3E6F-2628-C70D4FFD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C22B2F-4608-0A35-9F04-90E4500F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3910DE-27F8-88FB-D17E-748E9081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EF187-261D-0493-6088-441BC3E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A817BE-E1B6-166C-A9F7-69ECF627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0DE29E-8337-C731-F400-60A69F6D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DD6235-EBCB-C059-0821-D2D0FCFCF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BAF6B5-7812-C851-ECFA-13AF85B06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F6FAFF-BE80-1175-4882-FFCDA916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E3549D-189C-1E6E-D388-34BB24FC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DAD363-8C5A-D74B-8104-2B690085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64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D5247-08CE-0EA5-9ED5-AEC5E227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980B48-651D-EC22-3577-ABB0C2C9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4EECB1-9366-780E-9413-DC46A0B4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3C1750-CE1B-E09A-1EDC-750BE1D2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2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0AC740-76DA-A8F6-465E-DCD8FDEF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5FE4F2-A4D8-4AEB-B0DD-BC25F79D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3C0D72-78A4-3C47-3F3F-3C6BF59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14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F2353-89E4-81AA-BBE8-99FF56E7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53F98-B8DB-9164-B692-CAA6D858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7C557D-3798-1784-E07C-B05ABE77D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A7C4DE-D7E7-889C-DFD7-2FD1D8E1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7C900A-20A0-708A-1140-F55259A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A6AD3A-B8AA-B945-BF0B-0B96482D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7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F7AF7-A21A-B501-1D96-7B1861CD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70A8A1-4B34-7DA7-2581-6995B2C4C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BBC25A-649F-5F3F-DC4D-A298A47F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F327AE-3720-2014-57CF-DDED9DD9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24D9D5-A27F-287B-A922-71A97D58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B7EC66-28A8-5E4D-5420-7F0ECF8A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2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3D39B-FF50-87A6-D1F1-74F4CA22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484F-97CA-E18A-5AE8-4A950889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D8A30-C79C-707F-194F-58825D0D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D8954-0DB2-05B8-AA53-C53926E0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B6EB13-C336-BCB9-ABF1-A0284332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1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23A639-1116-4066-50B8-6CD903D1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3DBD2A-B876-9ECA-BC1E-367F4C440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E9C20-2D2C-5090-CF66-98E359AB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51E07-5277-911C-2264-4453F788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7AE2C-127C-66A4-A2BF-FCAE795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63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0D6E0-6905-CEEC-235B-50D03846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31BBA2-5D1B-C009-10EB-96FF6BA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20F328-06E2-37FB-3A6D-3A4A6ED3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3A0D47-FFBD-D1EB-C9E9-7A9A7013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50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9033D-8051-AAE7-39FF-BDE05182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EDF34D-22DF-9C71-9B29-B9CA9BA04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C1B8E6-DEAD-4612-9371-C2C087510E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D5D70D-321C-DCCF-E20D-2E72FAA6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lang="it-IT" spc="-50" smtClean="0"/>
              <a:t>‹N›</a:t>
            </a:fld>
            <a:endParaRPr lang="it-IT" spc="-50" dirty="0"/>
          </a:p>
        </p:txBody>
      </p:sp>
    </p:spTree>
    <p:extLst>
      <p:ext uri="{BB962C8B-B14F-4D97-AF65-F5344CB8AC3E}">
        <p14:creationId xmlns:p14="http://schemas.microsoft.com/office/powerpoint/2010/main" val="30786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ED6F4-D508-31E8-2467-3FC8C3CC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69FC15-F4A9-6C78-5F0C-FCCF20FB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2F9E78-58BC-1689-75B5-50950A47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60067C-1823-F4B2-9CC5-E66BB95B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204A4-B2EB-A6A9-370A-840B0DFD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FB635-5413-0974-3856-E1F2E54B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C0EE03-50E6-068C-60B1-9D8AC57D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5FCD22-62A9-ADB3-A4A4-5C749617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CA4C11-77F6-94C7-C7DF-3F2912A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FCEBB-2D8A-333E-57D2-727400A0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88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F3CD6-C52A-8756-D84E-060D40DA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B3FE1A-2E95-FFB1-7E55-E07D7203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6594E1-1F97-BF8C-AD17-2F96C24B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A4278-3238-A426-9168-5E5E63F3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F08C51-54FC-E34A-F86D-13B82BB5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91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454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308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7635" y="1013586"/>
            <a:ext cx="6820534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921" y="4972269"/>
            <a:ext cx="156209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D308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AA7BFF-E21F-9FB6-704E-C6A48A70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8824A0-E26A-BE49-1DD7-CE17CA32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7ADB8-1F0B-A1A6-DE98-D9452593F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5DA3DE-D360-4A17-819D-863ACA95E53D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826B5-D733-A90F-57DD-816873521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153021-836E-0912-7789-CB8527DD2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93E1A-BD4C-4EF4-B94D-48FB352D0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0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34" y="570036"/>
            <a:ext cx="2610434" cy="22386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18554" y="2492817"/>
            <a:ext cx="91821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ROMA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26</a:t>
            </a:r>
            <a:r>
              <a:rPr sz="700" spc="-4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FEBBRAIO</a:t>
            </a:r>
            <a:r>
              <a:rPr sz="700" spc="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2018</a:t>
            </a:r>
            <a:endParaRPr sz="700" dirty="0">
              <a:latin typeface="Trebuchet MS"/>
              <a:cs typeface="Trebuchet MS"/>
            </a:endParaRPr>
          </a:p>
          <a:p>
            <a:pPr marR="154305">
              <a:lnSpc>
                <a:spcPct val="100000"/>
              </a:lnSpc>
              <a:spcBef>
                <a:spcPts val="600"/>
              </a:spcBef>
            </a:pP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INAUGURAZIONE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</a:t>
            </a: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 NUOVO LABORATORIO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DELL’INNOVAZIONE</a:t>
            </a:r>
            <a:endParaRPr sz="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GIORGIO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0C3082"/>
                </a:solidFill>
                <a:latin typeface="Trebuchet MS"/>
                <a:cs typeface="Trebuchet MS"/>
              </a:rPr>
              <a:t>ALLEVA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1247" y="0"/>
            <a:ext cx="4493260" cy="5143500"/>
          </a:xfrm>
          <a:custGeom>
            <a:avLst/>
            <a:gdLst/>
            <a:ahLst/>
            <a:cxnLst/>
            <a:rect l="l" t="t" r="r" b="b"/>
            <a:pathLst>
              <a:path w="4493259" h="5143500">
                <a:moveTo>
                  <a:pt x="4492752" y="0"/>
                </a:moveTo>
                <a:lnTo>
                  <a:pt x="0" y="0"/>
                </a:lnTo>
                <a:lnTo>
                  <a:pt x="0" y="5143500"/>
                </a:lnTo>
                <a:lnTo>
                  <a:pt x="4492752" y="5143500"/>
                </a:lnTo>
                <a:lnTo>
                  <a:pt x="4492752" y="0"/>
                </a:lnTo>
                <a:close/>
              </a:path>
            </a:pathLst>
          </a:custGeom>
          <a:solidFill>
            <a:srgbClr val="0D3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873497" y="2823718"/>
            <a:ext cx="39731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Quantificazione e comparazione delle aree verdi urbane nelle maggiori realtà urbane italiane </a:t>
            </a:r>
            <a:r>
              <a:rPr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– I</a:t>
            </a: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D 182</a:t>
            </a:r>
            <a:endParaRPr sz="1600" dirty="0">
              <a:solidFill>
                <a:srgbClr val="FFFF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176" y="524382"/>
            <a:ext cx="1118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dirty="0" err="1">
                <a:solidFill>
                  <a:srgbClr val="FFFFFF"/>
                </a:solidFill>
                <a:latin typeface="Trebuchet MS"/>
                <a:cs typeface="Trebuchet MS"/>
              </a:rPr>
              <a:t>LabInn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734" y="4401215"/>
            <a:ext cx="373595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Referente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 Alberto Sabbi(sabbi@istat.it)</a:t>
            </a:r>
          </a:p>
          <a:p>
            <a:pPr marL="12700"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Fabrizio De Fausti (defausti@istat.it)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spc="-1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2352" y="809244"/>
            <a:ext cx="3784600" cy="4147185"/>
          </a:xfrm>
          <a:custGeom>
            <a:avLst/>
            <a:gdLst/>
            <a:ahLst/>
            <a:cxnLst/>
            <a:rect l="l" t="t" r="r" b="b"/>
            <a:pathLst>
              <a:path w="3784600" h="4147185">
                <a:moveTo>
                  <a:pt x="0" y="0"/>
                </a:moveTo>
                <a:lnTo>
                  <a:pt x="3784346" y="1904"/>
                </a:lnTo>
              </a:path>
              <a:path w="3784600" h="4147185">
                <a:moveTo>
                  <a:pt x="0" y="4145279"/>
                </a:moveTo>
                <a:lnTo>
                  <a:pt x="3784346" y="4147172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Il</a:t>
            </a:r>
            <a:r>
              <a:rPr lang="it-IT" spc="-5" dirty="0"/>
              <a:t> </a:t>
            </a:r>
            <a:r>
              <a:rPr lang="it-IT" spc="-10" dirty="0"/>
              <a:t>gruppo</a:t>
            </a:r>
          </a:p>
        </p:txBody>
      </p:sp>
      <p:sp>
        <p:nvSpPr>
          <p:cNvPr id="4" name="object 4"/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787" y="1581150"/>
            <a:ext cx="1031240" cy="735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progetto: </a:t>
            </a:r>
            <a:r>
              <a:rPr lang="it-IT" sz="700" dirty="0">
                <a:solidFill>
                  <a:srgbClr val="538235"/>
                </a:solidFill>
                <a:latin typeface="+mn-lt"/>
                <a:cs typeface="Calibri"/>
              </a:rPr>
              <a:t>Quantificazione e comparazione delle aree verdi urbane nelle maggiori realtà urbane italiane </a:t>
            </a:r>
            <a:endParaRPr lang="it-IT" sz="700" b="1" spc="-20" dirty="0">
              <a:solidFill>
                <a:srgbClr val="DB332D"/>
              </a:solidFill>
              <a:latin typeface="+mn-lt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24000" y="1276350"/>
            <a:ext cx="5377815" cy="2589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Il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gruppo</a:t>
            </a:r>
            <a:r>
              <a:rPr sz="16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ricerca</a:t>
            </a:r>
            <a:r>
              <a:rPr sz="16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si</a:t>
            </a:r>
            <a:r>
              <a:rPr sz="1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compone</a:t>
            </a:r>
            <a:r>
              <a:rPr sz="16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71C4"/>
                </a:solidFill>
                <a:latin typeface="Calibri"/>
                <a:cs typeface="Calibri"/>
              </a:rPr>
              <a:t>di</a:t>
            </a: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it-IT" sz="160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Stefano Mugnoli – DIAE – DCAT – ATA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Alberto Sabbi – DIAE DCAT – ATA</a:t>
            </a:r>
          </a:p>
          <a:p>
            <a:pPr marL="298450" marR="5080" indent="-285750"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Papa Donatella – DIRM – DCME – MEC</a:t>
            </a:r>
          </a:p>
          <a:p>
            <a:pPr marL="12700" marR="5080">
              <a:spcBef>
                <a:spcPts val="95"/>
              </a:spcBef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-     Marco di Zio – DIRM – DCME 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Giuseppe Lancioni – DIAE – DCAT - ATA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Fabrizio De Fausti – DIRM – DCME – MEC</a:t>
            </a:r>
          </a:p>
          <a:p>
            <a:pPr marL="298450" marR="5080" indent="-285750">
              <a:spcBef>
                <a:spcPts val="95"/>
              </a:spcBef>
              <a:buFontTx/>
              <a:buChar char="-"/>
            </a:pPr>
            <a:r>
              <a:rPr lang="it-IT" sz="1600" dirty="0">
                <a:solidFill>
                  <a:srgbClr val="4471C4"/>
                </a:solidFill>
                <a:latin typeface="Calibri"/>
                <a:cs typeface="Calibri"/>
              </a:rPr>
              <a:t>Francesco Sisti – DIRM – DCME - MEC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it-IT" sz="1600" dirty="0">
              <a:solidFill>
                <a:srgbClr val="4471C4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1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FF85A90-3C15-4A27-9CCA-E817824E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78DCB2C-4241-B8B7-084A-B2624AD7E872}"/>
              </a:ext>
            </a:extLst>
          </p:cNvPr>
          <p:cNvSpPr txBox="1"/>
          <p:nvPr/>
        </p:nvSpPr>
        <p:spPr>
          <a:xfrm>
            <a:off x="54356" y="1581150"/>
            <a:ext cx="103124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progetto: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dirty="0">
                <a:solidFill>
                  <a:srgbClr val="538235"/>
                </a:solidFill>
                <a:latin typeface="Calibri"/>
                <a:cs typeface="Calibri"/>
              </a:rPr>
              <a:t>Quantificazione e comparazione delle aree verdi urbane nelle maggiori realtà urbane italiane </a:t>
            </a:r>
            <a:endParaRPr lang="it-IT" sz="700" dirty="0">
              <a:latin typeface="Trebuchet MS"/>
              <a:cs typeface="Trebuchet MS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55DD1873-9109-5421-5C93-205730A4B08C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sellaDiTesto 11"/>
          <p:cNvSpPr txBox="1"/>
          <p:nvPr/>
        </p:nvSpPr>
        <p:spPr>
          <a:xfrm>
            <a:off x="1676400" y="948548"/>
            <a:ext cx="694742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500" dirty="0">
                <a:latin typeface="+mj-lt"/>
              </a:rPr>
              <a:t>L’idea consiste nello sviluppo di una metodologia per la quantificazione e creare indicatori da immagini satellitari delle aree verdi urbane </a:t>
            </a:r>
          </a:p>
          <a:p>
            <a:pPr algn="l"/>
            <a:endParaRPr lang="it-IT" sz="15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integrando la cartografia digitale dell’Istat con tecniche di image processing applicate a dati satellitari. Attraverso il calcolo automatizzato di indici radiometrici (es. NDVI, ENDVI), e l’uso di algoritmi di machine </a:t>
            </a:r>
            <a:r>
              <a:rPr lang="it-IT" sz="1500" dirty="0" err="1">
                <a:latin typeface="+mj-lt"/>
              </a:rPr>
              <a:t>learning</a:t>
            </a:r>
            <a:r>
              <a:rPr lang="it-IT" sz="1500" dirty="0">
                <a:latin typeface="+mj-lt"/>
              </a:rPr>
              <a:t> non supervisionato, </a:t>
            </a:r>
            <a:br>
              <a:rPr lang="it-IT" sz="1500" dirty="0">
                <a:latin typeface="+mj-lt"/>
              </a:rPr>
            </a:br>
            <a:endParaRPr lang="it-IT" sz="15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L’uso delle immagini satellitare con un alta frequenza di aggiornamento consentono misure oggettive e aggiornabili della copertura vegetale urbana.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5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Il sistema produce indicatori , come la densità di verde e il verde per abitante, permettendo confronti temporali  e contribuendo alla produzione di statistiche ambientali.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8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09DD-98D3-7A25-E22A-943F9F90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D8B09D5-C62B-382C-1860-82A859ED287F}"/>
              </a:ext>
            </a:extLst>
          </p:cNvPr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5CBE80-D732-EFE7-6221-4348C4F8F6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0F09CFA-B2D7-5779-BE61-B41C07557779}"/>
              </a:ext>
            </a:extLst>
          </p:cNvPr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480D419-9F60-CAF4-1E13-C38F203FCF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73921" y="4972269"/>
            <a:ext cx="156209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lang="it-IT" spc="-50" dirty="0"/>
              <a:t>4</a:t>
            </a:r>
            <a:endParaRPr spc="-50" dirty="0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CC710371-99BE-6F95-7BCD-E5A1DE3E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L’uso delle immagini satellitari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C27DF0E2-7F2A-3D94-EA21-21310139E560}"/>
              </a:ext>
            </a:extLst>
          </p:cNvPr>
          <p:cNvSpPr txBox="1"/>
          <p:nvPr/>
        </p:nvSpPr>
        <p:spPr>
          <a:xfrm>
            <a:off x="54356" y="1581150"/>
            <a:ext cx="103124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 algn="l"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progetto: 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>
                <a:solidFill>
                  <a:srgbClr val="538235"/>
                </a:solidFill>
                <a:latin typeface="Calibri"/>
                <a:cs typeface="Calibri"/>
              </a:rPr>
              <a:t>Quantificazione e comparazione delle aree verdi urbane nelle maggiori realtà urbane italiane </a:t>
            </a:r>
            <a:endParaRPr lang="it-IT" sz="700" dirty="0">
              <a:latin typeface="Trebuchet MS"/>
              <a:cs typeface="Trebuchet MS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F785CC-B843-35BE-F740-128A96CBE389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796" y="1516701"/>
            <a:ext cx="6400128" cy="292949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77396" y="94854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CDSE </a:t>
            </a:r>
            <a:r>
              <a:rPr lang="it-IT" dirty="0" err="1"/>
              <a:t>platform</a:t>
            </a:r>
            <a:endParaRPr lang="en-GB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8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001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773921" y="4972269"/>
            <a:ext cx="156209" cy="1442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lang="it-IT" spc="-50" dirty="0"/>
              <a:t>3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FF85A90-3C15-4A27-9CCA-E817824E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L’esperienza dell’</a:t>
            </a:r>
            <a:r>
              <a:rPr lang="it-IT" dirty="0" err="1"/>
              <a:t>hackathon</a:t>
            </a:r>
            <a:r>
              <a:rPr lang="it-IT" dirty="0"/>
              <a:t> 2025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78DCB2C-4241-B8B7-084A-B2624AD7E872}"/>
              </a:ext>
            </a:extLst>
          </p:cNvPr>
          <p:cNvSpPr txBox="1"/>
          <p:nvPr/>
        </p:nvSpPr>
        <p:spPr>
          <a:xfrm>
            <a:off x="54356" y="1581150"/>
            <a:ext cx="103124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progetto: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>
                <a:solidFill>
                  <a:srgbClr val="538235"/>
                </a:solidFill>
                <a:latin typeface="Calibri"/>
                <a:cs typeface="Calibri"/>
              </a:rPr>
              <a:t>Quantificazione e comparazione delle aree verdi urbane nelle maggiori realtà urbane italiane </a:t>
            </a:r>
            <a:endParaRPr lang="it-IT" sz="700" dirty="0">
              <a:latin typeface="Trebuchet MS"/>
              <a:cs typeface="Trebuchet MS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55DD1873-9109-5421-5C93-205730A4B08C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b="51522"/>
          <a:stretch/>
        </p:blipFill>
        <p:spPr>
          <a:xfrm>
            <a:off x="1318260" y="929498"/>
            <a:ext cx="7692532" cy="1489852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141" y="2538080"/>
            <a:ext cx="3801859" cy="17990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2538079"/>
            <a:ext cx="4115003" cy="19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2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09DD-98D3-7A25-E22A-943F9F90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D8B09D5-C62B-382C-1860-82A859ED287F}"/>
              </a:ext>
            </a:extLst>
          </p:cNvPr>
          <p:cNvSpPr/>
          <p:nvPr/>
        </p:nvSpPr>
        <p:spPr>
          <a:xfrm>
            <a:off x="1318260" y="810768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5CBE80-D732-EFE7-6221-4348C4F8F6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27432"/>
            <a:ext cx="938784" cy="79705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0F09CFA-B2D7-5779-BE61-B41C07557779}"/>
              </a:ext>
            </a:extLst>
          </p:cNvPr>
          <p:cNvSpPr/>
          <p:nvPr/>
        </p:nvSpPr>
        <p:spPr>
          <a:xfrm>
            <a:off x="1318260" y="4928615"/>
            <a:ext cx="7569200" cy="0"/>
          </a:xfrm>
          <a:custGeom>
            <a:avLst/>
            <a:gdLst/>
            <a:ahLst/>
            <a:cxnLst/>
            <a:rect l="l" t="t" r="r" b="b"/>
            <a:pathLst>
              <a:path w="7569200">
                <a:moveTo>
                  <a:pt x="0" y="0"/>
                </a:moveTo>
                <a:lnTo>
                  <a:pt x="7568692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480D419-9F60-CAF4-1E13-C38F203FCF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spc="-50" dirty="0"/>
              <a:t>2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CC710371-99BE-6F95-7BCD-E5A1DE3E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94" y="303657"/>
            <a:ext cx="6267958" cy="369332"/>
          </a:xfrm>
        </p:spPr>
        <p:txBody>
          <a:bodyPr/>
          <a:lstStyle/>
          <a:p>
            <a:r>
              <a:rPr lang="it-IT" dirty="0"/>
              <a:t>Indicatori prodotti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C27DF0E2-7F2A-3D94-EA21-21310139E560}"/>
              </a:ext>
            </a:extLst>
          </p:cNvPr>
          <p:cNvSpPr txBox="1"/>
          <p:nvPr/>
        </p:nvSpPr>
        <p:spPr>
          <a:xfrm>
            <a:off x="54356" y="1581150"/>
            <a:ext cx="103124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LABINN</a:t>
            </a:r>
            <a:r>
              <a:rPr sz="70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V</a:t>
            </a:r>
            <a:r>
              <a:rPr lang="it-IT" sz="700" spc="-30" dirty="0">
                <a:solidFill>
                  <a:srgbClr val="0C3082"/>
                </a:solidFill>
                <a:latin typeface="Trebuchet MS"/>
                <a:cs typeface="Trebuchet MS"/>
              </a:rPr>
              <a:t>I</a:t>
            </a:r>
            <a:r>
              <a:rPr sz="700" spc="-3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CALL</a:t>
            </a:r>
            <a:endParaRPr sz="700" dirty="0">
              <a:latin typeface="Trebuchet MS"/>
              <a:cs typeface="Trebuchet MS"/>
            </a:endParaRPr>
          </a:p>
          <a:p>
            <a:pPr marL="12700" marR="5080" algn="l">
              <a:spcBef>
                <a:spcPts val="600"/>
              </a:spcBef>
            </a:pPr>
            <a:r>
              <a:rPr lang="it-IT" sz="700" b="1" spc="-20" dirty="0">
                <a:solidFill>
                  <a:srgbClr val="DB332D"/>
                </a:solidFill>
                <a:latin typeface="Trebuchet MS"/>
                <a:cs typeface="Trebuchet MS"/>
              </a:rPr>
              <a:t>Titolo progetto: </a:t>
            </a:r>
          </a:p>
          <a:p>
            <a:pPr marL="12700" marR="5080" algn="l">
              <a:spcBef>
                <a:spcPts val="600"/>
              </a:spcBef>
            </a:pPr>
            <a:r>
              <a:rPr lang="it-IT" sz="700" dirty="0">
                <a:solidFill>
                  <a:srgbClr val="538235"/>
                </a:solidFill>
                <a:latin typeface="Calibri"/>
                <a:cs typeface="Calibri"/>
              </a:rPr>
              <a:t>Quantificazione e comparazione delle aree verdi urbane nelle maggiori realtà urbane italiane </a:t>
            </a:r>
            <a:endParaRPr lang="it-IT" sz="700" dirty="0">
              <a:latin typeface="Trebuchet MS"/>
              <a:cs typeface="Trebuchet MS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06F785CC-B843-35BE-F740-128A96CBE389}"/>
              </a:ext>
            </a:extLst>
          </p:cNvPr>
          <p:cNvSpPr/>
          <p:nvPr/>
        </p:nvSpPr>
        <p:spPr>
          <a:xfrm>
            <a:off x="54356" y="1581150"/>
            <a:ext cx="921385" cy="0"/>
          </a:xfrm>
          <a:custGeom>
            <a:avLst/>
            <a:gdLst/>
            <a:ahLst/>
            <a:cxnLst/>
            <a:rect l="l" t="t" r="r" b="b"/>
            <a:pathLst>
              <a:path w="921385">
                <a:moveTo>
                  <a:pt x="0" y="0"/>
                </a:moveTo>
                <a:lnTo>
                  <a:pt x="921004" y="0"/>
                </a:lnTo>
              </a:path>
            </a:pathLst>
          </a:custGeom>
          <a:ln w="6096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00150"/>
            <a:ext cx="7654048" cy="31242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49E3970E-867B-5B39-C37C-87C2557EC2C4}"/>
              </a:ext>
            </a:extLst>
          </p:cNvPr>
          <p:cNvSpPr txBox="1"/>
          <p:nvPr/>
        </p:nvSpPr>
        <p:spPr>
          <a:xfrm>
            <a:off x="264972" y="3819550"/>
            <a:ext cx="6115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800" spc="-5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8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952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0460" cy="5143500"/>
          </a:xfrm>
          <a:custGeom>
            <a:avLst/>
            <a:gdLst/>
            <a:ahLst/>
            <a:cxnLst/>
            <a:rect l="l" t="t" r="r" b="b"/>
            <a:pathLst>
              <a:path w="1140460" h="5143500">
                <a:moveTo>
                  <a:pt x="1139952" y="0"/>
                </a:moveTo>
                <a:lnTo>
                  <a:pt x="0" y="0"/>
                </a:lnTo>
                <a:lnTo>
                  <a:pt x="0" y="5143500"/>
                </a:lnTo>
                <a:lnTo>
                  <a:pt x="1139952" y="5143500"/>
                </a:lnTo>
                <a:lnTo>
                  <a:pt x="11399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34" y="570036"/>
            <a:ext cx="2610434" cy="22386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18554" y="2492817"/>
            <a:ext cx="91821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ROMA</a:t>
            </a:r>
            <a:r>
              <a:rPr sz="700" spc="-3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26</a:t>
            </a:r>
            <a:r>
              <a:rPr sz="700" spc="-4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FEBBRAIO</a:t>
            </a:r>
            <a:r>
              <a:rPr sz="700" spc="5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2018</a:t>
            </a:r>
            <a:endParaRPr sz="700" dirty="0">
              <a:latin typeface="Trebuchet MS"/>
              <a:cs typeface="Trebuchet MS"/>
            </a:endParaRPr>
          </a:p>
          <a:p>
            <a:pPr marR="154305">
              <a:lnSpc>
                <a:spcPct val="100000"/>
              </a:lnSpc>
              <a:spcBef>
                <a:spcPts val="600"/>
              </a:spcBef>
            </a:pP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INAUGURAZIONE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</a:t>
            </a:r>
            <a:r>
              <a:rPr sz="700" b="1" spc="-10" dirty="0">
                <a:solidFill>
                  <a:srgbClr val="DB332D"/>
                </a:solidFill>
                <a:latin typeface="Trebuchet MS"/>
                <a:cs typeface="Trebuchet MS"/>
              </a:rPr>
              <a:t> NUOVO LABORATORIO </a:t>
            </a:r>
            <a:r>
              <a:rPr sz="700" b="1" spc="-30" dirty="0">
                <a:solidFill>
                  <a:srgbClr val="DB332D"/>
                </a:solidFill>
                <a:latin typeface="Trebuchet MS"/>
                <a:cs typeface="Trebuchet MS"/>
              </a:rPr>
              <a:t>DELL’INNOVAZIONE</a:t>
            </a:r>
            <a:endParaRPr sz="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700" spc="-25" dirty="0">
                <a:solidFill>
                  <a:srgbClr val="0C3082"/>
                </a:solidFill>
                <a:latin typeface="Trebuchet MS"/>
                <a:cs typeface="Trebuchet MS"/>
              </a:rPr>
              <a:t>GIORGIO</a:t>
            </a:r>
            <a:r>
              <a:rPr sz="700" spc="-20" dirty="0">
                <a:solidFill>
                  <a:srgbClr val="0C308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0C3082"/>
                </a:solidFill>
                <a:latin typeface="Trebuchet MS"/>
                <a:cs typeface="Trebuchet MS"/>
              </a:rPr>
              <a:t>ALLEVA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1247" y="0"/>
            <a:ext cx="4493260" cy="5143500"/>
          </a:xfrm>
          <a:custGeom>
            <a:avLst/>
            <a:gdLst/>
            <a:ahLst/>
            <a:cxnLst/>
            <a:rect l="l" t="t" r="r" b="b"/>
            <a:pathLst>
              <a:path w="4493259" h="5143500">
                <a:moveTo>
                  <a:pt x="4492752" y="0"/>
                </a:moveTo>
                <a:lnTo>
                  <a:pt x="0" y="0"/>
                </a:lnTo>
                <a:lnTo>
                  <a:pt x="0" y="5143500"/>
                </a:lnTo>
                <a:lnTo>
                  <a:pt x="4492752" y="5143500"/>
                </a:lnTo>
                <a:lnTo>
                  <a:pt x="4492752" y="0"/>
                </a:lnTo>
                <a:close/>
              </a:path>
            </a:pathLst>
          </a:custGeom>
          <a:solidFill>
            <a:srgbClr val="0D308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873497" y="2823718"/>
            <a:ext cx="39731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Quantificazione e comparazione delle aree verdi urbane nelle maggiori realtà urbane europee </a:t>
            </a:r>
            <a:r>
              <a:rPr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– I</a:t>
            </a:r>
            <a:r>
              <a:rPr lang="it-IT" sz="1600" dirty="0">
                <a:solidFill>
                  <a:srgbClr val="FFFF00"/>
                </a:solidFill>
                <a:latin typeface="Calibri"/>
                <a:ea typeface="+mj-ea"/>
                <a:cs typeface="Calibri"/>
              </a:rPr>
              <a:t>D 182</a:t>
            </a:r>
            <a:endParaRPr sz="1600" dirty="0">
              <a:solidFill>
                <a:srgbClr val="FFFF00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176" y="524382"/>
            <a:ext cx="1118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dirty="0" err="1">
                <a:solidFill>
                  <a:srgbClr val="FFFFFF"/>
                </a:solidFill>
                <a:latin typeface="Trebuchet MS"/>
                <a:cs typeface="Trebuchet MS"/>
              </a:rPr>
              <a:t>LabInn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lang="it-IT" sz="1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734" y="4401215"/>
            <a:ext cx="373595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Referente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 Alberto Sabbi(sabbi@istat.it)</a:t>
            </a:r>
          </a:p>
          <a:p>
            <a:pPr marL="12700">
              <a:spcBef>
                <a:spcPts val="100"/>
              </a:spcBef>
            </a:pPr>
            <a:r>
              <a:rPr lang="it-IT" sz="1400" spc="-10" dirty="0">
                <a:solidFill>
                  <a:srgbClr val="FFFFFF"/>
                </a:solidFill>
                <a:latin typeface="Trebuchet MS"/>
                <a:cs typeface="Trebuchet MS"/>
              </a:rPr>
              <a:t>Fabrizio De Fausti (defausti@istat.it)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spc="-1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2352" y="809244"/>
            <a:ext cx="3784600" cy="4147185"/>
          </a:xfrm>
          <a:custGeom>
            <a:avLst/>
            <a:gdLst/>
            <a:ahLst/>
            <a:cxnLst/>
            <a:rect l="l" t="t" r="r" b="b"/>
            <a:pathLst>
              <a:path w="3784600" h="4147185">
                <a:moveTo>
                  <a:pt x="0" y="0"/>
                </a:moveTo>
                <a:lnTo>
                  <a:pt x="3784346" y="1904"/>
                </a:lnTo>
              </a:path>
              <a:path w="3784600" h="4147185">
                <a:moveTo>
                  <a:pt x="0" y="4145279"/>
                </a:moveTo>
                <a:lnTo>
                  <a:pt x="3784346" y="4147172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556034" y="3282122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06827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397</Words>
  <Application>Microsoft Office PowerPoint</Application>
  <PresentationFormat>Presentazione su schermo (16:9)</PresentationFormat>
  <Paragraphs>61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Trebuchet MS</vt:lpstr>
      <vt:lpstr>Office Theme</vt:lpstr>
      <vt:lpstr>Personalizza struttura</vt:lpstr>
      <vt:lpstr>Presentazione standard di PowerPoint</vt:lpstr>
      <vt:lpstr>Il gruppo</vt:lpstr>
      <vt:lpstr>Obiettivi</vt:lpstr>
      <vt:lpstr>L’uso delle immagini satellitari </vt:lpstr>
      <vt:lpstr>L’esperienza dell’hackathon 2025</vt:lpstr>
      <vt:lpstr>Indicatori prodotti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Donatella Papa</dc:creator>
  <cp:lastModifiedBy>donatella papa</cp:lastModifiedBy>
  <cp:revision>28</cp:revision>
  <dcterms:created xsi:type="dcterms:W3CDTF">2025-04-17T10:04:55Z</dcterms:created>
  <dcterms:modified xsi:type="dcterms:W3CDTF">2025-12-11T11:23:52Z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2025-04-17T00:00:00Z</vt:filetime>
  </property>
  <property fmtid="{D5CDD505-2E9C-101B-9397-08002B2CF9AE}" pid="5" name="Producer">
    <vt:lpwstr>3-Heights(TM) PDF Security Shell 4.8.25.2 (http://www.pdf-tools.com)</vt:lpwstr>
  </property>
</Properties>
</file>