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7" r:id="rId2"/>
  </p:sldMasterIdLst>
  <p:notesMasterIdLst>
    <p:notesMasterId r:id="rId11"/>
  </p:notesMasterIdLst>
  <p:handoutMasterIdLst>
    <p:handoutMasterId r:id="rId12"/>
  </p:handoutMasterIdLst>
  <p:sldIdLst>
    <p:sldId id="256" r:id="rId3"/>
    <p:sldId id="257" r:id="rId4"/>
    <p:sldId id="258" r:id="rId5"/>
    <p:sldId id="259" r:id="rId6"/>
    <p:sldId id="261" r:id="rId7"/>
    <p:sldId id="260" r:id="rId8"/>
    <p:sldId id="262" r:id="rId9"/>
    <p:sldId id="263" r:id="rId10"/>
  </p:sldIdLst>
  <p:sldSz cx="9144000" cy="5143500" type="screen16x9"/>
  <p:notesSz cx="9144000" cy="51435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p:cViewPr varScale="1">
        <p:scale>
          <a:sx n="136" d="100"/>
          <a:sy n="136" d="100"/>
        </p:scale>
        <p:origin x="438" y="-180"/>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43" d="100"/>
          <a:sy n="143" d="100"/>
        </p:scale>
        <p:origin x="88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D1D3004A-EB8D-DD05-9BA2-3A9348C95C4B}"/>
              </a:ext>
            </a:extLst>
          </p:cNvPr>
          <p:cNvSpPr>
            <a:spLocks noGrp="1"/>
          </p:cNvSpPr>
          <p:nvPr>
            <p:ph type="hdr" sz="quarter"/>
          </p:nvPr>
        </p:nvSpPr>
        <p:spPr>
          <a:xfrm>
            <a:off x="0" y="0"/>
            <a:ext cx="3962400" cy="257175"/>
          </a:xfrm>
          <a:prstGeom prst="rect">
            <a:avLst/>
          </a:prstGeom>
        </p:spPr>
        <p:txBody>
          <a:bodyPr vert="horz" lIns="91440" tIns="45720" rIns="91440" bIns="45720" rtlCol="0"/>
          <a:lstStyle>
            <a:lvl1pPr algn="l">
              <a:defRPr sz="1200"/>
            </a:lvl1pPr>
          </a:lstStyle>
          <a:p>
            <a:endParaRPr lang="it-IT"/>
          </a:p>
        </p:txBody>
      </p:sp>
      <p:sp>
        <p:nvSpPr>
          <p:cNvPr id="3" name="Segnaposto data 2">
            <a:extLst>
              <a:ext uri="{FF2B5EF4-FFF2-40B4-BE49-F238E27FC236}">
                <a16:creationId xmlns:a16="http://schemas.microsoft.com/office/drawing/2014/main" id="{4157CBB6-7CED-CECF-72BE-9B9831D0807E}"/>
              </a:ext>
            </a:extLst>
          </p:cNvPr>
          <p:cNvSpPr>
            <a:spLocks noGrp="1"/>
          </p:cNvSpPr>
          <p:nvPr>
            <p:ph type="dt" sz="quarter" idx="1"/>
          </p:nvPr>
        </p:nvSpPr>
        <p:spPr>
          <a:xfrm>
            <a:off x="5180013" y="0"/>
            <a:ext cx="3962400" cy="257175"/>
          </a:xfrm>
          <a:prstGeom prst="rect">
            <a:avLst/>
          </a:prstGeom>
        </p:spPr>
        <p:txBody>
          <a:bodyPr vert="horz" lIns="91440" tIns="45720" rIns="91440" bIns="45720" rtlCol="0"/>
          <a:lstStyle>
            <a:lvl1pPr algn="r">
              <a:defRPr sz="1200"/>
            </a:lvl1pPr>
          </a:lstStyle>
          <a:p>
            <a:fld id="{2E9A1F6D-77FB-4762-A755-EF1F025A3222}" type="datetimeFigureOut">
              <a:rPr lang="it-IT" smtClean="0"/>
              <a:t>27/11/2025</a:t>
            </a:fld>
            <a:endParaRPr lang="it-IT"/>
          </a:p>
        </p:txBody>
      </p:sp>
      <p:sp>
        <p:nvSpPr>
          <p:cNvPr id="4" name="Segnaposto piè di pagina 3">
            <a:extLst>
              <a:ext uri="{FF2B5EF4-FFF2-40B4-BE49-F238E27FC236}">
                <a16:creationId xmlns:a16="http://schemas.microsoft.com/office/drawing/2014/main" id="{EA2E67B3-9A3F-0B7C-8E2E-DC001AE5F000}"/>
              </a:ext>
            </a:extLst>
          </p:cNvPr>
          <p:cNvSpPr>
            <a:spLocks noGrp="1"/>
          </p:cNvSpPr>
          <p:nvPr>
            <p:ph type="ftr" sz="quarter" idx="2"/>
          </p:nvPr>
        </p:nvSpPr>
        <p:spPr>
          <a:xfrm>
            <a:off x="0" y="4886325"/>
            <a:ext cx="3962400" cy="257175"/>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2C96CF94-8BDC-40A4-2EAA-917707A1C3F5}"/>
              </a:ext>
            </a:extLst>
          </p:cNvPr>
          <p:cNvSpPr>
            <a:spLocks noGrp="1"/>
          </p:cNvSpPr>
          <p:nvPr>
            <p:ph type="sldNum" sz="quarter" idx="3"/>
          </p:nvPr>
        </p:nvSpPr>
        <p:spPr>
          <a:xfrm>
            <a:off x="5180013" y="4886325"/>
            <a:ext cx="3962400" cy="257175"/>
          </a:xfrm>
          <a:prstGeom prst="rect">
            <a:avLst/>
          </a:prstGeom>
        </p:spPr>
        <p:txBody>
          <a:bodyPr vert="horz" lIns="91440" tIns="45720" rIns="91440" bIns="45720" rtlCol="0" anchor="b"/>
          <a:lstStyle>
            <a:lvl1pPr algn="r">
              <a:defRPr sz="1200"/>
            </a:lvl1pPr>
          </a:lstStyle>
          <a:p>
            <a:fld id="{64EE9C3C-1605-457F-84A5-3832E083B67D}" type="slidenum">
              <a:rPr lang="it-IT" smtClean="0"/>
              <a:t>‹N›</a:t>
            </a:fld>
            <a:endParaRPr lang="it-IT"/>
          </a:p>
        </p:txBody>
      </p:sp>
    </p:spTree>
    <p:extLst>
      <p:ext uri="{BB962C8B-B14F-4D97-AF65-F5344CB8AC3E}">
        <p14:creationId xmlns:p14="http://schemas.microsoft.com/office/powerpoint/2010/main" val="39313667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962400" cy="257175"/>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5180013" y="0"/>
            <a:ext cx="3962400" cy="257175"/>
          </a:xfrm>
          <a:prstGeom prst="rect">
            <a:avLst/>
          </a:prstGeom>
        </p:spPr>
        <p:txBody>
          <a:bodyPr vert="horz" lIns="91440" tIns="45720" rIns="91440" bIns="45720" rtlCol="0"/>
          <a:lstStyle>
            <a:lvl1pPr algn="r">
              <a:defRPr sz="1200"/>
            </a:lvl1pPr>
          </a:lstStyle>
          <a:p>
            <a:fld id="{A554416F-059B-4A63-AEF2-6FDF4C94DC3A}" type="datetimeFigureOut">
              <a:rPr lang="it-IT" smtClean="0"/>
              <a:t>27/11/2025</a:t>
            </a:fld>
            <a:endParaRPr lang="it-IT"/>
          </a:p>
        </p:txBody>
      </p:sp>
      <p:sp>
        <p:nvSpPr>
          <p:cNvPr id="4" name="Segnaposto immagine diapositiva 3"/>
          <p:cNvSpPr>
            <a:spLocks noGrp="1" noRot="1" noChangeAspect="1"/>
          </p:cNvSpPr>
          <p:nvPr>
            <p:ph type="sldImg" idx="2"/>
          </p:nvPr>
        </p:nvSpPr>
        <p:spPr>
          <a:xfrm>
            <a:off x="3028950" y="642938"/>
            <a:ext cx="3086100" cy="17367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914400" y="2474913"/>
            <a:ext cx="7315200" cy="20256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4886325"/>
            <a:ext cx="3962400" cy="25717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5180013" y="4886325"/>
            <a:ext cx="3962400" cy="257175"/>
          </a:xfrm>
          <a:prstGeom prst="rect">
            <a:avLst/>
          </a:prstGeom>
        </p:spPr>
        <p:txBody>
          <a:bodyPr vert="horz" lIns="91440" tIns="45720" rIns="91440" bIns="45720" rtlCol="0" anchor="b"/>
          <a:lstStyle>
            <a:lvl1pPr algn="r">
              <a:defRPr sz="1200"/>
            </a:lvl1pPr>
          </a:lstStyle>
          <a:p>
            <a:fld id="{B10C3052-FA0C-4B9C-A0AE-BCF94E565BF3}" type="slidenum">
              <a:rPr lang="it-IT" smtClean="0"/>
              <a:t>‹N›</a:t>
            </a:fld>
            <a:endParaRPr lang="it-IT"/>
          </a:p>
        </p:txBody>
      </p:sp>
    </p:spTree>
    <p:extLst>
      <p:ext uri="{BB962C8B-B14F-4D97-AF65-F5344CB8AC3E}">
        <p14:creationId xmlns:p14="http://schemas.microsoft.com/office/powerpoint/2010/main" val="996100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B10C3052-FA0C-4B9C-A0AE-BCF94E565BF3}" type="slidenum">
              <a:rPr lang="it-IT" smtClean="0"/>
              <a:t>2</a:t>
            </a:fld>
            <a:endParaRPr lang="it-IT"/>
          </a:p>
        </p:txBody>
      </p:sp>
    </p:spTree>
    <p:extLst>
      <p:ext uri="{BB962C8B-B14F-4D97-AF65-F5344CB8AC3E}">
        <p14:creationId xmlns:p14="http://schemas.microsoft.com/office/powerpoint/2010/main" val="1132807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4485"/>
            <a:ext cx="7772400" cy="1080135"/>
          </a:xfrm>
          <a:prstGeom prst="rect">
            <a:avLst/>
          </a:prstGeom>
        </p:spPr>
        <p:txBody>
          <a:bodyPr wrap="square" lIns="0" tIns="0" rIns="0" bIns="0">
            <a:spAutoFit/>
          </a:bodyPr>
          <a:lstStyle>
            <a:lvl1pPr>
              <a:defRPr sz="2400" b="1" i="0">
                <a:solidFill>
                  <a:srgbClr val="0C3082"/>
                </a:solidFill>
                <a:latin typeface="Trebuchet MS"/>
                <a:cs typeface="Trebuchet MS"/>
              </a:defRPr>
            </a:lvl1pPr>
          </a:lstStyle>
          <a:p>
            <a:endParaRPr/>
          </a:p>
        </p:txBody>
      </p:sp>
      <p:sp>
        <p:nvSpPr>
          <p:cNvPr id="3" name="Holder 3"/>
          <p:cNvSpPr>
            <a:spLocks noGrp="1"/>
          </p:cNvSpPr>
          <p:nvPr>
            <p:ph type="subTitle" idx="4"/>
          </p:nvPr>
        </p:nvSpPr>
        <p:spPr>
          <a:xfrm>
            <a:off x="1371600" y="2880360"/>
            <a:ext cx="6400800" cy="1285875"/>
          </a:xfrm>
          <a:prstGeom prst="rect">
            <a:avLst/>
          </a:prstGeom>
        </p:spPr>
        <p:txBody>
          <a:bodyPr wrap="square" lIns="0" tIns="0" rIns="0" bIns="0">
            <a:spAutoFit/>
          </a:bodyPr>
          <a:lstStyle>
            <a:lvl1pPr>
              <a:defRPr sz="1600" b="0" i="0">
                <a:solidFill>
                  <a:srgbClr val="4471C4"/>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11/27/2025</a:t>
            </a:fld>
            <a:endParaRPr lang="en-US"/>
          </a:p>
        </p:txBody>
      </p:sp>
      <p:sp>
        <p:nvSpPr>
          <p:cNvPr id="6" name="Holder 6"/>
          <p:cNvSpPr>
            <a:spLocks noGrp="1"/>
          </p:cNvSpPr>
          <p:nvPr>
            <p:ph type="sldNum" sz="quarter" idx="7"/>
          </p:nvPr>
        </p:nvSpPr>
        <p:spPr/>
        <p:txBody>
          <a:bodyPr lIns="0" tIns="0" rIns="0" bIns="0"/>
          <a:lstStyle>
            <a:lvl1pPr>
              <a:defRPr sz="900" b="1" i="0">
                <a:solidFill>
                  <a:srgbClr val="0D3083"/>
                </a:solidFill>
                <a:latin typeface="Trebuchet MS"/>
                <a:cs typeface="Trebuchet MS"/>
              </a:defRPr>
            </a:lvl1pPr>
          </a:lstStyle>
          <a:p>
            <a:pPr marL="38100">
              <a:lnSpc>
                <a:spcPct val="100000"/>
              </a:lnSpc>
              <a:spcBef>
                <a:spcPts val="45"/>
              </a:spcBef>
            </a:pPr>
            <a:fld id="{81D60167-4931-47E6-BA6A-407CBD079E47}" type="slidenum">
              <a:rPr spc="-50" dirty="0"/>
              <a:t>‹N›</a:t>
            </a:fld>
            <a:endParaRPr spc="-5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C081D6-ACF0-87FD-7E3F-F93080BCE14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78D35EE-0811-E046-67ED-3AADDAFEC301}"/>
              </a:ext>
            </a:extLst>
          </p:cNvPr>
          <p:cNvSpPr>
            <a:spLocks noGrp="1"/>
          </p:cNvSpPr>
          <p:nvPr>
            <p:ph sz="half" idx="1"/>
          </p:nvPr>
        </p:nvSpPr>
        <p:spPr>
          <a:xfrm>
            <a:off x="628650" y="1370013"/>
            <a:ext cx="3867150" cy="326231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2D0BFBCE-E0ED-8AF4-3389-BC34EE42C958}"/>
              </a:ext>
            </a:extLst>
          </p:cNvPr>
          <p:cNvSpPr>
            <a:spLocks noGrp="1"/>
          </p:cNvSpPr>
          <p:nvPr>
            <p:ph sz="half" idx="2"/>
          </p:nvPr>
        </p:nvSpPr>
        <p:spPr>
          <a:xfrm>
            <a:off x="4648200" y="1370013"/>
            <a:ext cx="3867150" cy="326231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E789CC03-D7CF-3E6F-2628-C70D4FFD3E09}"/>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6" name="Segnaposto piè di pagina 5">
            <a:extLst>
              <a:ext uri="{FF2B5EF4-FFF2-40B4-BE49-F238E27FC236}">
                <a16:creationId xmlns:a16="http://schemas.microsoft.com/office/drawing/2014/main" id="{71C22B2F-4608-0A35-9F04-90E4500F15B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13910DE-27F8-88FB-D17E-748E90816F3B}"/>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3177234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EEF187-261D-0493-6088-441BC3E7EB50}"/>
              </a:ext>
            </a:extLst>
          </p:cNvPr>
          <p:cNvSpPr>
            <a:spLocks noGrp="1"/>
          </p:cNvSpPr>
          <p:nvPr>
            <p:ph type="title"/>
          </p:nvPr>
        </p:nvSpPr>
        <p:spPr>
          <a:xfrm>
            <a:off x="630238" y="274638"/>
            <a:ext cx="7886700" cy="993775"/>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7A817BE-E1B6-166C-A9F7-69ECF627AC31}"/>
              </a:ext>
            </a:extLst>
          </p:cNvPr>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EE0DE29E-8337-C731-F400-60A69F6DBB16}"/>
              </a:ext>
            </a:extLst>
          </p:cNvPr>
          <p:cNvSpPr>
            <a:spLocks noGrp="1"/>
          </p:cNvSpPr>
          <p:nvPr>
            <p:ph sz="half" idx="2"/>
          </p:nvPr>
        </p:nvSpPr>
        <p:spPr>
          <a:xfrm>
            <a:off x="630238" y="1879600"/>
            <a:ext cx="3868737" cy="276225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D1DD6235-EBCB-C059-0821-D2D0FCFCF60F}"/>
              </a:ext>
            </a:extLst>
          </p:cNvPr>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F0BAF6B5-7812-C851-ECFA-13AF85B06AA9}"/>
              </a:ext>
            </a:extLst>
          </p:cNvPr>
          <p:cNvSpPr>
            <a:spLocks noGrp="1"/>
          </p:cNvSpPr>
          <p:nvPr>
            <p:ph sz="quarter" idx="4"/>
          </p:nvPr>
        </p:nvSpPr>
        <p:spPr>
          <a:xfrm>
            <a:off x="4629150" y="1879600"/>
            <a:ext cx="3887788" cy="276225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E7F6FAFF-BE80-1175-4882-FFCDA9168468}"/>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8" name="Segnaposto piè di pagina 7">
            <a:extLst>
              <a:ext uri="{FF2B5EF4-FFF2-40B4-BE49-F238E27FC236}">
                <a16:creationId xmlns:a16="http://schemas.microsoft.com/office/drawing/2014/main" id="{05E3549D-189C-1E6E-D388-34BB24FC1F9D}"/>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6DAD363-8C5A-D74B-8104-2B690085E17D}"/>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2068642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AD5247-08CE-0EA5-9ED5-AEC5E2272970}"/>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9980B48-651D-EC22-3577-ABB0C2C92FD2}"/>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4" name="Segnaposto piè di pagina 3">
            <a:extLst>
              <a:ext uri="{FF2B5EF4-FFF2-40B4-BE49-F238E27FC236}">
                <a16:creationId xmlns:a16="http://schemas.microsoft.com/office/drawing/2014/main" id="{D14EECB1-9366-780E-9413-DC46A0B4E233}"/>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4B3C1750-CE1B-E09A-1EDC-750BE1D2371E}"/>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38446269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B0AC740-76DA-A8F6-465E-DCD8FDEF64ED}"/>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3" name="Segnaposto piè di pagina 2">
            <a:extLst>
              <a:ext uri="{FF2B5EF4-FFF2-40B4-BE49-F238E27FC236}">
                <a16:creationId xmlns:a16="http://schemas.microsoft.com/office/drawing/2014/main" id="{4E5FE4F2-A4D8-4AEB-B0DD-BC25F79D009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E33C0D72-78A4-3C47-3F3F-3C6BF59DF72E}"/>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9671430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9F2353-89E4-81AA-BBE8-99FF56E7026E}"/>
              </a:ext>
            </a:extLst>
          </p:cNvPr>
          <p:cNvSpPr>
            <a:spLocks noGrp="1"/>
          </p:cNvSpPr>
          <p:nvPr>
            <p:ph type="title"/>
          </p:nvPr>
        </p:nvSpPr>
        <p:spPr>
          <a:xfrm>
            <a:off x="630238" y="342900"/>
            <a:ext cx="2949575" cy="120015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2853F98-B8DB-9164-B692-CAA6D858004F}"/>
              </a:ext>
            </a:extLst>
          </p:cNvPr>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C7C557D-3798-1784-E07C-B05ABE77DD78}"/>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6A7C4DE-D7E7-889C-DFD7-2FD1D8E16521}"/>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6" name="Segnaposto piè di pagina 5">
            <a:extLst>
              <a:ext uri="{FF2B5EF4-FFF2-40B4-BE49-F238E27FC236}">
                <a16:creationId xmlns:a16="http://schemas.microsoft.com/office/drawing/2014/main" id="{4D7C900A-20A0-708A-1140-F55259A73CF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0A6AD3A-B8AA-B945-BF0B-0B96482D0624}"/>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18742752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2F7AF7-A21A-B501-1D96-7B1861CD6B57}"/>
              </a:ext>
            </a:extLst>
          </p:cNvPr>
          <p:cNvSpPr>
            <a:spLocks noGrp="1"/>
          </p:cNvSpPr>
          <p:nvPr>
            <p:ph type="title"/>
          </p:nvPr>
        </p:nvSpPr>
        <p:spPr>
          <a:xfrm>
            <a:off x="630238" y="342900"/>
            <a:ext cx="2949575" cy="120015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DD70A8A1-4B34-7DA7-2581-6995B2C4C7AE}"/>
              </a:ext>
            </a:extLst>
          </p:cNvPr>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9FBBC25A-649F-5F3F-DC4D-A298A47F9B7E}"/>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17F327AE-3720-2014-57CF-DDED9DD90E83}"/>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6" name="Segnaposto piè di pagina 5">
            <a:extLst>
              <a:ext uri="{FF2B5EF4-FFF2-40B4-BE49-F238E27FC236}">
                <a16:creationId xmlns:a16="http://schemas.microsoft.com/office/drawing/2014/main" id="{CB24D9D5-A27F-287B-A922-71A97D583A3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9B7EC66-28A8-5E4D-5420-7F0ECF8A06CB}"/>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49932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33D39B-FF50-87A6-D1F1-74F4CA22978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C989484F-97CA-E18A-5AE8-4A950889A751}"/>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0AD8A30-C79C-707F-194F-58825D0D5304}"/>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5" name="Segnaposto piè di pagina 4">
            <a:extLst>
              <a:ext uri="{FF2B5EF4-FFF2-40B4-BE49-F238E27FC236}">
                <a16:creationId xmlns:a16="http://schemas.microsoft.com/office/drawing/2014/main" id="{899D8954-0DB2-05B8-AA53-C53926E09A1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2B6EB13-C336-BCB9-ABF1-A02843320E8C}"/>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22315149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823A639-1116-4066-50B8-6CD903D12C45}"/>
              </a:ext>
            </a:extLst>
          </p:cNvPr>
          <p:cNvSpPr>
            <a:spLocks noGrp="1"/>
          </p:cNvSpPr>
          <p:nvPr>
            <p:ph type="title" orient="vert"/>
          </p:nvPr>
        </p:nvSpPr>
        <p:spPr>
          <a:xfrm>
            <a:off x="6543675" y="274638"/>
            <a:ext cx="1971675" cy="4357687"/>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B3DBD2A-B876-9ECA-BC1E-367F4C44010A}"/>
              </a:ext>
            </a:extLst>
          </p:cNvPr>
          <p:cNvSpPr>
            <a:spLocks noGrp="1"/>
          </p:cNvSpPr>
          <p:nvPr>
            <p:ph type="body" orient="vert" idx="1"/>
          </p:nvPr>
        </p:nvSpPr>
        <p:spPr>
          <a:xfrm>
            <a:off x="628650" y="274638"/>
            <a:ext cx="5762625" cy="435768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BDE9C20-2D2C-5090-CF66-98E359ABCA9B}"/>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5" name="Segnaposto piè di pagina 4">
            <a:extLst>
              <a:ext uri="{FF2B5EF4-FFF2-40B4-BE49-F238E27FC236}">
                <a16:creationId xmlns:a16="http://schemas.microsoft.com/office/drawing/2014/main" id="{92151E07-5277-911C-2264-4453F788C38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1B7AE2C-127C-66A4-A2BF-FCAE7951EA25}"/>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41046366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90D6E0-6905-CEEC-235B-50D03846828D}"/>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8031BBA2-5D1B-C009-10EB-96FF6BA76908}"/>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4" name="Segnaposto piè di pagina 3">
            <a:extLst>
              <a:ext uri="{FF2B5EF4-FFF2-40B4-BE49-F238E27FC236}">
                <a16:creationId xmlns:a16="http://schemas.microsoft.com/office/drawing/2014/main" id="{CE20F328-06E2-37FB-3A6D-3A4A6ED328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2A3A0D47-FFBD-D1EB-C9E9-7A9A70132F59}"/>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2345505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0C3082"/>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sz="1600" b="0" i="0">
                <a:solidFill>
                  <a:srgbClr val="4471C4"/>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11/27/2025</a:t>
            </a:fld>
            <a:endParaRPr lang="en-US"/>
          </a:p>
        </p:txBody>
      </p:sp>
      <p:sp>
        <p:nvSpPr>
          <p:cNvPr id="6" name="Holder 6"/>
          <p:cNvSpPr>
            <a:spLocks noGrp="1"/>
          </p:cNvSpPr>
          <p:nvPr>
            <p:ph type="sldNum" sz="quarter" idx="7"/>
          </p:nvPr>
        </p:nvSpPr>
        <p:spPr/>
        <p:txBody>
          <a:bodyPr lIns="0" tIns="0" rIns="0" bIns="0"/>
          <a:lstStyle>
            <a:lvl1pPr>
              <a:defRPr sz="900" b="1" i="0">
                <a:solidFill>
                  <a:srgbClr val="0D3083"/>
                </a:solidFill>
                <a:latin typeface="Trebuchet MS"/>
                <a:cs typeface="Trebuchet MS"/>
              </a:defRPr>
            </a:lvl1pPr>
          </a:lstStyle>
          <a:p>
            <a:pPr marL="38100">
              <a:lnSpc>
                <a:spcPct val="100000"/>
              </a:lnSpc>
              <a:spcBef>
                <a:spcPts val="45"/>
              </a:spcBef>
            </a:pPr>
            <a:fld id="{81D60167-4931-47E6-BA6A-407CBD079E47}" type="slidenum">
              <a:rPr spc="-50" dirty="0"/>
              <a:t>‹N›</a:t>
            </a:fld>
            <a:endParaRPr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0C3082"/>
                </a:solidFill>
                <a:latin typeface="Trebuchet MS"/>
                <a:cs typeface="Trebuchet MS"/>
              </a:defRPr>
            </a:lvl1pPr>
          </a:lstStyle>
          <a:p>
            <a:endParaRPr/>
          </a:p>
        </p:txBody>
      </p:sp>
      <p:sp>
        <p:nvSpPr>
          <p:cNvPr id="3" name="Holder 3"/>
          <p:cNvSpPr>
            <a:spLocks noGrp="1"/>
          </p:cNvSpPr>
          <p:nvPr>
            <p:ph sz="half" idx="2"/>
          </p:nvPr>
        </p:nvSpPr>
        <p:spPr>
          <a:xfrm>
            <a:off x="457200" y="1183005"/>
            <a:ext cx="3977640" cy="339471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339471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11/27/2025</a:t>
            </a:fld>
            <a:endParaRPr lang="en-US"/>
          </a:p>
        </p:txBody>
      </p:sp>
      <p:sp>
        <p:nvSpPr>
          <p:cNvPr id="7" name="Holder 7"/>
          <p:cNvSpPr>
            <a:spLocks noGrp="1"/>
          </p:cNvSpPr>
          <p:nvPr>
            <p:ph type="sldNum" sz="quarter" idx="7"/>
          </p:nvPr>
        </p:nvSpPr>
        <p:spPr/>
        <p:txBody>
          <a:bodyPr lIns="0" tIns="0" rIns="0" bIns="0"/>
          <a:lstStyle>
            <a:lvl1pPr>
              <a:defRPr sz="900" b="1" i="0">
                <a:solidFill>
                  <a:srgbClr val="0D3083"/>
                </a:solidFill>
                <a:latin typeface="Trebuchet MS"/>
                <a:cs typeface="Trebuchet MS"/>
              </a:defRPr>
            </a:lvl1pPr>
          </a:lstStyle>
          <a:p>
            <a:pPr marL="38100">
              <a:lnSpc>
                <a:spcPct val="100000"/>
              </a:lnSpc>
              <a:spcBef>
                <a:spcPts val="45"/>
              </a:spcBef>
            </a:pPr>
            <a:fld id="{81D60167-4931-47E6-BA6A-407CBD079E47}" type="slidenum">
              <a:rPr spc="-50" dirty="0"/>
              <a:t>‹N›</a:t>
            </a:fld>
            <a:endParaRPr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rgbClr val="0C3082"/>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11/27/2025</a:t>
            </a:fld>
            <a:endParaRPr lang="en-US"/>
          </a:p>
        </p:txBody>
      </p:sp>
      <p:sp>
        <p:nvSpPr>
          <p:cNvPr id="5" name="Holder 5"/>
          <p:cNvSpPr>
            <a:spLocks noGrp="1"/>
          </p:cNvSpPr>
          <p:nvPr>
            <p:ph type="sldNum" sz="quarter" idx="7"/>
          </p:nvPr>
        </p:nvSpPr>
        <p:spPr/>
        <p:txBody>
          <a:bodyPr lIns="0" tIns="0" rIns="0" bIns="0"/>
          <a:lstStyle>
            <a:lvl1pPr>
              <a:defRPr sz="900" b="1" i="0">
                <a:solidFill>
                  <a:srgbClr val="0D3083"/>
                </a:solidFill>
                <a:latin typeface="Trebuchet MS"/>
                <a:cs typeface="Trebuchet MS"/>
              </a:defRPr>
            </a:lvl1pPr>
          </a:lstStyle>
          <a:p>
            <a:pPr marL="38100">
              <a:lnSpc>
                <a:spcPct val="100000"/>
              </a:lnSpc>
              <a:spcBef>
                <a:spcPts val="45"/>
              </a:spcBef>
            </a:pPr>
            <a:fld id="{81D60167-4931-47E6-BA6A-407CBD079E47}" type="slidenum">
              <a:rPr spc="-50" dirty="0"/>
              <a:t>‹N›</a:t>
            </a:fld>
            <a:endParaRPr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11/27/2025</a:t>
            </a:fld>
            <a:endParaRPr lang="en-US"/>
          </a:p>
        </p:txBody>
      </p:sp>
      <p:sp>
        <p:nvSpPr>
          <p:cNvPr id="4" name="Holder 4"/>
          <p:cNvSpPr>
            <a:spLocks noGrp="1"/>
          </p:cNvSpPr>
          <p:nvPr>
            <p:ph type="sldNum" sz="quarter" idx="7"/>
          </p:nvPr>
        </p:nvSpPr>
        <p:spPr/>
        <p:txBody>
          <a:bodyPr lIns="0" tIns="0" rIns="0" bIns="0"/>
          <a:lstStyle>
            <a:lvl1pPr>
              <a:defRPr sz="900" b="1" i="0">
                <a:solidFill>
                  <a:srgbClr val="0D3083"/>
                </a:solidFill>
                <a:latin typeface="Trebuchet MS"/>
                <a:cs typeface="Trebuchet MS"/>
              </a:defRPr>
            </a:lvl1pPr>
          </a:lstStyle>
          <a:p>
            <a:pPr marL="38100">
              <a:lnSpc>
                <a:spcPct val="100000"/>
              </a:lnSpc>
              <a:spcBef>
                <a:spcPts val="45"/>
              </a:spcBef>
            </a:pPr>
            <a:fld id="{81D60167-4931-47E6-BA6A-407CBD079E47}" type="slidenum">
              <a:rPr spc="-50" dirty="0"/>
              <a:t>‹N›</a:t>
            </a:fld>
            <a:endParaRPr spc="-50"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49033D-8051-AAE7-39FF-BDE051828FD8}"/>
              </a:ext>
            </a:extLst>
          </p:cNvPr>
          <p:cNvSpPr>
            <a:spLocks noGrp="1"/>
          </p:cNvSpPr>
          <p:nvPr>
            <p:ph type="title"/>
          </p:nvPr>
        </p:nvSpPr>
        <p:spPr/>
        <p:txBody>
          <a:bodyPr/>
          <a:lstStyle/>
          <a:p>
            <a:r>
              <a:rPr lang="it-IT"/>
              <a:t>Fare clic per modificare lo stile del titolo dello schema</a:t>
            </a:r>
          </a:p>
        </p:txBody>
      </p:sp>
      <p:sp>
        <p:nvSpPr>
          <p:cNvPr id="3" name="Segnaposto piè di pagina 2">
            <a:extLst>
              <a:ext uri="{FF2B5EF4-FFF2-40B4-BE49-F238E27FC236}">
                <a16:creationId xmlns:a16="http://schemas.microsoft.com/office/drawing/2014/main" id="{83EDF34D-22DF-9C71-9B29-B9CA9BA041B8}"/>
              </a:ext>
            </a:extLst>
          </p:cNvPr>
          <p:cNvSpPr>
            <a:spLocks noGrp="1"/>
          </p:cNvSpPr>
          <p:nvPr>
            <p:ph type="ftr" sz="quarter" idx="10"/>
          </p:nvPr>
        </p:nvSpPr>
        <p:spPr/>
        <p:txBody>
          <a:bodyPr/>
          <a:lstStyle/>
          <a:p>
            <a:endParaRPr lang="it-IT"/>
          </a:p>
        </p:txBody>
      </p:sp>
      <p:sp>
        <p:nvSpPr>
          <p:cNvPr id="4" name="Segnaposto data 3">
            <a:extLst>
              <a:ext uri="{FF2B5EF4-FFF2-40B4-BE49-F238E27FC236}">
                <a16:creationId xmlns:a16="http://schemas.microsoft.com/office/drawing/2014/main" id="{EFC1B8E6-DEAD-4612-9371-C2C087510E05}"/>
              </a:ext>
            </a:extLst>
          </p:cNvPr>
          <p:cNvSpPr>
            <a:spLocks noGrp="1"/>
          </p:cNvSpPr>
          <p:nvPr>
            <p:ph type="dt" sz="half" idx="11"/>
          </p:nvPr>
        </p:nvSpPr>
        <p:spPr/>
        <p:txBody>
          <a:bodyPr/>
          <a:lstStyle/>
          <a:p>
            <a:fld id="{1D8BD707-D9CF-40AE-B4C6-C98DA3205C09}" type="datetimeFigureOut">
              <a:rPr lang="en-US" smtClean="0"/>
              <a:t>11/27/2025</a:t>
            </a:fld>
            <a:endParaRPr lang="en-US"/>
          </a:p>
        </p:txBody>
      </p:sp>
      <p:sp>
        <p:nvSpPr>
          <p:cNvPr id="5" name="Segnaposto numero diapositiva 4">
            <a:extLst>
              <a:ext uri="{FF2B5EF4-FFF2-40B4-BE49-F238E27FC236}">
                <a16:creationId xmlns:a16="http://schemas.microsoft.com/office/drawing/2014/main" id="{BAD5D70D-321C-DCCF-E20D-2E72FAA64522}"/>
              </a:ext>
            </a:extLst>
          </p:cNvPr>
          <p:cNvSpPr>
            <a:spLocks noGrp="1"/>
          </p:cNvSpPr>
          <p:nvPr>
            <p:ph type="sldNum" sz="quarter" idx="12"/>
          </p:nvPr>
        </p:nvSpPr>
        <p:spPr/>
        <p:txBody>
          <a:bodyPr/>
          <a:lstStyle/>
          <a:p>
            <a:pPr marL="38100">
              <a:lnSpc>
                <a:spcPct val="100000"/>
              </a:lnSpc>
              <a:spcBef>
                <a:spcPts val="45"/>
              </a:spcBef>
            </a:pPr>
            <a:fld id="{81D60167-4931-47E6-BA6A-407CBD079E47}" type="slidenum">
              <a:rPr lang="it-IT" spc="-50" smtClean="0"/>
              <a:t>‹N›</a:t>
            </a:fld>
            <a:endParaRPr lang="it-IT" spc="-50" dirty="0"/>
          </a:p>
        </p:txBody>
      </p:sp>
    </p:spTree>
    <p:extLst>
      <p:ext uri="{BB962C8B-B14F-4D97-AF65-F5344CB8AC3E}">
        <p14:creationId xmlns:p14="http://schemas.microsoft.com/office/powerpoint/2010/main" val="3078614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0ED6F4-D508-31E8-2467-3FC8C3CC6A84}"/>
              </a:ext>
            </a:extLst>
          </p:cNvPr>
          <p:cNvSpPr>
            <a:spLocks noGrp="1"/>
          </p:cNvSpPr>
          <p:nvPr>
            <p:ph type="ctrTitle"/>
          </p:nvPr>
        </p:nvSpPr>
        <p:spPr>
          <a:xfrm>
            <a:off x="1143000" y="841375"/>
            <a:ext cx="6858000" cy="17907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8569FC15-F4A9-6C78-5F0C-FCCF20FBC7A5}"/>
              </a:ext>
            </a:extLst>
          </p:cNvPr>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EE2F9E78-58BC-1689-75B5-50950A475874}"/>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5" name="Segnaposto piè di pagina 4">
            <a:extLst>
              <a:ext uri="{FF2B5EF4-FFF2-40B4-BE49-F238E27FC236}">
                <a16:creationId xmlns:a16="http://schemas.microsoft.com/office/drawing/2014/main" id="{1E60067C-1823-F4B2-9CC5-E66BB95B970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25204A4-B2EB-A6A9-370A-840B0DFDB7BA}"/>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3648753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CFB635-5413-0974-3856-E1F2E54B2B8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EC0EE03-50E6-068C-60B1-9D8AC57DEEDB}"/>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25FCD22-62A9-ADB3-A4A4-5C749617B8B2}"/>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5" name="Segnaposto piè di pagina 4">
            <a:extLst>
              <a:ext uri="{FF2B5EF4-FFF2-40B4-BE49-F238E27FC236}">
                <a16:creationId xmlns:a16="http://schemas.microsoft.com/office/drawing/2014/main" id="{0CCA4C11-77F6-94C7-C7DF-3F2912AA13A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8CFCEBB-2D8A-333E-57D2-727400A05CF2}"/>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3147883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6F3CD6-C52A-8756-D84E-060D40DA9EFC}"/>
              </a:ext>
            </a:extLst>
          </p:cNvPr>
          <p:cNvSpPr>
            <a:spLocks noGrp="1"/>
          </p:cNvSpPr>
          <p:nvPr>
            <p:ph type="title"/>
          </p:nvPr>
        </p:nvSpPr>
        <p:spPr>
          <a:xfrm>
            <a:off x="623888" y="1282700"/>
            <a:ext cx="7886700" cy="2139950"/>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6AB3FE1A-2E95-FFB1-7E55-E07D7203437D}"/>
              </a:ext>
            </a:extLst>
          </p:cNvPr>
          <p:cNvSpPr>
            <a:spLocks noGrp="1"/>
          </p:cNvSpPr>
          <p:nvPr>
            <p:ph type="body" idx="1"/>
          </p:nvPr>
        </p:nvSpPr>
        <p:spPr>
          <a:xfrm>
            <a:off x="623888" y="3441700"/>
            <a:ext cx="7886700" cy="1125538"/>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DA6594E1-1F97-BF8C-AD17-2F96C24B0276}"/>
              </a:ext>
            </a:extLst>
          </p:cNvPr>
          <p:cNvSpPr>
            <a:spLocks noGrp="1"/>
          </p:cNvSpPr>
          <p:nvPr>
            <p:ph type="dt" sz="half" idx="10"/>
          </p:nvPr>
        </p:nvSpPr>
        <p:spPr/>
        <p:txBody>
          <a:bodyPr/>
          <a:lstStyle/>
          <a:p>
            <a:fld id="{1C5DA3DE-D360-4A17-819D-863ACA95E53D}" type="datetimeFigureOut">
              <a:rPr lang="it-IT" smtClean="0"/>
              <a:t>27/11/2025</a:t>
            </a:fld>
            <a:endParaRPr lang="it-IT"/>
          </a:p>
        </p:txBody>
      </p:sp>
      <p:sp>
        <p:nvSpPr>
          <p:cNvPr id="5" name="Segnaposto piè di pagina 4">
            <a:extLst>
              <a:ext uri="{FF2B5EF4-FFF2-40B4-BE49-F238E27FC236}">
                <a16:creationId xmlns:a16="http://schemas.microsoft.com/office/drawing/2014/main" id="{81CA4278-3238-A426-9168-5E5E63F3674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3F08C51-54FC-E34A-F86D-13B82BB5DF71}"/>
              </a:ext>
            </a:extLst>
          </p:cNvPr>
          <p:cNvSpPr>
            <a:spLocks noGrp="1"/>
          </p:cNvSpPr>
          <p:nvPr>
            <p:ph type="sldNum" sz="quarter" idx="12"/>
          </p:nvPr>
        </p:nvSpPr>
        <p:spPr/>
        <p:txBody>
          <a:bodyPr/>
          <a:lstStyle/>
          <a:p>
            <a:fld id="{D5493E1A-BD4C-4EF4-B94D-48FB352D0D3D}" type="slidenum">
              <a:rPr lang="it-IT" smtClean="0"/>
              <a:t>‹N›</a:t>
            </a:fld>
            <a:endParaRPr lang="it-IT"/>
          </a:p>
        </p:txBody>
      </p:sp>
    </p:spTree>
    <p:extLst>
      <p:ext uri="{BB962C8B-B14F-4D97-AF65-F5344CB8AC3E}">
        <p14:creationId xmlns:p14="http://schemas.microsoft.com/office/powerpoint/2010/main" val="14319188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140460" cy="5143500"/>
          </a:xfrm>
          <a:custGeom>
            <a:avLst/>
            <a:gdLst/>
            <a:ahLst/>
            <a:cxnLst/>
            <a:rect l="l" t="t" r="r" b="b"/>
            <a:pathLst>
              <a:path w="1140460" h="5143500">
                <a:moveTo>
                  <a:pt x="1139952" y="0"/>
                </a:moveTo>
                <a:lnTo>
                  <a:pt x="0" y="0"/>
                </a:lnTo>
                <a:lnTo>
                  <a:pt x="0" y="5143500"/>
                </a:lnTo>
                <a:lnTo>
                  <a:pt x="1139952" y="5143500"/>
                </a:lnTo>
                <a:lnTo>
                  <a:pt x="1139952" y="0"/>
                </a:lnTo>
                <a:close/>
              </a:path>
            </a:pathLst>
          </a:custGeom>
          <a:solidFill>
            <a:srgbClr val="E7E6E6"/>
          </a:solidFill>
        </p:spPr>
        <p:txBody>
          <a:bodyPr wrap="square" lIns="0" tIns="0" rIns="0" bIns="0" rtlCol="0"/>
          <a:lstStyle/>
          <a:p>
            <a:endParaRPr/>
          </a:p>
        </p:txBody>
      </p:sp>
      <p:sp>
        <p:nvSpPr>
          <p:cNvPr id="2" name="Holder 2"/>
          <p:cNvSpPr>
            <a:spLocks noGrp="1"/>
          </p:cNvSpPr>
          <p:nvPr>
            <p:ph type="title"/>
          </p:nvPr>
        </p:nvSpPr>
        <p:spPr>
          <a:xfrm>
            <a:off x="1306194" y="303657"/>
            <a:ext cx="6267958" cy="454024"/>
          </a:xfrm>
          <a:prstGeom prst="rect">
            <a:avLst/>
          </a:prstGeom>
        </p:spPr>
        <p:txBody>
          <a:bodyPr wrap="square" lIns="0" tIns="0" rIns="0" bIns="0">
            <a:spAutoFit/>
          </a:bodyPr>
          <a:lstStyle>
            <a:lvl1pPr>
              <a:defRPr sz="2400" b="1" i="0">
                <a:solidFill>
                  <a:srgbClr val="0C3082"/>
                </a:solidFill>
                <a:latin typeface="Trebuchet MS"/>
                <a:cs typeface="Trebuchet MS"/>
              </a:defRPr>
            </a:lvl1pPr>
          </a:lstStyle>
          <a:p>
            <a:endParaRPr/>
          </a:p>
        </p:txBody>
      </p:sp>
      <p:sp>
        <p:nvSpPr>
          <p:cNvPr id="3" name="Holder 3"/>
          <p:cNvSpPr>
            <a:spLocks noGrp="1"/>
          </p:cNvSpPr>
          <p:nvPr>
            <p:ph type="body" idx="1"/>
          </p:nvPr>
        </p:nvSpPr>
        <p:spPr>
          <a:xfrm>
            <a:off x="1397635" y="1013586"/>
            <a:ext cx="6820534" cy="1488439"/>
          </a:xfrm>
          <a:prstGeom prst="rect">
            <a:avLst/>
          </a:prstGeom>
        </p:spPr>
        <p:txBody>
          <a:bodyPr wrap="square" lIns="0" tIns="0" rIns="0" bIns="0">
            <a:spAutoFit/>
          </a:bodyPr>
          <a:lstStyle>
            <a:lvl1pPr>
              <a:defRPr sz="1600" b="0" i="0">
                <a:solidFill>
                  <a:srgbClr val="4471C4"/>
                </a:solidFill>
                <a:latin typeface="Calibri"/>
                <a:cs typeface="Calibri"/>
              </a:defRPr>
            </a:lvl1pPr>
          </a:lstStyle>
          <a:p>
            <a:endParaRPr/>
          </a:p>
        </p:txBody>
      </p:sp>
      <p:sp>
        <p:nvSpPr>
          <p:cNvPr id="4" name="Holder 4"/>
          <p:cNvSpPr>
            <a:spLocks noGrp="1"/>
          </p:cNvSpPr>
          <p:nvPr>
            <p:ph type="ftr" sz="quarter" idx="5"/>
          </p:nvPr>
        </p:nvSpPr>
        <p:spPr>
          <a:xfrm>
            <a:off x="3108960" y="4783455"/>
            <a:ext cx="2926080" cy="25717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3455"/>
            <a:ext cx="2103120" cy="25717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11/27/2025</a:t>
            </a:fld>
            <a:endParaRPr lang="en-US"/>
          </a:p>
        </p:txBody>
      </p:sp>
      <p:sp>
        <p:nvSpPr>
          <p:cNvPr id="6" name="Holder 6"/>
          <p:cNvSpPr>
            <a:spLocks noGrp="1"/>
          </p:cNvSpPr>
          <p:nvPr>
            <p:ph type="sldNum" sz="quarter" idx="7"/>
          </p:nvPr>
        </p:nvSpPr>
        <p:spPr>
          <a:xfrm>
            <a:off x="8773921" y="4972269"/>
            <a:ext cx="156209" cy="158114"/>
          </a:xfrm>
          <a:prstGeom prst="rect">
            <a:avLst/>
          </a:prstGeom>
        </p:spPr>
        <p:txBody>
          <a:bodyPr wrap="square" lIns="0" tIns="0" rIns="0" bIns="0">
            <a:spAutoFit/>
          </a:bodyPr>
          <a:lstStyle>
            <a:lvl1pPr>
              <a:defRPr sz="900" b="1" i="0">
                <a:solidFill>
                  <a:srgbClr val="0D3083"/>
                </a:solidFill>
                <a:latin typeface="Trebuchet MS"/>
                <a:cs typeface="Trebuchet MS"/>
              </a:defRPr>
            </a:lvl1pPr>
          </a:lstStyle>
          <a:p>
            <a:pPr marL="38100">
              <a:lnSpc>
                <a:spcPct val="100000"/>
              </a:lnSpc>
              <a:spcBef>
                <a:spcPts val="45"/>
              </a:spcBef>
            </a:pPr>
            <a:fld id="{81D60167-4931-47E6-BA6A-407CBD079E47}" type="slidenum">
              <a:rPr spc="-50" dirty="0"/>
              <a:t>‹N›</a:t>
            </a:fld>
            <a:endParaRPr spc="-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60AA7BFF-E21F-9FB6-704E-C6A48A70443F}"/>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28824A0-E26A-BE49-1DD7-CE17CA3276CD}"/>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C67ADB8-1F0B-A1A6-DE98-D9452593F1BB}"/>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82000"/>
                  </a:schemeClr>
                </a:solidFill>
              </a:defRPr>
            </a:lvl1pPr>
          </a:lstStyle>
          <a:p>
            <a:fld id="{1C5DA3DE-D360-4A17-819D-863ACA95E53D}" type="datetimeFigureOut">
              <a:rPr lang="it-IT" smtClean="0"/>
              <a:t>27/11/2025</a:t>
            </a:fld>
            <a:endParaRPr lang="it-IT"/>
          </a:p>
        </p:txBody>
      </p:sp>
      <p:sp>
        <p:nvSpPr>
          <p:cNvPr id="5" name="Segnaposto piè di pagina 4">
            <a:extLst>
              <a:ext uri="{FF2B5EF4-FFF2-40B4-BE49-F238E27FC236}">
                <a16:creationId xmlns:a16="http://schemas.microsoft.com/office/drawing/2014/main" id="{2B0826B5-D733-A90F-57DD-816873521507}"/>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86153021-836E-0912-7789-CB8527DD2476}"/>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82000"/>
                  </a:schemeClr>
                </a:solidFill>
              </a:defRPr>
            </a:lvl1pPr>
          </a:lstStyle>
          <a:p>
            <a:fld id="{D5493E1A-BD4C-4EF4-B94D-48FB352D0D3D}" type="slidenum">
              <a:rPr lang="it-IT" smtClean="0"/>
              <a:t>‹N›</a:t>
            </a:fld>
            <a:endParaRPr lang="it-IT"/>
          </a:p>
        </p:txBody>
      </p:sp>
    </p:spTree>
    <p:extLst>
      <p:ext uri="{BB962C8B-B14F-4D97-AF65-F5344CB8AC3E}">
        <p14:creationId xmlns:p14="http://schemas.microsoft.com/office/powerpoint/2010/main" val="2534007171"/>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eur-lex.europa.eu/eli/reg/2019/2152/oj/eng"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s://eur-lex.europa.eu/eli/reg_impl/2020/1197/oj/eng"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140460" cy="5143500"/>
          </a:xfrm>
          <a:custGeom>
            <a:avLst/>
            <a:gdLst/>
            <a:ahLst/>
            <a:cxnLst/>
            <a:rect l="l" t="t" r="r" b="b"/>
            <a:pathLst>
              <a:path w="1140460" h="5143500">
                <a:moveTo>
                  <a:pt x="1139952" y="0"/>
                </a:moveTo>
                <a:lnTo>
                  <a:pt x="0" y="0"/>
                </a:lnTo>
                <a:lnTo>
                  <a:pt x="0" y="5143500"/>
                </a:lnTo>
                <a:lnTo>
                  <a:pt x="1139952" y="5143500"/>
                </a:lnTo>
                <a:lnTo>
                  <a:pt x="1139952" y="0"/>
                </a:lnTo>
                <a:close/>
              </a:path>
            </a:pathLst>
          </a:custGeom>
          <a:solidFill>
            <a:srgbClr val="92D050"/>
          </a:solidFill>
        </p:spPr>
        <p:txBody>
          <a:bodyPr wrap="square" lIns="0" tIns="0" rIns="0" bIns="0" rtlCol="0"/>
          <a:lstStyle/>
          <a:p>
            <a:endParaRPr dirty="0"/>
          </a:p>
        </p:txBody>
      </p:sp>
      <p:pic>
        <p:nvPicPr>
          <p:cNvPr id="3" name="object 3"/>
          <p:cNvPicPr/>
          <p:nvPr/>
        </p:nvPicPr>
        <p:blipFill>
          <a:blip r:embed="rId2" cstate="print"/>
          <a:stretch>
            <a:fillRect/>
          </a:stretch>
        </p:blipFill>
        <p:spPr>
          <a:xfrm>
            <a:off x="1556034" y="570036"/>
            <a:ext cx="2610434" cy="2238665"/>
          </a:xfrm>
          <a:prstGeom prst="rect">
            <a:avLst/>
          </a:prstGeom>
        </p:spPr>
      </p:pic>
      <p:sp>
        <p:nvSpPr>
          <p:cNvPr id="4" name="object 4"/>
          <p:cNvSpPr txBox="1"/>
          <p:nvPr/>
        </p:nvSpPr>
        <p:spPr>
          <a:xfrm>
            <a:off x="6218554" y="2492817"/>
            <a:ext cx="918210" cy="789305"/>
          </a:xfrm>
          <a:prstGeom prst="rect">
            <a:avLst/>
          </a:prstGeom>
        </p:spPr>
        <p:txBody>
          <a:bodyPr vert="horz" wrap="square" lIns="0" tIns="0" rIns="0" bIns="0" rtlCol="0">
            <a:spAutoFit/>
          </a:bodyPr>
          <a:lstStyle/>
          <a:p>
            <a:pPr>
              <a:lnSpc>
                <a:spcPts val="795"/>
              </a:lnSpc>
            </a:pPr>
            <a:r>
              <a:rPr sz="700" spc="-25" dirty="0">
                <a:solidFill>
                  <a:srgbClr val="0C3082"/>
                </a:solidFill>
                <a:latin typeface="Trebuchet MS"/>
                <a:cs typeface="Trebuchet MS"/>
              </a:rPr>
              <a:t>ROMA</a:t>
            </a:r>
            <a:r>
              <a:rPr sz="700" spc="-30" dirty="0">
                <a:solidFill>
                  <a:srgbClr val="0C3082"/>
                </a:solidFill>
                <a:latin typeface="Trebuchet MS"/>
                <a:cs typeface="Trebuchet MS"/>
              </a:rPr>
              <a:t> </a:t>
            </a:r>
            <a:r>
              <a:rPr sz="700" spc="-20" dirty="0">
                <a:solidFill>
                  <a:srgbClr val="0C3082"/>
                </a:solidFill>
                <a:latin typeface="Trebuchet MS"/>
                <a:cs typeface="Trebuchet MS"/>
              </a:rPr>
              <a:t>26</a:t>
            </a:r>
            <a:r>
              <a:rPr sz="700" spc="-40" dirty="0">
                <a:solidFill>
                  <a:srgbClr val="0C3082"/>
                </a:solidFill>
                <a:latin typeface="Trebuchet MS"/>
                <a:cs typeface="Trebuchet MS"/>
              </a:rPr>
              <a:t> </a:t>
            </a:r>
            <a:r>
              <a:rPr sz="700" spc="-25" dirty="0">
                <a:solidFill>
                  <a:srgbClr val="0C3082"/>
                </a:solidFill>
                <a:latin typeface="Trebuchet MS"/>
                <a:cs typeface="Trebuchet MS"/>
              </a:rPr>
              <a:t>FEBBRAIO</a:t>
            </a:r>
            <a:r>
              <a:rPr sz="700" spc="5" dirty="0">
                <a:solidFill>
                  <a:srgbClr val="0C3082"/>
                </a:solidFill>
                <a:latin typeface="Trebuchet MS"/>
                <a:cs typeface="Trebuchet MS"/>
              </a:rPr>
              <a:t> </a:t>
            </a:r>
            <a:r>
              <a:rPr sz="700" spc="-25" dirty="0">
                <a:solidFill>
                  <a:srgbClr val="0C3082"/>
                </a:solidFill>
                <a:latin typeface="Trebuchet MS"/>
                <a:cs typeface="Trebuchet MS"/>
              </a:rPr>
              <a:t>2018</a:t>
            </a:r>
            <a:endParaRPr sz="700" dirty="0">
              <a:latin typeface="Trebuchet MS"/>
              <a:cs typeface="Trebuchet MS"/>
            </a:endParaRPr>
          </a:p>
          <a:p>
            <a:pPr marR="154305">
              <a:lnSpc>
                <a:spcPct val="100000"/>
              </a:lnSpc>
              <a:spcBef>
                <a:spcPts val="600"/>
              </a:spcBef>
            </a:pPr>
            <a:r>
              <a:rPr sz="700" b="1" spc="-10" dirty="0">
                <a:solidFill>
                  <a:srgbClr val="DB332D"/>
                </a:solidFill>
                <a:latin typeface="Trebuchet MS"/>
                <a:cs typeface="Trebuchet MS"/>
              </a:rPr>
              <a:t>INAUGURAZIONE </a:t>
            </a:r>
            <a:r>
              <a:rPr sz="700" b="1" spc="-30" dirty="0">
                <a:solidFill>
                  <a:srgbClr val="DB332D"/>
                </a:solidFill>
                <a:latin typeface="Trebuchet MS"/>
                <a:cs typeface="Trebuchet MS"/>
              </a:rPr>
              <a:t>DEL</a:t>
            </a:r>
            <a:r>
              <a:rPr sz="700" b="1" spc="-10" dirty="0">
                <a:solidFill>
                  <a:srgbClr val="DB332D"/>
                </a:solidFill>
                <a:latin typeface="Trebuchet MS"/>
                <a:cs typeface="Trebuchet MS"/>
              </a:rPr>
              <a:t> NUOVO LABORATORIO </a:t>
            </a:r>
            <a:r>
              <a:rPr sz="700" b="1" spc="-30" dirty="0">
                <a:solidFill>
                  <a:srgbClr val="DB332D"/>
                </a:solidFill>
                <a:latin typeface="Trebuchet MS"/>
                <a:cs typeface="Trebuchet MS"/>
              </a:rPr>
              <a:t>DELL’INNOVAZIONE</a:t>
            </a:r>
            <a:endParaRPr sz="700" dirty="0">
              <a:latin typeface="Trebuchet MS"/>
              <a:cs typeface="Trebuchet MS"/>
            </a:endParaRPr>
          </a:p>
          <a:p>
            <a:pPr>
              <a:lnSpc>
                <a:spcPct val="100000"/>
              </a:lnSpc>
              <a:spcBef>
                <a:spcPts val="600"/>
              </a:spcBef>
            </a:pPr>
            <a:r>
              <a:rPr sz="700" spc="-25" dirty="0">
                <a:solidFill>
                  <a:srgbClr val="0C3082"/>
                </a:solidFill>
                <a:latin typeface="Trebuchet MS"/>
                <a:cs typeface="Trebuchet MS"/>
              </a:rPr>
              <a:t>GIORGIO</a:t>
            </a:r>
            <a:r>
              <a:rPr sz="700" spc="-20" dirty="0">
                <a:solidFill>
                  <a:srgbClr val="0C3082"/>
                </a:solidFill>
                <a:latin typeface="Trebuchet MS"/>
                <a:cs typeface="Trebuchet MS"/>
              </a:rPr>
              <a:t> </a:t>
            </a:r>
            <a:r>
              <a:rPr sz="700" spc="-10" dirty="0">
                <a:solidFill>
                  <a:srgbClr val="0C3082"/>
                </a:solidFill>
                <a:latin typeface="Trebuchet MS"/>
                <a:cs typeface="Trebuchet MS"/>
              </a:rPr>
              <a:t>ALLEVA</a:t>
            </a:r>
            <a:endParaRPr sz="700" dirty="0">
              <a:latin typeface="Trebuchet MS"/>
              <a:cs typeface="Trebuchet MS"/>
            </a:endParaRPr>
          </a:p>
        </p:txBody>
      </p:sp>
      <p:sp>
        <p:nvSpPr>
          <p:cNvPr id="5" name="object 5"/>
          <p:cNvSpPr/>
          <p:nvPr/>
        </p:nvSpPr>
        <p:spPr>
          <a:xfrm>
            <a:off x="4650740" y="9085"/>
            <a:ext cx="4493260" cy="5143500"/>
          </a:xfrm>
          <a:custGeom>
            <a:avLst/>
            <a:gdLst/>
            <a:ahLst/>
            <a:cxnLst/>
            <a:rect l="l" t="t" r="r" b="b"/>
            <a:pathLst>
              <a:path w="4493259" h="5143500">
                <a:moveTo>
                  <a:pt x="4492752" y="0"/>
                </a:moveTo>
                <a:lnTo>
                  <a:pt x="0" y="0"/>
                </a:lnTo>
                <a:lnTo>
                  <a:pt x="0" y="5143500"/>
                </a:lnTo>
                <a:lnTo>
                  <a:pt x="4492752" y="5143500"/>
                </a:lnTo>
                <a:lnTo>
                  <a:pt x="4492752" y="0"/>
                </a:lnTo>
                <a:close/>
              </a:path>
            </a:pathLst>
          </a:custGeom>
          <a:solidFill>
            <a:srgbClr val="0D3083"/>
          </a:solidFill>
        </p:spPr>
        <p:txBody>
          <a:bodyPr wrap="square" lIns="0" tIns="0" rIns="0" bIns="0" rtlCol="0"/>
          <a:lstStyle/>
          <a:p>
            <a:endParaRPr dirty="0"/>
          </a:p>
        </p:txBody>
      </p:sp>
      <p:sp>
        <p:nvSpPr>
          <p:cNvPr id="7" name="object 7"/>
          <p:cNvSpPr txBox="1">
            <a:spLocks noGrp="1"/>
          </p:cNvSpPr>
          <p:nvPr>
            <p:ph type="title"/>
          </p:nvPr>
        </p:nvSpPr>
        <p:spPr>
          <a:xfrm>
            <a:off x="4873497" y="1847799"/>
            <a:ext cx="2117725" cy="258404"/>
          </a:xfrm>
          <a:prstGeom prst="rect">
            <a:avLst/>
          </a:prstGeom>
        </p:spPr>
        <p:txBody>
          <a:bodyPr vert="horz" wrap="square" lIns="0" tIns="12065" rIns="0" bIns="0" rtlCol="0">
            <a:spAutoFit/>
          </a:bodyPr>
          <a:lstStyle/>
          <a:p>
            <a:pPr marL="12700" marR="5080" algn="just">
              <a:lnSpc>
                <a:spcPct val="100000"/>
              </a:lnSpc>
              <a:spcBef>
                <a:spcPts val="95"/>
              </a:spcBef>
            </a:pPr>
            <a:r>
              <a:rPr lang="it-IT" sz="1600" b="0" dirty="0">
                <a:solidFill>
                  <a:srgbClr val="FFC000"/>
                </a:solidFill>
                <a:latin typeface="Calibri"/>
                <a:cs typeface="Calibri"/>
              </a:rPr>
              <a:t>Stime </a:t>
            </a:r>
            <a:r>
              <a:rPr lang="it-IT" sz="1600" b="0" dirty="0" err="1">
                <a:solidFill>
                  <a:srgbClr val="FFC000"/>
                </a:solidFill>
                <a:latin typeface="Calibri"/>
                <a:cs typeface="Calibri"/>
              </a:rPr>
              <a:t>nowcast</a:t>
            </a:r>
            <a:r>
              <a:rPr lang="it-IT" sz="1600" b="0" dirty="0">
                <a:solidFill>
                  <a:srgbClr val="FFC000"/>
                </a:solidFill>
                <a:latin typeface="Calibri"/>
                <a:cs typeface="Calibri"/>
              </a:rPr>
              <a:t> SBS</a:t>
            </a:r>
            <a:endParaRPr lang="it-IT" sz="1600" dirty="0">
              <a:solidFill>
                <a:srgbClr val="FFC000"/>
              </a:solidFill>
              <a:latin typeface="Calibri"/>
              <a:cs typeface="Calibri"/>
            </a:endParaRPr>
          </a:p>
        </p:txBody>
      </p:sp>
      <p:sp>
        <p:nvSpPr>
          <p:cNvPr id="8" name="object 8"/>
          <p:cNvSpPr txBox="1"/>
          <p:nvPr/>
        </p:nvSpPr>
        <p:spPr>
          <a:xfrm>
            <a:off x="4873497" y="2823718"/>
            <a:ext cx="3973195" cy="659155"/>
          </a:xfrm>
          <a:prstGeom prst="rect">
            <a:avLst/>
          </a:prstGeom>
        </p:spPr>
        <p:txBody>
          <a:bodyPr vert="horz" wrap="square" lIns="0" tIns="12700" rIns="0" bIns="0" rtlCol="0">
            <a:spAutoFit/>
          </a:bodyPr>
          <a:lstStyle/>
          <a:p>
            <a:pPr marL="12700" marR="5080">
              <a:lnSpc>
                <a:spcPct val="100200"/>
              </a:lnSpc>
              <a:spcBef>
                <a:spcPts val="100"/>
              </a:spcBef>
            </a:pPr>
            <a:r>
              <a:rPr lang="it-IT" sz="1400" dirty="0">
                <a:solidFill>
                  <a:srgbClr val="538235"/>
                </a:solidFill>
                <a:latin typeface="Calibri"/>
                <a:cs typeface="Calibri"/>
              </a:rPr>
              <a:t>Produzione di stime </a:t>
            </a:r>
            <a:r>
              <a:rPr lang="it-IT" sz="1400" dirty="0" err="1">
                <a:solidFill>
                  <a:srgbClr val="538235"/>
                </a:solidFill>
                <a:latin typeface="Calibri"/>
                <a:cs typeface="Calibri"/>
              </a:rPr>
              <a:t>nowcast</a:t>
            </a:r>
            <a:r>
              <a:rPr lang="it-IT" sz="1400" dirty="0">
                <a:solidFill>
                  <a:srgbClr val="538235"/>
                </a:solidFill>
                <a:latin typeface="Calibri"/>
                <a:cs typeface="Calibri"/>
              </a:rPr>
              <a:t> dei principali aggregati economici relativi alle Statistiche Strutturali sulle Imprese (SBS) - ID 181</a:t>
            </a:r>
            <a:endParaRPr sz="1400" dirty="0">
              <a:latin typeface="Calibri"/>
              <a:cs typeface="Calibri"/>
            </a:endParaRPr>
          </a:p>
        </p:txBody>
      </p:sp>
      <p:sp>
        <p:nvSpPr>
          <p:cNvPr id="9" name="object 9"/>
          <p:cNvSpPr txBox="1"/>
          <p:nvPr/>
        </p:nvSpPr>
        <p:spPr>
          <a:xfrm>
            <a:off x="5091176" y="524382"/>
            <a:ext cx="1118870" cy="228909"/>
          </a:xfrm>
          <a:prstGeom prst="rect">
            <a:avLst/>
          </a:prstGeom>
        </p:spPr>
        <p:txBody>
          <a:bodyPr vert="horz" wrap="square" lIns="0" tIns="13335" rIns="0" bIns="0" rtlCol="0">
            <a:spAutoFit/>
          </a:bodyPr>
          <a:lstStyle/>
          <a:p>
            <a:pPr marL="12700">
              <a:lnSpc>
                <a:spcPct val="100000"/>
              </a:lnSpc>
              <a:spcBef>
                <a:spcPts val="105"/>
              </a:spcBef>
            </a:pPr>
            <a:r>
              <a:rPr lang="it-IT" sz="1400" dirty="0" err="1">
                <a:solidFill>
                  <a:srgbClr val="FFFFFF"/>
                </a:solidFill>
                <a:latin typeface="Trebuchet MS"/>
                <a:cs typeface="Trebuchet MS"/>
              </a:rPr>
              <a:t>LabInn</a:t>
            </a:r>
            <a:r>
              <a:rPr lang="it-IT" sz="1400" dirty="0">
                <a:solidFill>
                  <a:srgbClr val="FFFFFF"/>
                </a:solidFill>
                <a:latin typeface="Trebuchet MS"/>
                <a:cs typeface="Trebuchet MS"/>
              </a:rPr>
              <a:t> </a:t>
            </a:r>
            <a:r>
              <a:rPr sz="1400" dirty="0">
                <a:solidFill>
                  <a:srgbClr val="FFFFFF"/>
                </a:solidFill>
                <a:latin typeface="Trebuchet MS"/>
                <a:cs typeface="Trebuchet MS"/>
              </a:rPr>
              <a:t>V</a:t>
            </a:r>
            <a:r>
              <a:rPr lang="it-IT" sz="1400" dirty="0">
                <a:solidFill>
                  <a:srgbClr val="FFFFFF"/>
                </a:solidFill>
                <a:latin typeface="Trebuchet MS"/>
                <a:cs typeface="Trebuchet MS"/>
              </a:rPr>
              <a:t>I</a:t>
            </a:r>
            <a:r>
              <a:rPr sz="1400" spc="-25" dirty="0">
                <a:solidFill>
                  <a:srgbClr val="FFFFFF"/>
                </a:solidFill>
                <a:latin typeface="Trebuchet MS"/>
                <a:cs typeface="Trebuchet MS"/>
              </a:rPr>
              <a:t> </a:t>
            </a:r>
            <a:r>
              <a:rPr sz="1400" spc="-20" dirty="0">
                <a:solidFill>
                  <a:srgbClr val="FFFFFF"/>
                </a:solidFill>
                <a:latin typeface="Trebuchet MS"/>
                <a:cs typeface="Trebuchet MS"/>
              </a:rPr>
              <a:t>Call</a:t>
            </a:r>
            <a:endParaRPr sz="1400" dirty="0">
              <a:latin typeface="Trebuchet MS"/>
              <a:cs typeface="Trebuchet MS"/>
            </a:endParaRPr>
          </a:p>
        </p:txBody>
      </p:sp>
      <p:sp>
        <p:nvSpPr>
          <p:cNvPr id="10" name="object 10"/>
          <p:cNvSpPr txBox="1"/>
          <p:nvPr/>
        </p:nvSpPr>
        <p:spPr>
          <a:xfrm>
            <a:off x="5110734" y="4668418"/>
            <a:ext cx="2281555" cy="228268"/>
          </a:xfrm>
          <a:prstGeom prst="rect">
            <a:avLst/>
          </a:prstGeom>
        </p:spPr>
        <p:txBody>
          <a:bodyPr vert="horz" wrap="square" lIns="0" tIns="12700" rIns="0" bIns="0" rtlCol="0">
            <a:spAutoFit/>
          </a:bodyPr>
          <a:lstStyle/>
          <a:p>
            <a:pPr marL="12700">
              <a:lnSpc>
                <a:spcPct val="100000"/>
              </a:lnSpc>
              <a:spcBef>
                <a:spcPts val="100"/>
              </a:spcBef>
            </a:pPr>
            <a:r>
              <a:rPr lang="it-IT" sz="1400" spc="-10" dirty="0">
                <a:solidFill>
                  <a:srgbClr val="FFFFFF"/>
                </a:solidFill>
                <a:latin typeface="Trebuchet MS"/>
                <a:cs typeface="Trebuchet MS"/>
              </a:rPr>
              <a:t>Referente</a:t>
            </a:r>
            <a:r>
              <a:rPr sz="1400" spc="-10" dirty="0">
                <a:solidFill>
                  <a:srgbClr val="FFFFFF"/>
                </a:solidFill>
                <a:latin typeface="Trebuchet MS"/>
                <a:cs typeface="Trebuchet MS"/>
              </a:rPr>
              <a:t>:</a:t>
            </a:r>
            <a:r>
              <a:rPr lang="it-IT" sz="1400" spc="-10" dirty="0">
                <a:solidFill>
                  <a:srgbClr val="FFFFFF"/>
                </a:solidFill>
                <a:latin typeface="Trebuchet MS"/>
                <a:cs typeface="Trebuchet MS"/>
              </a:rPr>
              <a:t> Viviana De Giorgi</a:t>
            </a:r>
            <a:endParaRPr sz="1400" dirty="0">
              <a:latin typeface="Trebuchet MS"/>
              <a:cs typeface="Trebuchet MS"/>
            </a:endParaRPr>
          </a:p>
        </p:txBody>
      </p:sp>
      <p:sp>
        <p:nvSpPr>
          <p:cNvPr id="11" name="object 11"/>
          <p:cNvSpPr/>
          <p:nvPr/>
        </p:nvSpPr>
        <p:spPr>
          <a:xfrm>
            <a:off x="5102352" y="809244"/>
            <a:ext cx="3784600" cy="4147185"/>
          </a:xfrm>
          <a:custGeom>
            <a:avLst/>
            <a:gdLst/>
            <a:ahLst/>
            <a:cxnLst/>
            <a:rect l="l" t="t" r="r" b="b"/>
            <a:pathLst>
              <a:path w="3784600" h="4147185">
                <a:moveTo>
                  <a:pt x="0" y="0"/>
                </a:moveTo>
                <a:lnTo>
                  <a:pt x="3784346" y="1904"/>
                </a:lnTo>
              </a:path>
              <a:path w="3784600" h="4147185">
                <a:moveTo>
                  <a:pt x="0" y="4145279"/>
                </a:moveTo>
                <a:lnTo>
                  <a:pt x="3784346" y="4147172"/>
                </a:lnTo>
              </a:path>
            </a:pathLst>
          </a:custGeom>
          <a:ln w="6096">
            <a:solidFill>
              <a:srgbClr val="FFFFFF"/>
            </a:solidFill>
            <a:prstDash val="dash"/>
          </a:ln>
        </p:spPr>
        <p:txBody>
          <a:bodyPr wrap="square" lIns="0" tIns="0" rIns="0" bIns="0" rtlCol="0"/>
          <a:lstStyle/>
          <a:p>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75564" rIns="0" bIns="0" rtlCol="0">
            <a:spAutoFit/>
          </a:bodyPr>
          <a:lstStyle/>
          <a:p>
            <a:pPr marL="12700">
              <a:lnSpc>
                <a:spcPct val="100000"/>
              </a:lnSpc>
              <a:spcBef>
                <a:spcPts val="100"/>
              </a:spcBef>
            </a:pPr>
            <a:r>
              <a:rPr lang="it-IT" dirty="0"/>
              <a:t>Il</a:t>
            </a:r>
            <a:r>
              <a:rPr lang="it-IT" spc="-5" dirty="0"/>
              <a:t> </a:t>
            </a:r>
            <a:r>
              <a:rPr lang="it-IT" spc="-10" dirty="0"/>
              <a:t>gruppo</a:t>
            </a:r>
          </a:p>
        </p:txBody>
      </p:sp>
      <p:sp>
        <p:nvSpPr>
          <p:cNvPr id="4" name="object 4"/>
          <p:cNvSpPr/>
          <p:nvPr/>
        </p:nvSpPr>
        <p:spPr>
          <a:xfrm>
            <a:off x="1318260" y="810768"/>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pic>
        <p:nvPicPr>
          <p:cNvPr id="5" name="object 5"/>
          <p:cNvPicPr/>
          <p:nvPr/>
        </p:nvPicPr>
        <p:blipFill>
          <a:blip r:embed="rId3" cstate="print"/>
          <a:stretch>
            <a:fillRect/>
          </a:stretch>
        </p:blipFill>
        <p:spPr>
          <a:xfrm>
            <a:off x="100584" y="27432"/>
            <a:ext cx="938784" cy="797051"/>
          </a:xfrm>
          <a:prstGeom prst="rect">
            <a:avLst/>
          </a:prstGeom>
        </p:spPr>
      </p:pic>
      <p:sp>
        <p:nvSpPr>
          <p:cNvPr id="6" name="object 6"/>
          <p:cNvSpPr/>
          <p:nvPr/>
        </p:nvSpPr>
        <p:spPr>
          <a:xfrm>
            <a:off x="1318260" y="4928615"/>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sp>
        <p:nvSpPr>
          <p:cNvPr id="7" name="object 7"/>
          <p:cNvSpPr txBox="1"/>
          <p:nvPr/>
        </p:nvSpPr>
        <p:spPr>
          <a:xfrm>
            <a:off x="75787" y="1581150"/>
            <a:ext cx="1031240" cy="304571"/>
          </a:xfrm>
          <a:prstGeom prst="rect">
            <a:avLst/>
          </a:prstGeom>
        </p:spPr>
        <p:txBody>
          <a:bodyPr vert="horz" wrap="square" lIns="0" tIns="12065" rIns="0" bIns="0" rtlCol="0">
            <a:spAutoFit/>
          </a:bodyPr>
          <a:lstStyle/>
          <a:p>
            <a:pPr marL="12700">
              <a:lnSpc>
                <a:spcPct val="100000"/>
              </a:lnSpc>
              <a:spcBef>
                <a:spcPts val="95"/>
              </a:spcBef>
            </a:pPr>
            <a:r>
              <a:rPr sz="700" spc="-25" dirty="0">
                <a:solidFill>
                  <a:srgbClr val="0C3082"/>
                </a:solidFill>
                <a:latin typeface="Trebuchet MS"/>
                <a:cs typeface="Trebuchet MS"/>
              </a:rPr>
              <a:t>LABINN</a:t>
            </a:r>
            <a:r>
              <a:rPr sz="700" dirty="0">
                <a:solidFill>
                  <a:srgbClr val="0C3082"/>
                </a:solidFill>
                <a:latin typeface="Trebuchet MS"/>
                <a:cs typeface="Trebuchet MS"/>
              </a:rPr>
              <a:t> </a:t>
            </a:r>
            <a:r>
              <a:rPr sz="700" spc="-30" dirty="0">
                <a:solidFill>
                  <a:srgbClr val="0C3082"/>
                </a:solidFill>
                <a:latin typeface="Trebuchet MS"/>
                <a:cs typeface="Trebuchet MS"/>
              </a:rPr>
              <a:t>V</a:t>
            </a:r>
            <a:r>
              <a:rPr lang="it-IT" sz="700" spc="-30" dirty="0">
                <a:solidFill>
                  <a:srgbClr val="0C3082"/>
                </a:solidFill>
                <a:latin typeface="Trebuchet MS"/>
                <a:cs typeface="Trebuchet MS"/>
              </a:rPr>
              <a:t>I</a:t>
            </a:r>
            <a:r>
              <a:rPr sz="700" spc="-35" dirty="0">
                <a:solidFill>
                  <a:srgbClr val="0C3082"/>
                </a:solidFill>
                <a:latin typeface="Trebuchet MS"/>
                <a:cs typeface="Trebuchet MS"/>
              </a:rPr>
              <a:t> </a:t>
            </a:r>
            <a:r>
              <a:rPr sz="700" spc="-20" dirty="0">
                <a:solidFill>
                  <a:srgbClr val="0C3082"/>
                </a:solidFill>
                <a:latin typeface="Trebuchet MS"/>
                <a:cs typeface="Trebuchet MS"/>
              </a:rPr>
              <a:t>CALL</a:t>
            </a:r>
            <a:endParaRPr sz="700" dirty="0">
              <a:latin typeface="Trebuchet MS"/>
              <a:cs typeface="Trebuchet MS"/>
            </a:endParaRPr>
          </a:p>
          <a:p>
            <a:pPr marL="12700" marR="5080">
              <a:lnSpc>
                <a:spcPct val="100000"/>
              </a:lnSpc>
              <a:spcBef>
                <a:spcPts val="600"/>
              </a:spcBef>
            </a:pPr>
            <a:r>
              <a:rPr lang="it-IT" sz="700" b="1" spc="-20" dirty="0">
                <a:solidFill>
                  <a:srgbClr val="DB332D"/>
                </a:solidFill>
                <a:latin typeface="Trebuchet MS"/>
                <a:cs typeface="Trebuchet MS"/>
              </a:rPr>
              <a:t>Stime </a:t>
            </a:r>
            <a:r>
              <a:rPr lang="it-IT" sz="700" b="1" spc="-20" dirty="0" err="1">
                <a:solidFill>
                  <a:srgbClr val="DB332D"/>
                </a:solidFill>
                <a:latin typeface="Trebuchet MS"/>
                <a:cs typeface="Trebuchet MS"/>
              </a:rPr>
              <a:t>nowcast</a:t>
            </a:r>
            <a:r>
              <a:rPr lang="it-IT" sz="700" b="1" spc="-20" dirty="0">
                <a:solidFill>
                  <a:srgbClr val="DB332D"/>
                </a:solidFill>
                <a:latin typeface="Trebuchet MS"/>
                <a:cs typeface="Trebuchet MS"/>
              </a:rPr>
              <a:t> SBS</a:t>
            </a:r>
            <a:endParaRPr lang="it-IT" sz="700" dirty="0">
              <a:latin typeface="Trebuchet MS"/>
              <a:cs typeface="Trebuchet MS"/>
            </a:endParaRPr>
          </a:p>
        </p:txBody>
      </p:sp>
      <p:sp>
        <p:nvSpPr>
          <p:cNvPr id="10" name="object 10"/>
          <p:cNvSpPr/>
          <p:nvPr/>
        </p:nvSpPr>
        <p:spPr>
          <a:xfrm>
            <a:off x="54356" y="1581150"/>
            <a:ext cx="921385" cy="0"/>
          </a:xfrm>
          <a:custGeom>
            <a:avLst/>
            <a:gdLst/>
            <a:ahLst/>
            <a:cxnLst/>
            <a:rect l="l" t="t" r="r" b="b"/>
            <a:pathLst>
              <a:path w="921385">
                <a:moveTo>
                  <a:pt x="0" y="0"/>
                </a:moveTo>
                <a:lnTo>
                  <a:pt x="921004" y="0"/>
                </a:lnTo>
              </a:path>
            </a:pathLst>
          </a:custGeom>
          <a:ln w="6096">
            <a:solidFill>
              <a:srgbClr val="BEBEBE"/>
            </a:solidFill>
            <a:prstDash val="dash"/>
          </a:ln>
        </p:spPr>
        <p:txBody>
          <a:bodyPr wrap="square" lIns="0" tIns="0" rIns="0" bIns="0" rtlCol="0"/>
          <a:lstStyle/>
          <a:p>
            <a:endParaRPr/>
          </a:p>
        </p:txBody>
      </p:sp>
      <p:sp>
        <p:nvSpPr>
          <p:cNvPr id="17" name="object 17"/>
          <p:cNvSpPr txBox="1"/>
          <p:nvPr/>
        </p:nvSpPr>
        <p:spPr>
          <a:xfrm>
            <a:off x="1318260" y="971550"/>
            <a:ext cx="6835140" cy="3569567"/>
          </a:xfrm>
          <a:prstGeom prst="rect">
            <a:avLst/>
          </a:prstGeom>
        </p:spPr>
        <p:txBody>
          <a:bodyPr vert="horz" wrap="square" lIns="0" tIns="12065" rIns="0" bIns="0" rtlCol="0">
            <a:spAutoFit/>
          </a:bodyPr>
          <a:lstStyle/>
          <a:p>
            <a:pPr marL="12700" marR="5080">
              <a:lnSpc>
                <a:spcPct val="100000"/>
              </a:lnSpc>
              <a:spcBef>
                <a:spcPts val="95"/>
              </a:spcBef>
              <a:spcAft>
                <a:spcPts val="600"/>
              </a:spcAft>
            </a:pPr>
            <a:r>
              <a:rPr sz="1600" dirty="0">
                <a:solidFill>
                  <a:srgbClr val="4471C4"/>
                </a:solidFill>
                <a:latin typeface="Calibri"/>
                <a:cs typeface="Calibri"/>
              </a:rPr>
              <a:t>Il</a:t>
            </a:r>
            <a:r>
              <a:rPr sz="1600" spc="-35" dirty="0">
                <a:solidFill>
                  <a:srgbClr val="4471C4"/>
                </a:solidFill>
                <a:latin typeface="Calibri"/>
                <a:cs typeface="Calibri"/>
              </a:rPr>
              <a:t> </a:t>
            </a:r>
            <a:r>
              <a:rPr sz="1600" dirty="0">
                <a:solidFill>
                  <a:srgbClr val="4471C4"/>
                </a:solidFill>
                <a:latin typeface="Calibri"/>
                <a:cs typeface="Calibri"/>
              </a:rPr>
              <a:t>gruppo</a:t>
            </a:r>
            <a:r>
              <a:rPr sz="1600" spc="-20" dirty="0">
                <a:solidFill>
                  <a:srgbClr val="4471C4"/>
                </a:solidFill>
                <a:latin typeface="Calibri"/>
                <a:cs typeface="Calibri"/>
              </a:rPr>
              <a:t> </a:t>
            </a:r>
            <a:r>
              <a:rPr sz="1600" dirty="0">
                <a:solidFill>
                  <a:srgbClr val="4471C4"/>
                </a:solidFill>
                <a:latin typeface="Calibri"/>
                <a:cs typeface="Calibri"/>
              </a:rPr>
              <a:t>di</a:t>
            </a:r>
            <a:r>
              <a:rPr sz="1600" spc="-35" dirty="0">
                <a:solidFill>
                  <a:srgbClr val="4471C4"/>
                </a:solidFill>
                <a:latin typeface="Calibri"/>
                <a:cs typeface="Calibri"/>
              </a:rPr>
              <a:t> </a:t>
            </a:r>
            <a:r>
              <a:rPr sz="1600" dirty="0">
                <a:solidFill>
                  <a:srgbClr val="4471C4"/>
                </a:solidFill>
                <a:latin typeface="Calibri"/>
                <a:cs typeface="Calibri"/>
              </a:rPr>
              <a:t>rice</a:t>
            </a:r>
            <a:r>
              <a:rPr lang="it-IT" sz="1600" dirty="0" err="1">
                <a:solidFill>
                  <a:srgbClr val="4471C4"/>
                </a:solidFill>
                <a:latin typeface="Calibri"/>
                <a:cs typeface="Calibri"/>
              </a:rPr>
              <a:t>rca</a:t>
            </a:r>
            <a:r>
              <a:rPr lang="it-IT" sz="1600" dirty="0">
                <a:solidFill>
                  <a:srgbClr val="4471C4"/>
                </a:solidFill>
                <a:latin typeface="Calibri"/>
                <a:cs typeface="Calibri"/>
              </a:rPr>
              <a:t> è composto da:</a:t>
            </a:r>
          </a:p>
          <a:p>
            <a:pPr marL="12700" marR="5080">
              <a:spcBef>
                <a:spcPts val="95"/>
              </a:spcBef>
              <a:spcAft>
                <a:spcPts val="600"/>
              </a:spcAft>
            </a:pPr>
            <a:r>
              <a:rPr lang="it-IT" sz="1600" dirty="0">
                <a:solidFill>
                  <a:srgbClr val="4471C4"/>
                </a:solidFill>
                <a:latin typeface="Calibri"/>
                <a:cs typeface="Calibri"/>
              </a:rPr>
              <a:t>Ricercatori del servizio sulle rilevazioni economiche strutturali:</a:t>
            </a:r>
          </a:p>
          <a:p>
            <a:pPr marL="298450" marR="5080" indent="-285750">
              <a:lnSpc>
                <a:spcPct val="100000"/>
              </a:lnSpc>
              <a:spcBef>
                <a:spcPts val="95"/>
              </a:spcBef>
              <a:buFont typeface="Arial" panose="020B0604020202020204" pitchFamily="34" charset="0"/>
              <a:buChar char="•"/>
            </a:pPr>
            <a:r>
              <a:rPr lang="it-IT" sz="1600" dirty="0">
                <a:solidFill>
                  <a:srgbClr val="4471C4"/>
                </a:solidFill>
                <a:latin typeface="Calibri"/>
                <a:cs typeface="Calibri"/>
              </a:rPr>
              <a:t>Viviana De Giorgi (DIAE|DCSE|SEC) - referente del progetto</a:t>
            </a:r>
          </a:p>
          <a:p>
            <a:pPr marL="298450" marR="5080" indent="-285750">
              <a:lnSpc>
                <a:spcPct val="100000"/>
              </a:lnSpc>
              <a:spcBef>
                <a:spcPts val="95"/>
              </a:spcBef>
              <a:buFont typeface="Arial" panose="020B0604020202020204" pitchFamily="34" charset="0"/>
              <a:buChar char="•"/>
            </a:pPr>
            <a:r>
              <a:rPr lang="it-IT" sz="1600" dirty="0">
                <a:solidFill>
                  <a:srgbClr val="4471C4"/>
                </a:solidFill>
                <a:latin typeface="Calibri"/>
                <a:cs typeface="Calibri"/>
              </a:rPr>
              <a:t>Roberto Sanzo (DIAE|DCSE|SEC)</a:t>
            </a:r>
          </a:p>
          <a:p>
            <a:pPr marL="298450" marR="5080" indent="-285750">
              <a:lnSpc>
                <a:spcPct val="100000"/>
              </a:lnSpc>
              <a:spcBef>
                <a:spcPts val="95"/>
              </a:spcBef>
              <a:spcAft>
                <a:spcPts val="600"/>
              </a:spcAft>
              <a:buFont typeface="Arial" panose="020B0604020202020204" pitchFamily="34" charset="0"/>
              <a:buChar char="•"/>
            </a:pPr>
            <a:r>
              <a:rPr lang="it-IT" sz="1600" dirty="0">
                <a:solidFill>
                  <a:srgbClr val="4471C4"/>
                </a:solidFill>
                <a:latin typeface="Calibri"/>
                <a:cs typeface="Calibri"/>
              </a:rPr>
              <a:t>Emiliano Sibio (DIAE|DCSE|SEC )</a:t>
            </a:r>
          </a:p>
          <a:p>
            <a:pPr marL="12700" marR="5080">
              <a:spcBef>
                <a:spcPts val="95"/>
              </a:spcBef>
              <a:spcAft>
                <a:spcPts val="600"/>
              </a:spcAft>
            </a:pPr>
            <a:r>
              <a:rPr lang="it-IT" sz="1600" dirty="0">
                <a:solidFill>
                  <a:srgbClr val="4471C4"/>
                </a:solidFill>
                <a:latin typeface="Calibri"/>
                <a:cs typeface="Calibri"/>
              </a:rPr>
              <a:t>Ricercatori del servizio sulle rilevazioni economiche congiunturali:</a:t>
            </a:r>
          </a:p>
          <a:p>
            <a:pPr marL="298450" marR="5080" indent="-285750">
              <a:lnSpc>
                <a:spcPct val="100000"/>
              </a:lnSpc>
              <a:spcBef>
                <a:spcPts val="95"/>
              </a:spcBef>
              <a:buFont typeface="Arial" panose="020B0604020202020204" pitchFamily="34" charset="0"/>
              <a:buChar char="•"/>
            </a:pPr>
            <a:r>
              <a:rPr lang="it-IT" sz="1600" dirty="0">
                <a:solidFill>
                  <a:srgbClr val="4471C4"/>
                </a:solidFill>
                <a:latin typeface="Calibri"/>
                <a:cs typeface="Calibri"/>
              </a:rPr>
              <a:t>Salvatore Filiberti (DIAE|DCSE|SED)</a:t>
            </a:r>
          </a:p>
          <a:p>
            <a:pPr marL="298450" marR="5080" indent="-285750">
              <a:lnSpc>
                <a:spcPct val="100000"/>
              </a:lnSpc>
              <a:spcBef>
                <a:spcPts val="95"/>
              </a:spcBef>
              <a:spcAft>
                <a:spcPts val="600"/>
              </a:spcAft>
              <a:buFont typeface="Arial" panose="020B0604020202020204" pitchFamily="34" charset="0"/>
              <a:buChar char="•"/>
            </a:pPr>
            <a:r>
              <a:rPr lang="it-IT" sz="1600" dirty="0">
                <a:solidFill>
                  <a:srgbClr val="4471C4"/>
                </a:solidFill>
                <a:latin typeface="Calibri"/>
                <a:cs typeface="Calibri"/>
              </a:rPr>
              <a:t>Barbara Iaconelli (DIAE|DCSE|SED)</a:t>
            </a:r>
          </a:p>
          <a:p>
            <a:pPr marL="12700" marR="5080">
              <a:lnSpc>
                <a:spcPct val="100000"/>
              </a:lnSpc>
              <a:spcBef>
                <a:spcPts val="95"/>
              </a:spcBef>
              <a:spcAft>
                <a:spcPts val="600"/>
              </a:spcAft>
            </a:pPr>
            <a:r>
              <a:rPr lang="it-IT" sz="1600" dirty="0">
                <a:solidFill>
                  <a:srgbClr val="4471C4"/>
                </a:solidFill>
                <a:latin typeface="Calibri"/>
                <a:cs typeface="Calibri"/>
              </a:rPr>
              <a:t>Ricercatori del Servizio analisi dei dati e ricerca economica, sociale e ambientale</a:t>
            </a:r>
          </a:p>
          <a:p>
            <a:pPr marL="298450" marR="5080" indent="-285750">
              <a:lnSpc>
                <a:spcPct val="100000"/>
              </a:lnSpc>
              <a:spcBef>
                <a:spcPts val="95"/>
              </a:spcBef>
              <a:buFont typeface="Arial" panose="020B0604020202020204" pitchFamily="34" charset="0"/>
              <a:buChar char="•"/>
            </a:pPr>
            <a:r>
              <a:rPr lang="it-IT" sz="1600" dirty="0">
                <a:solidFill>
                  <a:srgbClr val="4471C4"/>
                </a:solidFill>
                <a:latin typeface="Calibri"/>
                <a:cs typeface="Calibri"/>
              </a:rPr>
              <a:t>Roberto Iannaccone (DIAE|ESA)</a:t>
            </a:r>
          </a:p>
          <a:p>
            <a:pPr marL="298450" marR="5080" indent="-285750">
              <a:lnSpc>
                <a:spcPct val="100000"/>
              </a:lnSpc>
              <a:spcBef>
                <a:spcPts val="95"/>
              </a:spcBef>
              <a:buFont typeface="Arial" panose="020B0604020202020204" pitchFamily="34" charset="0"/>
              <a:buChar char="•"/>
            </a:pPr>
            <a:r>
              <a:rPr lang="it-IT" sz="1600" dirty="0">
                <a:solidFill>
                  <a:srgbClr val="4471C4"/>
                </a:solidFill>
                <a:latin typeface="Calibri"/>
                <a:cs typeface="Calibri"/>
              </a:rPr>
              <a:t>Davide Zurlo (DIAE|ESA)</a:t>
            </a:r>
          </a:p>
          <a:p>
            <a:pPr marL="12700" marR="5080">
              <a:lnSpc>
                <a:spcPct val="100000"/>
              </a:lnSpc>
              <a:spcBef>
                <a:spcPts val="95"/>
              </a:spcBef>
            </a:pPr>
            <a:endParaRPr lang="it-IT" sz="1600" dirty="0">
              <a:solidFill>
                <a:srgbClr val="4471C4"/>
              </a:solidFill>
              <a:latin typeface="Calibri"/>
              <a:cs typeface="Calibri"/>
            </a:endParaRPr>
          </a:p>
        </p:txBody>
      </p:sp>
      <p:sp>
        <p:nvSpPr>
          <p:cNvPr id="9" name="object 2">
            <a:extLst>
              <a:ext uri="{FF2B5EF4-FFF2-40B4-BE49-F238E27FC236}">
                <a16:creationId xmlns:a16="http://schemas.microsoft.com/office/drawing/2014/main" id="{9BB88DFC-36B0-4F70-8D58-EA519B52745C}"/>
              </a:ext>
            </a:extLst>
          </p:cNvPr>
          <p:cNvSpPr txBox="1"/>
          <p:nvPr/>
        </p:nvSpPr>
        <p:spPr>
          <a:xfrm>
            <a:off x="264972" y="3819550"/>
            <a:ext cx="611505" cy="1366520"/>
          </a:xfrm>
          <a:prstGeom prst="rect">
            <a:avLst/>
          </a:prstGeom>
        </p:spPr>
        <p:txBody>
          <a:bodyPr vert="horz" wrap="square" lIns="0" tIns="12065" rIns="0" bIns="0" rtlCol="0">
            <a:spAutoFit/>
          </a:bodyPr>
          <a:lstStyle/>
          <a:p>
            <a:pPr marL="12700">
              <a:lnSpc>
                <a:spcPct val="100000"/>
              </a:lnSpc>
              <a:spcBef>
                <a:spcPts val="95"/>
              </a:spcBef>
            </a:pPr>
            <a:r>
              <a:rPr sz="8800" spc="-50" dirty="0">
                <a:solidFill>
                  <a:srgbClr val="FFFFFF"/>
                </a:solidFill>
                <a:latin typeface="Trebuchet MS"/>
                <a:cs typeface="Trebuchet MS"/>
              </a:rPr>
              <a:t>1</a:t>
            </a:r>
            <a:endParaRPr sz="8800" dirty="0">
              <a:latin typeface="Trebuchet MS"/>
              <a:cs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p:nvPr/>
        </p:nvSpPr>
        <p:spPr>
          <a:xfrm>
            <a:off x="1318260" y="810768"/>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pic>
        <p:nvPicPr>
          <p:cNvPr id="5" name="object 5"/>
          <p:cNvPicPr/>
          <p:nvPr/>
        </p:nvPicPr>
        <p:blipFill>
          <a:blip r:embed="rId2" cstate="print"/>
          <a:stretch>
            <a:fillRect/>
          </a:stretch>
        </p:blipFill>
        <p:spPr>
          <a:xfrm>
            <a:off x="100584" y="27432"/>
            <a:ext cx="938784" cy="797051"/>
          </a:xfrm>
          <a:prstGeom prst="rect">
            <a:avLst/>
          </a:prstGeom>
        </p:spPr>
      </p:pic>
      <p:sp>
        <p:nvSpPr>
          <p:cNvPr id="6" name="object 6"/>
          <p:cNvSpPr/>
          <p:nvPr/>
        </p:nvSpPr>
        <p:spPr>
          <a:xfrm>
            <a:off x="1318260" y="4928615"/>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sp>
        <p:nvSpPr>
          <p:cNvPr id="22" name="Titolo 21">
            <a:extLst>
              <a:ext uri="{FF2B5EF4-FFF2-40B4-BE49-F238E27FC236}">
                <a16:creationId xmlns:a16="http://schemas.microsoft.com/office/drawing/2014/main" id="{8FF85A90-3C15-4A27-9CCA-E817824E4A7B}"/>
              </a:ext>
            </a:extLst>
          </p:cNvPr>
          <p:cNvSpPr>
            <a:spLocks noGrp="1"/>
          </p:cNvSpPr>
          <p:nvPr>
            <p:ph type="title"/>
          </p:nvPr>
        </p:nvSpPr>
        <p:spPr>
          <a:xfrm>
            <a:off x="1306194" y="303657"/>
            <a:ext cx="6267958" cy="369332"/>
          </a:xfrm>
        </p:spPr>
        <p:txBody>
          <a:bodyPr/>
          <a:lstStyle/>
          <a:p>
            <a:r>
              <a:rPr lang="it-IT" dirty="0"/>
              <a:t>Contesto di riferimento</a:t>
            </a:r>
          </a:p>
        </p:txBody>
      </p:sp>
      <p:sp>
        <p:nvSpPr>
          <p:cNvPr id="8" name="object 10">
            <a:extLst>
              <a:ext uri="{FF2B5EF4-FFF2-40B4-BE49-F238E27FC236}">
                <a16:creationId xmlns:a16="http://schemas.microsoft.com/office/drawing/2014/main" id="{55DD1873-9109-5421-5C93-205730A4B08C}"/>
              </a:ext>
            </a:extLst>
          </p:cNvPr>
          <p:cNvSpPr/>
          <p:nvPr/>
        </p:nvSpPr>
        <p:spPr>
          <a:xfrm>
            <a:off x="54356" y="1581150"/>
            <a:ext cx="921385" cy="0"/>
          </a:xfrm>
          <a:custGeom>
            <a:avLst/>
            <a:gdLst/>
            <a:ahLst/>
            <a:cxnLst/>
            <a:rect l="l" t="t" r="r" b="b"/>
            <a:pathLst>
              <a:path w="921385">
                <a:moveTo>
                  <a:pt x="0" y="0"/>
                </a:moveTo>
                <a:lnTo>
                  <a:pt x="921004" y="0"/>
                </a:lnTo>
              </a:path>
            </a:pathLst>
          </a:custGeom>
          <a:ln w="6096">
            <a:solidFill>
              <a:srgbClr val="BEBEBE"/>
            </a:solidFill>
            <a:prstDash val="dash"/>
          </a:ln>
        </p:spPr>
        <p:txBody>
          <a:bodyPr wrap="square" lIns="0" tIns="0" rIns="0" bIns="0" rtlCol="0"/>
          <a:lstStyle/>
          <a:p>
            <a:endParaRPr/>
          </a:p>
        </p:txBody>
      </p:sp>
      <p:sp>
        <p:nvSpPr>
          <p:cNvPr id="10" name="object 7">
            <a:extLst>
              <a:ext uri="{FF2B5EF4-FFF2-40B4-BE49-F238E27FC236}">
                <a16:creationId xmlns:a16="http://schemas.microsoft.com/office/drawing/2014/main" id="{A438F221-70CB-4330-9F81-6BD9E408D4D1}"/>
              </a:ext>
            </a:extLst>
          </p:cNvPr>
          <p:cNvSpPr txBox="1"/>
          <p:nvPr/>
        </p:nvSpPr>
        <p:spPr>
          <a:xfrm>
            <a:off x="75787" y="1581150"/>
            <a:ext cx="1031240" cy="304571"/>
          </a:xfrm>
          <a:prstGeom prst="rect">
            <a:avLst/>
          </a:prstGeom>
        </p:spPr>
        <p:txBody>
          <a:bodyPr vert="horz" wrap="square" lIns="0" tIns="12065" rIns="0" bIns="0" rtlCol="0">
            <a:spAutoFit/>
          </a:bodyPr>
          <a:lstStyle/>
          <a:p>
            <a:pPr marL="12700">
              <a:lnSpc>
                <a:spcPct val="100000"/>
              </a:lnSpc>
              <a:spcBef>
                <a:spcPts val="95"/>
              </a:spcBef>
            </a:pPr>
            <a:r>
              <a:rPr sz="700" spc="-25" dirty="0">
                <a:solidFill>
                  <a:srgbClr val="0C3082"/>
                </a:solidFill>
                <a:latin typeface="Trebuchet MS"/>
                <a:cs typeface="Trebuchet MS"/>
              </a:rPr>
              <a:t>LABINN</a:t>
            </a:r>
            <a:r>
              <a:rPr sz="700" dirty="0">
                <a:solidFill>
                  <a:srgbClr val="0C3082"/>
                </a:solidFill>
                <a:latin typeface="Trebuchet MS"/>
                <a:cs typeface="Trebuchet MS"/>
              </a:rPr>
              <a:t> </a:t>
            </a:r>
            <a:r>
              <a:rPr sz="700" spc="-30" dirty="0">
                <a:solidFill>
                  <a:srgbClr val="0C3082"/>
                </a:solidFill>
                <a:latin typeface="Trebuchet MS"/>
                <a:cs typeface="Trebuchet MS"/>
              </a:rPr>
              <a:t>V</a:t>
            </a:r>
            <a:r>
              <a:rPr lang="it-IT" sz="700" spc="-30" dirty="0">
                <a:solidFill>
                  <a:srgbClr val="0C3082"/>
                </a:solidFill>
                <a:latin typeface="Trebuchet MS"/>
                <a:cs typeface="Trebuchet MS"/>
              </a:rPr>
              <a:t>I</a:t>
            </a:r>
            <a:r>
              <a:rPr sz="700" spc="-35" dirty="0">
                <a:solidFill>
                  <a:srgbClr val="0C3082"/>
                </a:solidFill>
                <a:latin typeface="Trebuchet MS"/>
                <a:cs typeface="Trebuchet MS"/>
              </a:rPr>
              <a:t> </a:t>
            </a:r>
            <a:r>
              <a:rPr sz="700" spc="-20" dirty="0">
                <a:solidFill>
                  <a:srgbClr val="0C3082"/>
                </a:solidFill>
                <a:latin typeface="Trebuchet MS"/>
                <a:cs typeface="Trebuchet MS"/>
              </a:rPr>
              <a:t>CALL</a:t>
            </a:r>
            <a:endParaRPr sz="700" dirty="0">
              <a:latin typeface="Trebuchet MS"/>
              <a:cs typeface="Trebuchet MS"/>
            </a:endParaRPr>
          </a:p>
          <a:p>
            <a:pPr marL="12700" marR="5080">
              <a:lnSpc>
                <a:spcPct val="100000"/>
              </a:lnSpc>
              <a:spcBef>
                <a:spcPts val="600"/>
              </a:spcBef>
            </a:pPr>
            <a:r>
              <a:rPr lang="it-IT" sz="700" b="1" spc="-20" dirty="0">
                <a:solidFill>
                  <a:srgbClr val="DB332D"/>
                </a:solidFill>
                <a:latin typeface="Trebuchet MS"/>
                <a:cs typeface="Trebuchet MS"/>
              </a:rPr>
              <a:t>Stime </a:t>
            </a:r>
            <a:r>
              <a:rPr lang="it-IT" sz="700" b="1" spc="-20" dirty="0" err="1">
                <a:solidFill>
                  <a:srgbClr val="DB332D"/>
                </a:solidFill>
                <a:latin typeface="Trebuchet MS"/>
                <a:cs typeface="Trebuchet MS"/>
              </a:rPr>
              <a:t>nowcast</a:t>
            </a:r>
            <a:r>
              <a:rPr lang="it-IT" sz="700" b="1" spc="-20" dirty="0">
                <a:solidFill>
                  <a:srgbClr val="DB332D"/>
                </a:solidFill>
                <a:latin typeface="Trebuchet MS"/>
                <a:cs typeface="Trebuchet MS"/>
              </a:rPr>
              <a:t> SBS</a:t>
            </a:r>
            <a:endParaRPr lang="it-IT" sz="700" dirty="0">
              <a:latin typeface="Trebuchet MS"/>
              <a:cs typeface="Trebuchet MS"/>
            </a:endParaRPr>
          </a:p>
        </p:txBody>
      </p:sp>
      <p:sp>
        <p:nvSpPr>
          <p:cNvPr id="11" name="object 17">
            <a:extLst>
              <a:ext uri="{FF2B5EF4-FFF2-40B4-BE49-F238E27FC236}">
                <a16:creationId xmlns:a16="http://schemas.microsoft.com/office/drawing/2014/main" id="{0C8C5007-10A6-48B4-90D0-99C54C089628}"/>
              </a:ext>
            </a:extLst>
          </p:cNvPr>
          <p:cNvSpPr txBox="1"/>
          <p:nvPr/>
        </p:nvSpPr>
        <p:spPr>
          <a:xfrm>
            <a:off x="1318260" y="971550"/>
            <a:ext cx="7520940" cy="3885038"/>
          </a:xfrm>
          <a:prstGeom prst="rect">
            <a:avLst/>
          </a:prstGeom>
        </p:spPr>
        <p:txBody>
          <a:bodyPr vert="horz" wrap="square" lIns="0" tIns="12065" rIns="0" bIns="0" rtlCol="0">
            <a:spAutoFit/>
          </a:bodyPr>
          <a:lstStyle/>
          <a:p>
            <a:pPr marL="12700" marR="5080">
              <a:spcBef>
                <a:spcPts val="95"/>
              </a:spcBef>
              <a:spcAft>
                <a:spcPts val="600"/>
              </a:spcAft>
            </a:pPr>
            <a:r>
              <a:rPr lang="it-IT" sz="1600" dirty="0">
                <a:solidFill>
                  <a:srgbClr val="4471C4"/>
                </a:solidFill>
                <a:latin typeface="Calibri"/>
                <a:cs typeface="Calibri"/>
              </a:rPr>
              <a:t>Le statistiche strutturali sulle imprese (SBS - </a:t>
            </a:r>
            <a:r>
              <a:rPr lang="it-IT" sz="1600" i="1" dirty="0" err="1">
                <a:solidFill>
                  <a:srgbClr val="4471C4"/>
                </a:solidFill>
                <a:latin typeface="Calibri"/>
                <a:cs typeface="Calibri"/>
              </a:rPr>
              <a:t>Structural</a:t>
            </a:r>
            <a:r>
              <a:rPr lang="it-IT" sz="1600" i="1" dirty="0">
                <a:solidFill>
                  <a:srgbClr val="4471C4"/>
                </a:solidFill>
                <a:latin typeface="Calibri"/>
                <a:cs typeface="Calibri"/>
              </a:rPr>
              <a:t> Business </a:t>
            </a:r>
            <a:r>
              <a:rPr lang="it-IT" sz="1600" i="1" dirty="0" err="1">
                <a:solidFill>
                  <a:srgbClr val="4471C4"/>
                </a:solidFill>
                <a:latin typeface="Calibri"/>
                <a:cs typeface="Calibri"/>
              </a:rPr>
              <a:t>Statistics</a:t>
            </a:r>
            <a:r>
              <a:rPr lang="it-IT" sz="1600" dirty="0">
                <a:solidFill>
                  <a:srgbClr val="4471C4"/>
                </a:solidFill>
                <a:latin typeface="Calibri"/>
                <a:cs typeface="Calibri"/>
              </a:rPr>
              <a:t>) descrivono la struttura dettagliata, l’attività economica e la performance delle imprese nel tempo, fornendo l’immagine più completa dell’economia europea, sia a livello nazionale sia a livello UE. Sono quindi fondamentali per comprendere la struttura e la performance delle imprese in Italia, così come in tutti i paesi membri, e coprono l’economia italiana di industria, costruzioni, commercio e servizi, secondo la classificazione delle attività economiche </a:t>
            </a:r>
            <a:r>
              <a:rPr lang="it-IT" sz="1600" dirty="0" err="1">
                <a:solidFill>
                  <a:srgbClr val="4471C4"/>
                </a:solidFill>
                <a:latin typeface="Calibri"/>
                <a:cs typeface="Calibri"/>
              </a:rPr>
              <a:t>Nace</a:t>
            </a:r>
            <a:r>
              <a:rPr lang="it-IT" sz="1600" dirty="0">
                <a:solidFill>
                  <a:srgbClr val="4471C4"/>
                </a:solidFill>
                <a:latin typeface="Calibri"/>
                <a:cs typeface="Calibri"/>
              </a:rPr>
              <a:t> Rev.2.</a:t>
            </a:r>
          </a:p>
          <a:p>
            <a:pPr marL="12700" marR="5080">
              <a:lnSpc>
                <a:spcPct val="100000"/>
              </a:lnSpc>
              <a:spcBef>
                <a:spcPts val="95"/>
              </a:spcBef>
              <a:spcAft>
                <a:spcPts val="600"/>
              </a:spcAft>
            </a:pPr>
            <a:r>
              <a:rPr lang="it-IT" sz="1600" dirty="0">
                <a:solidFill>
                  <a:srgbClr val="4471C4"/>
                </a:solidFill>
                <a:latin typeface="Calibri"/>
                <a:cs typeface="Calibri"/>
              </a:rPr>
              <a:t>Attualmente i dati SBS vengono trasmessi dai paesi membri a t+10 mesi (dati preliminari) e a t+18 mesi (dati finali/definitivi) dopo l’anno di riferimento t in ottemperanza al Regolamento (UE) n. 2019/2152. </a:t>
            </a:r>
          </a:p>
          <a:p>
            <a:pPr marL="12700" marR="5080">
              <a:spcBef>
                <a:spcPts val="95"/>
              </a:spcBef>
              <a:spcAft>
                <a:spcPts val="600"/>
              </a:spcAft>
            </a:pPr>
            <a:r>
              <a:rPr lang="it-IT" sz="1600" dirty="0">
                <a:solidFill>
                  <a:srgbClr val="4471C4"/>
                </a:solidFill>
                <a:latin typeface="Calibri"/>
                <a:cs typeface="Calibri"/>
              </a:rPr>
              <a:t>Eurostat, su richiesta della Commissione Europea, ha già sperimentato una stima «</a:t>
            </a:r>
            <a:r>
              <a:rPr lang="it-IT" sz="1600" dirty="0" err="1">
                <a:solidFill>
                  <a:srgbClr val="4471C4"/>
                </a:solidFill>
                <a:latin typeface="Calibri"/>
                <a:cs typeface="Calibri"/>
              </a:rPr>
              <a:t>nowcast</a:t>
            </a:r>
            <a:r>
              <a:rPr lang="it-IT" sz="1600" dirty="0">
                <a:solidFill>
                  <a:srgbClr val="4471C4"/>
                </a:solidFill>
                <a:latin typeface="Calibri"/>
                <a:cs typeface="Calibri"/>
              </a:rPr>
              <a:t>» per il 2023 dei dati di UE27 di fatturato, occupazione, numero di imprese, a partire dai dati SBS preliminari 2022 con l’utilizzo di dati congiunturali. I paesi membri ne sono stati informati in occasione del </a:t>
            </a:r>
            <a:r>
              <a:rPr lang="it-IT" sz="1600" i="1" dirty="0">
                <a:solidFill>
                  <a:srgbClr val="4471C4"/>
                </a:solidFill>
                <a:latin typeface="Calibri"/>
                <a:cs typeface="Calibri"/>
              </a:rPr>
              <a:t>Working Group on </a:t>
            </a:r>
            <a:r>
              <a:rPr lang="it-IT" sz="1600" i="1" dirty="0" err="1">
                <a:solidFill>
                  <a:srgbClr val="4471C4"/>
                </a:solidFill>
                <a:latin typeface="Calibri"/>
                <a:cs typeface="Calibri"/>
              </a:rPr>
              <a:t>Structural</a:t>
            </a:r>
            <a:r>
              <a:rPr lang="it-IT" sz="1600" i="1" dirty="0">
                <a:solidFill>
                  <a:srgbClr val="4471C4"/>
                </a:solidFill>
                <a:latin typeface="Calibri"/>
                <a:cs typeface="Calibri"/>
              </a:rPr>
              <a:t> Business </a:t>
            </a:r>
            <a:r>
              <a:rPr lang="it-IT" sz="1600" i="1" dirty="0" err="1">
                <a:solidFill>
                  <a:srgbClr val="4471C4"/>
                </a:solidFill>
                <a:latin typeface="Calibri"/>
                <a:cs typeface="Calibri"/>
              </a:rPr>
              <a:t>Statistics</a:t>
            </a:r>
            <a:r>
              <a:rPr lang="it-IT" sz="1600" i="1" dirty="0">
                <a:solidFill>
                  <a:srgbClr val="4471C4"/>
                </a:solidFill>
                <a:latin typeface="Calibri"/>
                <a:cs typeface="Calibri"/>
              </a:rPr>
              <a:t> and Business </a:t>
            </a:r>
            <a:r>
              <a:rPr lang="it-IT" sz="1600" i="1" dirty="0" err="1">
                <a:solidFill>
                  <a:srgbClr val="4471C4"/>
                </a:solidFill>
                <a:latin typeface="Calibri"/>
                <a:cs typeface="Calibri"/>
              </a:rPr>
              <a:t>Demography</a:t>
            </a:r>
            <a:r>
              <a:rPr lang="it-IT" sz="1600" dirty="0">
                <a:solidFill>
                  <a:srgbClr val="4471C4"/>
                </a:solidFill>
                <a:latin typeface="Calibri"/>
                <a:cs typeface="Calibri"/>
              </a:rPr>
              <a:t> di maggio 2025.</a:t>
            </a:r>
          </a:p>
        </p:txBody>
      </p:sp>
      <p:sp>
        <p:nvSpPr>
          <p:cNvPr id="12" name="object 2">
            <a:extLst>
              <a:ext uri="{FF2B5EF4-FFF2-40B4-BE49-F238E27FC236}">
                <a16:creationId xmlns:a16="http://schemas.microsoft.com/office/drawing/2014/main" id="{B11B5049-EE8B-4B1E-89E1-6EFF4B4CF939}"/>
              </a:ext>
            </a:extLst>
          </p:cNvPr>
          <p:cNvSpPr txBox="1"/>
          <p:nvPr/>
        </p:nvSpPr>
        <p:spPr>
          <a:xfrm>
            <a:off x="264972" y="3819550"/>
            <a:ext cx="611505" cy="1366520"/>
          </a:xfrm>
          <a:prstGeom prst="rect">
            <a:avLst/>
          </a:prstGeom>
        </p:spPr>
        <p:txBody>
          <a:bodyPr vert="horz" wrap="square" lIns="0" tIns="12065" rIns="0" bIns="0" rtlCol="0">
            <a:spAutoFit/>
          </a:bodyPr>
          <a:lstStyle/>
          <a:p>
            <a:pPr marL="12700">
              <a:lnSpc>
                <a:spcPct val="100000"/>
              </a:lnSpc>
              <a:spcBef>
                <a:spcPts val="95"/>
              </a:spcBef>
            </a:pPr>
            <a:r>
              <a:rPr lang="it-IT" sz="8800" spc="-50" dirty="0">
                <a:solidFill>
                  <a:srgbClr val="FFFFFF"/>
                </a:solidFill>
                <a:latin typeface="Trebuchet MS"/>
                <a:cs typeface="Trebuchet MS"/>
              </a:rPr>
              <a:t>2</a:t>
            </a:r>
            <a:endParaRPr sz="8800" dirty="0">
              <a:latin typeface="Trebuchet MS"/>
              <a:cs typeface="Trebuchet M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3809DD-98D3-7A25-E22A-943F9F90C44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177F601-ADD0-F7C7-ECEB-5B2FD68CB5D4}"/>
              </a:ext>
            </a:extLst>
          </p:cNvPr>
          <p:cNvSpPr txBox="1"/>
          <p:nvPr/>
        </p:nvSpPr>
        <p:spPr>
          <a:xfrm>
            <a:off x="264972" y="3819550"/>
            <a:ext cx="611505" cy="1366520"/>
          </a:xfrm>
          <a:prstGeom prst="rect">
            <a:avLst/>
          </a:prstGeom>
        </p:spPr>
        <p:txBody>
          <a:bodyPr vert="horz" wrap="square" lIns="0" tIns="12065" rIns="0" bIns="0" rtlCol="0">
            <a:spAutoFit/>
          </a:bodyPr>
          <a:lstStyle/>
          <a:p>
            <a:pPr marL="12700">
              <a:lnSpc>
                <a:spcPct val="100000"/>
              </a:lnSpc>
              <a:spcBef>
                <a:spcPts val="95"/>
              </a:spcBef>
            </a:pPr>
            <a:r>
              <a:rPr lang="it-IT" sz="8800" spc="-50" dirty="0">
                <a:solidFill>
                  <a:srgbClr val="FFFFFF"/>
                </a:solidFill>
                <a:latin typeface="Trebuchet MS"/>
                <a:cs typeface="Trebuchet MS"/>
              </a:rPr>
              <a:t>3</a:t>
            </a:r>
            <a:endParaRPr sz="8800" dirty="0">
              <a:latin typeface="Trebuchet MS"/>
              <a:cs typeface="Trebuchet MS"/>
            </a:endParaRPr>
          </a:p>
        </p:txBody>
      </p:sp>
      <p:sp>
        <p:nvSpPr>
          <p:cNvPr id="4" name="object 4">
            <a:extLst>
              <a:ext uri="{FF2B5EF4-FFF2-40B4-BE49-F238E27FC236}">
                <a16:creationId xmlns:a16="http://schemas.microsoft.com/office/drawing/2014/main" id="{DD8B09D5-C62B-382C-1860-82A859ED287F}"/>
              </a:ext>
            </a:extLst>
          </p:cNvPr>
          <p:cNvSpPr/>
          <p:nvPr/>
        </p:nvSpPr>
        <p:spPr>
          <a:xfrm>
            <a:off x="1318260" y="810768"/>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pic>
        <p:nvPicPr>
          <p:cNvPr id="5" name="object 5">
            <a:extLst>
              <a:ext uri="{FF2B5EF4-FFF2-40B4-BE49-F238E27FC236}">
                <a16:creationId xmlns:a16="http://schemas.microsoft.com/office/drawing/2014/main" id="{205CBE80-D732-EFE7-6221-4348C4F8F637}"/>
              </a:ext>
            </a:extLst>
          </p:cNvPr>
          <p:cNvPicPr/>
          <p:nvPr/>
        </p:nvPicPr>
        <p:blipFill>
          <a:blip r:embed="rId2" cstate="print"/>
          <a:stretch>
            <a:fillRect/>
          </a:stretch>
        </p:blipFill>
        <p:spPr>
          <a:xfrm>
            <a:off x="100584" y="27432"/>
            <a:ext cx="938784" cy="797051"/>
          </a:xfrm>
          <a:prstGeom prst="rect">
            <a:avLst/>
          </a:prstGeom>
        </p:spPr>
      </p:pic>
      <p:sp>
        <p:nvSpPr>
          <p:cNvPr id="6" name="object 6">
            <a:extLst>
              <a:ext uri="{FF2B5EF4-FFF2-40B4-BE49-F238E27FC236}">
                <a16:creationId xmlns:a16="http://schemas.microsoft.com/office/drawing/2014/main" id="{70F09CFA-B2D7-5779-BE61-B41C07557779}"/>
              </a:ext>
            </a:extLst>
          </p:cNvPr>
          <p:cNvSpPr/>
          <p:nvPr/>
        </p:nvSpPr>
        <p:spPr>
          <a:xfrm>
            <a:off x="1318260" y="4928615"/>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sp>
        <p:nvSpPr>
          <p:cNvPr id="22" name="Titolo 21">
            <a:extLst>
              <a:ext uri="{FF2B5EF4-FFF2-40B4-BE49-F238E27FC236}">
                <a16:creationId xmlns:a16="http://schemas.microsoft.com/office/drawing/2014/main" id="{CC710371-99BE-6F95-7BCD-E5A1DE3EFCF7}"/>
              </a:ext>
            </a:extLst>
          </p:cNvPr>
          <p:cNvSpPr>
            <a:spLocks noGrp="1"/>
          </p:cNvSpPr>
          <p:nvPr>
            <p:ph type="title"/>
          </p:nvPr>
        </p:nvSpPr>
        <p:spPr>
          <a:xfrm>
            <a:off x="1306194" y="303657"/>
            <a:ext cx="6267958" cy="369332"/>
          </a:xfrm>
        </p:spPr>
        <p:txBody>
          <a:bodyPr/>
          <a:lstStyle/>
          <a:p>
            <a:r>
              <a:rPr lang="it-IT" dirty="0"/>
              <a:t>Obiettivi specifici del progetto </a:t>
            </a:r>
          </a:p>
        </p:txBody>
      </p:sp>
      <p:sp>
        <p:nvSpPr>
          <p:cNvPr id="7" name="object 10">
            <a:extLst>
              <a:ext uri="{FF2B5EF4-FFF2-40B4-BE49-F238E27FC236}">
                <a16:creationId xmlns:a16="http://schemas.microsoft.com/office/drawing/2014/main" id="{06F785CC-B843-35BE-F740-128A96CBE389}"/>
              </a:ext>
            </a:extLst>
          </p:cNvPr>
          <p:cNvSpPr/>
          <p:nvPr/>
        </p:nvSpPr>
        <p:spPr>
          <a:xfrm>
            <a:off x="54356" y="1581150"/>
            <a:ext cx="921385" cy="0"/>
          </a:xfrm>
          <a:custGeom>
            <a:avLst/>
            <a:gdLst/>
            <a:ahLst/>
            <a:cxnLst/>
            <a:rect l="l" t="t" r="r" b="b"/>
            <a:pathLst>
              <a:path w="921385">
                <a:moveTo>
                  <a:pt x="0" y="0"/>
                </a:moveTo>
                <a:lnTo>
                  <a:pt x="921004" y="0"/>
                </a:lnTo>
              </a:path>
            </a:pathLst>
          </a:custGeom>
          <a:ln w="6096">
            <a:solidFill>
              <a:srgbClr val="BEBEBE"/>
            </a:solidFill>
            <a:prstDash val="dash"/>
          </a:ln>
        </p:spPr>
        <p:txBody>
          <a:bodyPr wrap="square" lIns="0" tIns="0" rIns="0" bIns="0" rtlCol="0"/>
          <a:lstStyle/>
          <a:p>
            <a:endParaRPr/>
          </a:p>
        </p:txBody>
      </p:sp>
      <p:sp>
        <p:nvSpPr>
          <p:cNvPr id="10" name="object 7">
            <a:extLst>
              <a:ext uri="{FF2B5EF4-FFF2-40B4-BE49-F238E27FC236}">
                <a16:creationId xmlns:a16="http://schemas.microsoft.com/office/drawing/2014/main" id="{DBA07575-5402-4240-9C77-F0D30B91A8FF}"/>
              </a:ext>
            </a:extLst>
          </p:cNvPr>
          <p:cNvSpPr txBox="1"/>
          <p:nvPr/>
        </p:nvSpPr>
        <p:spPr>
          <a:xfrm>
            <a:off x="75787" y="1581150"/>
            <a:ext cx="1031240" cy="304571"/>
          </a:xfrm>
          <a:prstGeom prst="rect">
            <a:avLst/>
          </a:prstGeom>
        </p:spPr>
        <p:txBody>
          <a:bodyPr vert="horz" wrap="square" lIns="0" tIns="12065" rIns="0" bIns="0" rtlCol="0">
            <a:spAutoFit/>
          </a:bodyPr>
          <a:lstStyle/>
          <a:p>
            <a:pPr marL="12700">
              <a:lnSpc>
                <a:spcPct val="100000"/>
              </a:lnSpc>
              <a:spcBef>
                <a:spcPts val="95"/>
              </a:spcBef>
            </a:pPr>
            <a:r>
              <a:rPr sz="700" spc="-25" dirty="0">
                <a:solidFill>
                  <a:srgbClr val="0C3082"/>
                </a:solidFill>
                <a:latin typeface="Trebuchet MS"/>
                <a:cs typeface="Trebuchet MS"/>
              </a:rPr>
              <a:t>LABINN</a:t>
            </a:r>
            <a:r>
              <a:rPr sz="700" dirty="0">
                <a:solidFill>
                  <a:srgbClr val="0C3082"/>
                </a:solidFill>
                <a:latin typeface="Trebuchet MS"/>
                <a:cs typeface="Trebuchet MS"/>
              </a:rPr>
              <a:t> </a:t>
            </a:r>
            <a:r>
              <a:rPr sz="700" spc="-30" dirty="0">
                <a:solidFill>
                  <a:srgbClr val="0C3082"/>
                </a:solidFill>
                <a:latin typeface="Trebuchet MS"/>
                <a:cs typeface="Trebuchet MS"/>
              </a:rPr>
              <a:t>V</a:t>
            </a:r>
            <a:r>
              <a:rPr lang="it-IT" sz="700" spc="-30" dirty="0">
                <a:solidFill>
                  <a:srgbClr val="0C3082"/>
                </a:solidFill>
                <a:latin typeface="Trebuchet MS"/>
                <a:cs typeface="Trebuchet MS"/>
              </a:rPr>
              <a:t>I</a:t>
            </a:r>
            <a:r>
              <a:rPr sz="700" spc="-35" dirty="0">
                <a:solidFill>
                  <a:srgbClr val="0C3082"/>
                </a:solidFill>
                <a:latin typeface="Trebuchet MS"/>
                <a:cs typeface="Trebuchet MS"/>
              </a:rPr>
              <a:t> </a:t>
            </a:r>
            <a:r>
              <a:rPr sz="700" spc="-20" dirty="0">
                <a:solidFill>
                  <a:srgbClr val="0C3082"/>
                </a:solidFill>
                <a:latin typeface="Trebuchet MS"/>
                <a:cs typeface="Trebuchet MS"/>
              </a:rPr>
              <a:t>CALL</a:t>
            </a:r>
            <a:endParaRPr sz="700" dirty="0">
              <a:latin typeface="Trebuchet MS"/>
              <a:cs typeface="Trebuchet MS"/>
            </a:endParaRPr>
          </a:p>
          <a:p>
            <a:pPr marL="12700" marR="5080">
              <a:lnSpc>
                <a:spcPct val="100000"/>
              </a:lnSpc>
              <a:spcBef>
                <a:spcPts val="600"/>
              </a:spcBef>
            </a:pPr>
            <a:r>
              <a:rPr lang="it-IT" sz="700" b="1" spc="-20" dirty="0">
                <a:solidFill>
                  <a:srgbClr val="DB332D"/>
                </a:solidFill>
                <a:latin typeface="Trebuchet MS"/>
                <a:cs typeface="Trebuchet MS"/>
              </a:rPr>
              <a:t>Stime </a:t>
            </a:r>
            <a:r>
              <a:rPr lang="it-IT" sz="700" b="1" spc="-20" dirty="0" err="1">
                <a:solidFill>
                  <a:srgbClr val="DB332D"/>
                </a:solidFill>
                <a:latin typeface="Trebuchet MS"/>
                <a:cs typeface="Trebuchet MS"/>
              </a:rPr>
              <a:t>nowcast</a:t>
            </a:r>
            <a:r>
              <a:rPr lang="it-IT" sz="700" b="1" spc="-20" dirty="0">
                <a:solidFill>
                  <a:srgbClr val="DB332D"/>
                </a:solidFill>
                <a:latin typeface="Trebuchet MS"/>
                <a:cs typeface="Trebuchet MS"/>
              </a:rPr>
              <a:t> SBS</a:t>
            </a:r>
            <a:endParaRPr lang="it-IT" sz="700" dirty="0">
              <a:latin typeface="Trebuchet MS"/>
              <a:cs typeface="Trebuchet MS"/>
            </a:endParaRPr>
          </a:p>
        </p:txBody>
      </p:sp>
      <p:sp>
        <p:nvSpPr>
          <p:cNvPr id="11" name="object 17">
            <a:extLst>
              <a:ext uri="{FF2B5EF4-FFF2-40B4-BE49-F238E27FC236}">
                <a16:creationId xmlns:a16="http://schemas.microsoft.com/office/drawing/2014/main" id="{5A526726-EF78-428F-BB46-955D6E5D1A86}"/>
              </a:ext>
            </a:extLst>
          </p:cNvPr>
          <p:cNvSpPr txBox="1"/>
          <p:nvPr/>
        </p:nvSpPr>
        <p:spPr>
          <a:xfrm>
            <a:off x="1318260" y="971550"/>
            <a:ext cx="7520940" cy="2407710"/>
          </a:xfrm>
          <a:prstGeom prst="rect">
            <a:avLst/>
          </a:prstGeom>
        </p:spPr>
        <p:txBody>
          <a:bodyPr vert="horz" wrap="square" lIns="0" tIns="12065" rIns="0" bIns="0" rtlCol="0">
            <a:spAutoFit/>
          </a:bodyPr>
          <a:lstStyle/>
          <a:p>
            <a:pPr marL="12700" marR="5080">
              <a:lnSpc>
                <a:spcPct val="100000"/>
              </a:lnSpc>
              <a:spcBef>
                <a:spcPts val="95"/>
              </a:spcBef>
              <a:spcAft>
                <a:spcPts val="600"/>
              </a:spcAft>
            </a:pPr>
            <a:r>
              <a:rPr lang="it-IT" sz="1600" dirty="0">
                <a:solidFill>
                  <a:srgbClr val="4471C4"/>
                </a:solidFill>
                <a:latin typeface="Calibri"/>
                <a:cs typeface="Calibri"/>
              </a:rPr>
              <a:t>Il </a:t>
            </a:r>
            <a:r>
              <a:rPr lang="it-IT" sz="1600" dirty="0" err="1">
                <a:solidFill>
                  <a:srgbClr val="4471C4"/>
                </a:solidFill>
                <a:latin typeface="Calibri"/>
                <a:cs typeface="Calibri"/>
              </a:rPr>
              <a:t>nowcasting</a:t>
            </a:r>
            <a:r>
              <a:rPr lang="it-IT" sz="1600" dirty="0">
                <a:solidFill>
                  <a:srgbClr val="4471C4"/>
                </a:solidFill>
                <a:latin typeface="Calibri"/>
                <a:cs typeface="Calibri"/>
              </a:rPr>
              <a:t> possiamo definirlo in questo contesto come il risultato di metodi econometrici utilizzati per stimare tempestivamente le variabili macroeconomiche, prima che i dati ufficiali vengano pubblicati.</a:t>
            </a:r>
          </a:p>
          <a:p>
            <a:pPr marL="12700" marR="5080">
              <a:lnSpc>
                <a:spcPct val="100000"/>
              </a:lnSpc>
              <a:spcBef>
                <a:spcPts val="95"/>
              </a:spcBef>
              <a:spcAft>
                <a:spcPts val="600"/>
              </a:spcAft>
            </a:pPr>
            <a:r>
              <a:rPr lang="it-IT" sz="1600" dirty="0">
                <a:solidFill>
                  <a:srgbClr val="4471C4"/>
                </a:solidFill>
                <a:latin typeface="Calibri"/>
                <a:cs typeface="Calibri"/>
              </a:rPr>
              <a:t>Sfruttando gli spunti della sperimentazione di Eurostat si è pensato di analizzare la possibilità di stima per i dati SBS italiani in anticipo di qualche mese (t+6m) rispetto a quanto obbligatorio per Regolamento (t+10m).</a:t>
            </a:r>
          </a:p>
          <a:p>
            <a:pPr marL="12700" marR="5080">
              <a:lnSpc>
                <a:spcPct val="100000"/>
              </a:lnSpc>
              <a:spcBef>
                <a:spcPts val="95"/>
              </a:spcBef>
              <a:spcAft>
                <a:spcPts val="600"/>
              </a:spcAft>
            </a:pPr>
            <a:r>
              <a:rPr lang="it-IT" sz="1600" dirty="0">
                <a:solidFill>
                  <a:srgbClr val="4471C4"/>
                </a:solidFill>
                <a:latin typeface="Calibri"/>
                <a:cs typeface="Calibri"/>
              </a:rPr>
              <a:t>Di fatto la Commissione Europea ha più volte manifestato il desiderio di disporre di stime SBS in anticipo rispetto a quanto avviene per Regolamento, al fine di poter predisporre a livello UE misure tempestive a favore di crescita e competitività delle imprese. </a:t>
            </a:r>
          </a:p>
        </p:txBody>
      </p:sp>
    </p:spTree>
    <p:extLst>
      <p:ext uri="{BB962C8B-B14F-4D97-AF65-F5344CB8AC3E}">
        <p14:creationId xmlns:p14="http://schemas.microsoft.com/office/powerpoint/2010/main" val="1400160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7454A-8C30-E017-C06E-8FBA0751E73C}"/>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EC7DF3DD-1980-BEB2-5B12-00CD4D7DBDCD}"/>
              </a:ext>
            </a:extLst>
          </p:cNvPr>
          <p:cNvSpPr txBox="1"/>
          <p:nvPr/>
        </p:nvSpPr>
        <p:spPr>
          <a:xfrm>
            <a:off x="264972" y="3819550"/>
            <a:ext cx="611505" cy="1366520"/>
          </a:xfrm>
          <a:prstGeom prst="rect">
            <a:avLst/>
          </a:prstGeom>
        </p:spPr>
        <p:txBody>
          <a:bodyPr vert="horz" wrap="square" lIns="0" tIns="12065" rIns="0" bIns="0" rtlCol="0">
            <a:spAutoFit/>
          </a:bodyPr>
          <a:lstStyle/>
          <a:p>
            <a:pPr marL="12700">
              <a:lnSpc>
                <a:spcPct val="100000"/>
              </a:lnSpc>
              <a:spcBef>
                <a:spcPts val="95"/>
              </a:spcBef>
            </a:pPr>
            <a:r>
              <a:rPr lang="it-IT" sz="8800" spc="-50" dirty="0">
                <a:solidFill>
                  <a:srgbClr val="FFFFFF"/>
                </a:solidFill>
                <a:latin typeface="Trebuchet MS"/>
                <a:cs typeface="Trebuchet MS"/>
              </a:rPr>
              <a:t>4</a:t>
            </a:r>
            <a:endParaRPr sz="8800" dirty="0">
              <a:latin typeface="Trebuchet MS"/>
              <a:cs typeface="Trebuchet MS"/>
            </a:endParaRPr>
          </a:p>
        </p:txBody>
      </p:sp>
      <p:sp>
        <p:nvSpPr>
          <p:cNvPr id="4" name="object 4">
            <a:extLst>
              <a:ext uri="{FF2B5EF4-FFF2-40B4-BE49-F238E27FC236}">
                <a16:creationId xmlns:a16="http://schemas.microsoft.com/office/drawing/2014/main" id="{CD53CE29-1123-2059-A389-34BFB4601221}"/>
              </a:ext>
            </a:extLst>
          </p:cNvPr>
          <p:cNvSpPr/>
          <p:nvPr/>
        </p:nvSpPr>
        <p:spPr>
          <a:xfrm>
            <a:off x="1318260" y="810768"/>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pic>
        <p:nvPicPr>
          <p:cNvPr id="5" name="object 5">
            <a:extLst>
              <a:ext uri="{FF2B5EF4-FFF2-40B4-BE49-F238E27FC236}">
                <a16:creationId xmlns:a16="http://schemas.microsoft.com/office/drawing/2014/main" id="{12322CA7-9626-5FCA-5BAC-6CF486C35946}"/>
              </a:ext>
            </a:extLst>
          </p:cNvPr>
          <p:cNvPicPr/>
          <p:nvPr/>
        </p:nvPicPr>
        <p:blipFill>
          <a:blip r:embed="rId2" cstate="print"/>
          <a:stretch>
            <a:fillRect/>
          </a:stretch>
        </p:blipFill>
        <p:spPr>
          <a:xfrm>
            <a:off x="100584" y="27432"/>
            <a:ext cx="938784" cy="797051"/>
          </a:xfrm>
          <a:prstGeom prst="rect">
            <a:avLst/>
          </a:prstGeom>
        </p:spPr>
      </p:pic>
      <p:sp>
        <p:nvSpPr>
          <p:cNvPr id="6" name="object 6">
            <a:extLst>
              <a:ext uri="{FF2B5EF4-FFF2-40B4-BE49-F238E27FC236}">
                <a16:creationId xmlns:a16="http://schemas.microsoft.com/office/drawing/2014/main" id="{C38F4369-64C0-25C8-230D-7E7389CDE675}"/>
              </a:ext>
            </a:extLst>
          </p:cNvPr>
          <p:cNvSpPr/>
          <p:nvPr/>
        </p:nvSpPr>
        <p:spPr>
          <a:xfrm>
            <a:off x="1318260" y="4928615"/>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sp>
        <p:nvSpPr>
          <p:cNvPr id="22" name="Titolo 21">
            <a:extLst>
              <a:ext uri="{FF2B5EF4-FFF2-40B4-BE49-F238E27FC236}">
                <a16:creationId xmlns:a16="http://schemas.microsoft.com/office/drawing/2014/main" id="{1B88B06D-F684-6652-D71E-5BFBC4292077}"/>
              </a:ext>
            </a:extLst>
          </p:cNvPr>
          <p:cNvSpPr>
            <a:spLocks noGrp="1"/>
          </p:cNvSpPr>
          <p:nvPr>
            <p:ph type="title"/>
          </p:nvPr>
        </p:nvSpPr>
        <p:spPr>
          <a:xfrm>
            <a:off x="1306194" y="303657"/>
            <a:ext cx="6267958" cy="369332"/>
          </a:xfrm>
        </p:spPr>
        <p:txBody>
          <a:bodyPr/>
          <a:lstStyle/>
          <a:p>
            <a:r>
              <a:rPr lang="it-IT" dirty="0"/>
              <a:t>Metodologia</a:t>
            </a:r>
          </a:p>
        </p:txBody>
      </p:sp>
      <p:sp>
        <p:nvSpPr>
          <p:cNvPr id="7" name="object 10">
            <a:extLst>
              <a:ext uri="{FF2B5EF4-FFF2-40B4-BE49-F238E27FC236}">
                <a16:creationId xmlns:a16="http://schemas.microsoft.com/office/drawing/2014/main" id="{E2DAA7D6-247A-050D-67EE-54D116545F9D}"/>
              </a:ext>
            </a:extLst>
          </p:cNvPr>
          <p:cNvSpPr/>
          <p:nvPr/>
        </p:nvSpPr>
        <p:spPr>
          <a:xfrm>
            <a:off x="54356" y="1581150"/>
            <a:ext cx="921385" cy="0"/>
          </a:xfrm>
          <a:custGeom>
            <a:avLst/>
            <a:gdLst/>
            <a:ahLst/>
            <a:cxnLst/>
            <a:rect l="l" t="t" r="r" b="b"/>
            <a:pathLst>
              <a:path w="921385">
                <a:moveTo>
                  <a:pt x="0" y="0"/>
                </a:moveTo>
                <a:lnTo>
                  <a:pt x="921004" y="0"/>
                </a:lnTo>
              </a:path>
            </a:pathLst>
          </a:custGeom>
          <a:ln w="6096">
            <a:solidFill>
              <a:srgbClr val="BEBEBE"/>
            </a:solidFill>
            <a:prstDash val="dash"/>
          </a:ln>
        </p:spPr>
        <p:txBody>
          <a:bodyPr wrap="square" lIns="0" tIns="0" rIns="0" bIns="0" rtlCol="0"/>
          <a:lstStyle/>
          <a:p>
            <a:endParaRPr/>
          </a:p>
        </p:txBody>
      </p:sp>
      <p:sp>
        <p:nvSpPr>
          <p:cNvPr id="10" name="object 7">
            <a:extLst>
              <a:ext uri="{FF2B5EF4-FFF2-40B4-BE49-F238E27FC236}">
                <a16:creationId xmlns:a16="http://schemas.microsoft.com/office/drawing/2014/main" id="{2E349B64-3F7E-4B07-9691-4AF252019CDD}"/>
              </a:ext>
            </a:extLst>
          </p:cNvPr>
          <p:cNvSpPr txBox="1"/>
          <p:nvPr/>
        </p:nvSpPr>
        <p:spPr>
          <a:xfrm>
            <a:off x="75787" y="1581150"/>
            <a:ext cx="1031240" cy="304571"/>
          </a:xfrm>
          <a:prstGeom prst="rect">
            <a:avLst/>
          </a:prstGeom>
        </p:spPr>
        <p:txBody>
          <a:bodyPr vert="horz" wrap="square" lIns="0" tIns="12065" rIns="0" bIns="0" rtlCol="0">
            <a:spAutoFit/>
          </a:bodyPr>
          <a:lstStyle/>
          <a:p>
            <a:pPr marL="12700">
              <a:lnSpc>
                <a:spcPct val="100000"/>
              </a:lnSpc>
              <a:spcBef>
                <a:spcPts val="95"/>
              </a:spcBef>
            </a:pPr>
            <a:r>
              <a:rPr sz="700" spc="-25" dirty="0">
                <a:solidFill>
                  <a:srgbClr val="0C3082"/>
                </a:solidFill>
                <a:latin typeface="Trebuchet MS"/>
                <a:cs typeface="Trebuchet MS"/>
              </a:rPr>
              <a:t>LABINN</a:t>
            </a:r>
            <a:r>
              <a:rPr sz="700" dirty="0">
                <a:solidFill>
                  <a:srgbClr val="0C3082"/>
                </a:solidFill>
                <a:latin typeface="Trebuchet MS"/>
                <a:cs typeface="Trebuchet MS"/>
              </a:rPr>
              <a:t> </a:t>
            </a:r>
            <a:r>
              <a:rPr sz="700" spc="-30" dirty="0">
                <a:solidFill>
                  <a:srgbClr val="0C3082"/>
                </a:solidFill>
                <a:latin typeface="Trebuchet MS"/>
                <a:cs typeface="Trebuchet MS"/>
              </a:rPr>
              <a:t>V</a:t>
            </a:r>
            <a:r>
              <a:rPr lang="it-IT" sz="700" spc="-30" dirty="0">
                <a:solidFill>
                  <a:srgbClr val="0C3082"/>
                </a:solidFill>
                <a:latin typeface="Trebuchet MS"/>
                <a:cs typeface="Trebuchet MS"/>
              </a:rPr>
              <a:t>I</a:t>
            </a:r>
            <a:r>
              <a:rPr sz="700" spc="-35" dirty="0">
                <a:solidFill>
                  <a:srgbClr val="0C3082"/>
                </a:solidFill>
                <a:latin typeface="Trebuchet MS"/>
                <a:cs typeface="Trebuchet MS"/>
              </a:rPr>
              <a:t> </a:t>
            </a:r>
            <a:r>
              <a:rPr sz="700" spc="-20" dirty="0">
                <a:solidFill>
                  <a:srgbClr val="0C3082"/>
                </a:solidFill>
                <a:latin typeface="Trebuchet MS"/>
                <a:cs typeface="Trebuchet MS"/>
              </a:rPr>
              <a:t>CALL</a:t>
            </a:r>
            <a:endParaRPr sz="700" dirty="0">
              <a:latin typeface="Trebuchet MS"/>
              <a:cs typeface="Trebuchet MS"/>
            </a:endParaRPr>
          </a:p>
          <a:p>
            <a:pPr marL="12700" marR="5080">
              <a:lnSpc>
                <a:spcPct val="100000"/>
              </a:lnSpc>
              <a:spcBef>
                <a:spcPts val="600"/>
              </a:spcBef>
            </a:pPr>
            <a:r>
              <a:rPr lang="it-IT" sz="700" b="1" spc="-20" dirty="0">
                <a:solidFill>
                  <a:srgbClr val="DB332D"/>
                </a:solidFill>
                <a:latin typeface="Trebuchet MS"/>
                <a:cs typeface="Trebuchet MS"/>
              </a:rPr>
              <a:t>Stime </a:t>
            </a:r>
            <a:r>
              <a:rPr lang="it-IT" sz="700" b="1" spc="-20" dirty="0" err="1">
                <a:solidFill>
                  <a:srgbClr val="DB332D"/>
                </a:solidFill>
                <a:latin typeface="Trebuchet MS"/>
                <a:cs typeface="Trebuchet MS"/>
              </a:rPr>
              <a:t>nowcast</a:t>
            </a:r>
            <a:r>
              <a:rPr lang="it-IT" sz="700" b="1" spc="-20" dirty="0">
                <a:solidFill>
                  <a:srgbClr val="DB332D"/>
                </a:solidFill>
                <a:latin typeface="Trebuchet MS"/>
                <a:cs typeface="Trebuchet MS"/>
              </a:rPr>
              <a:t> SBS</a:t>
            </a:r>
            <a:endParaRPr lang="it-IT" sz="700" dirty="0">
              <a:latin typeface="Trebuchet MS"/>
              <a:cs typeface="Trebuchet MS"/>
            </a:endParaRPr>
          </a:p>
        </p:txBody>
      </p:sp>
      <p:sp>
        <p:nvSpPr>
          <p:cNvPr id="11" name="object 17">
            <a:extLst>
              <a:ext uri="{FF2B5EF4-FFF2-40B4-BE49-F238E27FC236}">
                <a16:creationId xmlns:a16="http://schemas.microsoft.com/office/drawing/2014/main" id="{9DE9C1E1-4327-4D7F-8086-D47FF3785036}"/>
              </a:ext>
            </a:extLst>
          </p:cNvPr>
          <p:cNvSpPr txBox="1"/>
          <p:nvPr/>
        </p:nvSpPr>
        <p:spPr>
          <a:xfrm>
            <a:off x="1318260" y="971550"/>
            <a:ext cx="7520940" cy="3885038"/>
          </a:xfrm>
          <a:prstGeom prst="rect">
            <a:avLst/>
          </a:prstGeom>
        </p:spPr>
        <p:txBody>
          <a:bodyPr vert="horz" wrap="square" lIns="0" tIns="12065" rIns="0" bIns="0" rtlCol="0">
            <a:spAutoFit/>
          </a:bodyPr>
          <a:lstStyle/>
          <a:p>
            <a:pPr marL="12700" marR="5080">
              <a:lnSpc>
                <a:spcPct val="100000"/>
              </a:lnSpc>
              <a:spcBef>
                <a:spcPts val="95"/>
              </a:spcBef>
              <a:spcAft>
                <a:spcPts val="600"/>
              </a:spcAft>
            </a:pPr>
            <a:r>
              <a:rPr lang="it-IT" sz="1600" dirty="0">
                <a:solidFill>
                  <a:srgbClr val="4471C4"/>
                </a:solidFill>
                <a:latin typeface="Calibri"/>
                <a:cs typeface="Calibri"/>
              </a:rPr>
              <a:t>Nel presente progetto, il lavoro sarà concentrato sulle variabili </a:t>
            </a:r>
            <a:r>
              <a:rPr lang="it-IT" sz="1600" i="1" dirty="0">
                <a:solidFill>
                  <a:srgbClr val="4471C4"/>
                </a:solidFill>
                <a:latin typeface="Calibri"/>
                <a:cs typeface="Calibri"/>
              </a:rPr>
              <a:t>numero di imprese</a:t>
            </a:r>
            <a:r>
              <a:rPr lang="it-IT" sz="1600" dirty="0">
                <a:solidFill>
                  <a:srgbClr val="4471C4"/>
                </a:solidFill>
                <a:latin typeface="Calibri"/>
                <a:cs typeface="Calibri"/>
              </a:rPr>
              <a:t>, </a:t>
            </a:r>
            <a:r>
              <a:rPr lang="it-IT" sz="1600" i="1" dirty="0">
                <a:solidFill>
                  <a:srgbClr val="4471C4"/>
                </a:solidFill>
                <a:latin typeface="Calibri"/>
                <a:cs typeface="Calibri"/>
              </a:rPr>
              <a:t>occupazione</a:t>
            </a:r>
            <a:r>
              <a:rPr lang="it-IT" sz="1600" dirty="0">
                <a:solidFill>
                  <a:srgbClr val="4471C4"/>
                </a:solidFill>
                <a:latin typeface="Calibri"/>
                <a:cs typeface="Calibri"/>
              </a:rPr>
              <a:t> e </a:t>
            </a:r>
            <a:r>
              <a:rPr lang="it-IT" sz="1600" i="1" dirty="0">
                <a:solidFill>
                  <a:srgbClr val="4471C4"/>
                </a:solidFill>
                <a:latin typeface="Calibri"/>
                <a:cs typeface="Calibri"/>
              </a:rPr>
              <a:t>fatturato</a:t>
            </a:r>
            <a:r>
              <a:rPr lang="it-IT" sz="1600" dirty="0">
                <a:solidFill>
                  <a:srgbClr val="4471C4"/>
                </a:solidFill>
                <a:latin typeface="Calibri"/>
                <a:cs typeface="Calibri"/>
              </a:rPr>
              <a:t>, le stesse fornite dai paesi membri a Eurostat con i dati preliminari SBS e su cui la Commissione Europea si è concentrata per le stime </a:t>
            </a:r>
            <a:r>
              <a:rPr lang="it-IT" sz="1600" dirty="0" err="1">
                <a:solidFill>
                  <a:srgbClr val="4471C4"/>
                </a:solidFill>
                <a:latin typeface="Calibri"/>
                <a:cs typeface="Calibri"/>
              </a:rPr>
              <a:t>nowcast</a:t>
            </a:r>
            <a:r>
              <a:rPr lang="it-IT" sz="1600" dirty="0">
                <a:solidFill>
                  <a:srgbClr val="4471C4"/>
                </a:solidFill>
                <a:latin typeface="Calibri"/>
                <a:cs typeface="Calibri"/>
              </a:rPr>
              <a:t> di EU27.</a:t>
            </a:r>
          </a:p>
          <a:p>
            <a:pPr marL="12700" marR="5080">
              <a:lnSpc>
                <a:spcPct val="100000"/>
              </a:lnSpc>
              <a:spcBef>
                <a:spcPts val="95"/>
              </a:spcBef>
              <a:spcAft>
                <a:spcPts val="600"/>
              </a:spcAft>
            </a:pPr>
            <a:r>
              <a:rPr lang="it-IT" sz="1600" dirty="0">
                <a:solidFill>
                  <a:srgbClr val="4471C4"/>
                </a:solidFill>
                <a:latin typeface="Calibri"/>
                <a:cs typeface="Calibri"/>
              </a:rPr>
              <a:t>La stima per l'anno t delle tre variabili selezionate sarà prodotta integrando i dati definitivi SBS dell'anno t-1 con i risultati relativi all'anno t delle rilevazioni mensili Istat disponibili, produzione e fatturato per l'industria, valore delle vendite per il commercio al dettaglio e fatturato per le attività dei servizi. La stima dell’anno t dovrebbe poter essere prodotta a t+6m contestualmente alle stime definitive dell’anno t-1, comunque in un lasso di tempo inferiore a quello attuale (t+10m).</a:t>
            </a:r>
          </a:p>
          <a:p>
            <a:pPr marL="12700" marR="5080">
              <a:spcBef>
                <a:spcPts val="95"/>
              </a:spcBef>
              <a:spcAft>
                <a:spcPts val="600"/>
              </a:spcAft>
            </a:pPr>
            <a:r>
              <a:rPr lang="it-IT" sz="1600" dirty="0">
                <a:solidFill>
                  <a:srgbClr val="4471C4"/>
                </a:solidFill>
                <a:latin typeface="Calibri"/>
                <a:cs typeface="Calibri"/>
              </a:rPr>
              <a:t>L’eterogeneità delle attività economiche incluse in SBS, e quindi la diversa complessità nel loro trattamento statistico, può rendere necessario focalizzarsi su specifici comparti. Per la stima del fatturato ci si baserà prevalentemente sui dati congiunturali disponibili, mentre per le altre due variabili si procederà alla ricerca e valutazione di modelli statistici adeguati, considerando diverse opzioni: metodi di analisi delle serie temporali, metodi deterministici o soluzioni ibride che combinino più approcci. </a:t>
            </a:r>
          </a:p>
        </p:txBody>
      </p:sp>
    </p:spTree>
    <p:extLst>
      <p:ext uri="{BB962C8B-B14F-4D97-AF65-F5344CB8AC3E}">
        <p14:creationId xmlns:p14="http://schemas.microsoft.com/office/powerpoint/2010/main" val="3677506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B0094-8B9C-EDBC-E609-ADBD4C18F7F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9E3970E-867B-5B39-C37C-87C2557EC2C4}"/>
              </a:ext>
            </a:extLst>
          </p:cNvPr>
          <p:cNvSpPr txBox="1"/>
          <p:nvPr/>
        </p:nvSpPr>
        <p:spPr>
          <a:xfrm>
            <a:off x="264972" y="3819550"/>
            <a:ext cx="611505" cy="1366520"/>
          </a:xfrm>
          <a:prstGeom prst="rect">
            <a:avLst/>
          </a:prstGeom>
        </p:spPr>
        <p:txBody>
          <a:bodyPr vert="horz" wrap="square" lIns="0" tIns="12065" rIns="0" bIns="0" rtlCol="0">
            <a:spAutoFit/>
          </a:bodyPr>
          <a:lstStyle/>
          <a:p>
            <a:pPr marL="12700">
              <a:lnSpc>
                <a:spcPct val="100000"/>
              </a:lnSpc>
              <a:spcBef>
                <a:spcPts val="95"/>
              </a:spcBef>
            </a:pPr>
            <a:r>
              <a:rPr lang="it-IT" sz="8800" spc="-50" dirty="0">
                <a:solidFill>
                  <a:srgbClr val="FFFFFF"/>
                </a:solidFill>
                <a:latin typeface="Trebuchet MS"/>
                <a:cs typeface="Trebuchet MS"/>
              </a:rPr>
              <a:t>4</a:t>
            </a:r>
            <a:endParaRPr sz="8800" dirty="0">
              <a:latin typeface="Trebuchet MS"/>
              <a:cs typeface="Trebuchet MS"/>
            </a:endParaRPr>
          </a:p>
        </p:txBody>
      </p:sp>
      <p:sp>
        <p:nvSpPr>
          <p:cNvPr id="4" name="object 4">
            <a:extLst>
              <a:ext uri="{FF2B5EF4-FFF2-40B4-BE49-F238E27FC236}">
                <a16:creationId xmlns:a16="http://schemas.microsoft.com/office/drawing/2014/main" id="{565F48B6-91A1-19D4-32AD-FFD573E6C96C}"/>
              </a:ext>
            </a:extLst>
          </p:cNvPr>
          <p:cNvSpPr/>
          <p:nvPr/>
        </p:nvSpPr>
        <p:spPr>
          <a:xfrm>
            <a:off x="1318260" y="810768"/>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pic>
        <p:nvPicPr>
          <p:cNvPr id="5" name="object 5">
            <a:extLst>
              <a:ext uri="{FF2B5EF4-FFF2-40B4-BE49-F238E27FC236}">
                <a16:creationId xmlns:a16="http://schemas.microsoft.com/office/drawing/2014/main" id="{39CEDABE-AC8C-BD08-E7F9-082DB3B160A9}"/>
              </a:ext>
            </a:extLst>
          </p:cNvPr>
          <p:cNvPicPr/>
          <p:nvPr/>
        </p:nvPicPr>
        <p:blipFill>
          <a:blip r:embed="rId2" cstate="print"/>
          <a:stretch>
            <a:fillRect/>
          </a:stretch>
        </p:blipFill>
        <p:spPr>
          <a:xfrm>
            <a:off x="100584" y="27432"/>
            <a:ext cx="938784" cy="797051"/>
          </a:xfrm>
          <a:prstGeom prst="rect">
            <a:avLst/>
          </a:prstGeom>
        </p:spPr>
      </p:pic>
      <p:sp>
        <p:nvSpPr>
          <p:cNvPr id="6" name="object 6">
            <a:extLst>
              <a:ext uri="{FF2B5EF4-FFF2-40B4-BE49-F238E27FC236}">
                <a16:creationId xmlns:a16="http://schemas.microsoft.com/office/drawing/2014/main" id="{E58EB119-71FE-F58F-1C2B-DFAD19304318}"/>
              </a:ext>
            </a:extLst>
          </p:cNvPr>
          <p:cNvSpPr/>
          <p:nvPr/>
        </p:nvSpPr>
        <p:spPr>
          <a:xfrm>
            <a:off x="1318260" y="4928615"/>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sp>
        <p:nvSpPr>
          <p:cNvPr id="22" name="Titolo 21">
            <a:extLst>
              <a:ext uri="{FF2B5EF4-FFF2-40B4-BE49-F238E27FC236}">
                <a16:creationId xmlns:a16="http://schemas.microsoft.com/office/drawing/2014/main" id="{61803C83-80EB-2085-DAC0-738B157A143C}"/>
              </a:ext>
            </a:extLst>
          </p:cNvPr>
          <p:cNvSpPr>
            <a:spLocks noGrp="1"/>
          </p:cNvSpPr>
          <p:nvPr>
            <p:ph type="title"/>
          </p:nvPr>
        </p:nvSpPr>
        <p:spPr>
          <a:xfrm>
            <a:off x="1306194" y="303657"/>
            <a:ext cx="6267958" cy="369332"/>
          </a:xfrm>
        </p:spPr>
        <p:txBody>
          <a:bodyPr/>
          <a:lstStyle/>
          <a:p>
            <a:r>
              <a:rPr lang="it-IT" dirty="0"/>
              <a:t>Vantaggi attesi </a:t>
            </a:r>
          </a:p>
        </p:txBody>
      </p:sp>
      <p:sp>
        <p:nvSpPr>
          <p:cNvPr id="7" name="object 10">
            <a:extLst>
              <a:ext uri="{FF2B5EF4-FFF2-40B4-BE49-F238E27FC236}">
                <a16:creationId xmlns:a16="http://schemas.microsoft.com/office/drawing/2014/main" id="{B25FD904-F2BA-C48C-5807-88BC0B4D5A8A}"/>
              </a:ext>
            </a:extLst>
          </p:cNvPr>
          <p:cNvSpPr/>
          <p:nvPr/>
        </p:nvSpPr>
        <p:spPr>
          <a:xfrm>
            <a:off x="54356" y="1581150"/>
            <a:ext cx="921385" cy="0"/>
          </a:xfrm>
          <a:custGeom>
            <a:avLst/>
            <a:gdLst/>
            <a:ahLst/>
            <a:cxnLst/>
            <a:rect l="l" t="t" r="r" b="b"/>
            <a:pathLst>
              <a:path w="921385">
                <a:moveTo>
                  <a:pt x="0" y="0"/>
                </a:moveTo>
                <a:lnTo>
                  <a:pt x="921004" y="0"/>
                </a:lnTo>
              </a:path>
            </a:pathLst>
          </a:custGeom>
          <a:ln w="6096">
            <a:solidFill>
              <a:srgbClr val="BEBEBE"/>
            </a:solidFill>
            <a:prstDash val="dash"/>
          </a:ln>
        </p:spPr>
        <p:txBody>
          <a:bodyPr wrap="square" lIns="0" tIns="0" rIns="0" bIns="0" rtlCol="0"/>
          <a:lstStyle/>
          <a:p>
            <a:endParaRPr/>
          </a:p>
        </p:txBody>
      </p:sp>
      <p:sp>
        <p:nvSpPr>
          <p:cNvPr id="10" name="object 7">
            <a:extLst>
              <a:ext uri="{FF2B5EF4-FFF2-40B4-BE49-F238E27FC236}">
                <a16:creationId xmlns:a16="http://schemas.microsoft.com/office/drawing/2014/main" id="{9C7DC1FF-AA2F-44EC-87F3-4B3F7D602A43}"/>
              </a:ext>
            </a:extLst>
          </p:cNvPr>
          <p:cNvSpPr txBox="1"/>
          <p:nvPr/>
        </p:nvSpPr>
        <p:spPr>
          <a:xfrm>
            <a:off x="75787" y="1581150"/>
            <a:ext cx="1031240" cy="304571"/>
          </a:xfrm>
          <a:prstGeom prst="rect">
            <a:avLst/>
          </a:prstGeom>
        </p:spPr>
        <p:txBody>
          <a:bodyPr vert="horz" wrap="square" lIns="0" tIns="12065" rIns="0" bIns="0" rtlCol="0">
            <a:spAutoFit/>
          </a:bodyPr>
          <a:lstStyle/>
          <a:p>
            <a:pPr marL="12700">
              <a:lnSpc>
                <a:spcPct val="100000"/>
              </a:lnSpc>
              <a:spcBef>
                <a:spcPts val="95"/>
              </a:spcBef>
            </a:pPr>
            <a:r>
              <a:rPr sz="700" spc="-25" dirty="0">
                <a:solidFill>
                  <a:srgbClr val="0C3082"/>
                </a:solidFill>
                <a:latin typeface="Trebuchet MS"/>
                <a:cs typeface="Trebuchet MS"/>
              </a:rPr>
              <a:t>LABINN</a:t>
            </a:r>
            <a:r>
              <a:rPr sz="700" dirty="0">
                <a:solidFill>
                  <a:srgbClr val="0C3082"/>
                </a:solidFill>
                <a:latin typeface="Trebuchet MS"/>
                <a:cs typeface="Trebuchet MS"/>
              </a:rPr>
              <a:t> </a:t>
            </a:r>
            <a:r>
              <a:rPr sz="700" spc="-30" dirty="0">
                <a:solidFill>
                  <a:srgbClr val="0C3082"/>
                </a:solidFill>
                <a:latin typeface="Trebuchet MS"/>
                <a:cs typeface="Trebuchet MS"/>
              </a:rPr>
              <a:t>V</a:t>
            </a:r>
            <a:r>
              <a:rPr lang="it-IT" sz="700" spc="-30" dirty="0">
                <a:solidFill>
                  <a:srgbClr val="0C3082"/>
                </a:solidFill>
                <a:latin typeface="Trebuchet MS"/>
                <a:cs typeface="Trebuchet MS"/>
              </a:rPr>
              <a:t>I</a:t>
            </a:r>
            <a:r>
              <a:rPr sz="700" spc="-35" dirty="0">
                <a:solidFill>
                  <a:srgbClr val="0C3082"/>
                </a:solidFill>
                <a:latin typeface="Trebuchet MS"/>
                <a:cs typeface="Trebuchet MS"/>
              </a:rPr>
              <a:t> </a:t>
            </a:r>
            <a:r>
              <a:rPr sz="700" spc="-20" dirty="0">
                <a:solidFill>
                  <a:srgbClr val="0C3082"/>
                </a:solidFill>
                <a:latin typeface="Trebuchet MS"/>
                <a:cs typeface="Trebuchet MS"/>
              </a:rPr>
              <a:t>CALL</a:t>
            </a:r>
            <a:endParaRPr sz="700" dirty="0">
              <a:latin typeface="Trebuchet MS"/>
              <a:cs typeface="Trebuchet MS"/>
            </a:endParaRPr>
          </a:p>
          <a:p>
            <a:pPr marL="12700" marR="5080">
              <a:lnSpc>
                <a:spcPct val="100000"/>
              </a:lnSpc>
              <a:spcBef>
                <a:spcPts val="600"/>
              </a:spcBef>
            </a:pPr>
            <a:r>
              <a:rPr lang="it-IT" sz="700" b="1" spc="-20" dirty="0">
                <a:solidFill>
                  <a:srgbClr val="DB332D"/>
                </a:solidFill>
                <a:latin typeface="Trebuchet MS"/>
                <a:cs typeface="Trebuchet MS"/>
              </a:rPr>
              <a:t>Stime </a:t>
            </a:r>
            <a:r>
              <a:rPr lang="it-IT" sz="700" b="1" spc="-20" dirty="0" err="1">
                <a:solidFill>
                  <a:srgbClr val="DB332D"/>
                </a:solidFill>
                <a:latin typeface="Trebuchet MS"/>
                <a:cs typeface="Trebuchet MS"/>
              </a:rPr>
              <a:t>nowcast</a:t>
            </a:r>
            <a:r>
              <a:rPr lang="it-IT" sz="700" b="1" spc="-20" dirty="0">
                <a:solidFill>
                  <a:srgbClr val="DB332D"/>
                </a:solidFill>
                <a:latin typeface="Trebuchet MS"/>
                <a:cs typeface="Trebuchet MS"/>
              </a:rPr>
              <a:t> SBS</a:t>
            </a:r>
            <a:endParaRPr lang="it-IT" sz="700" dirty="0">
              <a:latin typeface="Trebuchet MS"/>
              <a:cs typeface="Trebuchet MS"/>
            </a:endParaRPr>
          </a:p>
        </p:txBody>
      </p:sp>
      <p:sp>
        <p:nvSpPr>
          <p:cNvPr id="11" name="object 17">
            <a:extLst>
              <a:ext uri="{FF2B5EF4-FFF2-40B4-BE49-F238E27FC236}">
                <a16:creationId xmlns:a16="http://schemas.microsoft.com/office/drawing/2014/main" id="{FA7EA52E-704A-456D-ACE6-FC95C7C76A12}"/>
              </a:ext>
            </a:extLst>
          </p:cNvPr>
          <p:cNvSpPr txBox="1"/>
          <p:nvPr/>
        </p:nvSpPr>
        <p:spPr>
          <a:xfrm>
            <a:off x="1318260" y="971550"/>
            <a:ext cx="7520940" cy="2161489"/>
          </a:xfrm>
          <a:prstGeom prst="rect">
            <a:avLst/>
          </a:prstGeom>
        </p:spPr>
        <p:txBody>
          <a:bodyPr vert="horz" wrap="square" lIns="0" tIns="12065" rIns="0" bIns="0" rtlCol="0">
            <a:spAutoFit/>
          </a:bodyPr>
          <a:lstStyle/>
          <a:p>
            <a:pPr marL="12700" marR="5080">
              <a:lnSpc>
                <a:spcPct val="100000"/>
              </a:lnSpc>
              <a:spcBef>
                <a:spcPts val="95"/>
              </a:spcBef>
              <a:spcAft>
                <a:spcPts val="600"/>
              </a:spcAft>
            </a:pPr>
            <a:r>
              <a:rPr lang="it-IT" sz="1600" dirty="0">
                <a:solidFill>
                  <a:srgbClr val="4471C4"/>
                </a:solidFill>
                <a:latin typeface="Calibri"/>
                <a:cs typeface="Calibri"/>
              </a:rPr>
              <a:t>L'iniziativa qui descritta si pensa possa essere in linea con le future esigenze/richieste della Commissione Europea che ha già espresso ai paesi membri il desiderio di disporre di stime SBS più tempestive. </a:t>
            </a:r>
          </a:p>
          <a:p>
            <a:pPr marL="12700" marR="5080">
              <a:lnSpc>
                <a:spcPct val="100000"/>
              </a:lnSpc>
              <a:spcBef>
                <a:spcPts val="95"/>
              </a:spcBef>
              <a:spcAft>
                <a:spcPts val="600"/>
              </a:spcAft>
            </a:pPr>
            <a:r>
              <a:rPr lang="it-IT" sz="1600" dirty="0">
                <a:solidFill>
                  <a:srgbClr val="4471C4"/>
                </a:solidFill>
                <a:latin typeface="Calibri"/>
                <a:cs typeface="Calibri"/>
              </a:rPr>
              <a:t>All’esigenza, non ufficiale, di stime SBS anticipate rispetto alla tempistica del Regolamento si cercherà di rispondere mediante un approccio di </a:t>
            </a:r>
            <a:r>
              <a:rPr lang="it-IT" sz="1600" dirty="0" err="1">
                <a:solidFill>
                  <a:srgbClr val="4471C4"/>
                </a:solidFill>
                <a:latin typeface="Calibri"/>
                <a:cs typeface="Calibri"/>
              </a:rPr>
              <a:t>nowcasting</a:t>
            </a:r>
            <a:r>
              <a:rPr lang="it-IT" sz="1600" dirty="0">
                <a:solidFill>
                  <a:srgbClr val="4471C4"/>
                </a:solidFill>
                <a:latin typeface="Calibri"/>
                <a:cs typeface="Calibri"/>
              </a:rPr>
              <a:t>. </a:t>
            </a:r>
          </a:p>
          <a:p>
            <a:pPr marL="12700" marR="5080">
              <a:lnSpc>
                <a:spcPct val="100000"/>
              </a:lnSpc>
              <a:spcBef>
                <a:spcPts val="95"/>
              </a:spcBef>
              <a:spcAft>
                <a:spcPts val="600"/>
              </a:spcAft>
            </a:pPr>
            <a:r>
              <a:rPr lang="it-IT" sz="1600" dirty="0">
                <a:solidFill>
                  <a:srgbClr val="4471C4"/>
                </a:solidFill>
                <a:latin typeface="Calibri"/>
                <a:cs typeface="Calibri"/>
              </a:rPr>
              <a:t>Questo progetto rappresenta quindi un parallelo con quanto sta attualmente studiando Eurostat e mira a fornire stime degli aggregati SBS in tempi più rapidi, a uso degli utilizzatori interni e di Eurostat, qualora ne facesse richiesta formale.</a:t>
            </a:r>
          </a:p>
        </p:txBody>
      </p:sp>
    </p:spTree>
    <p:extLst>
      <p:ext uri="{BB962C8B-B14F-4D97-AF65-F5344CB8AC3E}">
        <p14:creationId xmlns:p14="http://schemas.microsoft.com/office/powerpoint/2010/main" val="881855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B0094-8B9C-EDBC-E609-ADBD4C18F7F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9E3970E-867B-5B39-C37C-87C2557EC2C4}"/>
              </a:ext>
            </a:extLst>
          </p:cNvPr>
          <p:cNvSpPr txBox="1"/>
          <p:nvPr/>
        </p:nvSpPr>
        <p:spPr>
          <a:xfrm>
            <a:off x="264972" y="3819550"/>
            <a:ext cx="611505" cy="1366520"/>
          </a:xfrm>
          <a:prstGeom prst="rect">
            <a:avLst/>
          </a:prstGeom>
        </p:spPr>
        <p:txBody>
          <a:bodyPr vert="horz" wrap="square" lIns="0" tIns="12065" rIns="0" bIns="0" rtlCol="0">
            <a:spAutoFit/>
          </a:bodyPr>
          <a:lstStyle/>
          <a:p>
            <a:pPr marL="12700">
              <a:lnSpc>
                <a:spcPct val="100000"/>
              </a:lnSpc>
              <a:spcBef>
                <a:spcPts val="95"/>
              </a:spcBef>
            </a:pPr>
            <a:r>
              <a:rPr lang="it-IT" sz="8800" spc="-50" dirty="0">
                <a:solidFill>
                  <a:srgbClr val="FFFFFF"/>
                </a:solidFill>
                <a:latin typeface="Trebuchet MS"/>
                <a:cs typeface="Trebuchet MS"/>
              </a:rPr>
              <a:t>5</a:t>
            </a:r>
            <a:endParaRPr sz="8800" dirty="0">
              <a:latin typeface="Trebuchet MS"/>
              <a:cs typeface="Trebuchet MS"/>
            </a:endParaRPr>
          </a:p>
        </p:txBody>
      </p:sp>
      <p:sp>
        <p:nvSpPr>
          <p:cNvPr id="4" name="object 4">
            <a:extLst>
              <a:ext uri="{FF2B5EF4-FFF2-40B4-BE49-F238E27FC236}">
                <a16:creationId xmlns:a16="http://schemas.microsoft.com/office/drawing/2014/main" id="{565F48B6-91A1-19D4-32AD-FFD573E6C96C}"/>
              </a:ext>
            </a:extLst>
          </p:cNvPr>
          <p:cNvSpPr/>
          <p:nvPr/>
        </p:nvSpPr>
        <p:spPr>
          <a:xfrm>
            <a:off x="1318260" y="810768"/>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pic>
        <p:nvPicPr>
          <p:cNvPr id="5" name="object 5">
            <a:extLst>
              <a:ext uri="{FF2B5EF4-FFF2-40B4-BE49-F238E27FC236}">
                <a16:creationId xmlns:a16="http://schemas.microsoft.com/office/drawing/2014/main" id="{39CEDABE-AC8C-BD08-E7F9-082DB3B160A9}"/>
              </a:ext>
            </a:extLst>
          </p:cNvPr>
          <p:cNvPicPr/>
          <p:nvPr/>
        </p:nvPicPr>
        <p:blipFill>
          <a:blip r:embed="rId2" cstate="print"/>
          <a:stretch>
            <a:fillRect/>
          </a:stretch>
        </p:blipFill>
        <p:spPr>
          <a:xfrm>
            <a:off x="100584" y="27432"/>
            <a:ext cx="938784" cy="797051"/>
          </a:xfrm>
          <a:prstGeom prst="rect">
            <a:avLst/>
          </a:prstGeom>
        </p:spPr>
      </p:pic>
      <p:sp>
        <p:nvSpPr>
          <p:cNvPr id="6" name="object 6">
            <a:extLst>
              <a:ext uri="{FF2B5EF4-FFF2-40B4-BE49-F238E27FC236}">
                <a16:creationId xmlns:a16="http://schemas.microsoft.com/office/drawing/2014/main" id="{E58EB119-71FE-F58F-1C2B-DFAD19304318}"/>
              </a:ext>
            </a:extLst>
          </p:cNvPr>
          <p:cNvSpPr/>
          <p:nvPr/>
        </p:nvSpPr>
        <p:spPr>
          <a:xfrm>
            <a:off x="1318260" y="4928615"/>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sp>
        <p:nvSpPr>
          <p:cNvPr id="22" name="Titolo 21">
            <a:extLst>
              <a:ext uri="{FF2B5EF4-FFF2-40B4-BE49-F238E27FC236}">
                <a16:creationId xmlns:a16="http://schemas.microsoft.com/office/drawing/2014/main" id="{61803C83-80EB-2085-DAC0-738B157A143C}"/>
              </a:ext>
            </a:extLst>
          </p:cNvPr>
          <p:cNvSpPr>
            <a:spLocks noGrp="1"/>
          </p:cNvSpPr>
          <p:nvPr>
            <p:ph type="title"/>
          </p:nvPr>
        </p:nvSpPr>
        <p:spPr>
          <a:xfrm>
            <a:off x="1306194" y="303657"/>
            <a:ext cx="6267958" cy="369332"/>
          </a:xfrm>
        </p:spPr>
        <p:txBody>
          <a:bodyPr/>
          <a:lstStyle/>
          <a:p>
            <a:r>
              <a:rPr lang="it-IT" dirty="0"/>
              <a:t>Output del progetto</a:t>
            </a:r>
          </a:p>
        </p:txBody>
      </p:sp>
      <p:sp>
        <p:nvSpPr>
          <p:cNvPr id="7" name="object 10">
            <a:extLst>
              <a:ext uri="{FF2B5EF4-FFF2-40B4-BE49-F238E27FC236}">
                <a16:creationId xmlns:a16="http://schemas.microsoft.com/office/drawing/2014/main" id="{B25FD904-F2BA-C48C-5807-88BC0B4D5A8A}"/>
              </a:ext>
            </a:extLst>
          </p:cNvPr>
          <p:cNvSpPr/>
          <p:nvPr/>
        </p:nvSpPr>
        <p:spPr>
          <a:xfrm>
            <a:off x="54356" y="1581150"/>
            <a:ext cx="921385" cy="0"/>
          </a:xfrm>
          <a:custGeom>
            <a:avLst/>
            <a:gdLst/>
            <a:ahLst/>
            <a:cxnLst/>
            <a:rect l="l" t="t" r="r" b="b"/>
            <a:pathLst>
              <a:path w="921385">
                <a:moveTo>
                  <a:pt x="0" y="0"/>
                </a:moveTo>
                <a:lnTo>
                  <a:pt x="921004" y="0"/>
                </a:lnTo>
              </a:path>
            </a:pathLst>
          </a:custGeom>
          <a:ln w="6096">
            <a:solidFill>
              <a:srgbClr val="BEBEBE"/>
            </a:solidFill>
            <a:prstDash val="dash"/>
          </a:ln>
        </p:spPr>
        <p:txBody>
          <a:bodyPr wrap="square" lIns="0" tIns="0" rIns="0" bIns="0" rtlCol="0"/>
          <a:lstStyle/>
          <a:p>
            <a:endParaRPr/>
          </a:p>
        </p:txBody>
      </p:sp>
      <p:sp>
        <p:nvSpPr>
          <p:cNvPr id="10" name="object 7">
            <a:extLst>
              <a:ext uri="{FF2B5EF4-FFF2-40B4-BE49-F238E27FC236}">
                <a16:creationId xmlns:a16="http://schemas.microsoft.com/office/drawing/2014/main" id="{9C7DC1FF-AA2F-44EC-87F3-4B3F7D602A43}"/>
              </a:ext>
            </a:extLst>
          </p:cNvPr>
          <p:cNvSpPr txBox="1"/>
          <p:nvPr/>
        </p:nvSpPr>
        <p:spPr>
          <a:xfrm>
            <a:off x="75787" y="1581150"/>
            <a:ext cx="1031240" cy="304571"/>
          </a:xfrm>
          <a:prstGeom prst="rect">
            <a:avLst/>
          </a:prstGeom>
        </p:spPr>
        <p:txBody>
          <a:bodyPr vert="horz" wrap="square" lIns="0" tIns="12065" rIns="0" bIns="0" rtlCol="0">
            <a:spAutoFit/>
          </a:bodyPr>
          <a:lstStyle/>
          <a:p>
            <a:pPr marL="12700">
              <a:lnSpc>
                <a:spcPct val="100000"/>
              </a:lnSpc>
              <a:spcBef>
                <a:spcPts val="95"/>
              </a:spcBef>
            </a:pPr>
            <a:r>
              <a:rPr sz="700" spc="-25" dirty="0">
                <a:solidFill>
                  <a:srgbClr val="0C3082"/>
                </a:solidFill>
                <a:latin typeface="Trebuchet MS"/>
                <a:cs typeface="Trebuchet MS"/>
              </a:rPr>
              <a:t>LABINN</a:t>
            </a:r>
            <a:r>
              <a:rPr sz="700" dirty="0">
                <a:solidFill>
                  <a:srgbClr val="0C3082"/>
                </a:solidFill>
                <a:latin typeface="Trebuchet MS"/>
                <a:cs typeface="Trebuchet MS"/>
              </a:rPr>
              <a:t> </a:t>
            </a:r>
            <a:r>
              <a:rPr sz="700" spc="-30" dirty="0">
                <a:solidFill>
                  <a:srgbClr val="0C3082"/>
                </a:solidFill>
                <a:latin typeface="Trebuchet MS"/>
                <a:cs typeface="Trebuchet MS"/>
              </a:rPr>
              <a:t>V</a:t>
            </a:r>
            <a:r>
              <a:rPr lang="it-IT" sz="700" spc="-30" dirty="0">
                <a:solidFill>
                  <a:srgbClr val="0C3082"/>
                </a:solidFill>
                <a:latin typeface="Trebuchet MS"/>
                <a:cs typeface="Trebuchet MS"/>
              </a:rPr>
              <a:t>I</a:t>
            </a:r>
            <a:r>
              <a:rPr sz="700" spc="-35" dirty="0">
                <a:solidFill>
                  <a:srgbClr val="0C3082"/>
                </a:solidFill>
                <a:latin typeface="Trebuchet MS"/>
                <a:cs typeface="Trebuchet MS"/>
              </a:rPr>
              <a:t> </a:t>
            </a:r>
            <a:r>
              <a:rPr sz="700" spc="-20" dirty="0">
                <a:solidFill>
                  <a:srgbClr val="0C3082"/>
                </a:solidFill>
                <a:latin typeface="Trebuchet MS"/>
                <a:cs typeface="Trebuchet MS"/>
              </a:rPr>
              <a:t>CALL</a:t>
            </a:r>
            <a:endParaRPr sz="700" dirty="0">
              <a:latin typeface="Trebuchet MS"/>
              <a:cs typeface="Trebuchet MS"/>
            </a:endParaRPr>
          </a:p>
          <a:p>
            <a:pPr marL="12700" marR="5080">
              <a:lnSpc>
                <a:spcPct val="100000"/>
              </a:lnSpc>
              <a:spcBef>
                <a:spcPts val="600"/>
              </a:spcBef>
            </a:pPr>
            <a:r>
              <a:rPr lang="it-IT" sz="700" b="1" spc="-20" dirty="0">
                <a:solidFill>
                  <a:srgbClr val="DB332D"/>
                </a:solidFill>
                <a:latin typeface="Trebuchet MS"/>
                <a:cs typeface="Trebuchet MS"/>
              </a:rPr>
              <a:t>Stime </a:t>
            </a:r>
            <a:r>
              <a:rPr lang="it-IT" sz="700" b="1" spc="-20" dirty="0" err="1">
                <a:solidFill>
                  <a:srgbClr val="DB332D"/>
                </a:solidFill>
                <a:latin typeface="Trebuchet MS"/>
                <a:cs typeface="Trebuchet MS"/>
              </a:rPr>
              <a:t>nowcast</a:t>
            </a:r>
            <a:r>
              <a:rPr lang="it-IT" sz="700" b="1" spc="-20" dirty="0">
                <a:solidFill>
                  <a:srgbClr val="DB332D"/>
                </a:solidFill>
                <a:latin typeface="Trebuchet MS"/>
                <a:cs typeface="Trebuchet MS"/>
              </a:rPr>
              <a:t> SBS</a:t>
            </a:r>
            <a:endParaRPr lang="it-IT" sz="700" dirty="0">
              <a:latin typeface="Trebuchet MS"/>
              <a:cs typeface="Trebuchet MS"/>
            </a:endParaRPr>
          </a:p>
        </p:txBody>
      </p:sp>
      <p:sp>
        <p:nvSpPr>
          <p:cNvPr id="11" name="object 17">
            <a:extLst>
              <a:ext uri="{FF2B5EF4-FFF2-40B4-BE49-F238E27FC236}">
                <a16:creationId xmlns:a16="http://schemas.microsoft.com/office/drawing/2014/main" id="{FA7EA52E-704A-456D-ACE6-FC95C7C76A12}"/>
              </a:ext>
            </a:extLst>
          </p:cNvPr>
          <p:cNvSpPr txBox="1"/>
          <p:nvPr/>
        </p:nvSpPr>
        <p:spPr>
          <a:xfrm>
            <a:off x="1318260" y="971550"/>
            <a:ext cx="7520940" cy="3015569"/>
          </a:xfrm>
          <a:prstGeom prst="rect">
            <a:avLst/>
          </a:prstGeom>
        </p:spPr>
        <p:txBody>
          <a:bodyPr vert="horz" wrap="square" lIns="0" tIns="12065" rIns="0" bIns="0" rtlCol="0">
            <a:spAutoFit/>
          </a:bodyPr>
          <a:lstStyle/>
          <a:p>
            <a:pPr marL="12700" marR="5080">
              <a:lnSpc>
                <a:spcPct val="100000"/>
              </a:lnSpc>
              <a:spcBef>
                <a:spcPts val="95"/>
              </a:spcBef>
              <a:spcAft>
                <a:spcPts val="600"/>
              </a:spcAft>
            </a:pPr>
            <a:r>
              <a:rPr lang="it-IT" sz="1600" dirty="0">
                <a:solidFill>
                  <a:srgbClr val="4471C4"/>
                </a:solidFill>
                <a:latin typeface="Calibri"/>
                <a:cs typeface="Calibri"/>
              </a:rPr>
              <a:t>La sperimentazione riguarderà la simulazione di stima a t+6m dei dati SBS riferiti al 2024, basandosi sui dati SBS del 2023 e sfruttando i dati congiunturali del 2024.</a:t>
            </a:r>
          </a:p>
          <a:p>
            <a:pPr marL="12700" marR="5080">
              <a:spcBef>
                <a:spcPts val="95"/>
              </a:spcBef>
              <a:spcAft>
                <a:spcPts val="600"/>
              </a:spcAft>
            </a:pPr>
            <a:r>
              <a:rPr lang="it-IT" sz="1600" dirty="0">
                <a:solidFill>
                  <a:srgbClr val="4471C4"/>
                </a:solidFill>
                <a:latin typeface="Calibri"/>
                <a:cs typeface="Calibri"/>
              </a:rPr>
              <a:t>Le variabili oggetto di stima saranno, per alcuni settori economici ritenuti significativi e dei  quali i dati a disposizione si ritengono esaustivi, le seguenti: numero di imprese, numero di addetti e fatturato. Di queste variabili si effettuerà un confronto con i dati preliminari ufficiali del 2024 inviati a Eurostat a t+10m e sarà valutato lo scostamento.</a:t>
            </a:r>
          </a:p>
          <a:p>
            <a:pPr marL="12700" marR="5080">
              <a:spcBef>
                <a:spcPts val="95"/>
              </a:spcBef>
              <a:spcAft>
                <a:spcPts val="600"/>
              </a:spcAft>
            </a:pPr>
            <a:r>
              <a:rPr lang="it-IT" sz="1600" dirty="0">
                <a:solidFill>
                  <a:srgbClr val="4471C4"/>
                </a:solidFill>
                <a:latin typeface="Calibri"/>
                <a:cs typeface="Calibri"/>
              </a:rPr>
              <a:t>Un eventuale e successivo confronto con i dati ufficiali a t+18 sarà possibile solo dopo l’invio a Eurostat dei dati definitivi che avverrà a fine giugno 2026.</a:t>
            </a:r>
          </a:p>
          <a:p>
            <a:pPr marL="12700" marR="5080">
              <a:lnSpc>
                <a:spcPct val="100000"/>
              </a:lnSpc>
              <a:spcBef>
                <a:spcPts val="95"/>
              </a:spcBef>
            </a:pPr>
            <a:endParaRPr lang="it-IT" sz="1600" dirty="0">
              <a:solidFill>
                <a:srgbClr val="4471C4"/>
              </a:solidFill>
              <a:latin typeface="Calibri"/>
              <a:cs typeface="Calibri"/>
            </a:endParaRPr>
          </a:p>
          <a:p>
            <a:pPr marL="12700" marR="5080">
              <a:lnSpc>
                <a:spcPct val="100000"/>
              </a:lnSpc>
              <a:spcBef>
                <a:spcPts val="95"/>
              </a:spcBef>
            </a:pPr>
            <a:endParaRPr lang="it-IT" sz="1600" dirty="0">
              <a:solidFill>
                <a:srgbClr val="4471C4"/>
              </a:solidFill>
              <a:latin typeface="Calibri"/>
              <a:cs typeface="Calibri"/>
            </a:endParaRPr>
          </a:p>
          <a:p>
            <a:pPr marL="12700" marR="5080">
              <a:lnSpc>
                <a:spcPct val="100000"/>
              </a:lnSpc>
              <a:spcBef>
                <a:spcPts val="95"/>
              </a:spcBef>
            </a:pPr>
            <a:endParaRPr lang="it-IT" sz="1600" dirty="0">
              <a:solidFill>
                <a:srgbClr val="4471C4"/>
              </a:solidFill>
              <a:latin typeface="Calibri"/>
              <a:cs typeface="Calibri"/>
            </a:endParaRPr>
          </a:p>
        </p:txBody>
      </p:sp>
    </p:spTree>
    <p:extLst>
      <p:ext uri="{BB962C8B-B14F-4D97-AF65-F5344CB8AC3E}">
        <p14:creationId xmlns:p14="http://schemas.microsoft.com/office/powerpoint/2010/main" val="4049961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B0094-8B9C-EDBC-E609-ADBD4C18F7F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9E3970E-867B-5B39-C37C-87C2557EC2C4}"/>
              </a:ext>
            </a:extLst>
          </p:cNvPr>
          <p:cNvSpPr txBox="1"/>
          <p:nvPr/>
        </p:nvSpPr>
        <p:spPr>
          <a:xfrm>
            <a:off x="264972" y="3819550"/>
            <a:ext cx="611505" cy="1366520"/>
          </a:xfrm>
          <a:prstGeom prst="rect">
            <a:avLst/>
          </a:prstGeom>
        </p:spPr>
        <p:txBody>
          <a:bodyPr vert="horz" wrap="square" lIns="0" tIns="12065" rIns="0" bIns="0" rtlCol="0">
            <a:spAutoFit/>
          </a:bodyPr>
          <a:lstStyle/>
          <a:p>
            <a:pPr marL="12700">
              <a:lnSpc>
                <a:spcPct val="100000"/>
              </a:lnSpc>
              <a:spcBef>
                <a:spcPts val="95"/>
              </a:spcBef>
            </a:pPr>
            <a:r>
              <a:rPr lang="it-IT" sz="8800" spc="-50" dirty="0">
                <a:solidFill>
                  <a:srgbClr val="FFFFFF"/>
                </a:solidFill>
                <a:latin typeface="Trebuchet MS"/>
                <a:cs typeface="Trebuchet MS"/>
              </a:rPr>
              <a:t>6</a:t>
            </a:r>
            <a:endParaRPr sz="8800" dirty="0">
              <a:latin typeface="Trebuchet MS"/>
              <a:cs typeface="Trebuchet MS"/>
            </a:endParaRPr>
          </a:p>
        </p:txBody>
      </p:sp>
      <p:sp>
        <p:nvSpPr>
          <p:cNvPr id="4" name="object 4">
            <a:extLst>
              <a:ext uri="{FF2B5EF4-FFF2-40B4-BE49-F238E27FC236}">
                <a16:creationId xmlns:a16="http://schemas.microsoft.com/office/drawing/2014/main" id="{565F48B6-91A1-19D4-32AD-FFD573E6C96C}"/>
              </a:ext>
            </a:extLst>
          </p:cNvPr>
          <p:cNvSpPr/>
          <p:nvPr/>
        </p:nvSpPr>
        <p:spPr>
          <a:xfrm>
            <a:off x="1318260" y="810768"/>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pic>
        <p:nvPicPr>
          <p:cNvPr id="5" name="object 5">
            <a:extLst>
              <a:ext uri="{FF2B5EF4-FFF2-40B4-BE49-F238E27FC236}">
                <a16:creationId xmlns:a16="http://schemas.microsoft.com/office/drawing/2014/main" id="{39CEDABE-AC8C-BD08-E7F9-082DB3B160A9}"/>
              </a:ext>
            </a:extLst>
          </p:cNvPr>
          <p:cNvPicPr/>
          <p:nvPr/>
        </p:nvPicPr>
        <p:blipFill>
          <a:blip r:embed="rId2" cstate="print"/>
          <a:stretch>
            <a:fillRect/>
          </a:stretch>
        </p:blipFill>
        <p:spPr>
          <a:xfrm>
            <a:off x="100584" y="27432"/>
            <a:ext cx="938784" cy="797051"/>
          </a:xfrm>
          <a:prstGeom prst="rect">
            <a:avLst/>
          </a:prstGeom>
        </p:spPr>
      </p:pic>
      <p:sp>
        <p:nvSpPr>
          <p:cNvPr id="6" name="object 6">
            <a:extLst>
              <a:ext uri="{FF2B5EF4-FFF2-40B4-BE49-F238E27FC236}">
                <a16:creationId xmlns:a16="http://schemas.microsoft.com/office/drawing/2014/main" id="{E58EB119-71FE-F58F-1C2B-DFAD19304318}"/>
              </a:ext>
            </a:extLst>
          </p:cNvPr>
          <p:cNvSpPr/>
          <p:nvPr/>
        </p:nvSpPr>
        <p:spPr>
          <a:xfrm>
            <a:off x="1318260" y="4928615"/>
            <a:ext cx="7569200" cy="0"/>
          </a:xfrm>
          <a:custGeom>
            <a:avLst/>
            <a:gdLst/>
            <a:ahLst/>
            <a:cxnLst/>
            <a:rect l="l" t="t" r="r" b="b"/>
            <a:pathLst>
              <a:path w="7569200">
                <a:moveTo>
                  <a:pt x="0" y="0"/>
                </a:moveTo>
                <a:lnTo>
                  <a:pt x="7568692" y="0"/>
                </a:lnTo>
              </a:path>
            </a:pathLst>
          </a:custGeom>
          <a:ln w="6096">
            <a:solidFill>
              <a:srgbClr val="BEBEBE"/>
            </a:solidFill>
            <a:prstDash val="dash"/>
          </a:ln>
        </p:spPr>
        <p:txBody>
          <a:bodyPr wrap="square" lIns="0" tIns="0" rIns="0" bIns="0" rtlCol="0"/>
          <a:lstStyle/>
          <a:p>
            <a:endParaRPr/>
          </a:p>
        </p:txBody>
      </p:sp>
      <p:sp>
        <p:nvSpPr>
          <p:cNvPr id="22" name="Titolo 21">
            <a:extLst>
              <a:ext uri="{FF2B5EF4-FFF2-40B4-BE49-F238E27FC236}">
                <a16:creationId xmlns:a16="http://schemas.microsoft.com/office/drawing/2014/main" id="{61803C83-80EB-2085-DAC0-738B157A143C}"/>
              </a:ext>
            </a:extLst>
          </p:cNvPr>
          <p:cNvSpPr>
            <a:spLocks noGrp="1"/>
          </p:cNvSpPr>
          <p:nvPr>
            <p:ph type="title"/>
          </p:nvPr>
        </p:nvSpPr>
        <p:spPr>
          <a:xfrm>
            <a:off x="1306194" y="303657"/>
            <a:ext cx="6267958" cy="369332"/>
          </a:xfrm>
        </p:spPr>
        <p:txBody>
          <a:bodyPr/>
          <a:lstStyle/>
          <a:p>
            <a:r>
              <a:rPr lang="it-IT" dirty="0"/>
              <a:t>Bibliografia</a:t>
            </a:r>
          </a:p>
        </p:txBody>
      </p:sp>
      <p:sp>
        <p:nvSpPr>
          <p:cNvPr id="7" name="object 10">
            <a:extLst>
              <a:ext uri="{FF2B5EF4-FFF2-40B4-BE49-F238E27FC236}">
                <a16:creationId xmlns:a16="http://schemas.microsoft.com/office/drawing/2014/main" id="{B25FD904-F2BA-C48C-5807-88BC0B4D5A8A}"/>
              </a:ext>
            </a:extLst>
          </p:cNvPr>
          <p:cNvSpPr/>
          <p:nvPr/>
        </p:nvSpPr>
        <p:spPr>
          <a:xfrm>
            <a:off x="54356" y="1581150"/>
            <a:ext cx="921385" cy="0"/>
          </a:xfrm>
          <a:custGeom>
            <a:avLst/>
            <a:gdLst/>
            <a:ahLst/>
            <a:cxnLst/>
            <a:rect l="l" t="t" r="r" b="b"/>
            <a:pathLst>
              <a:path w="921385">
                <a:moveTo>
                  <a:pt x="0" y="0"/>
                </a:moveTo>
                <a:lnTo>
                  <a:pt x="921004" y="0"/>
                </a:lnTo>
              </a:path>
            </a:pathLst>
          </a:custGeom>
          <a:ln w="6096">
            <a:solidFill>
              <a:srgbClr val="BEBEBE"/>
            </a:solidFill>
            <a:prstDash val="dash"/>
          </a:ln>
        </p:spPr>
        <p:txBody>
          <a:bodyPr wrap="square" lIns="0" tIns="0" rIns="0" bIns="0" rtlCol="0"/>
          <a:lstStyle/>
          <a:p>
            <a:endParaRPr/>
          </a:p>
        </p:txBody>
      </p:sp>
      <p:sp>
        <p:nvSpPr>
          <p:cNvPr id="10" name="object 7">
            <a:extLst>
              <a:ext uri="{FF2B5EF4-FFF2-40B4-BE49-F238E27FC236}">
                <a16:creationId xmlns:a16="http://schemas.microsoft.com/office/drawing/2014/main" id="{9C7DC1FF-AA2F-44EC-87F3-4B3F7D602A43}"/>
              </a:ext>
            </a:extLst>
          </p:cNvPr>
          <p:cNvSpPr txBox="1"/>
          <p:nvPr/>
        </p:nvSpPr>
        <p:spPr>
          <a:xfrm>
            <a:off x="75787" y="1581150"/>
            <a:ext cx="1031240" cy="304571"/>
          </a:xfrm>
          <a:prstGeom prst="rect">
            <a:avLst/>
          </a:prstGeom>
        </p:spPr>
        <p:txBody>
          <a:bodyPr vert="horz" wrap="square" lIns="0" tIns="12065" rIns="0" bIns="0" rtlCol="0">
            <a:spAutoFit/>
          </a:bodyPr>
          <a:lstStyle/>
          <a:p>
            <a:pPr marL="12700">
              <a:lnSpc>
                <a:spcPct val="100000"/>
              </a:lnSpc>
              <a:spcBef>
                <a:spcPts val="95"/>
              </a:spcBef>
            </a:pPr>
            <a:r>
              <a:rPr sz="700" spc="-25" dirty="0">
                <a:solidFill>
                  <a:srgbClr val="0C3082"/>
                </a:solidFill>
                <a:latin typeface="Trebuchet MS"/>
                <a:cs typeface="Trebuchet MS"/>
              </a:rPr>
              <a:t>LABINN</a:t>
            </a:r>
            <a:r>
              <a:rPr sz="700" dirty="0">
                <a:solidFill>
                  <a:srgbClr val="0C3082"/>
                </a:solidFill>
                <a:latin typeface="Trebuchet MS"/>
                <a:cs typeface="Trebuchet MS"/>
              </a:rPr>
              <a:t> </a:t>
            </a:r>
            <a:r>
              <a:rPr sz="700" spc="-30" dirty="0">
                <a:solidFill>
                  <a:srgbClr val="0C3082"/>
                </a:solidFill>
                <a:latin typeface="Trebuchet MS"/>
                <a:cs typeface="Trebuchet MS"/>
              </a:rPr>
              <a:t>V</a:t>
            </a:r>
            <a:r>
              <a:rPr lang="it-IT" sz="700" spc="-30" dirty="0">
                <a:solidFill>
                  <a:srgbClr val="0C3082"/>
                </a:solidFill>
                <a:latin typeface="Trebuchet MS"/>
                <a:cs typeface="Trebuchet MS"/>
              </a:rPr>
              <a:t>I</a:t>
            </a:r>
            <a:r>
              <a:rPr sz="700" spc="-35" dirty="0">
                <a:solidFill>
                  <a:srgbClr val="0C3082"/>
                </a:solidFill>
                <a:latin typeface="Trebuchet MS"/>
                <a:cs typeface="Trebuchet MS"/>
              </a:rPr>
              <a:t> </a:t>
            </a:r>
            <a:r>
              <a:rPr sz="700" spc="-20" dirty="0">
                <a:solidFill>
                  <a:srgbClr val="0C3082"/>
                </a:solidFill>
                <a:latin typeface="Trebuchet MS"/>
                <a:cs typeface="Trebuchet MS"/>
              </a:rPr>
              <a:t>CALL</a:t>
            </a:r>
            <a:endParaRPr sz="700" dirty="0">
              <a:latin typeface="Trebuchet MS"/>
              <a:cs typeface="Trebuchet MS"/>
            </a:endParaRPr>
          </a:p>
          <a:p>
            <a:pPr marL="12700" marR="5080">
              <a:lnSpc>
                <a:spcPct val="100000"/>
              </a:lnSpc>
              <a:spcBef>
                <a:spcPts val="600"/>
              </a:spcBef>
            </a:pPr>
            <a:r>
              <a:rPr lang="it-IT" sz="700" b="1" spc="-20" dirty="0">
                <a:solidFill>
                  <a:srgbClr val="DB332D"/>
                </a:solidFill>
                <a:latin typeface="Trebuchet MS"/>
                <a:cs typeface="Trebuchet MS"/>
              </a:rPr>
              <a:t>Stime </a:t>
            </a:r>
            <a:r>
              <a:rPr lang="it-IT" sz="700" b="1" spc="-20" dirty="0" err="1">
                <a:solidFill>
                  <a:srgbClr val="DB332D"/>
                </a:solidFill>
                <a:latin typeface="Trebuchet MS"/>
                <a:cs typeface="Trebuchet MS"/>
              </a:rPr>
              <a:t>nowcast</a:t>
            </a:r>
            <a:r>
              <a:rPr lang="it-IT" sz="700" b="1" spc="-20" dirty="0">
                <a:solidFill>
                  <a:srgbClr val="DB332D"/>
                </a:solidFill>
                <a:latin typeface="Trebuchet MS"/>
                <a:cs typeface="Trebuchet MS"/>
              </a:rPr>
              <a:t> SBS</a:t>
            </a:r>
            <a:endParaRPr lang="it-IT" sz="700" dirty="0">
              <a:latin typeface="Trebuchet MS"/>
              <a:cs typeface="Trebuchet MS"/>
            </a:endParaRPr>
          </a:p>
        </p:txBody>
      </p:sp>
      <p:sp>
        <p:nvSpPr>
          <p:cNvPr id="11" name="object 17">
            <a:extLst>
              <a:ext uri="{FF2B5EF4-FFF2-40B4-BE49-F238E27FC236}">
                <a16:creationId xmlns:a16="http://schemas.microsoft.com/office/drawing/2014/main" id="{FA7EA52E-704A-456D-ACE6-FC95C7C76A12}"/>
              </a:ext>
            </a:extLst>
          </p:cNvPr>
          <p:cNvSpPr txBox="1"/>
          <p:nvPr/>
        </p:nvSpPr>
        <p:spPr>
          <a:xfrm>
            <a:off x="1318260" y="971550"/>
            <a:ext cx="7520940" cy="517449"/>
          </a:xfrm>
          <a:prstGeom prst="rect">
            <a:avLst/>
          </a:prstGeom>
        </p:spPr>
        <p:txBody>
          <a:bodyPr vert="horz" wrap="square" lIns="0" tIns="12065" rIns="0" bIns="0" rtlCol="0">
            <a:spAutoFit/>
          </a:bodyPr>
          <a:lstStyle/>
          <a:p>
            <a:pPr marL="12700" marR="5080">
              <a:lnSpc>
                <a:spcPct val="100000"/>
              </a:lnSpc>
              <a:spcBef>
                <a:spcPts val="95"/>
              </a:spcBef>
            </a:pPr>
            <a:endParaRPr lang="it-IT" sz="1600" dirty="0">
              <a:solidFill>
                <a:srgbClr val="4471C4"/>
              </a:solidFill>
              <a:latin typeface="Calibri"/>
              <a:cs typeface="Calibri"/>
            </a:endParaRPr>
          </a:p>
          <a:p>
            <a:pPr marL="12700" marR="5080">
              <a:lnSpc>
                <a:spcPct val="100000"/>
              </a:lnSpc>
              <a:spcBef>
                <a:spcPts val="95"/>
              </a:spcBef>
            </a:pPr>
            <a:endParaRPr lang="it-IT" sz="1600" dirty="0">
              <a:solidFill>
                <a:srgbClr val="4471C4"/>
              </a:solidFill>
              <a:latin typeface="Calibri"/>
              <a:cs typeface="Calibri"/>
            </a:endParaRPr>
          </a:p>
        </p:txBody>
      </p:sp>
      <p:sp>
        <p:nvSpPr>
          <p:cNvPr id="12" name="object 17">
            <a:extLst>
              <a:ext uri="{FF2B5EF4-FFF2-40B4-BE49-F238E27FC236}">
                <a16:creationId xmlns:a16="http://schemas.microsoft.com/office/drawing/2014/main" id="{1DCA6037-1AD6-4C69-B6D9-4891C8C3F003}"/>
              </a:ext>
            </a:extLst>
          </p:cNvPr>
          <p:cNvSpPr txBox="1"/>
          <p:nvPr/>
        </p:nvSpPr>
        <p:spPr>
          <a:xfrm>
            <a:off x="1318260" y="971550"/>
            <a:ext cx="7520940" cy="2392322"/>
          </a:xfrm>
          <a:prstGeom prst="rect">
            <a:avLst/>
          </a:prstGeom>
        </p:spPr>
        <p:txBody>
          <a:bodyPr vert="horz" wrap="square" lIns="0" tIns="12065" rIns="0" bIns="0" rtlCol="0">
            <a:spAutoFit/>
          </a:bodyPr>
          <a:lstStyle/>
          <a:p>
            <a:pPr marL="12700" marR="5080">
              <a:spcAft>
                <a:spcPts val="600"/>
              </a:spcAft>
            </a:pPr>
            <a:r>
              <a:rPr lang="en-US" sz="1600" dirty="0">
                <a:solidFill>
                  <a:srgbClr val="4471C4"/>
                </a:solidFill>
                <a:latin typeface="Calibri"/>
                <a:cs typeface="Calibri"/>
              </a:rPr>
              <a:t>European Commission, </a:t>
            </a:r>
            <a:r>
              <a:rPr lang="en-US" sz="1600" i="1" dirty="0">
                <a:solidFill>
                  <a:srgbClr val="4471C4"/>
                </a:solidFill>
                <a:latin typeface="Calibri"/>
                <a:cs typeface="Calibri"/>
              </a:rPr>
              <a:t>Regulation (Eu) 2019/2152 of the European Parliament and of the Council</a:t>
            </a:r>
            <a:r>
              <a:rPr lang="en-US" sz="1600" dirty="0">
                <a:solidFill>
                  <a:srgbClr val="4471C4"/>
                </a:solidFill>
                <a:latin typeface="Calibri"/>
                <a:cs typeface="Calibri"/>
              </a:rPr>
              <a:t>, 27 </a:t>
            </a:r>
            <a:r>
              <a:rPr lang="en-US" sz="1600" dirty="0" err="1">
                <a:solidFill>
                  <a:srgbClr val="4471C4"/>
                </a:solidFill>
                <a:latin typeface="Calibri"/>
                <a:cs typeface="Calibri"/>
              </a:rPr>
              <a:t>novembre</a:t>
            </a:r>
            <a:r>
              <a:rPr lang="en-US" sz="1600" dirty="0">
                <a:solidFill>
                  <a:srgbClr val="4471C4"/>
                </a:solidFill>
                <a:latin typeface="Calibri"/>
                <a:cs typeface="Calibri"/>
              </a:rPr>
              <a:t> 2019 </a:t>
            </a:r>
            <a:r>
              <a:rPr lang="en-US" sz="1200" dirty="0">
                <a:solidFill>
                  <a:srgbClr val="4471C4"/>
                </a:solidFill>
                <a:latin typeface="Calibri"/>
                <a:cs typeface="Calibri"/>
                <a:hlinkClick r:id="rId3"/>
              </a:rPr>
              <a:t>https://eur-lex.europa.eu/eli/reg/2019/2152/oj/eng</a:t>
            </a:r>
            <a:endParaRPr lang="en-US" sz="1200" dirty="0">
              <a:solidFill>
                <a:srgbClr val="4471C4"/>
              </a:solidFill>
              <a:latin typeface="Calibri"/>
              <a:cs typeface="Calibri"/>
            </a:endParaRPr>
          </a:p>
          <a:p>
            <a:pPr marL="12700" marR="5080">
              <a:spcAft>
                <a:spcPts val="1200"/>
              </a:spcAft>
            </a:pPr>
            <a:r>
              <a:rPr lang="en-US" sz="1600" dirty="0">
                <a:solidFill>
                  <a:srgbClr val="4471C4"/>
                </a:solidFill>
                <a:latin typeface="Calibri"/>
                <a:cs typeface="Calibri"/>
              </a:rPr>
              <a:t>European Commission, </a:t>
            </a:r>
            <a:r>
              <a:rPr lang="en-US" sz="1600" i="1" dirty="0">
                <a:solidFill>
                  <a:srgbClr val="4471C4"/>
                </a:solidFill>
                <a:latin typeface="Calibri"/>
                <a:cs typeface="Calibri"/>
              </a:rPr>
              <a:t>Commission Implementing Regulation (EU) 2020/1197</a:t>
            </a:r>
            <a:r>
              <a:rPr lang="en-US" sz="1600" dirty="0">
                <a:solidFill>
                  <a:srgbClr val="4471C4"/>
                </a:solidFill>
                <a:latin typeface="Calibri"/>
                <a:cs typeface="Calibri"/>
              </a:rPr>
              <a:t>, 30 </a:t>
            </a:r>
            <a:r>
              <a:rPr lang="en-US" sz="1600" dirty="0" err="1">
                <a:solidFill>
                  <a:srgbClr val="4471C4"/>
                </a:solidFill>
                <a:latin typeface="Calibri"/>
                <a:cs typeface="Calibri"/>
              </a:rPr>
              <a:t>luglio</a:t>
            </a:r>
            <a:r>
              <a:rPr lang="en-US" sz="1600" dirty="0">
                <a:solidFill>
                  <a:srgbClr val="4471C4"/>
                </a:solidFill>
                <a:latin typeface="Calibri"/>
                <a:cs typeface="Calibri"/>
              </a:rPr>
              <a:t> 2020 </a:t>
            </a:r>
            <a:r>
              <a:rPr lang="en-US" sz="1200" dirty="0">
                <a:solidFill>
                  <a:srgbClr val="4471C4"/>
                </a:solidFill>
                <a:latin typeface="Calibri"/>
                <a:cs typeface="Calibri"/>
                <a:hlinkClick r:id="rId4"/>
              </a:rPr>
              <a:t>https://eur-lex.europa.eu/eli/reg_impl/2020/1197/oj/eng</a:t>
            </a:r>
            <a:endParaRPr lang="en-US" sz="1200" dirty="0">
              <a:solidFill>
                <a:srgbClr val="4471C4"/>
              </a:solidFill>
              <a:latin typeface="Calibri"/>
              <a:cs typeface="Calibri"/>
            </a:endParaRPr>
          </a:p>
          <a:p>
            <a:pPr marL="12700" marR="5080">
              <a:spcAft>
                <a:spcPts val="1200"/>
              </a:spcAft>
            </a:pPr>
            <a:r>
              <a:rPr lang="en-US" sz="1600" dirty="0">
                <a:solidFill>
                  <a:srgbClr val="4471C4"/>
                </a:solidFill>
                <a:latin typeface="Calibri"/>
                <a:cs typeface="Calibri"/>
              </a:rPr>
              <a:t>Working Group on Structural Business Statistics and Business Demography, </a:t>
            </a:r>
            <a:r>
              <a:rPr lang="en-US" sz="1600" i="1" dirty="0">
                <a:solidFill>
                  <a:srgbClr val="4471C4"/>
                </a:solidFill>
                <a:latin typeface="Calibri"/>
                <a:cs typeface="Calibri"/>
              </a:rPr>
              <a:t>Nowcasting of SBS data, Item 3.7 on the agenda, </a:t>
            </a:r>
            <a:r>
              <a:rPr lang="en-US" sz="1600" dirty="0">
                <a:solidFill>
                  <a:srgbClr val="4471C4"/>
                </a:solidFill>
                <a:latin typeface="Calibri"/>
                <a:cs typeface="Calibri"/>
              </a:rPr>
              <a:t>Luxembourg, 20-21 </a:t>
            </a:r>
            <a:r>
              <a:rPr lang="en-US" sz="1600" dirty="0" err="1">
                <a:solidFill>
                  <a:srgbClr val="4471C4"/>
                </a:solidFill>
                <a:latin typeface="Calibri"/>
                <a:cs typeface="Calibri"/>
              </a:rPr>
              <a:t>maggio</a:t>
            </a:r>
            <a:r>
              <a:rPr lang="en-US" sz="1600" dirty="0">
                <a:solidFill>
                  <a:srgbClr val="4471C4"/>
                </a:solidFill>
                <a:latin typeface="Calibri"/>
                <a:cs typeface="Calibri"/>
              </a:rPr>
              <a:t> 2025</a:t>
            </a:r>
          </a:p>
          <a:p>
            <a:pPr marL="12700" marR="5080">
              <a:lnSpc>
                <a:spcPct val="100000"/>
              </a:lnSpc>
              <a:spcBef>
                <a:spcPts val="95"/>
              </a:spcBef>
            </a:pPr>
            <a:endParaRPr lang="it-IT" sz="1600" dirty="0">
              <a:solidFill>
                <a:srgbClr val="4471C4"/>
              </a:solidFill>
              <a:latin typeface="Calibri"/>
              <a:cs typeface="Calibri"/>
            </a:endParaRPr>
          </a:p>
          <a:p>
            <a:pPr marL="12700" marR="5080">
              <a:lnSpc>
                <a:spcPct val="100000"/>
              </a:lnSpc>
              <a:spcBef>
                <a:spcPts val="95"/>
              </a:spcBef>
            </a:pPr>
            <a:endParaRPr lang="it-IT" sz="1600" dirty="0">
              <a:solidFill>
                <a:srgbClr val="4471C4"/>
              </a:solidFill>
              <a:latin typeface="Calibri"/>
              <a:cs typeface="Calibri"/>
            </a:endParaRPr>
          </a:p>
        </p:txBody>
      </p:sp>
    </p:spTree>
    <p:extLst>
      <p:ext uri="{BB962C8B-B14F-4D97-AF65-F5344CB8AC3E}">
        <p14:creationId xmlns:p14="http://schemas.microsoft.com/office/powerpoint/2010/main" val="3614980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ersonalizza struttur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723</TotalTime>
  <Words>1069</Words>
  <Application>Microsoft Office PowerPoint</Application>
  <PresentationFormat>Presentazione su schermo (16:9)</PresentationFormat>
  <Paragraphs>66</Paragraphs>
  <Slides>8</Slides>
  <Notes>1</Notes>
  <HiddenSlides>0</HiddenSlides>
  <MMClips>0</MMClips>
  <ScaleCrop>false</ScaleCrop>
  <HeadingPairs>
    <vt:vector size="6" baseType="variant">
      <vt:variant>
        <vt:lpstr>Caratteri utilizzati</vt:lpstr>
      </vt:variant>
      <vt:variant>
        <vt:i4>5</vt:i4>
      </vt:variant>
      <vt:variant>
        <vt:lpstr>Tema</vt:lpstr>
      </vt:variant>
      <vt:variant>
        <vt:i4>2</vt:i4>
      </vt:variant>
      <vt:variant>
        <vt:lpstr>Titoli diapositive</vt:lpstr>
      </vt:variant>
      <vt:variant>
        <vt:i4>8</vt:i4>
      </vt:variant>
    </vt:vector>
  </HeadingPairs>
  <TitlesOfParts>
    <vt:vector size="15" baseType="lpstr">
      <vt:lpstr>Aptos</vt:lpstr>
      <vt:lpstr>Aptos Display</vt:lpstr>
      <vt:lpstr>Arial</vt:lpstr>
      <vt:lpstr>Calibri</vt:lpstr>
      <vt:lpstr>Trebuchet MS</vt:lpstr>
      <vt:lpstr>Office Theme</vt:lpstr>
      <vt:lpstr>Personalizza struttura</vt:lpstr>
      <vt:lpstr>Stime nowcast SBS</vt:lpstr>
      <vt:lpstr>Il gruppo</vt:lpstr>
      <vt:lpstr>Contesto di riferimento</vt:lpstr>
      <vt:lpstr>Obiettivi specifici del progetto </vt:lpstr>
      <vt:lpstr>Metodologia</vt:lpstr>
      <vt:lpstr>Vantaggi attesi </vt:lpstr>
      <vt:lpstr>Output del progetto</vt:lpstr>
      <vt:lpstr>Bibliografia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Donatella Papa</dc:creator>
  <cp:lastModifiedBy>Viviana De Giorgi</cp:lastModifiedBy>
  <cp:revision>37</cp:revision>
  <dcterms:created xsi:type="dcterms:W3CDTF">2025-04-17T10:04:55Z</dcterms:created>
  <dcterms:modified xsi:type="dcterms:W3CDTF">2025-11-27T15:43:06Z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2023-09-13T00:00:00Z</vt:filetime>
  </property>
  <property fmtid="{D5CDD505-2E9C-101B-9397-08002B2CF9AE}" pid="3" name="Creator">
    <vt:lpwstr>Microsoft® PowerPoint® 2016</vt:lpwstr>
  </property>
  <property fmtid="{D5CDD505-2E9C-101B-9397-08002B2CF9AE}" pid="4" name="LastSaved">
    <vt:filetime>2025-04-17T00:00:00Z</vt:filetime>
  </property>
  <property fmtid="{D5CDD505-2E9C-101B-9397-08002B2CF9AE}" pid="5" name="Producer">
    <vt:lpwstr>3-Heights(TM) PDF Security Shell 4.8.25.2 (http://www.pdf-tools.com)</vt:lpwstr>
  </property>
</Properties>
</file>