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1" r:id="rId7"/>
    <p:sldId id="260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36" d="100"/>
          <a:sy n="136" d="100"/>
        </p:scale>
        <p:origin x="438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80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1247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73497" y="1847799"/>
            <a:ext cx="211772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Big Data AI e Degrado Urbano</a:t>
            </a:r>
            <a:endParaRPr lang="it-IT" sz="16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73497" y="2823718"/>
            <a:ext cx="39731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100"/>
              </a:spcBef>
            </a:pPr>
            <a:r>
              <a:rPr lang="it-IT" sz="1400" dirty="0">
                <a:solidFill>
                  <a:srgbClr val="538235"/>
                </a:solidFill>
                <a:latin typeface="Calibri"/>
                <a:cs typeface="Calibri"/>
              </a:rPr>
              <a:t>Ai – </a:t>
            </a:r>
            <a:r>
              <a:rPr lang="it-IT" sz="1400" dirty="0" err="1">
                <a:solidFill>
                  <a:srgbClr val="538235"/>
                </a:solidFill>
                <a:latin typeface="Calibri"/>
                <a:cs typeface="Calibri"/>
              </a:rPr>
              <a:t>Geoimagery</a:t>
            </a:r>
            <a:r>
              <a:rPr lang="it-IT" sz="1400" dirty="0">
                <a:solidFill>
                  <a:srgbClr val="538235"/>
                </a:solidFill>
                <a:latin typeface="Calibri"/>
                <a:cs typeface="Calibri"/>
              </a:rPr>
              <a:t> e Degrado Urbano</a:t>
            </a:r>
            <a:r>
              <a:rPr sz="1400" dirty="0">
                <a:solidFill>
                  <a:srgbClr val="538235"/>
                </a:solidFill>
                <a:latin typeface="Calibri"/>
                <a:cs typeface="Calibri"/>
              </a:rPr>
              <a:t>–</a:t>
            </a:r>
            <a:r>
              <a:rPr sz="1400" spc="-3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lang="it-IT" sz="1400" b="0" i="0" dirty="0">
                <a:solidFill>
                  <a:srgbClr val="444444"/>
                </a:solidFill>
                <a:effectLst/>
                <a:latin typeface="Segoe UI" panose="020B0502040204020203" pitchFamily="34" charset="0"/>
              </a:rPr>
              <a:t>600791541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11188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1400" dirty="0" err="1">
                <a:solidFill>
                  <a:srgbClr val="FFFFFF"/>
                </a:solidFill>
                <a:latin typeface="Trebuchet MS"/>
                <a:cs typeface="Trebuchet MS"/>
              </a:rPr>
              <a:t>LabInn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Call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0734" y="4668418"/>
            <a:ext cx="22815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Referente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Alberto Violante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</a:t>
            </a: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7" y="1581150"/>
            <a:ext cx="103124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</a:t>
            </a:r>
            <a:r>
              <a:rPr lang="it-IT" sz="700" b="1" spc="-20" dirty="0" err="1">
                <a:solidFill>
                  <a:srgbClr val="DB332D"/>
                </a:solidFill>
                <a:latin typeface="Trebuchet MS"/>
                <a:cs typeface="Trebuchet MS"/>
              </a:rPr>
              <a:t>progetto:</a:t>
            </a:r>
            <a:r>
              <a:rPr lang="it-IT" sz="800" b="0" dirty="0" err="1">
                <a:solidFill>
                  <a:srgbClr val="538235"/>
                </a:solidFill>
                <a:latin typeface="Calibri"/>
                <a:cs typeface="Calibri"/>
              </a:rPr>
              <a:t>Big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 Data AI e Degrado Urbano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18260" y="971550"/>
            <a:ext cx="5377815" cy="33669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Il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gruppo</a:t>
            </a:r>
            <a:r>
              <a:rPr sz="1600" spc="-2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ricerca</a:t>
            </a:r>
            <a:r>
              <a:rPr sz="1600" spc="-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si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compone</a:t>
            </a:r>
            <a:r>
              <a:rPr sz="1600" spc="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: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Marina Bertollini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Isabella </a:t>
            </a:r>
            <a:r>
              <a:rPr lang="it-IT" sz="1600" dirty="0" err="1">
                <a:solidFill>
                  <a:srgbClr val="4471C4"/>
                </a:solidFill>
                <a:latin typeface="Calibri"/>
                <a:cs typeface="Calibri"/>
              </a:rPr>
              <a:t>Corazziari</a:t>
            </a: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Claudia De </a:t>
            </a:r>
            <a:r>
              <a:rPr lang="it-IT" sz="1600" dirty="0" err="1">
                <a:solidFill>
                  <a:srgbClr val="4471C4"/>
                </a:solidFill>
                <a:latin typeface="Calibri"/>
                <a:cs typeface="Calibri"/>
              </a:rPr>
              <a:t>Vitiis</a:t>
            </a: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Marco Dionisio Terribili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Donato Summa (referenti informatico)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1600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Alberto Violante (referente)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riferimento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8DCB2C-4241-B8B7-084A-B2624AD7E872}"/>
              </a:ext>
            </a:extLst>
          </p:cNvPr>
          <p:cNvSpPr txBox="1"/>
          <p:nvPr/>
        </p:nvSpPr>
        <p:spPr>
          <a:xfrm>
            <a:off x="54356" y="1581150"/>
            <a:ext cx="103124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Big Data AI e Degrado Urbano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965F8AA-D71B-4972-AAAE-3DB9E0F2DB08}"/>
              </a:ext>
            </a:extLst>
          </p:cNvPr>
          <p:cNvSpPr txBox="1"/>
          <p:nvPr/>
        </p:nvSpPr>
        <p:spPr>
          <a:xfrm>
            <a:off x="2286000" y="1392364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la Criminologia ha istituito a livello teorico dei nessi causali tra il degrado urbano, e l’aumento di criminalità.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212529"/>
                </a:solidFill>
                <a:latin typeface="-apple-system"/>
              </a:rPr>
              <a:t>Alcune indagini Istat rilevano il livello di degrado urbano o di criminalità nell’area di residenza, garantendo la rappresentatività statistica solo a livello regionale.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212529"/>
                </a:solidFill>
                <a:latin typeface="-apple-system"/>
              </a:rPr>
              <a:t>Attraverso le nuove fonti (le immagini di strada degli stradari di Google) si può ottenere una osservazione sistematica non basata sulla percezione dei rispondenti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27DF0E2-7F2A-3D94-EA21-21310139E560}"/>
              </a:ext>
            </a:extLst>
          </p:cNvPr>
          <p:cNvSpPr txBox="1"/>
          <p:nvPr/>
        </p:nvSpPr>
        <p:spPr>
          <a:xfrm>
            <a:off x="54356" y="1581150"/>
            <a:ext cx="103124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  <a:r>
              <a:rPr lang="it-IT" sz="700" b="0" dirty="0">
                <a:solidFill>
                  <a:srgbClr val="538235"/>
                </a:solidFill>
                <a:latin typeface="Calibri"/>
                <a:cs typeface="Calibri"/>
              </a:rPr>
              <a:t>Big Data AI e Degrado Urbano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E0C4AD5-4F1C-49E4-A2CA-A0564606F827}"/>
              </a:ext>
            </a:extLst>
          </p:cNvPr>
          <p:cNvSpPr txBox="1"/>
          <p:nvPr/>
        </p:nvSpPr>
        <p:spPr>
          <a:xfrm>
            <a:off x="2286000" y="1392364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Ottenere una validazione delle risposte delle indagini Istat valutandone l’effetto soggettivo di percezione.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rgbClr val="212529"/>
              </a:solidFill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Costruire una classificazione del livello di degrado di aree </a:t>
            </a:r>
            <a:r>
              <a:rPr lang="it-IT" b="0" i="0" dirty="0" err="1">
                <a:solidFill>
                  <a:srgbClr val="212529"/>
                </a:solidFill>
                <a:effectLst/>
                <a:latin typeface="-apple-system"/>
              </a:rPr>
              <a:t>subcomunali</a:t>
            </a: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, informazione che potrebbe essere utilizzata nella stratificazione dei campioni e nell’incrocio con gli indicatori di disagio sociale locali da Registri amministrativi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212529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E5BED8E5-D156-2A9F-FEEC-82A1A4A4F5AE}"/>
              </a:ext>
            </a:extLst>
          </p:cNvPr>
          <p:cNvSpPr txBox="1"/>
          <p:nvPr/>
        </p:nvSpPr>
        <p:spPr>
          <a:xfrm>
            <a:off x="54356" y="1581150"/>
            <a:ext cx="103124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  <a:r>
              <a:rPr lang="it-IT" sz="700" b="0" dirty="0">
                <a:solidFill>
                  <a:srgbClr val="538235"/>
                </a:solidFill>
                <a:latin typeface="Calibri"/>
                <a:cs typeface="Calibri"/>
              </a:rPr>
              <a:t>Big Data AI e Degrado Urbano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55B58F2-C10C-4541-ACAA-F42AB8BD2BA2}"/>
              </a:ext>
            </a:extLst>
          </p:cNvPr>
          <p:cNvSpPr txBox="1"/>
          <p:nvPr/>
        </p:nvSpPr>
        <p:spPr>
          <a:xfrm>
            <a:off x="1981629" y="1197580"/>
            <a:ext cx="60960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Costruzione di una pipeline in Python che utilizzi le API di Google Street </a:t>
            </a:r>
            <a:r>
              <a:rPr lang="it-IT" b="0" i="0" dirty="0" err="1">
                <a:solidFill>
                  <a:srgbClr val="212529"/>
                </a:solidFill>
                <a:effectLst/>
                <a:latin typeface="-apple-system"/>
              </a:rPr>
              <a:t>View</a:t>
            </a: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 per acquisire le immagini dall’archivio on line di Google, per farle valutare a delle API già addestrate (e ulteriormente programmabili) a tal fine di Open AI (ad es. Clip)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rgbClr val="212529"/>
              </a:solidFill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Costruzione di modelli statistici di validazione delle risposte delle indagini Istat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rgbClr val="212529"/>
              </a:solidFill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Sperimentazione di metodologie per stimare il numero di punti sufficiente alla valutazione del degrado in un’area </a:t>
            </a:r>
            <a:r>
              <a:rPr lang="it-IT" b="0" i="0" dirty="0" err="1">
                <a:solidFill>
                  <a:srgbClr val="212529"/>
                </a:solidFill>
                <a:effectLst/>
                <a:latin typeface="-apple-system"/>
              </a:rPr>
              <a:t>subcomunale</a:t>
            </a:r>
            <a:endParaRPr lang="it-IT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212529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67750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39CEDABE-AC8C-BD08-E7F9-082DB3B160A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4E24FE4-FA73-5509-9BB3-DC6A0CA85BA2}"/>
              </a:ext>
            </a:extLst>
          </p:cNvPr>
          <p:cNvSpPr txBox="1"/>
          <p:nvPr/>
        </p:nvSpPr>
        <p:spPr>
          <a:xfrm>
            <a:off x="54356" y="1581150"/>
            <a:ext cx="103124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  <a:r>
              <a:rPr lang="it-IT" sz="700" b="0" dirty="0">
                <a:solidFill>
                  <a:srgbClr val="538235"/>
                </a:solidFill>
                <a:latin typeface="Calibri"/>
                <a:cs typeface="Calibri"/>
              </a:rPr>
              <a:t>Big Data AI e Degrado Urbano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F499E85-D4BC-4053-B9D2-00D6736DE234}"/>
              </a:ext>
            </a:extLst>
          </p:cNvPr>
          <p:cNvSpPr txBox="1"/>
          <p:nvPr/>
        </p:nvSpPr>
        <p:spPr>
          <a:xfrm>
            <a:off x="1981629" y="1197580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Istituzione di una procedura per la classificazione del degrado urbano di tutte le aree </a:t>
            </a:r>
            <a:r>
              <a:rPr lang="it-IT" b="0" i="0" dirty="0" err="1">
                <a:solidFill>
                  <a:srgbClr val="212529"/>
                </a:solidFill>
                <a:effectLst/>
                <a:latin typeface="-apple-system"/>
              </a:rPr>
              <a:t>subcomunali</a:t>
            </a:r>
            <a:r>
              <a:rPr lang="it-IT" b="0" i="0" dirty="0">
                <a:solidFill>
                  <a:srgbClr val="212529"/>
                </a:solidFill>
                <a:effectLst/>
                <a:latin typeface="-apple-system"/>
              </a:rPr>
              <a:t> tramite fonti alternative in alcuni Grandi Comuni prototipo.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solidFill>
                <a:srgbClr val="212529"/>
              </a:solidFill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212529"/>
                </a:solidFill>
                <a:latin typeface="-apple-system"/>
              </a:rPr>
              <a:t>Utilizzo di questa classificazione per il confronto con le stime statistiche delle indagini Istat e la creazione </a:t>
            </a:r>
            <a:r>
              <a:rPr lang="it-IT">
                <a:solidFill>
                  <a:srgbClr val="212529"/>
                </a:solidFill>
                <a:latin typeface="-apple-system"/>
              </a:rPr>
              <a:t>di strati campionari.</a:t>
            </a:r>
            <a:endParaRPr lang="it-IT" dirty="0">
              <a:solidFill>
                <a:srgbClr val="212529"/>
              </a:solidFill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212529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390</Words>
  <Application>Microsoft Office PowerPoint</Application>
  <PresentationFormat>Presentazione su schermo (16:9)</PresentationFormat>
  <Paragraphs>59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5" baseType="lpstr">
      <vt:lpstr>-apple-system</vt:lpstr>
      <vt:lpstr>Aptos</vt:lpstr>
      <vt:lpstr>Aptos Display</vt:lpstr>
      <vt:lpstr>Arial</vt:lpstr>
      <vt:lpstr>Calibri</vt:lpstr>
      <vt:lpstr>Segoe UI</vt:lpstr>
      <vt:lpstr>Trebuchet MS</vt:lpstr>
      <vt:lpstr>Office Theme</vt:lpstr>
      <vt:lpstr>Personalizza struttura</vt:lpstr>
      <vt:lpstr>Big Data AI e Degrado Urbano</vt:lpstr>
      <vt:lpstr>Il gruppo</vt:lpstr>
      <vt:lpstr>Contesto di riferimento</vt:lpstr>
      <vt:lpstr>Obiettivi specifici del progetto </vt:lpstr>
      <vt:lpstr>Metodologia</vt:lpstr>
      <vt:lpstr>Output e vantaggi attesi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Alberto Violante</cp:lastModifiedBy>
  <cp:revision>9</cp:revision>
  <dcterms:created xsi:type="dcterms:W3CDTF">2025-04-17T10:04:55Z</dcterms:created>
  <dcterms:modified xsi:type="dcterms:W3CDTF">2025-11-27T14:13:56Z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