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2"/>
  </p:sldMasterIdLst>
  <p:notesMasterIdLst>
    <p:notesMasterId r:id="rId9"/>
  </p:notesMasterIdLst>
  <p:handoutMasterIdLst>
    <p:handoutMasterId r:id="rId10"/>
  </p:handoutMasterIdLst>
  <p:sldIdLst>
    <p:sldId id="256" r:id="rId3"/>
    <p:sldId id="257" r:id="rId4"/>
    <p:sldId id="258" r:id="rId5"/>
    <p:sldId id="259" r:id="rId6"/>
    <p:sldId id="261" r:id="rId7"/>
    <p:sldId id="260" r:id="rId8"/>
  </p:sldIdLst>
  <p:sldSz cx="9144000" cy="5143500" type="screen16x9"/>
  <p:notesSz cx="9144000" cy="51435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1D20D7-63E0-4746-B3A0-A11E50E7421A}" v="8" dt="2025-11-18T08:11:05.92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141" d="100"/>
          <a:sy n="141" d="100"/>
        </p:scale>
        <p:origin x="744" y="10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43" d="100"/>
          <a:sy n="143" d="100"/>
        </p:scale>
        <p:origin x="88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tella papa" userId="eb751478-309a-458f-b55d-3d0aea3f2260" providerId="ADAL" clId="{6B1A6CFB-3DCE-46A6-B1A2-D081DB9A61E0}"/>
    <pc:docChg chg="undo custSel delSld modSld sldOrd">
      <pc:chgData name="donatella papa" userId="eb751478-309a-458f-b55d-3d0aea3f2260" providerId="ADAL" clId="{6B1A6CFB-3DCE-46A6-B1A2-D081DB9A61E0}" dt="2025-11-18T08:21:35.286" v="33" actId="1076"/>
      <pc:docMkLst>
        <pc:docMk/>
      </pc:docMkLst>
      <pc:sldChg chg="addSp delSp modSp mod modClrScheme chgLayout">
        <pc:chgData name="donatella papa" userId="eb751478-309a-458f-b55d-3d0aea3f2260" providerId="ADAL" clId="{6B1A6CFB-3DCE-46A6-B1A2-D081DB9A61E0}" dt="2025-11-18T08:18:29.634" v="3" actId="700"/>
        <pc:sldMkLst>
          <pc:docMk/>
          <pc:sldMk cId="0" sldId="256"/>
        </pc:sldMkLst>
        <pc:spChg chg="add del mod ord">
          <ac:chgData name="donatella papa" userId="eb751478-309a-458f-b55d-3d0aea3f2260" providerId="ADAL" clId="{6B1A6CFB-3DCE-46A6-B1A2-D081DB9A61E0}" dt="2025-11-18T08:18:29.634" v="3" actId="700"/>
          <ac:spMkLst>
            <pc:docMk/>
            <pc:sldMk cId="0" sldId="256"/>
            <ac:spMk id="6" creationId="{D4B85520-594E-AA50-DD3C-D10FB3397168}"/>
          </ac:spMkLst>
        </pc:spChg>
        <pc:spChg chg="mod ord">
          <ac:chgData name="donatella papa" userId="eb751478-309a-458f-b55d-3d0aea3f2260" providerId="ADAL" clId="{6B1A6CFB-3DCE-46A6-B1A2-D081DB9A61E0}" dt="2025-11-18T08:18:29.634" v="3" actId="700"/>
          <ac:spMkLst>
            <pc:docMk/>
            <pc:sldMk cId="0" sldId="256"/>
            <ac:spMk id="7" creationId="{00000000-0000-0000-0000-000000000000}"/>
          </ac:spMkLst>
        </pc:spChg>
      </pc:sldChg>
      <pc:sldChg chg="addSp delSp modSp mod modClrScheme chgLayout">
        <pc:chgData name="donatella papa" userId="eb751478-309a-458f-b55d-3d0aea3f2260" providerId="ADAL" clId="{6B1A6CFB-3DCE-46A6-B1A2-D081DB9A61E0}" dt="2025-11-18T08:21:35.286" v="33" actId="1076"/>
        <pc:sldMkLst>
          <pc:docMk/>
          <pc:sldMk cId="0" sldId="257"/>
        </pc:sldMkLst>
        <pc:spChg chg="add del mod ord">
          <ac:chgData name="donatella papa" userId="eb751478-309a-458f-b55d-3d0aea3f2260" providerId="ADAL" clId="{6B1A6CFB-3DCE-46A6-B1A2-D081DB9A61E0}" dt="2025-11-18T08:18:40.378" v="5" actId="700"/>
          <ac:spMkLst>
            <pc:docMk/>
            <pc:sldMk cId="0" sldId="257"/>
            <ac:spMk id="2" creationId="{E96F476A-E365-D065-1FF1-5E54470E74D3}"/>
          </ac:spMkLst>
        </pc:spChg>
        <pc:spChg chg="mod ord">
          <ac:chgData name="donatella papa" userId="eb751478-309a-458f-b55d-3d0aea3f2260" providerId="ADAL" clId="{6B1A6CFB-3DCE-46A6-B1A2-D081DB9A61E0}" dt="2025-11-18T08:18:40.378" v="5" actId="700"/>
          <ac:spMkLst>
            <pc:docMk/>
            <pc:sldMk cId="0" sldId="257"/>
            <ac:spMk id="3" creationId="{00000000-0000-0000-0000-000000000000}"/>
          </ac:spMkLst>
        </pc:spChg>
        <pc:spChg chg="mod">
          <ac:chgData name="donatella papa" userId="eb751478-309a-458f-b55d-3d0aea3f2260" providerId="ADAL" clId="{6B1A6CFB-3DCE-46A6-B1A2-D081DB9A61E0}" dt="2025-11-18T08:21:35.286" v="33" actId="1076"/>
          <ac:spMkLst>
            <pc:docMk/>
            <pc:sldMk cId="0" sldId="257"/>
            <ac:spMk id="17" creationId="{00000000-0000-0000-0000-000000000000}"/>
          </ac:spMkLst>
        </pc:spChg>
        <pc:spChg chg="mod ord">
          <ac:chgData name="donatella papa" userId="eb751478-309a-458f-b55d-3d0aea3f2260" providerId="ADAL" clId="{6B1A6CFB-3DCE-46A6-B1A2-D081DB9A61E0}" dt="2025-11-18T08:18:40.378" v="5" actId="700"/>
          <ac:spMkLst>
            <pc:docMk/>
            <pc:sldMk cId="0" sldId="257"/>
            <ac:spMk id="19" creationId="{00000000-0000-0000-0000-000000000000}"/>
          </ac:spMkLst>
        </pc:spChg>
      </pc:sldChg>
      <pc:sldChg chg="modSp mod">
        <pc:chgData name="donatella papa" userId="eb751478-309a-458f-b55d-3d0aea3f2260" providerId="ADAL" clId="{6B1A6CFB-3DCE-46A6-B1A2-D081DB9A61E0}" dt="2025-11-18T08:21:25.175" v="31" actId="20577"/>
        <pc:sldMkLst>
          <pc:docMk/>
          <pc:sldMk cId="881855643" sldId="260"/>
        </pc:sldMkLst>
        <pc:spChg chg="mod">
          <ac:chgData name="donatella papa" userId="eb751478-309a-458f-b55d-3d0aea3f2260" providerId="ADAL" clId="{6B1A6CFB-3DCE-46A6-B1A2-D081DB9A61E0}" dt="2025-11-18T08:21:03.515" v="15" actId="20577"/>
          <ac:spMkLst>
            <pc:docMk/>
            <pc:sldMk cId="881855643" sldId="260"/>
            <ac:spMk id="2" creationId="{49E3970E-867B-5B39-C37C-87C2557EC2C4}"/>
          </ac:spMkLst>
        </pc:spChg>
        <pc:spChg chg="mod">
          <ac:chgData name="donatella papa" userId="eb751478-309a-458f-b55d-3d0aea3f2260" providerId="ADAL" clId="{6B1A6CFB-3DCE-46A6-B1A2-D081DB9A61E0}" dt="2025-11-18T08:21:25.175" v="31" actId="20577"/>
          <ac:spMkLst>
            <pc:docMk/>
            <pc:sldMk cId="881855643" sldId="260"/>
            <ac:spMk id="22" creationId="{61803C83-80EB-2085-DAC0-738B157A143C}"/>
          </ac:spMkLst>
        </pc:spChg>
      </pc:sldChg>
      <pc:sldChg chg="modSp mod ord">
        <pc:chgData name="donatella papa" userId="eb751478-309a-458f-b55d-3d0aea3f2260" providerId="ADAL" clId="{6B1A6CFB-3DCE-46A6-B1A2-D081DB9A61E0}" dt="2025-11-18T08:20:59.406" v="13" actId="20577"/>
        <pc:sldMkLst>
          <pc:docMk/>
          <pc:sldMk cId="3677506509" sldId="261"/>
        </pc:sldMkLst>
        <pc:spChg chg="mod">
          <ac:chgData name="donatella papa" userId="eb751478-309a-458f-b55d-3d0aea3f2260" providerId="ADAL" clId="{6B1A6CFB-3DCE-46A6-B1A2-D081DB9A61E0}" dt="2025-11-18T08:20:59.406" v="13" actId="20577"/>
          <ac:spMkLst>
            <pc:docMk/>
            <pc:sldMk cId="3677506509" sldId="261"/>
            <ac:spMk id="2" creationId="{EC7DF3DD-1980-BEB2-5B12-00CD4D7DBDCD}"/>
          </ac:spMkLst>
        </pc:spChg>
      </pc:sldChg>
      <pc:sldChg chg="modSp del mod">
        <pc:chgData name="donatella papa" userId="eb751478-309a-458f-b55d-3d0aea3f2260" providerId="ADAL" clId="{6B1A6CFB-3DCE-46A6-B1A2-D081DB9A61E0}" dt="2025-11-18T08:21:28.124" v="32" actId="47"/>
        <pc:sldMkLst>
          <pc:docMk/>
          <pc:sldMk cId="1559613924" sldId="262"/>
        </pc:sldMkLst>
        <pc:spChg chg="mod">
          <ac:chgData name="donatella papa" userId="eb751478-309a-458f-b55d-3d0aea3f2260" providerId="ADAL" clId="{6B1A6CFB-3DCE-46A6-B1A2-D081DB9A61E0}" dt="2025-11-18T08:21:11.182" v="21" actId="20577"/>
          <ac:spMkLst>
            <pc:docMk/>
            <pc:sldMk cId="1559613924" sldId="262"/>
            <ac:spMk id="22" creationId="{FD0E6BF9-2B77-13F9-12EA-7B74C5111DF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D1D3004A-EB8D-DD05-9BA2-3A9348C95C4B}"/>
              </a:ext>
            </a:extLst>
          </p:cNvPr>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4157CBB6-7CED-CECF-72BE-9B9831D0807E}"/>
              </a:ext>
            </a:extLst>
          </p:cNvPr>
          <p:cNvSpPr>
            <a:spLocks noGrp="1"/>
          </p:cNvSpPr>
          <p:nvPr>
            <p:ph type="dt" sz="quarter" idx="1"/>
          </p:nvPr>
        </p:nvSpPr>
        <p:spPr>
          <a:xfrm>
            <a:off x="5180013" y="0"/>
            <a:ext cx="3962400" cy="257175"/>
          </a:xfrm>
          <a:prstGeom prst="rect">
            <a:avLst/>
          </a:prstGeom>
        </p:spPr>
        <p:txBody>
          <a:bodyPr vert="horz" lIns="91440" tIns="45720" rIns="91440" bIns="45720" rtlCol="0"/>
          <a:lstStyle>
            <a:lvl1pPr algn="r">
              <a:defRPr sz="1200"/>
            </a:lvl1pPr>
          </a:lstStyle>
          <a:p>
            <a:fld id="{2E9A1F6D-77FB-4762-A755-EF1F025A3222}" type="datetimeFigureOut">
              <a:rPr lang="it-IT" smtClean="0"/>
              <a:t>27/11/2025</a:t>
            </a:fld>
            <a:endParaRPr lang="it-IT"/>
          </a:p>
        </p:txBody>
      </p:sp>
      <p:sp>
        <p:nvSpPr>
          <p:cNvPr id="4" name="Segnaposto piè di pagina 3">
            <a:extLst>
              <a:ext uri="{FF2B5EF4-FFF2-40B4-BE49-F238E27FC236}">
                <a16:creationId xmlns:a16="http://schemas.microsoft.com/office/drawing/2014/main" id="{EA2E67B3-9A3F-0B7C-8E2E-DC001AE5F000}"/>
              </a:ext>
            </a:extLst>
          </p:cNvPr>
          <p:cNvSpPr>
            <a:spLocks noGrp="1"/>
          </p:cNvSpPr>
          <p:nvPr>
            <p:ph type="ftr" sz="quarter" idx="2"/>
          </p:nvPr>
        </p:nvSpPr>
        <p:spPr>
          <a:xfrm>
            <a:off x="0" y="4886325"/>
            <a:ext cx="3962400" cy="257175"/>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2C96CF94-8BDC-40A4-2EAA-917707A1C3F5}"/>
              </a:ext>
            </a:extLst>
          </p:cNvPr>
          <p:cNvSpPr>
            <a:spLocks noGrp="1"/>
          </p:cNvSpPr>
          <p:nvPr>
            <p:ph type="sldNum" sz="quarter" idx="3"/>
          </p:nvPr>
        </p:nvSpPr>
        <p:spPr>
          <a:xfrm>
            <a:off x="5180013" y="4886325"/>
            <a:ext cx="3962400" cy="257175"/>
          </a:xfrm>
          <a:prstGeom prst="rect">
            <a:avLst/>
          </a:prstGeom>
        </p:spPr>
        <p:txBody>
          <a:bodyPr vert="horz" lIns="91440" tIns="45720" rIns="91440" bIns="45720" rtlCol="0" anchor="b"/>
          <a:lstStyle>
            <a:lvl1pPr algn="r">
              <a:defRPr sz="1200"/>
            </a:lvl1pPr>
          </a:lstStyle>
          <a:p>
            <a:fld id="{64EE9C3C-1605-457F-84A5-3832E083B67D}" type="slidenum">
              <a:rPr lang="it-IT" smtClean="0"/>
              <a:t>‹N›</a:t>
            </a:fld>
            <a:endParaRPr lang="it-IT"/>
          </a:p>
        </p:txBody>
      </p:sp>
    </p:spTree>
    <p:extLst>
      <p:ext uri="{BB962C8B-B14F-4D97-AF65-F5344CB8AC3E}">
        <p14:creationId xmlns:p14="http://schemas.microsoft.com/office/powerpoint/2010/main" val="39313667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180013" y="0"/>
            <a:ext cx="3962400" cy="257175"/>
          </a:xfrm>
          <a:prstGeom prst="rect">
            <a:avLst/>
          </a:prstGeom>
        </p:spPr>
        <p:txBody>
          <a:bodyPr vert="horz" lIns="91440" tIns="45720" rIns="91440" bIns="45720" rtlCol="0"/>
          <a:lstStyle>
            <a:lvl1pPr algn="r">
              <a:defRPr sz="1200"/>
            </a:lvl1pPr>
          </a:lstStyle>
          <a:p>
            <a:fld id="{A554416F-059B-4A63-AEF2-6FDF4C94DC3A}" type="datetimeFigureOut">
              <a:rPr lang="it-IT" smtClean="0"/>
              <a:t>27/11/2025</a:t>
            </a:fld>
            <a:endParaRPr lang="it-IT"/>
          </a:p>
        </p:txBody>
      </p:sp>
      <p:sp>
        <p:nvSpPr>
          <p:cNvPr id="4" name="Segnaposto immagine diapositiva 3"/>
          <p:cNvSpPr>
            <a:spLocks noGrp="1" noRot="1" noChangeAspect="1"/>
          </p:cNvSpPr>
          <p:nvPr>
            <p:ph type="sldImg" idx="2"/>
          </p:nvPr>
        </p:nvSpPr>
        <p:spPr>
          <a:xfrm>
            <a:off x="3028950" y="642938"/>
            <a:ext cx="3086100" cy="17367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14400" y="2474913"/>
            <a:ext cx="7315200" cy="20256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4886325"/>
            <a:ext cx="3962400" cy="25717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180013" y="4886325"/>
            <a:ext cx="3962400" cy="257175"/>
          </a:xfrm>
          <a:prstGeom prst="rect">
            <a:avLst/>
          </a:prstGeom>
        </p:spPr>
        <p:txBody>
          <a:bodyPr vert="horz" lIns="91440" tIns="45720" rIns="91440" bIns="45720" rtlCol="0" anchor="b"/>
          <a:lstStyle>
            <a:lvl1pPr algn="r">
              <a:defRPr sz="1200"/>
            </a:lvl1pPr>
          </a:lstStyle>
          <a:p>
            <a:fld id="{B10C3052-FA0C-4B9C-A0AE-BCF94E565BF3}" type="slidenum">
              <a:rPr lang="it-IT" smtClean="0"/>
              <a:t>‹N›</a:t>
            </a:fld>
            <a:endParaRPr lang="it-IT"/>
          </a:p>
        </p:txBody>
      </p:sp>
    </p:spTree>
    <p:extLst>
      <p:ext uri="{BB962C8B-B14F-4D97-AF65-F5344CB8AC3E}">
        <p14:creationId xmlns:p14="http://schemas.microsoft.com/office/powerpoint/2010/main" val="996100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10C3052-FA0C-4B9C-A0AE-BCF94E565BF3}" type="slidenum">
              <a:rPr lang="it-IT" smtClean="0"/>
              <a:t>2</a:t>
            </a:fld>
            <a:endParaRPr lang="it-IT"/>
          </a:p>
        </p:txBody>
      </p:sp>
    </p:spTree>
    <p:extLst>
      <p:ext uri="{BB962C8B-B14F-4D97-AF65-F5344CB8AC3E}">
        <p14:creationId xmlns:p14="http://schemas.microsoft.com/office/powerpoint/2010/main" val="1132807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sz="2400" b="1" i="0">
                <a:solidFill>
                  <a:srgbClr val="0C3082"/>
                </a:solidFill>
                <a:latin typeface="Trebuchet MS"/>
                <a:cs typeface="Trebuchet MS"/>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sz="1600" b="0" i="0">
                <a:solidFill>
                  <a:srgbClr val="4471C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6" name="Holder 6"/>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C081D6-ACF0-87FD-7E3F-F93080BCE14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78D35EE-0811-E046-67ED-3AADDAFEC301}"/>
              </a:ext>
            </a:extLst>
          </p:cNvPr>
          <p:cNvSpPr>
            <a:spLocks noGrp="1"/>
          </p:cNvSpPr>
          <p:nvPr>
            <p:ph sz="half" idx="1"/>
          </p:nvPr>
        </p:nvSpPr>
        <p:spPr>
          <a:xfrm>
            <a:off x="628650" y="1370013"/>
            <a:ext cx="3867150" cy="326231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D0BFBCE-E0ED-8AF4-3389-BC34EE42C958}"/>
              </a:ext>
            </a:extLst>
          </p:cNvPr>
          <p:cNvSpPr>
            <a:spLocks noGrp="1"/>
          </p:cNvSpPr>
          <p:nvPr>
            <p:ph sz="half" idx="2"/>
          </p:nvPr>
        </p:nvSpPr>
        <p:spPr>
          <a:xfrm>
            <a:off x="4648200" y="1370013"/>
            <a:ext cx="3867150" cy="326231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789CC03-D7CF-3E6F-2628-C70D4FFD3E09}"/>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6" name="Segnaposto piè di pagina 5">
            <a:extLst>
              <a:ext uri="{FF2B5EF4-FFF2-40B4-BE49-F238E27FC236}">
                <a16:creationId xmlns:a16="http://schemas.microsoft.com/office/drawing/2014/main" id="{71C22B2F-4608-0A35-9F04-90E4500F15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13910DE-27F8-88FB-D17E-748E90816F3B}"/>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17723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EEF187-261D-0493-6088-441BC3E7EB50}"/>
              </a:ext>
            </a:extLst>
          </p:cNvPr>
          <p:cNvSpPr>
            <a:spLocks noGrp="1"/>
          </p:cNvSpPr>
          <p:nvPr>
            <p:ph type="title"/>
          </p:nvPr>
        </p:nvSpPr>
        <p:spPr>
          <a:xfrm>
            <a:off x="630238" y="274638"/>
            <a:ext cx="7886700" cy="993775"/>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7A817BE-E1B6-166C-A9F7-69ECF627AC31}"/>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E0DE29E-8337-C731-F400-60A69F6DBB16}"/>
              </a:ext>
            </a:extLst>
          </p:cNvPr>
          <p:cNvSpPr>
            <a:spLocks noGrp="1"/>
          </p:cNvSpPr>
          <p:nvPr>
            <p:ph sz="half" idx="2"/>
          </p:nvPr>
        </p:nvSpPr>
        <p:spPr>
          <a:xfrm>
            <a:off x="630238" y="1879600"/>
            <a:ext cx="3868737" cy="276225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1DD6235-EBCB-C059-0821-D2D0FCFCF60F}"/>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0BAF6B5-7812-C851-ECFA-13AF85B06AA9}"/>
              </a:ext>
            </a:extLst>
          </p:cNvPr>
          <p:cNvSpPr>
            <a:spLocks noGrp="1"/>
          </p:cNvSpPr>
          <p:nvPr>
            <p:ph sz="quarter" idx="4"/>
          </p:nvPr>
        </p:nvSpPr>
        <p:spPr>
          <a:xfrm>
            <a:off x="4629150" y="1879600"/>
            <a:ext cx="3887788" cy="276225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7F6FAFF-BE80-1175-4882-FFCDA9168468}"/>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8" name="Segnaposto piè di pagina 7">
            <a:extLst>
              <a:ext uri="{FF2B5EF4-FFF2-40B4-BE49-F238E27FC236}">
                <a16:creationId xmlns:a16="http://schemas.microsoft.com/office/drawing/2014/main" id="{05E3549D-189C-1E6E-D388-34BB24FC1F9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6DAD363-8C5A-D74B-8104-2B690085E17D}"/>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2068642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AD5247-08CE-0EA5-9ED5-AEC5E227297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9980B48-651D-EC22-3577-ABB0C2C92FD2}"/>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4" name="Segnaposto piè di pagina 3">
            <a:extLst>
              <a:ext uri="{FF2B5EF4-FFF2-40B4-BE49-F238E27FC236}">
                <a16:creationId xmlns:a16="http://schemas.microsoft.com/office/drawing/2014/main" id="{D14EECB1-9366-780E-9413-DC46A0B4E23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B3C1750-CE1B-E09A-1EDC-750BE1D2371E}"/>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844626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0AC740-76DA-A8F6-465E-DCD8FDEF64ED}"/>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3" name="Segnaposto piè di pagina 2">
            <a:extLst>
              <a:ext uri="{FF2B5EF4-FFF2-40B4-BE49-F238E27FC236}">
                <a16:creationId xmlns:a16="http://schemas.microsoft.com/office/drawing/2014/main" id="{4E5FE4F2-A4D8-4AEB-B0DD-BC25F79D009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33C0D72-78A4-3C47-3F3F-3C6BF59DF72E}"/>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967143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9F2353-89E4-81AA-BBE8-99FF56E7026E}"/>
              </a:ext>
            </a:extLst>
          </p:cNvPr>
          <p:cNvSpPr>
            <a:spLocks noGrp="1"/>
          </p:cNvSpPr>
          <p:nvPr>
            <p:ph type="title"/>
          </p:nvPr>
        </p:nvSpPr>
        <p:spPr>
          <a:xfrm>
            <a:off x="630238" y="342900"/>
            <a:ext cx="2949575" cy="120015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2853F98-B8DB-9164-B692-CAA6D858004F}"/>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C7C557D-3798-1784-E07C-B05ABE77DD78}"/>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6A7C4DE-D7E7-889C-DFD7-2FD1D8E16521}"/>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6" name="Segnaposto piè di pagina 5">
            <a:extLst>
              <a:ext uri="{FF2B5EF4-FFF2-40B4-BE49-F238E27FC236}">
                <a16:creationId xmlns:a16="http://schemas.microsoft.com/office/drawing/2014/main" id="{4D7C900A-20A0-708A-1140-F55259A73CF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0A6AD3A-B8AA-B945-BF0B-0B96482D0624}"/>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1874275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2F7AF7-A21A-B501-1D96-7B1861CD6B57}"/>
              </a:ext>
            </a:extLst>
          </p:cNvPr>
          <p:cNvSpPr>
            <a:spLocks noGrp="1"/>
          </p:cNvSpPr>
          <p:nvPr>
            <p:ph type="title"/>
          </p:nvPr>
        </p:nvSpPr>
        <p:spPr>
          <a:xfrm>
            <a:off x="630238" y="342900"/>
            <a:ext cx="2949575" cy="120015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D70A8A1-4B34-7DA7-2581-6995B2C4C7AE}"/>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FBBC25A-649F-5F3F-DC4D-A298A47F9B7E}"/>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7F327AE-3720-2014-57CF-DDED9DD90E83}"/>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6" name="Segnaposto piè di pagina 5">
            <a:extLst>
              <a:ext uri="{FF2B5EF4-FFF2-40B4-BE49-F238E27FC236}">
                <a16:creationId xmlns:a16="http://schemas.microsoft.com/office/drawing/2014/main" id="{CB24D9D5-A27F-287B-A922-71A97D583A3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9B7EC66-28A8-5E4D-5420-7F0ECF8A06CB}"/>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49932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33D39B-FF50-87A6-D1F1-74F4CA22978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989484F-97CA-E18A-5AE8-4A950889A75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0AD8A30-C79C-707F-194F-58825D0D5304}"/>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899D8954-0DB2-05B8-AA53-C53926E09A1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2B6EB13-C336-BCB9-ABF1-A02843320E8C}"/>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22315149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823A639-1116-4066-50B8-6CD903D12C45}"/>
              </a:ext>
            </a:extLst>
          </p:cNvPr>
          <p:cNvSpPr>
            <a:spLocks noGrp="1"/>
          </p:cNvSpPr>
          <p:nvPr>
            <p:ph type="title" orient="vert"/>
          </p:nvPr>
        </p:nvSpPr>
        <p:spPr>
          <a:xfrm>
            <a:off x="6543675" y="274638"/>
            <a:ext cx="1971675" cy="4357687"/>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B3DBD2A-B876-9ECA-BC1E-367F4C44010A}"/>
              </a:ext>
            </a:extLst>
          </p:cNvPr>
          <p:cNvSpPr>
            <a:spLocks noGrp="1"/>
          </p:cNvSpPr>
          <p:nvPr>
            <p:ph type="body" orient="vert" idx="1"/>
          </p:nvPr>
        </p:nvSpPr>
        <p:spPr>
          <a:xfrm>
            <a:off x="628650" y="274638"/>
            <a:ext cx="5762625" cy="435768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BDE9C20-2D2C-5090-CF66-98E359ABCA9B}"/>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92151E07-5277-911C-2264-4453F788C38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1B7AE2C-127C-66A4-A2BF-FCAE7951EA25}"/>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41046366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90D6E0-6905-CEEC-235B-50D03846828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031BBA2-5D1B-C009-10EB-96FF6BA76908}"/>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4" name="Segnaposto piè di pagina 3">
            <a:extLst>
              <a:ext uri="{FF2B5EF4-FFF2-40B4-BE49-F238E27FC236}">
                <a16:creationId xmlns:a16="http://schemas.microsoft.com/office/drawing/2014/main" id="{CE20F328-06E2-37FB-3A6D-3A4A6ED328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A3A0D47-FFBD-D1EB-C9E9-7A9A70132F59}"/>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2345505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C3082"/>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600" b="0" i="0">
                <a:solidFill>
                  <a:srgbClr val="4471C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6" name="Holder 6"/>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C3082"/>
                </a:solidFill>
                <a:latin typeface="Trebuchet MS"/>
                <a:cs typeface="Trebuchet MS"/>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7" name="Holder 7"/>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C3082"/>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5" name="Holder 5"/>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4" name="Holder 4"/>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49033D-8051-AAE7-39FF-BDE051828FD8}"/>
              </a:ext>
            </a:extLst>
          </p:cNvPr>
          <p:cNvSpPr>
            <a:spLocks noGrp="1"/>
          </p:cNvSpPr>
          <p:nvPr>
            <p:ph type="title"/>
          </p:nvPr>
        </p:nvSpPr>
        <p:spPr/>
        <p:txBody>
          <a:bodyPr/>
          <a:lstStyle/>
          <a:p>
            <a:r>
              <a:rPr lang="it-IT"/>
              <a:t>Fare clic per modificare lo stile del titolo dello schema</a:t>
            </a:r>
          </a:p>
        </p:txBody>
      </p:sp>
      <p:sp>
        <p:nvSpPr>
          <p:cNvPr id="3" name="Segnaposto piè di pagina 2">
            <a:extLst>
              <a:ext uri="{FF2B5EF4-FFF2-40B4-BE49-F238E27FC236}">
                <a16:creationId xmlns:a16="http://schemas.microsoft.com/office/drawing/2014/main" id="{83EDF34D-22DF-9C71-9B29-B9CA9BA041B8}"/>
              </a:ext>
            </a:extLst>
          </p:cNvPr>
          <p:cNvSpPr>
            <a:spLocks noGrp="1"/>
          </p:cNvSpPr>
          <p:nvPr>
            <p:ph type="ftr" sz="quarter" idx="10"/>
          </p:nvPr>
        </p:nvSpPr>
        <p:spPr/>
        <p:txBody>
          <a:bodyPr/>
          <a:lstStyle/>
          <a:p>
            <a:endParaRPr lang="it-IT"/>
          </a:p>
        </p:txBody>
      </p:sp>
      <p:sp>
        <p:nvSpPr>
          <p:cNvPr id="4" name="Segnaposto data 3">
            <a:extLst>
              <a:ext uri="{FF2B5EF4-FFF2-40B4-BE49-F238E27FC236}">
                <a16:creationId xmlns:a16="http://schemas.microsoft.com/office/drawing/2014/main" id="{EFC1B8E6-DEAD-4612-9371-C2C087510E05}"/>
              </a:ext>
            </a:extLst>
          </p:cNvPr>
          <p:cNvSpPr>
            <a:spLocks noGrp="1"/>
          </p:cNvSpPr>
          <p:nvPr>
            <p:ph type="dt" sz="half" idx="11"/>
          </p:nvPr>
        </p:nvSpPr>
        <p:spPr/>
        <p:txBody>
          <a:bodyPr/>
          <a:lstStyle/>
          <a:p>
            <a:fld id="{1D8BD707-D9CF-40AE-B4C6-C98DA3205C09}" type="datetimeFigureOut">
              <a:rPr lang="en-US" smtClean="0"/>
              <a:t>11/27/2025</a:t>
            </a:fld>
            <a:endParaRPr lang="en-US"/>
          </a:p>
        </p:txBody>
      </p:sp>
      <p:sp>
        <p:nvSpPr>
          <p:cNvPr id="5" name="Segnaposto numero diapositiva 4">
            <a:extLst>
              <a:ext uri="{FF2B5EF4-FFF2-40B4-BE49-F238E27FC236}">
                <a16:creationId xmlns:a16="http://schemas.microsoft.com/office/drawing/2014/main" id="{BAD5D70D-321C-DCCF-E20D-2E72FAA64522}"/>
              </a:ext>
            </a:extLst>
          </p:cNvPr>
          <p:cNvSpPr>
            <a:spLocks noGrp="1"/>
          </p:cNvSpPr>
          <p:nvPr>
            <p:ph type="sldNum" sz="quarter" idx="12"/>
          </p:nvPr>
        </p:nvSpPr>
        <p:spPr/>
        <p:txBody>
          <a:bodyPr/>
          <a:lstStyle/>
          <a:p>
            <a:pPr marL="38100">
              <a:lnSpc>
                <a:spcPct val="100000"/>
              </a:lnSpc>
              <a:spcBef>
                <a:spcPts val="45"/>
              </a:spcBef>
            </a:pPr>
            <a:fld id="{81D60167-4931-47E6-BA6A-407CBD079E47}" type="slidenum">
              <a:rPr lang="it-IT" spc="-50" smtClean="0"/>
              <a:t>‹N›</a:t>
            </a:fld>
            <a:endParaRPr lang="it-IT" spc="-50" dirty="0"/>
          </a:p>
        </p:txBody>
      </p:sp>
    </p:spTree>
    <p:extLst>
      <p:ext uri="{BB962C8B-B14F-4D97-AF65-F5344CB8AC3E}">
        <p14:creationId xmlns:p14="http://schemas.microsoft.com/office/powerpoint/2010/main" val="3078614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0ED6F4-D508-31E8-2467-3FC8C3CC6A84}"/>
              </a:ext>
            </a:extLst>
          </p:cNvPr>
          <p:cNvSpPr>
            <a:spLocks noGrp="1"/>
          </p:cNvSpPr>
          <p:nvPr>
            <p:ph type="ctrTitle"/>
          </p:nvPr>
        </p:nvSpPr>
        <p:spPr>
          <a:xfrm>
            <a:off x="1143000" y="841375"/>
            <a:ext cx="6858000" cy="17907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569FC15-F4A9-6C78-5F0C-FCCF20FBC7A5}"/>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E2F9E78-58BC-1689-75B5-50950A475874}"/>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1E60067C-1823-F4B2-9CC5-E66BB95B97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25204A4-B2EB-A6A9-370A-840B0DFDB7BA}"/>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64875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CFB635-5413-0974-3856-E1F2E54B2B8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EC0EE03-50E6-068C-60B1-9D8AC57DEEDB}"/>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25FCD22-62A9-ADB3-A4A4-5C749617B8B2}"/>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0CCA4C11-77F6-94C7-C7DF-3F2912AA13A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8CFCEBB-2D8A-333E-57D2-727400A05CF2}"/>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147883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6F3CD6-C52A-8756-D84E-060D40DA9EFC}"/>
              </a:ext>
            </a:extLst>
          </p:cNvPr>
          <p:cNvSpPr>
            <a:spLocks noGrp="1"/>
          </p:cNvSpPr>
          <p:nvPr>
            <p:ph type="title"/>
          </p:nvPr>
        </p:nvSpPr>
        <p:spPr>
          <a:xfrm>
            <a:off x="623888" y="1282700"/>
            <a:ext cx="7886700" cy="2139950"/>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AB3FE1A-2E95-FFB1-7E55-E07D7203437D}"/>
              </a:ext>
            </a:extLst>
          </p:cNvPr>
          <p:cNvSpPr>
            <a:spLocks noGrp="1"/>
          </p:cNvSpPr>
          <p:nvPr>
            <p:ph type="body" idx="1"/>
          </p:nvPr>
        </p:nvSpPr>
        <p:spPr>
          <a:xfrm>
            <a:off x="623888" y="3441700"/>
            <a:ext cx="7886700" cy="1125538"/>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A6594E1-1F97-BF8C-AD17-2F96C24B0276}"/>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81CA4278-3238-A426-9168-5E5E63F367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3F08C51-54FC-E34A-F86D-13B82BB5DF71}"/>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14319188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140460" cy="5143500"/>
          </a:xfrm>
          <a:custGeom>
            <a:avLst/>
            <a:gdLst/>
            <a:ahLst/>
            <a:cxnLst/>
            <a:rect l="l" t="t" r="r" b="b"/>
            <a:pathLst>
              <a:path w="1140460" h="5143500">
                <a:moveTo>
                  <a:pt x="1139952" y="0"/>
                </a:moveTo>
                <a:lnTo>
                  <a:pt x="0" y="0"/>
                </a:lnTo>
                <a:lnTo>
                  <a:pt x="0" y="5143500"/>
                </a:lnTo>
                <a:lnTo>
                  <a:pt x="1139952" y="5143500"/>
                </a:lnTo>
                <a:lnTo>
                  <a:pt x="1139952" y="0"/>
                </a:lnTo>
                <a:close/>
              </a:path>
            </a:pathLst>
          </a:custGeom>
          <a:solidFill>
            <a:srgbClr val="E7E6E6"/>
          </a:solidFill>
        </p:spPr>
        <p:txBody>
          <a:bodyPr wrap="square" lIns="0" tIns="0" rIns="0" bIns="0" rtlCol="0"/>
          <a:lstStyle/>
          <a:p>
            <a:endParaRPr/>
          </a:p>
        </p:txBody>
      </p:sp>
      <p:sp>
        <p:nvSpPr>
          <p:cNvPr id="2" name="Holder 2"/>
          <p:cNvSpPr>
            <a:spLocks noGrp="1"/>
          </p:cNvSpPr>
          <p:nvPr>
            <p:ph type="title"/>
          </p:nvPr>
        </p:nvSpPr>
        <p:spPr>
          <a:xfrm>
            <a:off x="1306194" y="303657"/>
            <a:ext cx="6267958" cy="454024"/>
          </a:xfrm>
          <a:prstGeom prst="rect">
            <a:avLst/>
          </a:prstGeom>
        </p:spPr>
        <p:txBody>
          <a:bodyPr wrap="square" lIns="0" tIns="0" rIns="0" bIns="0">
            <a:spAutoFit/>
          </a:bodyPr>
          <a:lstStyle>
            <a:lvl1pPr>
              <a:defRPr sz="2400" b="1" i="0">
                <a:solidFill>
                  <a:srgbClr val="0C3082"/>
                </a:solidFill>
                <a:latin typeface="Trebuchet MS"/>
                <a:cs typeface="Trebuchet MS"/>
              </a:defRPr>
            </a:lvl1pPr>
          </a:lstStyle>
          <a:p>
            <a:endParaRPr/>
          </a:p>
        </p:txBody>
      </p:sp>
      <p:sp>
        <p:nvSpPr>
          <p:cNvPr id="3" name="Holder 3"/>
          <p:cNvSpPr>
            <a:spLocks noGrp="1"/>
          </p:cNvSpPr>
          <p:nvPr>
            <p:ph type="body" idx="1"/>
          </p:nvPr>
        </p:nvSpPr>
        <p:spPr>
          <a:xfrm>
            <a:off x="1397635" y="1013586"/>
            <a:ext cx="6820534" cy="1488439"/>
          </a:xfrm>
          <a:prstGeom prst="rect">
            <a:avLst/>
          </a:prstGeom>
        </p:spPr>
        <p:txBody>
          <a:bodyPr wrap="square" lIns="0" tIns="0" rIns="0" bIns="0">
            <a:spAutoFit/>
          </a:bodyPr>
          <a:lstStyle>
            <a:lvl1pPr>
              <a:defRPr sz="1600" b="0" i="0">
                <a:solidFill>
                  <a:srgbClr val="4471C4"/>
                </a:solidFill>
                <a:latin typeface="Calibri"/>
                <a:cs typeface="Calibri"/>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6" name="Holder 6"/>
          <p:cNvSpPr>
            <a:spLocks noGrp="1"/>
          </p:cNvSpPr>
          <p:nvPr>
            <p:ph type="sldNum" sz="quarter" idx="7"/>
          </p:nvPr>
        </p:nvSpPr>
        <p:spPr>
          <a:xfrm>
            <a:off x="8773921" y="4972269"/>
            <a:ext cx="156209" cy="158114"/>
          </a:xfrm>
          <a:prstGeom prst="rect">
            <a:avLst/>
          </a:prstGeom>
        </p:spPr>
        <p:txBody>
          <a:bodyPr wrap="square" lIns="0" tIns="0" rIns="0" bIns="0">
            <a:spAutoFit/>
          </a:bodyPr>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0AA7BFF-E21F-9FB6-704E-C6A48A70443F}"/>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28824A0-E26A-BE49-1DD7-CE17CA3276CD}"/>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C67ADB8-1F0B-A1A6-DE98-D9452593F1BB}"/>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82000"/>
                  </a:schemeClr>
                </a:solidFill>
              </a:defRPr>
            </a:lvl1p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2B0826B5-D733-A90F-57DD-816873521507}"/>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86153021-836E-0912-7789-CB8527DD2476}"/>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82000"/>
                  </a:schemeClr>
                </a:solidFill>
              </a:defRPr>
            </a:lvl1pPr>
          </a:lstStyle>
          <a:p>
            <a:fld id="{D5493E1A-BD4C-4EF4-B94D-48FB352D0D3D}" type="slidenum">
              <a:rPr lang="it-IT" smtClean="0"/>
              <a:t>‹N›</a:t>
            </a:fld>
            <a:endParaRPr lang="it-IT"/>
          </a:p>
        </p:txBody>
      </p:sp>
    </p:spTree>
    <p:extLst>
      <p:ext uri="{BB962C8B-B14F-4D97-AF65-F5344CB8AC3E}">
        <p14:creationId xmlns:p14="http://schemas.microsoft.com/office/powerpoint/2010/main" val="253400717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140460" cy="5143500"/>
          </a:xfrm>
          <a:custGeom>
            <a:avLst/>
            <a:gdLst/>
            <a:ahLst/>
            <a:cxnLst/>
            <a:rect l="l" t="t" r="r" b="b"/>
            <a:pathLst>
              <a:path w="1140460" h="5143500">
                <a:moveTo>
                  <a:pt x="1139952" y="0"/>
                </a:moveTo>
                <a:lnTo>
                  <a:pt x="0" y="0"/>
                </a:lnTo>
                <a:lnTo>
                  <a:pt x="0" y="5143500"/>
                </a:lnTo>
                <a:lnTo>
                  <a:pt x="1139952" y="5143500"/>
                </a:lnTo>
                <a:lnTo>
                  <a:pt x="1139952" y="0"/>
                </a:lnTo>
                <a:close/>
              </a:path>
            </a:pathLst>
          </a:custGeom>
          <a:solidFill>
            <a:srgbClr val="92D050"/>
          </a:solidFill>
        </p:spPr>
        <p:txBody>
          <a:bodyPr wrap="square" lIns="0" tIns="0" rIns="0" bIns="0" rtlCol="0"/>
          <a:lstStyle/>
          <a:p>
            <a:endParaRPr dirty="0"/>
          </a:p>
        </p:txBody>
      </p:sp>
      <p:pic>
        <p:nvPicPr>
          <p:cNvPr id="3" name="object 3"/>
          <p:cNvPicPr/>
          <p:nvPr/>
        </p:nvPicPr>
        <p:blipFill>
          <a:blip r:embed="rId2" cstate="print"/>
          <a:stretch>
            <a:fillRect/>
          </a:stretch>
        </p:blipFill>
        <p:spPr>
          <a:xfrm>
            <a:off x="1556034" y="570036"/>
            <a:ext cx="2610434" cy="2238665"/>
          </a:xfrm>
          <a:prstGeom prst="rect">
            <a:avLst/>
          </a:prstGeom>
        </p:spPr>
      </p:pic>
      <p:sp>
        <p:nvSpPr>
          <p:cNvPr id="4" name="object 4"/>
          <p:cNvSpPr txBox="1"/>
          <p:nvPr/>
        </p:nvSpPr>
        <p:spPr>
          <a:xfrm>
            <a:off x="6218554" y="2492817"/>
            <a:ext cx="918210" cy="789305"/>
          </a:xfrm>
          <a:prstGeom prst="rect">
            <a:avLst/>
          </a:prstGeom>
        </p:spPr>
        <p:txBody>
          <a:bodyPr vert="horz" wrap="square" lIns="0" tIns="0" rIns="0" bIns="0" rtlCol="0">
            <a:spAutoFit/>
          </a:bodyPr>
          <a:lstStyle/>
          <a:p>
            <a:pPr>
              <a:lnSpc>
                <a:spcPts val="795"/>
              </a:lnSpc>
            </a:pPr>
            <a:r>
              <a:rPr sz="700" spc="-25" dirty="0">
                <a:solidFill>
                  <a:srgbClr val="0C3082"/>
                </a:solidFill>
                <a:latin typeface="Trebuchet MS"/>
                <a:cs typeface="Trebuchet MS"/>
              </a:rPr>
              <a:t>ROMA</a:t>
            </a:r>
            <a:r>
              <a:rPr sz="700" spc="-30" dirty="0">
                <a:solidFill>
                  <a:srgbClr val="0C3082"/>
                </a:solidFill>
                <a:latin typeface="Trebuchet MS"/>
                <a:cs typeface="Trebuchet MS"/>
              </a:rPr>
              <a:t> </a:t>
            </a:r>
            <a:r>
              <a:rPr sz="700" spc="-20" dirty="0">
                <a:solidFill>
                  <a:srgbClr val="0C3082"/>
                </a:solidFill>
                <a:latin typeface="Trebuchet MS"/>
                <a:cs typeface="Trebuchet MS"/>
              </a:rPr>
              <a:t>26</a:t>
            </a:r>
            <a:r>
              <a:rPr sz="700" spc="-40" dirty="0">
                <a:solidFill>
                  <a:srgbClr val="0C3082"/>
                </a:solidFill>
                <a:latin typeface="Trebuchet MS"/>
                <a:cs typeface="Trebuchet MS"/>
              </a:rPr>
              <a:t> </a:t>
            </a:r>
            <a:r>
              <a:rPr sz="700" spc="-25" dirty="0">
                <a:solidFill>
                  <a:srgbClr val="0C3082"/>
                </a:solidFill>
                <a:latin typeface="Trebuchet MS"/>
                <a:cs typeface="Trebuchet MS"/>
              </a:rPr>
              <a:t>FEBBRAIO</a:t>
            </a:r>
            <a:r>
              <a:rPr sz="700" spc="5" dirty="0">
                <a:solidFill>
                  <a:srgbClr val="0C3082"/>
                </a:solidFill>
                <a:latin typeface="Trebuchet MS"/>
                <a:cs typeface="Trebuchet MS"/>
              </a:rPr>
              <a:t> </a:t>
            </a:r>
            <a:r>
              <a:rPr sz="700" spc="-25" dirty="0">
                <a:solidFill>
                  <a:srgbClr val="0C3082"/>
                </a:solidFill>
                <a:latin typeface="Trebuchet MS"/>
                <a:cs typeface="Trebuchet MS"/>
              </a:rPr>
              <a:t>2018</a:t>
            </a:r>
            <a:endParaRPr sz="700" dirty="0">
              <a:latin typeface="Trebuchet MS"/>
              <a:cs typeface="Trebuchet MS"/>
            </a:endParaRPr>
          </a:p>
          <a:p>
            <a:pPr marR="154305">
              <a:lnSpc>
                <a:spcPct val="100000"/>
              </a:lnSpc>
              <a:spcBef>
                <a:spcPts val="600"/>
              </a:spcBef>
            </a:pPr>
            <a:r>
              <a:rPr sz="700" b="1" spc="-10" dirty="0">
                <a:solidFill>
                  <a:srgbClr val="DB332D"/>
                </a:solidFill>
                <a:latin typeface="Trebuchet MS"/>
                <a:cs typeface="Trebuchet MS"/>
              </a:rPr>
              <a:t>INAUGURAZIONE </a:t>
            </a:r>
            <a:r>
              <a:rPr sz="700" b="1" spc="-30" dirty="0">
                <a:solidFill>
                  <a:srgbClr val="DB332D"/>
                </a:solidFill>
                <a:latin typeface="Trebuchet MS"/>
                <a:cs typeface="Trebuchet MS"/>
              </a:rPr>
              <a:t>DEL</a:t>
            </a:r>
            <a:r>
              <a:rPr sz="700" b="1" spc="-10" dirty="0">
                <a:solidFill>
                  <a:srgbClr val="DB332D"/>
                </a:solidFill>
                <a:latin typeface="Trebuchet MS"/>
                <a:cs typeface="Trebuchet MS"/>
              </a:rPr>
              <a:t> NUOVO LABORATORIO </a:t>
            </a:r>
            <a:r>
              <a:rPr sz="700" b="1" spc="-30" dirty="0">
                <a:solidFill>
                  <a:srgbClr val="DB332D"/>
                </a:solidFill>
                <a:latin typeface="Trebuchet MS"/>
                <a:cs typeface="Trebuchet MS"/>
              </a:rPr>
              <a:t>DELL’INNOVAZIONE</a:t>
            </a:r>
            <a:endParaRPr sz="700" dirty="0">
              <a:latin typeface="Trebuchet MS"/>
              <a:cs typeface="Trebuchet MS"/>
            </a:endParaRPr>
          </a:p>
          <a:p>
            <a:pPr>
              <a:lnSpc>
                <a:spcPct val="100000"/>
              </a:lnSpc>
              <a:spcBef>
                <a:spcPts val="600"/>
              </a:spcBef>
            </a:pPr>
            <a:r>
              <a:rPr sz="700" spc="-25" dirty="0">
                <a:solidFill>
                  <a:srgbClr val="0C3082"/>
                </a:solidFill>
                <a:latin typeface="Trebuchet MS"/>
                <a:cs typeface="Trebuchet MS"/>
              </a:rPr>
              <a:t>GIORGIO</a:t>
            </a:r>
            <a:r>
              <a:rPr sz="700" spc="-20" dirty="0">
                <a:solidFill>
                  <a:srgbClr val="0C3082"/>
                </a:solidFill>
                <a:latin typeface="Trebuchet MS"/>
                <a:cs typeface="Trebuchet MS"/>
              </a:rPr>
              <a:t> </a:t>
            </a:r>
            <a:r>
              <a:rPr sz="700" spc="-10" dirty="0">
                <a:solidFill>
                  <a:srgbClr val="0C3082"/>
                </a:solidFill>
                <a:latin typeface="Trebuchet MS"/>
                <a:cs typeface="Trebuchet MS"/>
              </a:rPr>
              <a:t>ALLEVA</a:t>
            </a:r>
            <a:endParaRPr sz="700" dirty="0">
              <a:latin typeface="Trebuchet MS"/>
              <a:cs typeface="Trebuchet MS"/>
            </a:endParaRPr>
          </a:p>
        </p:txBody>
      </p:sp>
      <p:sp>
        <p:nvSpPr>
          <p:cNvPr id="5" name="object 5"/>
          <p:cNvSpPr/>
          <p:nvPr/>
        </p:nvSpPr>
        <p:spPr>
          <a:xfrm>
            <a:off x="4651247" y="0"/>
            <a:ext cx="4493260" cy="5143500"/>
          </a:xfrm>
          <a:custGeom>
            <a:avLst/>
            <a:gdLst/>
            <a:ahLst/>
            <a:cxnLst/>
            <a:rect l="l" t="t" r="r" b="b"/>
            <a:pathLst>
              <a:path w="4493259" h="5143500">
                <a:moveTo>
                  <a:pt x="4492752" y="0"/>
                </a:moveTo>
                <a:lnTo>
                  <a:pt x="0" y="0"/>
                </a:lnTo>
                <a:lnTo>
                  <a:pt x="0" y="5143500"/>
                </a:lnTo>
                <a:lnTo>
                  <a:pt x="4492752" y="5143500"/>
                </a:lnTo>
                <a:lnTo>
                  <a:pt x="4492752" y="0"/>
                </a:lnTo>
                <a:close/>
              </a:path>
            </a:pathLst>
          </a:custGeom>
          <a:solidFill>
            <a:srgbClr val="0D3083"/>
          </a:solidFill>
        </p:spPr>
        <p:txBody>
          <a:bodyPr wrap="square" lIns="0" tIns="0" rIns="0" bIns="0" rtlCol="0"/>
          <a:lstStyle/>
          <a:p>
            <a:endParaRPr dirty="0"/>
          </a:p>
        </p:txBody>
      </p:sp>
      <p:sp>
        <p:nvSpPr>
          <p:cNvPr id="7" name="object 7"/>
          <p:cNvSpPr txBox="1">
            <a:spLocks noGrp="1"/>
          </p:cNvSpPr>
          <p:nvPr>
            <p:ph type="title"/>
          </p:nvPr>
        </p:nvSpPr>
        <p:spPr>
          <a:xfrm>
            <a:off x="4873497" y="1847799"/>
            <a:ext cx="4013455" cy="750847"/>
          </a:xfrm>
          <a:prstGeom prst="rect">
            <a:avLst/>
          </a:prstGeom>
        </p:spPr>
        <p:txBody>
          <a:bodyPr vert="horz" wrap="square" lIns="0" tIns="12065" rIns="0" bIns="0" rtlCol="0">
            <a:spAutoFit/>
          </a:bodyPr>
          <a:lstStyle/>
          <a:p>
            <a:pPr marL="12700" marR="5080" algn="just">
              <a:lnSpc>
                <a:spcPct val="100000"/>
              </a:lnSpc>
              <a:spcBef>
                <a:spcPts val="95"/>
              </a:spcBef>
            </a:pPr>
            <a:r>
              <a:rPr lang="it-IT" sz="1600" b="0" dirty="0">
                <a:solidFill>
                  <a:srgbClr val="538235"/>
                </a:solidFill>
                <a:latin typeface="Calibri"/>
                <a:cs typeface="Calibri"/>
              </a:rPr>
              <a:t>La selezione di indicatori a breve termine per la disaggregazione temporale del valore aggiunto dei servizi (commercio al dettaglio, G47) nei CET</a:t>
            </a:r>
            <a:endParaRPr lang="it-IT" sz="1600" dirty="0">
              <a:latin typeface="Calibri"/>
              <a:cs typeface="Calibri"/>
            </a:endParaRPr>
          </a:p>
        </p:txBody>
      </p:sp>
      <p:sp>
        <p:nvSpPr>
          <p:cNvPr id="8" name="object 8"/>
          <p:cNvSpPr txBox="1"/>
          <p:nvPr/>
        </p:nvSpPr>
        <p:spPr>
          <a:xfrm>
            <a:off x="4873497" y="2823718"/>
            <a:ext cx="3973195" cy="228268"/>
          </a:xfrm>
          <a:prstGeom prst="rect">
            <a:avLst/>
          </a:prstGeom>
        </p:spPr>
        <p:txBody>
          <a:bodyPr vert="horz" wrap="square" lIns="0" tIns="12700" rIns="0" bIns="0" rtlCol="0">
            <a:spAutoFit/>
          </a:bodyPr>
          <a:lstStyle/>
          <a:p>
            <a:pPr marL="12700" marR="5080">
              <a:lnSpc>
                <a:spcPct val="100200"/>
              </a:lnSpc>
              <a:spcBef>
                <a:spcPts val="100"/>
              </a:spcBef>
            </a:pPr>
            <a:r>
              <a:rPr lang="it-IT" sz="1400" dirty="0">
                <a:solidFill>
                  <a:srgbClr val="538235"/>
                </a:solidFill>
                <a:latin typeface="Calibri"/>
                <a:cs typeface="Calibri"/>
              </a:rPr>
              <a:t>Verifica di </a:t>
            </a:r>
            <a:r>
              <a:rPr lang="it-IT" sz="1400" b="0" dirty="0">
                <a:solidFill>
                  <a:srgbClr val="538235"/>
                </a:solidFill>
                <a:latin typeface="Calibri"/>
                <a:cs typeface="Calibri"/>
              </a:rPr>
              <a:t>nuove fonti informative</a:t>
            </a:r>
            <a:endParaRPr sz="1400" dirty="0">
              <a:latin typeface="Calibri"/>
              <a:cs typeface="Calibri"/>
            </a:endParaRPr>
          </a:p>
        </p:txBody>
      </p:sp>
      <p:sp>
        <p:nvSpPr>
          <p:cNvPr id="9" name="object 9"/>
          <p:cNvSpPr txBox="1"/>
          <p:nvPr/>
        </p:nvSpPr>
        <p:spPr>
          <a:xfrm>
            <a:off x="5091176" y="524382"/>
            <a:ext cx="1118870" cy="228909"/>
          </a:xfrm>
          <a:prstGeom prst="rect">
            <a:avLst/>
          </a:prstGeom>
        </p:spPr>
        <p:txBody>
          <a:bodyPr vert="horz" wrap="square" lIns="0" tIns="13335" rIns="0" bIns="0" rtlCol="0">
            <a:spAutoFit/>
          </a:bodyPr>
          <a:lstStyle/>
          <a:p>
            <a:pPr marL="12700">
              <a:lnSpc>
                <a:spcPct val="100000"/>
              </a:lnSpc>
              <a:spcBef>
                <a:spcPts val="105"/>
              </a:spcBef>
            </a:pPr>
            <a:r>
              <a:rPr lang="it-IT" sz="1400" dirty="0" err="1">
                <a:solidFill>
                  <a:srgbClr val="FFFFFF"/>
                </a:solidFill>
                <a:latin typeface="Trebuchet MS"/>
                <a:cs typeface="Trebuchet MS"/>
              </a:rPr>
              <a:t>LabInn</a:t>
            </a:r>
            <a:r>
              <a:rPr lang="it-IT" sz="1400" dirty="0">
                <a:solidFill>
                  <a:srgbClr val="FFFFFF"/>
                </a:solidFill>
                <a:latin typeface="Trebuchet MS"/>
                <a:cs typeface="Trebuchet MS"/>
              </a:rPr>
              <a:t> </a:t>
            </a:r>
            <a:r>
              <a:rPr sz="1400" dirty="0">
                <a:solidFill>
                  <a:srgbClr val="FFFFFF"/>
                </a:solidFill>
                <a:latin typeface="Trebuchet MS"/>
                <a:cs typeface="Trebuchet MS"/>
              </a:rPr>
              <a:t>V</a:t>
            </a:r>
            <a:r>
              <a:rPr lang="it-IT" sz="1400" dirty="0">
                <a:solidFill>
                  <a:srgbClr val="FFFFFF"/>
                </a:solidFill>
                <a:latin typeface="Trebuchet MS"/>
                <a:cs typeface="Trebuchet MS"/>
              </a:rPr>
              <a:t>I</a:t>
            </a:r>
            <a:r>
              <a:rPr sz="1400" spc="-25" dirty="0">
                <a:solidFill>
                  <a:srgbClr val="FFFFFF"/>
                </a:solidFill>
                <a:latin typeface="Trebuchet MS"/>
                <a:cs typeface="Trebuchet MS"/>
              </a:rPr>
              <a:t> </a:t>
            </a:r>
            <a:r>
              <a:rPr sz="1400" spc="-20" dirty="0">
                <a:solidFill>
                  <a:srgbClr val="FFFFFF"/>
                </a:solidFill>
                <a:latin typeface="Trebuchet MS"/>
                <a:cs typeface="Trebuchet MS"/>
              </a:rPr>
              <a:t>Call</a:t>
            </a:r>
            <a:endParaRPr sz="1400" dirty="0">
              <a:latin typeface="Trebuchet MS"/>
              <a:cs typeface="Trebuchet MS"/>
            </a:endParaRPr>
          </a:p>
        </p:txBody>
      </p:sp>
      <p:sp>
        <p:nvSpPr>
          <p:cNvPr id="10" name="object 10"/>
          <p:cNvSpPr txBox="1"/>
          <p:nvPr/>
        </p:nvSpPr>
        <p:spPr>
          <a:xfrm>
            <a:off x="5110734" y="4668418"/>
            <a:ext cx="3042666" cy="228268"/>
          </a:xfrm>
          <a:prstGeom prst="rect">
            <a:avLst/>
          </a:prstGeom>
        </p:spPr>
        <p:txBody>
          <a:bodyPr vert="horz" wrap="square" lIns="0" tIns="12700" rIns="0" bIns="0" rtlCol="0">
            <a:spAutoFit/>
          </a:bodyPr>
          <a:lstStyle/>
          <a:p>
            <a:pPr marL="12700">
              <a:lnSpc>
                <a:spcPct val="100000"/>
              </a:lnSpc>
              <a:spcBef>
                <a:spcPts val="100"/>
              </a:spcBef>
            </a:pPr>
            <a:r>
              <a:rPr lang="it-IT" sz="1400" spc="-10" dirty="0">
                <a:solidFill>
                  <a:srgbClr val="FFFFFF"/>
                </a:solidFill>
                <a:latin typeface="Trebuchet MS"/>
                <a:cs typeface="Trebuchet MS"/>
              </a:rPr>
              <a:t>Referente</a:t>
            </a:r>
            <a:r>
              <a:rPr sz="1400" spc="-10" dirty="0">
                <a:solidFill>
                  <a:srgbClr val="FFFFFF"/>
                </a:solidFill>
                <a:latin typeface="Trebuchet MS"/>
                <a:cs typeface="Trebuchet MS"/>
              </a:rPr>
              <a:t>:</a:t>
            </a:r>
            <a:r>
              <a:rPr lang="it-IT" sz="1400" spc="-10" dirty="0">
                <a:solidFill>
                  <a:srgbClr val="FFFFFF"/>
                </a:solidFill>
                <a:latin typeface="Trebuchet MS"/>
                <a:cs typeface="Trebuchet MS"/>
              </a:rPr>
              <a:t> Marianna ASCIONE</a:t>
            </a:r>
            <a:endParaRPr sz="1400" dirty="0">
              <a:latin typeface="Trebuchet MS"/>
              <a:cs typeface="Trebuchet MS"/>
            </a:endParaRPr>
          </a:p>
        </p:txBody>
      </p:sp>
      <p:sp>
        <p:nvSpPr>
          <p:cNvPr id="11" name="object 11"/>
          <p:cNvSpPr/>
          <p:nvPr/>
        </p:nvSpPr>
        <p:spPr>
          <a:xfrm>
            <a:off x="5102352" y="809244"/>
            <a:ext cx="3784600" cy="4147185"/>
          </a:xfrm>
          <a:custGeom>
            <a:avLst/>
            <a:gdLst/>
            <a:ahLst/>
            <a:cxnLst/>
            <a:rect l="l" t="t" r="r" b="b"/>
            <a:pathLst>
              <a:path w="3784600" h="4147185">
                <a:moveTo>
                  <a:pt x="0" y="0"/>
                </a:moveTo>
                <a:lnTo>
                  <a:pt x="3784346" y="1904"/>
                </a:lnTo>
              </a:path>
              <a:path w="3784600" h="4147185">
                <a:moveTo>
                  <a:pt x="0" y="4145279"/>
                </a:moveTo>
                <a:lnTo>
                  <a:pt x="3784346" y="4147172"/>
                </a:lnTo>
              </a:path>
            </a:pathLst>
          </a:custGeom>
          <a:ln w="6096">
            <a:solidFill>
              <a:srgbClr val="FFFFFF"/>
            </a:solidFill>
            <a:prstDash val="dash"/>
          </a:ln>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75564" rIns="0" bIns="0" rtlCol="0">
            <a:spAutoFit/>
          </a:bodyPr>
          <a:lstStyle/>
          <a:p>
            <a:pPr marL="12700">
              <a:lnSpc>
                <a:spcPct val="100000"/>
              </a:lnSpc>
              <a:spcBef>
                <a:spcPts val="100"/>
              </a:spcBef>
            </a:pPr>
            <a:r>
              <a:rPr lang="it-IT" dirty="0"/>
              <a:t>Il</a:t>
            </a:r>
            <a:r>
              <a:rPr lang="it-IT" spc="-5" dirty="0"/>
              <a:t> </a:t>
            </a:r>
            <a:r>
              <a:rPr lang="it-IT" spc="-10" dirty="0"/>
              <a:t>gruppo</a:t>
            </a:r>
          </a:p>
        </p:txBody>
      </p:sp>
      <p:sp>
        <p:nvSpPr>
          <p:cNvPr id="4" name="object 4"/>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p:cNvPicPr/>
          <p:nvPr/>
        </p:nvPicPr>
        <p:blipFill>
          <a:blip r:embed="rId3" cstate="print"/>
          <a:stretch>
            <a:fillRect/>
          </a:stretch>
        </p:blipFill>
        <p:spPr>
          <a:xfrm>
            <a:off x="100584" y="27432"/>
            <a:ext cx="938784" cy="797051"/>
          </a:xfrm>
          <a:prstGeom prst="rect">
            <a:avLst/>
          </a:prstGeom>
        </p:spPr>
      </p:pic>
      <p:sp>
        <p:nvSpPr>
          <p:cNvPr id="6" name="object 6"/>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7" name="object 7"/>
          <p:cNvSpPr txBox="1"/>
          <p:nvPr/>
        </p:nvSpPr>
        <p:spPr>
          <a:xfrm>
            <a:off x="75787" y="1581150"/>
            <a:ext cx="1031240" cy="1551066"/>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La selezione di </a:t>
            </a:r>
          </a:p>
          <a:p>
            <a:pPr marL="12700" marR="5080">
              <a:lnSpc>
                <a:spcPct val="100000"/>
              </a:lnSpc>
              <a:spcBef>
                <a:spcPts val="600"/>
              </a:spcBef>
            </a:pPr>
            <a:r>
              <a:rPr lang="it-IT" sz="700" b="1" spc="-20" dirty="0">
                <a:solidFill>
                  <a:srgbClr val="DB332D"/>
                </a:solidFill>
                <a:latin typeface="Trebuchet MS"/>
                <a:cs typeface="Trebuchet MS"/>
              </a:rPr>
              <a:t>indicatori a breve termine </a:t>
            </a:r>
          </a:p>
          <a:p>
            <a:pPr marL="12700" marR="5080">
              <a:lnSpc>
                <a:spcPct val="100000"/>
              </a:lnSpc>
              <a:spcBef>
                <a:spcPts val="600"/>
              </a:spcBef>
            </a:pPr>
            <a:r>
              <a:rPr lang="it-IT" sz="700" b="1" spc="-20" dirty="0">
                <a:solidFill>
                  <a:srgbClr val="DB332D"/>
                </a:solidFill>
                <a:latin typeface="Trebuchet MS"/>
                <a:cs typeface="Trebuchet MS"/>
              </a:rPr>
              <a:t>per la disaggregazione temporale </a:t>
            </a:r>
          </a:p>
          <a:p>
            <a:pPr marL="12700" marR="5080">
              <a:lnSpc>
                <a:spcPct val="100000"/>
              </a:lnSpc>
              <a:spcBef>
                <a:spcPts val="600"/>
              </a:spcBef>
            </a:pPr>
            <a:r>
              <a:rPr lang="it-IT" sz="700" b="1" spc="-20" dirty="0">
                <a:solidFill>
                  <a:srgbClr val="DB332D"/>
                </a:solidFill>
                <a:latin typeface="Trebuchet MS"/>
                <a:cs typeface="Trebuchet MS"/>
              </a:rPr>
              <a:t>del valore aggiunto </a:t>
            </a:r>
          </a:p>
          <a:p>
            <a:pPr marL="12700" marR="5080">
              <a:lnSpc>
                <a:spcPct val="100000"/>
              </a:lnSpc>
              <a:spcBef>
                <a:spcPts val="600"/>
              </a:spcBef>
            </a:pPr>
            <a:r>
              <a:rPr lang="it-IT" sz="700" b="1" spc="-20" dirty="0">
                <a:solidFill>
                  <a:srgbClr val="DB332D"/>
                </a:solidFill>
                <a:latin typeface="Trebuchet MS"/>
                <a:cs typeface="Trebuchet MS"/>
              </a:rPr>
              <a:t>dei servizi (commercio al dettaglio, G47) nei CET</a:t>
            </a:r>
          </a:p>
          <a:p>
            <a:pPr marL="12700" marR="5080">
              <a:lnSpc>
                <a:spcPct val="100000"/>
              </a:lnSpc>
              <a:spcBef>
                <a:spcPts val="600"/>
              </a:spcBef>
            </a:pPr>
            <a:endParaRPr lang="it-IT" sz="700" dirty="0">
              <a:latin typeface="Trebuchet MS"/>
              <a:cs typeface="Trebuchet MS"/>
            </a:endParaRPr>
          </a:p>
        </p:txBody>
      </p:sp>
      <p:sp>
        <p:nvSpPr>
          <p:cNvPr id="10" name="object 10"/>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7" name="object 17"/>
          <p:cNvSpPr txBox="1"/>
          <p:nvPr/>
        </p:nvSpPr>
        <p:spPr>
          <a:xfrm>
            <a:off x="1318260" y="971550"/>
            <a:ext cx="7216140" cy="2033249"/>
          </a:xfrm>
          <a:prstGeom prst="rect">
            <a:avLst/>
          </a:prstGeom>
        </p:spPr>
        <p:txBody>
          <a:bodyPr vert="horz" wrap="square" lIns="0" tIns="12065" rIns="0" bIns="0" rtlCol="0">
            <a:spAutoFit/>
          </a:bodyPr>
          <a:lstStyle/>
          <a:p>
            <a:pPr marL="12700" marR="5080">
              <a:lnSpc>
                <a:spcPct val="100000"/>
              </a:lnSpc>
              <a:spcBef>
                <a:spcPts val="95"/>
              </a:spcBef>
            </a:pPr>
            <a:r>
              <a:rPr sz="1600" dirty="0">
                <a:solidFill>
                  <a:srgbClr val="4471C4"/>
                </a:solidFill>
                <a:latin typeface="Calibri"/>
                <a:cs typeface="Calibri"/>
              </a:rPr>
              <a:t>Il</a:t>
            </a:r>
            <a:r>
              <a:rPr sz="1600" spc="-35" dirty="0">
                <a:solidFill>
                  <a:srgbClr val="4471C4"/>
                </a:solidFill>
                <a:latin typeface="Calibri"/>
                <a:cs typeface="Calibri"/>
              </a:rPr>
              <a:t> </a:t>
            </a:r>
            <a:r>
              <a:rPr sz="1600" dirty="0">
                <a:solidFill>
                  <a:srgbClr val="4471C4"/>
                </a:solidFill>
                <a:latin typeface="Calibri"/>
                <a:cs typeface="Calibri"/>
              </a:rPr>
              <a:t>gruppo</a:t>
            </a:r>
            <a:r>
              <a:rPr sz="1600" spc="-20" dirty="0">
                <a:solidFill>
                  <a:srgbClr val="4471C4"/>
                </a:solidFill>
                <a:latin typeface="Calibri"/>
                <a:cs typeface="Calibri"/>
              </a:rPr>
              <a:t> </a:t>
            </a:r>
            <a:r>
              <a:rPr sz="1600" dirty="0">
                <a:solidFill>
                  <a:srgbClr val="4471C4"/>
                </a:solidFill>
                <a:latin typeface="Calibri"/>
                <a:cs typeface="Calibri"/>
              </a:rPr>
              <a:t>di</a:t>
            </a:r>
            <a:r>
              <a:rPr sz="1600" spc="-35" dirty="0">
                <a:solidFill>
                  <a:srgbClr val="4471C4"/>
                </a:solidFill>
                <a:latin typeface="Calibri"/>
                <a:cs typeface="Calibri"/>
              </a:rPr>
              <a:t> </a:t>
            </a:r>
            <a:r>
              <a:rPr sz="1600" dirty="0">
                <a:solidFill>
                  <a:srgbClr val="4471C4"/>
                </a:solidFill>
                <a:latin typeface="Calibri"/>
                <a:cs typeface="Calibri"/>
              </a:rPr>
              <a:t>ricerca</a:t>
            </a:r>
            <a:r>
              <a:rPr sz="1600" spc="-5" dirty="0">
                <a:solidFill>
                  <a:srgbClr val="4471C4"/>
                </a:solidFill>
                <a:latin typeface="Calibri"/>
                <a:cs typeface="Calibri"/>
              </a:rPr>
              <a:t> </a:t>
            </a:r>
            <a:r>
              <a:rPr sz="1600" dirty="0">
                <a:solidFill>
                  <a:srgbClr val="4471C4"/>
                </a:solidFill>
                <a:latin typeface="Calibri"/>
                <a:cs typeface="Calibri"/>
              </a:rPr>
              <a:t>si</a:t>
            </a:r>
            <a:r>
              <a:rPr sz="1600" spc="-35" dirty="0">
                <a:solidFill>
                  <a:srgbClr val="4471C4"/>
                </a:solidFill>
                <a:latin typeface="Calibri"/>
                <a:cs typeface="Calibri"/>
              </a:rPr>
              <a:t> </a:t>
            </a:r>
            <a:r>
              <a:rPr lang="it-IT" sz="1600" dirty="0">
                <a:solidFill>
                  <a:srgbClr val="4471C4"/>
                </a:solidFill>
                <a:latin typeface="Calibri"/>
                <a:cs typeface="Calibri"/>
              </a:rPr>
              <a:t>compone</a:t>
            </a:r>
            <a:r>
              <a:rPr sz="1600" spc="5" dirty="0">
                <a:solidFill>
                  <a:srgbClr val="4471C4"/>
                </a:solidFill>
                <a:latin typeface="Calibri"/>
                <a:cs typeface="Calibri"/>
              </a:rPr>
              <a:t> </a:t>
            </a:r>
            <a:r>
              <a:rPr sz="1600" dirty="0">
                <a:solidFill>
                  <a:srgbClr val="4471C4"/>
                </a:solidFill>
                <a:latin typeface="Calibri"/>
                <a:cs typeface="Calibri"/>
              </a:rPr>
              <a:t>di</a:t>
            </a:r>
            <a:r>
              <a:rPr lang="it-IT" sz="1600" dirty="0">
                <a:solidFill>
                  <a:srgbClr val="4471C4"/>
                </a:solidFill>
                <a:latin typeface="Calibri"/>
                <a:cs typeface="Calibri"/>
              </a:rPr>
              <a:t>:</a:t>
            </a:r>
          </a:p>
          <a:p>
            <a:pPr marL="12700" marR="5080">
              <a:lnSpc>
                <a:spcPct val="100000"/>
              </a:lnSpc>
              <a:spcBef>
                <a:spcPts val="95"/>
              </a:spcBef>
            </a:pPr>
            <a:endParaRPr lang="it-IT" sz="1600" dirty="0">
              <a:solidFill>
                <a:srgbClr val="4471C4"/>
              </a:solidFill>
              <a:latin typeface="Calibri"/>
              <a:cs typeface="Calibri"/>
            </a:endParaRPr>
          </a:p>
          <a:p>
            <a:pPr marL="355600" marR="5080" indent="-342900">
              <a:lnSpc>
                <a:spcPct val="100000"/>
              </a:lnSpc>
              <a:spcBef>
                <a:spcPts val="95"/>
              </a:spcBef>
              <a:buAutoNum type="arabicParenR"/>
            </a:pPr>
            <a:r>
              <a:rPr lang="it-IT" sz="1600" dirty="0">
                <a:solidFill>
                  <a:srgbClr val="4471C4"/>
                </a:solidFill>
                <a:latin typeface="Calibri"/>
                <a:cs typeface="Calibri"/>
              </a:rPr>
              <a:t>ASCIONE Marianna, Direzione centrale per la Contabilità nazionale –           responsabile della stima dei servizi market nei CET;</a:t>
            </a:r>
          </a:p>
          <a:p>
            <a:pPr marL="355600" marR="5080" indent="-342900">
              <a:lnSpc>
                <a:spcPct val="100000"/>
              </a:lnSpc>
              <a:spcBef>
                <a:spcPts val="95"/>
              </a:spcBef>
              <a:buAutoNum type="arabicParenR"/>
            </a:pPr>
            <a:endParaRPr lang="it-IT" sz="1600" dirty="0">
              <a:solidFill>
                <a:srgbClr val="4471C4"/>
              </a:solidFill>
              <a:latin typeface="Calibri"/>
              <a:cs typeface="Calibri"/>
            </a:endParaRPr>
          </a:p>
          <a:p>
            <a:pPr marL="355600" marR="5080" indent="-342900">
              <a:lnSpc>
                <a:spcPct val="100000"/>
              </a:lnSpc>
              <a:spcBef>
                <a:spcPts val="95"/>
              </a:spcBef>
              <a:buAutoNum type="arabicParenR"/>
            </a:pPr>
            <a:r>
              <a:rPr lang="it-IT" sz="1600" dirty="0">
                <a:solidFill>
                  <a:srgbClr val="4471C4"/>
                </a:solidFill>
                <a:latin typeface="Calibri"/>
                <a:cs typeface="Calibri"/>
              </a:rPr>
              <a:t>FATELLO Stefania, Direzione centrale per le statistiche sociali e il welfare – responsabile della elaborazione degli scanner data per la stima dell'inflazione mensile</a:t>
            </a:r>
            <a:endParaRPr sz="1600" dirty="0">
              <a:latin typeface="Calibri"/>
              <a:cs typeface="Calibri"/>
            </a:endParaRPr>
          </a:p>
        </p:txBody>
      </p:sp>
      <p:sp>
        <p:nvSpPr>
          <p:cNvPr id="19" name="object 19"/>
          <p:cNvSpPr txBox="1">
            <a:spLocks noGrp="1"/>
          </p:cNvSpPr>
          <p:nvPr>
            <p:ph type="sldNum" sz="quarter" idx="7"/>
          </p:nvPr>
        </p:nvSpPr>
        <p:spPr>
          <a:prstGeom prst="rect">
            <a:avLst/>
          </a:prstGeom>
        </p:spPr>
        <p:txBody>
          <a:bodyPr vert="horz" wrap="square" lIns="0" tIns="5715" rIns="0" bIns="0" rtlCol="0">
            <a:spAutoFit/>
          </a:bodyPr>
          <a:lstStyle/>
          <a:p>
            <a:pPr marL="38100">
              <a:lnSpc>
                <a:spcPct val="100000"/>
              </a:lnSpc>
              <a:spcBef>
                <a:spcPts val="45"/>
              </a:spcBef>
            </a:pPr>
            <a:r>
              <a:rPr spc="-50" dirty="0"/>
              <a:t>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sz="8800" spc="-50" dirty="0">
                <a:solidFill>
                  <a:srgbClr val="FFFFFF"/>
                </a:solidFill>
                <a:latin typeface="Trebuchet MS"/>
                <a:cs typeface="Trebuchet MS"/>
              </a:rPr>
              <a:t>1</a:t>
            </a:r>
            <a:endParaRPr sz="8800" dirty="0">
              <a:latin typeface="Trebuchet MS"/>
              <a:cs typeface="Trebuchet MS"/>
            </a:endParaRPr>
          </a:p>
        </p:txBody>
      </p:sp>
      <p:sp>
        <p:nvSpPr>
          <p:cNvPr id="4" name="object 4"/>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p:cNvPicPr/>
          <p:nvPr/>
        </p:nvPicPr>
        <p:blipFill>
          <a:blip r:embed="rId2" cstate="print"/>
          <a:stretch>
            <a:fillRect/>
          </a:stretch>
        </p:blipFill>
        <p:spPr>
          <a:xfrm>
            <a:off x="100584" y="27432"/>
            <a:ext cx="938784" cy="797051"/>
          </a:xfrm>
          <a:prstGeom prst="rect">
            <a:avLst/>
          </a:prstGeom>
        </p:spPr>
      </p:pic>
      <p:sp>
        <p:nvSpPr>
          <p:cNvPr id="6" name="object 6"/>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0" name="object 20"/>
          <p:cNvSpPr txBox="1">
            <a:spLocks noGrp="1"/>
          </p:cNvSpPr>
          <p:nvPr>
            <p:ph type="sldNum" sz="quarter" idx="7"/>
          </p:nvPr>
        </p:nvSpPr>
        <p:spPr>
          <a:prstGeom prst="rect">
            <a:avLst/>
          </a:prstGeom>
        </p:spPr>
        <p:txBody>
          <a:bodyPr vert="horz" wrap="square" lIns="0" tIns="5715" rIns="0" bIns="0" rtlCol="0">
            <a:spAutoFit/>
          </a:bodyPr>
          <a:lstStyle/>
          <a:p>
            <a:pPr marL="38100">
              <a:lnSpc>
                <a:spcPct val="100000"/>
              </a:lnSpc>
              <a:spcBef>
                <a:spcPts val="45"/>
              </a:spcBef>
            </a:pPr>
            <a:r>
              <a:rPr spc="-50" dirty="0"/>
              <a:t>2</a:t>
            </a:r>
          </a:p>
        </p:txBody>
      </p:sp>
      <p:sp>
        <p:nvSpPr>
          <p:cNvPr id="22" name="Titolo 21">
            <a:extLst>
              <a:ext uri="{FF2B5EF4-FFF2-40B4-BE49-F238E27FC236}">
                <a16:creationId xmlns:a16="http://schemas.microsoft.com/office/drawing/2014/main" id="{8FF85A90-3C15-4A27-9CCA-E817824E4A7B}"/>
              </a:ext>
            </a:extLst>
          </p:cNvPr>
          <p:cNvSpPr>
            <a:spLocks noGrp="1"/>
          </p:cNvSpPr>
          <p:nvPr>
            <p:ph type="title"/>
          </p:nvPr>
        </p:nvSpPr>
        <p:spPr>
          <a:xfrm>
            <a:off x="1306194" y="303657"/>
            <a:ext cx="6267958" cy="369332"/>
          </a:xfrm>
        </p:spPr>
        <p:txBody>
          <a:bodyPr/>
          <a:lstStyle/>
          <a:p>
            <a:r>
              <a:rPr lang="it-IT" dirty="0"/>
              <a:t>Contesto di riferimento</a:t>
            </a:r>
          </a:p>
        </p:txBody>
      </p:sp>
      <p:sp>
        <p:nvSpPr>
          <p:cNvPr id="7" name="object 7">
            <a:extLst>
              <a:ext uri="{FF2B5EF4-FFF2-40B4-BE49-F238E27FC236}">
                <a16:creationId xmlns:a16="http://schemas.microsoft.com/office/drawing/2014/main" id="{A78DCB2C-4241-B8B7-084A-B2624AD7E872}"/>
              </a:ext>
            </a:extLst>
          </p:cNvPr>
          <p:cNvSpPr txBox="1"/>
          <p:nvPr/>
        </p:nvSpPr>
        <p:spPr>
          <a:xfrm>
            <a:off x="54356" y="1581150"/>
            <a:ext cx="1031240" cy="1551066"/>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La selezione di </a:t>
            </a:r>
          </a:p>
          <a:p>
            <a:pPr marL="12700" marR="5080">
              <a:lnSpc>
                <a:spcPct val="100000"/>
              </a:lnSpc>
              <a:spcBef>
                <a:spcPts val="600"/>
              </a:spcBef>
            </a:pPr>
            <a:r>
              <a:rPr lang="it-IT" sz="700" b="1" spc="-20" dirty="0">
                <a:solidFill>
                  <a:srgbClr val="DB332D"/>
                </a:solidFill>
                <a:latin typeface="Trebuchet MS"/>
                <a:cs typeface="Trebuchet MS"/>
              </a:rPr>
              <a:t>indicatori a breve termine </a:t>
            </a:r>
          </a:p>
          <a:p>
            <a:pPr marL="12700" marR="5080">
              <a:lnSpc>
                <a:spcPct val="100000"/>
              </a:lnSpc>
              <a:spcBef>
                <a:spcPts val="600"/>
              </a:spcBef>
            </a:pPr>
            <a:r>
              <a:rPr lang="it-IT" sz="700" b="1" spc="-20" dirty="0">
                <a:solidFill>
                  <a:srgbClr val="DB332D"/>
                </a:solidFill>
                <a:latin typeface="Trebuchet MS"/>
                <a:cs typeface="Trebuchet MS"/>
              </a:rPr>
              <a:t>per la disaggregazione temporale </a:t>
            </a:r>
          </a:p>
          <a:p>
            <a:pPr marL="12700" marR="5080">
              <a:lnSpc>
                <a:spcPct val="100000"/>
              </a:lnSpc>
              <a:spcBef>
                <a:spcPts val="600"/>
              </a:spcBef>
            </a:pPr>
            <a:r>
              <a:rPr lang="it-IT" sz="700" b="1" spc="-20" dirty="0">
                <a:solidFill>
                  <a:srgbClr val="DB332D"/>
                </a:solidFill>
                <a:latin typeface="Trebuchet MS"/>
                <a:cs typeface="Trebuchet MS"/>
              </a:rPr>
              <a:t>del valore aggiunto </a:t>
            </a:r>
          </a:p>
          <a:p>
            <a:pPr marL="12700" marR="5080">
              <a:lnSpc>
                <a:spcPct val="100000"/>
              </a:lnSpc>
              <a:spcBef>
                <a:spcPts val="600"/>
              </a:spcBef>
            </a:pPr>
            <a:r>
              <a:rPr lang="it-IT" sz="700" b="1" spc="-20" dirty="0">
                <a:solidFill>
                  <a:srgbClr val="DB332D"/>
                </a:solidFill>
                <a:latin typeface="Trebuchet MS"/>
                <a:cs typeface="Trebuchet MS"/>
              </a:rPr>
              <a:t>dei servizi (commercio al dettaglio, G47) nei CET</a:t>
            </a:r>
          </a:p>
          <a:p>
            <a:pPr marL="12700" marR="5080">
              <a:lnSpc>
                <a:spcPct val="100000"/>
              </a:lnSpc>
              <a:spcBef>
                <a:spcPts val="600"/>
              </a:spcBef>
            </a:pPr>
            <a:endParaRPr sz="700" dirty="0">
              <a:latin typeface="Trebuchet MS"/>
              <a:cs typeface="Trebuchet MS"/>
            </a:endParaRPr>
          </a:p>
        </p:txBody>
      </p:sp>
      <p:sp>
        <p:nvSpPr>
          <p:cNvPr id="8" name="object 10">
            <a:extLst>
              <a:ext uri="{FF2B5EF4-FFF2-40B4-BE49-F238E27FC236}">
                <a16:creationId xmlns:a16="http://schemas.microsoft.com/office/drawing/2014/main" id="{55DD1873-9109-5421-5C93-205730A4B08C}"/>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17"/>
          <p:cNvSpPr txBox="1"/>
          <p:nvPr/>
        </p:nvSpPr>
        <p:spPr>
          <a:xfrm>
            <a:off x="1318260" y="971550"/>
            <a:ext cx="7216140" cy="4028667"/>
          </a:xfrm>
          <a:prstGeom prst="rect">
            <a:avLst/>
          </a:prstGeom>
        </p:spPr>
        <p:txBody>
          <a:bodyPr vert="horz" wrap="square" lIns="0" tIns="12065" rIns="0" bIns="0" rtlCol="0">
            <a:spAutoFit/>
          </a:bodyPr>
          <a:lstStyle/>
          <a:p>
            <a:pPr marL="12700" marR="5080" algn="just">
              <a:lnSpc>
                <a:spcPct val="100000"/>
              </a:lnSpc>
              <a:spcBef>
                <a:spcPts val="95"/>
              </a:spcBef>
            </a:pPr>
            <a:r>
              <a:rPr lang="it-IT" sz="1600" dirty="0">
                <a:solidFill>
                  <a:srgbClr val="4471C4"/>
                </a:solidFill>
                <a:latin typeface="Calibri"/>
                <a:cs typeface="Calibri"/>
              </a:rPr>
              <a:t>Il progetto si inquadra nell’ambito dei Conti economici trimestrali (CET) dove si utilizzano indicatori ad alta frequenza – mensile / trimestrale - per la stima degli aggregati di Contabilità nazionale.</a:t>
            </a:r>
          </a:p>
          <a:p>
            <a:pPr marL="12700" marR="5080" algn="just">
              <a:lnSpc>
                <a:spcPct val="100000"/>
              </a:lnSpc>
              <a:spcBef>
                <a:spcPts val="95"/>
              </a:spcBef>
            </a:pPr>
            <a:endParaRPr lang="it-IT" sz="1600" dirty="0">
              <a:solidFill>
                <a:srgbClr val="4471C4"/>
              </a:solidFill>
              <a:latin typeface="Calibri"/>
              <a:cs typeface="Calibri"/>
            </a:endParaRPr>
          </a:p>
          <a:p>
            <a:pPr marL="12700" marR="5080" algn="just">
              <a:lnSpc>
                <a:spcPct val="100000"/>
              </a:lnSpc>
              <a:spcBef>
                <a:spcPts val="95"/>
              </a:spcBef>
            </a:pPr>
            <a:r>
              <a:rPr lang="it-IT" sz="1600" dirty="0">
                <a:solidFill>
                  <a:srgbClr val="4471C4"/>
                </a:solidFill>
                <a:latin typeface="Calibri"/>
                <a:cs typeface="Calibri"/>
              </a:rPr>
              <a:t>Poiché le informazioni dirette a livello trimestrale non sono disponibili, vengono utilizzate tecniche econometriche di disaggregazione temporale partendo da indicatori a breve termine la cui dinamica verosimilmente descrive le informazioni disponibili solo a livello annuale.</a:t>
            </a:r>
          </a:p>
          <a:p>
            <a:pPr marL="12700" marR="5080" algn="just">
              <a:lnSpc>
                <a:spcPct val="100000"/>
              </a:lnSpc>
              <a:spcBef>
                <a:spcPts val="95"/>
              </a:spcBef>
            </a:pPr>
            <a:endParaRPr lang="it-IT" sz="1600" dirty="0">
              <a:solidFill>
                <a:srgbClr val="4471C4"/>
              </a:solidFill>
              <a:latin typeface="Calibri"/>
              <a:cs typeface="Calibri"/>
            </a:endParaRPr>
          </a:p>
          <a:p>
            <a:pPr marL="12700" marR="5080" algn="just">
              <a:lnSpc>
                <a:spcPct val="100000"/>
              </a:lnSpc>
              <a:spcBef>
                <a:spcPts val="95"/>
              </a:spcBef>
            </a:pPr>
            <a:r>
              <a:rPr lang="it-IT" sz="1600" dirty="0">
                <a:solidFill>
                  <a:srgbClr val="4471C4"/>
                </a:solidFill>
                <a:latin typeface="Calibri"/>
                <a:cs typeface="Calibri"/>
              </a:rPr>
              <a:t>Per la stima dei servizi market si utilizzano gli indici mensili del fatturato (FAS) la cui dinamica è utilizzata per descrivere il comportamento infrannuale delle serie annuali del valore aggiunto della Contabilità nazionale.</a:t>
            </a:r>
          </a:p>
          <a:p>
            <a:pPr marL="12700" marR="5080" algn="just">
              <a:lnSpc>
                <a:spcPct val="100000"/>
              </a:lnSpc>
              <a:spcBef>
                <a:spcPts val="95"/>
              </a:spcBef>
            </a:pPr>
            <a:endParaRPr lang="it-IT" sz="1600" dirty="0">
              <a:solidFill>
                <a:srgbClr val="4471C4"/>
              </a:solidFill>
              <a:latin typeface="Calibri"/>
              <a:cs typeface="Calibri"/>
            </a:endParaRPr>
          </a:p>
          <a:p>
            <a:pPr marL="12700" marR="5080" algn="just">
              <a:lnSpc>
                <a:spcPct val="100000"/>
              </a:lnSpc>
              <a:spcBef>
                <a:spcPts val="95"/>
              </a:spcBef>
            </a:pPr>
            <a:r>
              <a:rPr lang="it-IT" sz="1600" dirty="0">
                <a:solidFill>
                  <a:srgbClr val="4471C4"/>
                </a:solidFill>
                <a:latin typeface="Calibri"/>
                <a:cs typeface="Calibri"/>
              </a:rPr>
              <a:t>Purtroppo l’indagine FAS non copre l’</a:t>
            </a:r>
            <a:r>
              <a:rPr lang="it-IT" sz="1600" dirty="0" err="1">
                <a:solidFill>
                  <a:srgbClr val="4471C4"/>
                </a:solidFill>
                <a:latin typeface="Calibri"/>
                <a:cs typeface="Calibri"/>
              </a:rPr>
              <a:t>ateco</a:t>
            </a:r>
            <a:r>
              <a:rPr lang="it-IT" sz="1600" dirty="0">
                <a:solidFill>
                  <a:srgbClr val="4471C4"/>
                </a:solidFill>
                <a:latin typeface="Calibri"/>
                <a:cs typeface="Calibri"/>
              </a:rPr>
              <a:t> G47 relativa al commercio al dettaglio e l’indice delle vendite al dettaglio diffuso dall’Istat non è risultato idoneo nella descrizione del valore aggiunto rappresentato nei CET.</a:t>
            </a:r>
            <a:endParaRPr sz="1600" dirty="0">
              <a:solidFill>
                <a:srgbClr val="4471C4"/>
              </a:solidFill>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809DD-98D3-7A25-E22A-943F9F90C44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177F601-ADD0-F7C7-ECEB-5B2FD68CB5D4}"/>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2</a:t>
            </a:r>
            <a:endParaRPr sz="8800" dirty="0">
              <a:latin typeface="Trebuchet MS"/>
              <a:cs typeface="Trebuchet MS"/>
            </a:endParaRPr>
          </a:p>
        </p:txBody>
      </p:sp>
      <p:sp>
        <p:nvSpPr>
          <p:cNvPr id="4" name="object 4">
            <a:extLst>
              <a:ext uri="{FF2B5EF4-FFF2-40B4-BE49-F238E27FC236}">
                <a16:creationId xmlns:a16="http://schemas.microsoft.com/office/drawing/2014/main" id="{DD8B09D5-C62B-382C-1860-82A859ED287F}"/>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205CBE80-D732-EFE7-6221-4348C4F8F637}"/>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70F09CFA-B2D7-5779-BE61-B41C07557779}"/>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0" name="object 20">
            <a:extLst>
              <a:ext uri="{FF2B5EF4-FFF2-40B4-BE49-F238E27FC236}">
                <a16:creationId xmlns:a16="http://schemas.microsoft.com/office/drawing/2014/main" id="{2480D419-9F60-CAF4-1E13-C38F203FCF7A}"/>
              </a:ext>
            </a:extLst>
          </p:cNvPr>
          <p:cNvSpPr txBox="1">
            <a:spLocks noGrp="1"/>
          </p:cNvSpPr>
          <p:nvPr>
            <p:ph type="sldNum" sz="quarter" idx="7"/>
          </p:nvPr>
        </p:nvSpPr>
        <p:spPr>
          <a:prstGeom prst="rect">
            <a:avLst/>
          </a:prstGeom>
        </p:spPr>
        <p:txBody>
          <a:bodyPr vert="horz" wrap="square" lIns="0" tIns="5715" rIns="0" bIns="0" rtlCol="0">
            <a:spAutoFit/>
          </a:bodyPr>
          <a:lstStyle/>
          <a:p>
            <a:pPr marL="38100">
              <a:lnSpc>
                <a:spcPct val="100000"/>
              </a:lnSpc>
              <a:spcBef>
                <a:spcPts val="45"/>
              </a:spcBef>
            </a:pPr>
            <a:r>
              <a:rPr spc="-50" dirty="0"/>
              <a:t>2</a:t>
            </a:r>
          </a:p>
        </p:txBody>
      </p:sp>
      <p:sp>
        <p:nvSpPr>
          <p:cNvPr id="22" name="Titolo 21">
            <a:extLst>
              <a:ext uri="{FF2B5EF4-FFF2-40B4-BE49-F238E27FC236}">
                <a16:creationId xmlns:a16="http://schemas.microsoft.com/office/drawing/2014/main" id="{CC710371-99BE-6F95-7BCD-E5A1DE3EFCF7}"/>
              </a:ext>
            </a:extLst>
          </p:cNvPr>
          <p:cNvSpPr>
            <a:spLocks noGrp="1"/>
          </p:cNvSpPr>
          <p:nvPr>
            <p:ph type="title"/>
          </p:nvPr>
        </p:nvSpPr>
        <p:spPr>
          <a:xfrm>
            <a:off x="1306194" y="303657"/>
            <a:ext cx="6267958" cy="369332"/>
          </a:xfrm>
        </p:spPr>
        <p:txBody>
          <a:bodyPr/>
          <a:lstStyle/>
          <a:p>
            <a:r>
              <a:rPr lang="it-IT" dirty="0"/>
              <a:t>Obiettivi specifici del progetto </a:t>
            </a:r>
          </a:p>
        </p:txBody>
      </p:sp>
      <p:sp>
        <p:nvSpPr>
          <p:cNvPr id="3" name="object 7">
            <a:extLst>
              <a:ext uri="{FF2B5EF4-FFF2-40B4-BE49-F238E27FC236}">
                <a16:creationId xmlns:a16="http://schemas.microsoft.com/office/drawing/2014/main" id="{C27DF0E2-7F2A-3D94-EA21-21310139E560}"/>
              </a:ext>
            </a:extLst>
          </p:cNvPr>
          <p:cNvSpPr txBox="1"/>
          <p:nvPr/>
        </p:nvSpPr>
        <p:spPr>
          <a:xfrm>
            <a:off x="54356" y="1581150"/>
            <a:ext cx="1031240" cy="1551066"/>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La selezione di </a:t>
            </a:r>
          </a:p>
          <a:p>
            <a:pPr marL="12700" marR="5080">
              <a:lnSpc>
                <a:spcPct val="100000"/>
              </a:lnSpc>
              <a:spcBef>
                <a:spcPts val="600"/>
              </a:spcBef>
            </a:pPr>
            <a:r>
              <a:rPr lang="it-IT" sz="700" b="1" spc="-20" dirty="0">
                <a:solidFill>
                  <a:srgbClr val="DB332D"/>
                </a:solidFill>
                <a:latin typeface="Trebuchet MS"/>
                <a:cs typeface="Trebuchet MS"/>
              </a:rPr>
              <a:t>indicatori a breve termine </a:t>
            </a:r>
          </a:p>
          <a:p>
            <a:pPr marL="12700" marR="5080">
              <a:lnSpc>
                <a:spcPct val="100000"/>
              </a:lnSpc>
              <a:spcBef>
                <a:spcPts val="600"/>
              </a:spcBef>
            </a:pPr>
            <a:r>
              <a:rPr lang="it-IT" sz="700" b="1" spc="-20" dirty="0">
                <a:solidFill>
                  <a:srgbClr val="DB332D"/>
                </a:solidFill>
                <a:latin typeface="Trebuchet MS"/>
                <a:cs typeface="Trebuchet MS"/>
              </a:rPr>
              <a:t>per la disaggregazione temporale </a:t>
            </a:r>
          </a:p>
          <a:p>
            <a:pPr marL="12700" marR="5080">
              <a:lnSpc>
                <a:spcPct val="100000"/>
              </a:lnSpc>
              <a:spcBef>
                <a:spcPts val="600"/>
              </a:spcBef>
            </a:pPr>
            <a:r>
              <a:rPr lang="it-IT" sz="700" b="1" spc="-20" dirty="0">
                <a:solidFill>
                  <a:srgbClr val="DB332D"/>
                </a:solidFill>
                <a:latin typeface="Trebuchet MS"/>
                <a:cs typeface="Trebuchet MS"/>
              </a:rPr>
              <a:t>del valore aggiunto </a:t>
            </a:r>
          </a:p>
          <a:p>
            <a:pPr marL="12700" marR="5080">
              <a:lnSpc>
                <a:spcPct val="100000"/>
              </a:lnSpc>
              <a:spcBef>
                <a:spcPts val="600"/>
              </a:spcBef>
            </a:pPr>
            <a:r>
              <a:rPr lang="it-IT" sz="700" b="1" spc="-20" dirty="0">
                <a:solidFill>
                  <a:srgbClr val="DB332D"/>
                </a:solidFill>
                <a:latin typeface="Trebuchet MS"/>
                <a:cs typeface="Trebuchet MS"/>
              </a:rPr>
              <a:t>dei servizi (commercio al dettaglio, G47) nei CET</a:t>
            </a:r>
          </a:p>
          <a:p>
            <a:pPr marL="12700" marR="5080">
              <a:lnSpc>
                <a:spcPct val="100000"/>
              </a:lnSpc>
              <a:spcBef>
                <a:spcPts val="600"/>
              </a:spcBef>
            </a:pPr>
            <a:endParaRPr sz="700" dirty="0">
              <a:latin typeface="Trebuchet MS"/>
              <a:cs typeface="Trebuchet MS"/>
            </a:endParaRPr>
          </a:p>
        </p:txBody>
      </p:sp>
      <p:sp>
        <p:nvSpPr>
          <p:cNvPr id="7" name="object 10">
            <a:extLst>
              <a:ext uri="{FF2B5EF4-FFF2-40B4-BE49-F238E27FC236}">
                <a16:creationId xmlns:a16="http://schemas.microsoft.com/office/drawing/2014/main" id="{06F785CC-B843-35BE-F740-128A96CBE389}"/>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17"/>
          <p:cNvSpPr txBox="1"/>
          <p:nvPr/>
        </p:nvSpPr>
        <p:spPr>
          <a:xfrm>
            <a:off x="1318260" y="971550"/>
            <a:ext cx="7216140" cy="4213333"/>
          </a:xfrm>
          <a:prstGeom prst="rect">
            <a:avLst/>
          </a:prstGeom>
        </p:spPr>
        <p:txBody>
          <a:bodyPr vert="horz" wrap="square" lIns="0" tIns="12065" rIns="0" bIns="0" rtlCol="0">
            <a:spAutoFit/>
          </a:bodyPr>
          <a:lstStyle/>
          <a:p>
            <a:pPr marL="12700" marR="5080">
              <a:lnSpc>
                <a:spcPct val="100000"/>
              </a:lnSpc>
              <a:spcBef>
                <a:spcPts val="95"/>
              </a:spcBef>
            </a:pPr>
            <a:r>
              <a:rPr lang="it-IT" sz="1600" dirty="0">
                <a:solidFill>
                  <a:srgbClr val="4471C4"/>
                </a:solidFill>
                <a:latin typeface="Calibri"/>
                <a:cs typeface="Calibri"/>
              </a:rPr>
              <a:t>L’obiettivo principale del progetto è quello di verificare la significatività di indicatori resi disponibili da nuove fonti acquisite dall’Istat:</a:t>
            </a:r>
          </a:p>
          <a:p>
            <a:pPr marL="12700" marR="5080">
              <a:lnSpc>
                <a:spcPct val="100000"/>
              </a:lnSpc>
              <a:spcBef>
                <a:spcPts val="95"/>
              </a:spcBef>
            </a:pPr>
            <a:endParaRPr lang="it-IT" sz="1600" dirty="0">
              <a:solidFill>
                <a:srgbClr val="4471C4"/>
              </a:solidFill>
              <a:latin typeface="Calibri"/>
              <a:cs typeface="Calibri"/>
            </a:endParaRPr>
          </a:p>
          <a:p>
            <a:pPr marL="298450" marR="5080" indent="-285750" algn="just">
              <a:lnSpc>
                <a:spcPct val="100000"/>
              </a:lnSpc>
              <a:spcBef>
                <a:spcPts val="95"/>
              </a:spcBef>
              <a:buFontTx/>
              <a:buChar char="-"/>
            </a:pPr>
            <a:r>
              <a:rPr lang="it-IT" sz="1600" dirty="0">
                <a:solidFill>
                  <a:srgbClr val="4471C4"/>
                </a:solidFill>
                <a:latin typeface="Calibri"/>
                <a:cs typeface="Calibri"/>
              </a:rPr>
              <a:t>i </a:t>
            </a:r>
            <a:r>
              <a:rPr lang="it-IT" sz="1600" b="1" dirty="0">
                <a:solidFill>
                  <a:srgbClr val="4471C4"/>
                </a:solidFill>
                <a:latin typeface="Calibri"/>
                <a:cs typeface="Calibri"/>
              </a:rPr>
              <a:t>dati di fatturazione elettronica </a:t>
            </a:r>
            <a:r>
              <a:rPr lang="it-IT" sz="1600" dirty="0">
                <a:solidFill>
                  <a:srgbClr val="4471C4"/>
                </a:solidFill>
                <a:latin typeface="Calibri"/>
                <a:cs typeface="Calibri"/>
              </a:rPr>
              <a:t>(FE). </a:t>
            </a:r>
            <a:r>
              <a:rPr lang="it-IT" sz="1400" dirty="0">
                <a:solidFill>
                  <a:srgbClr val="4471C4"/>
                </a:solidFill>
                <a:latin typeface="Calibri"/>
                <a:cs typeface="Calibri"/>
              </a:rPr>
              <a:t>Dati forniti mensilmente all’Istat (tramite SOGEI) dall'Agenzia delle Entrate (autorità fiscale nazionale) con informazioni relative alla totalità delle fatture emesse in seguito alla vendita di beni e/o servizi. I dati sono disponibili dal 2019 per attività economica.</a:t>
            </a:r>
          </a:p>
          <a:p>
            <a:pPr marL="298450" marR="5080" indent="-285750">
              <a:lnSpc>
                <a:spcPct val="100000"/>
              </a:lnSpc>
              <a:spcBef>
                <a:spcPts val="95"/>
              </a:spcBef>
              <a:buFontTx/>
              <a:buChar char="-"/>
            </a:pPr>
            <a:endParaRPr lang="it-IT" sz="1600" dirty="0">
              <a:solidFill>
                <a:srgbClr val="4471C4"/>
              </a:solidFill>
              <a:latin typeface="Calibri"/>
              <a:cs typeface="Calibri"/>
            </a:endParaRPr>
          </a:p>
          <a:p>
            <a:pPr marL="12700" marR="5080">
              <a:lnSpc>
                <a:spcPct val="100000"/>
              </a:lnSpc>
              <a:spcBef>
                <a:spcPts val="95"/>
              </a:spcBef>
            </a:pPr>
            <a:endParaRPr lang="it-IT" sz="1600" dirty="0">
              <a:solidFill>
                <a:srgbClr val="4471C4"/>
              </a:solidFill>
              <a:latin typeface="Calibri"/>
              <a:cs typeface="Calibri"/>
            </a:endParaRPr>
          </a:p>
          <a:p>
            <a:pPr marL="298450" marR="5080" indent="-285750" algn="just">
              <a:spcBef>
                <a:spcPts val="95"/>
              </a:spcBef>
              <a:buFontTx/>
              <a:buChar char="-"/>
            </a:pPr>
            <a:r>
              <a:rPr lang="it-IT" sz="1600" dirty="0">
                <a:solidFill>
                  <a:srgbClr val="4471C4"/>
                </a:solidFill>
                <a:latin typeface="Calibri"/>
                <a:cs typeface="Calibri"/>
              </a:rPr>
              <a:t>i </a:t>
            </a:r>
            <a:r>
              <a:rPr lang="it-IT" sz="1600" b="1" dirty="0">
                <a:solidFill>
                  <a:srgbClr val="4471C4"/>
                </a:solidFill>
                <a:latin typeface="Calibri"/>
                <a:cs typeface="Calibri"/>
              </a:rPr>
              <a:t>dati scanner </a:t>
            </a:r>
            <a:r>
              <a:rPr lang="it-IT" sz="1600" dirty="0">
                <a:solidFill>
                  <a:srgbClr val="4471C4"/>
                </a:solidFill>
                <a:latin typeface="Calibri"/>
                <a:cs typeface="Calibri"/>
              </a:rPr>
              <a:t>(SD). </a:t>
            </a:r>
            <a:r>
              <a:rPr lang="it-IT" sz="1400" dirty="0">
                <a:solidFill>
                  <a:srgbClr val="4471C4"/>
                </a:solidFill>
                <a:latin typeface="Calibri"/>
                <a:cs typeface="Calibri"/>
              </a:rPr>
              <a:t>Dati provenienti da circa venti catene della Grande Distribuzione Organizzata (GDO) del commercio al dettaglio che l’Istat acquisisce da gennaio 2018 per la rilevazione ed elaborazione degli indici mensili dei prezzi al consumo dei prodotti </a:t>
            </a:r>
            <a:r>
              <a:rPr lang="it-IT" sz="1400" dirty="0" err="1">
                <a:solidFill>
                  <a:srgbClr val="4471C4"/>
                </a:solidFill>
                <a:latin typeface="Calibri"/>
                <a:cs typeface="Calibri"/>
              </a:rPr>
              <a:t>grocery</a:t>
            </a:r>
            <a:r>
              <a:rPr lang="it-IT" sz="1400" dirty="0">
                <a:solidFill>
                  <a:srgbClr val="4471C4"/>
                </a:solidFill>
                <a:latin typeface="Calibri"/>
                <a:cs typeface="Calibri"/>
              </a:rPr>
              <a:t> (beni alimentari confezionati, beni per la cura della casa e della persona). L’Istat acquisisce dati settimanali di fatturato e quantità, distinti per punto vendita e per GTIN (codice a barre), di un campione di oltre 4.000 punti vendita distribuiti sull’intero territorio nazionale e rappresentativo delle varie tipologie distributive della GDO (ipermercati, supermercati, discount, libero servizio e </a:t>
            </a:r>
            <a:r>
              <a:rPr lang="it-IT" sz="1400" dirty="0" err="1">
                <a:solidFill>
                  <a:srgbClr val="4471C4"/>
                </a:solidFill>
                <a:latin typeface="Calibri"/>
                <a:cs typeface="Calibri"/>
              </a:rPr>
              <a:t>specialist</a:t>
            </a:r>
            <a:r>
              <a:rPr lang="it-IT" sz="1400" dirty="0">
                <a:solidFill>
                  <a:srgbClr val="4471C4"/>
                </a:solidFill>
                <a:latin typeface="Calibri"/>
                <a:cs typeface="Calibri"/>
              </a:rPr>
              <a:t> </a:t>
            </a:r>
            <a:r>
              <a:rPr lang="it-IT" sz="1400" dirty="0" err="1">
                <a:solidFill>
                  <a:srgbClr val="4471C4"/>
                </a:solidFill>
                <a:latin typeface="Calibri"/>
                <a:cs typeface="Calibri"/>
              </a:rPr>
              <a:t>drug</a:t>
            </a:r>
            <a:r>
              <a:rPr lang="it-IT" sz="1400" dirty="0">
                <a:solidFill>
                  <a:srgbClr val="4471C4"/>
                </a:solidFill>
                <a:latin typeface="Calibri"/>
                <a:cs typeface="Calibri"/>
              </a:rPr>
              <a:t>).</a:t>
            </a:r>
          </a:p>
          <a:p>
            <a:pPr marL="12700" marR="5080">
              <a:lnSpc>
                <a:spcPct val="100000"/>
              </a:lnSpc>
              <a:spcBef>
                <a:spcPts val="95"/>
              </a:spcBef>
            </a:pPr>
            <a:endParaRPr sz="1600" dirty="0">
              <a:latin typeface="Calibri"/>
              <a:cs typeface="Calibri"/>
            </a:endParaRPr>
          </a:p>
        </p:txBody>
      </p:sp>
    </p:spTree>
    <p:extLst>
      <p:ext uri="{BB962C8B-B14F-4D97-AF65-F5344CB8AC3E}">
        <p14:creationId xmlns:p14="http://schemas.microsoft.com/office/powerpoint/2010/main" val="1400160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7454A-8C30-E017-C06E-8FBA0751E73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C7DF3DD-1980-BEB2-5B12-00CD4D7DBDCD}"/>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3</a:t>
            </a:r>
            <a:endParaRPr sz="8800" dirty="0">
              <a:latin typeface="Trebuchet MS"/>
              <a:cs typeface="Trebuchet MS"/>
            </a:endParaRPr>
          </a:p>
        </p:txBody>
      </p:sp>
      <p:sp>
        <p:nvSpPr>
          <p:cNvPr id="4" name="object 4">
            <a:extLst>
              <a:ext uri="{FF2B5EF4-FFF2-40B4-BE49-F238E27FC236}">
                <a16:creationId xmlns:a16="http://schemas.microsoft.com/office/drawing/2014/main" id="{CD53CE29-1123-2059-A389-34BFB4601221}"/>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12322CA7-9626-5FCA-5BAC-6CF486C35946}"/>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C38F4369-64C0-25C8-230D-7E7389CDE675}"/>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0" name="object 20">
            <a:extLst>
              <a:ext uri="{FF2B5EF4-FFF2-40B4-BE49-F238E27FC236}">
                <a16:creationId xmlns:a16="http://schemas.microsoft.com/office/drawing/2014/main" id="{B7F8CCC1-ABFF-8350-9F9A-27A53D78D6BC}"/>
              </a:ext>
            </a:extLst>
          </p:cNvPr>
          <p:cNvSpPr txBox="1">
            <a:spLocks noGrp="1"/>
          </p:cNvSpPr>
          <p:nvPr>
            <p:ph type="sldNum" sz="quarter" idx="7"/>
          </p:nvPr>
        </p:nvSpPr>
        <p:spPr>
          <a:prstGeom prst="rect">
            <a:avLst/>
          </a:prstGeom>
        </p:spPr>
        <p:txBody>
          <a:bodyPr vert="horz" wrap="square" lIns="0" tIns="5715" rIns="0" bIns="0" rtlCol="0">
            <a:spAutoFit/>
          </a:bodyPr>
          <a:lstStyle/>
          <a:p>
            <a:pPr marL="38100">
              <a:lnSpc>
                <a:spcPct val="100000"/>
              </a:lnSpc>
              <a:spcBef>
                <a:spcPts val="45"/>
              </a:spcBef>
            </a:pPr>
            <a:r>
              <a:rPr spc="-50" dirty="0"/>
              <a:t>2</a:t>
            </a:r>
          </a:p>
        </p:txBody>
      </p:sp>
      <p:sp>
        <p:nvSpPr>
          <p:cNvPr id="22" name="Titolo 21">
            <a:extLst>
              <a:ext uri="{FF2B5EF4-FFF2-40B4-BE49-F238E27FC236}">
                <a16:creationId xmlns:a16="http://schemas.microsoft.com/office/drawing/2014/main" id="{1B88B06D-F684-6652-D71E-5BFBC4292077}"/>
              </a:ext>
            </a:extLst>
          </p:cNvPr>
          <p:cNvSpPr>
            <a:spLocks noGrp="1"/>
          </p:cNvSpPr>
          <p:nvPr>
            <p:ph type="title"/>
          </p:nvPr>
        </p:nvSpPr>
        <p:spPr>
          <a:xfrm>
            <a:off x="1306194" y="303657"/>
            <a:ext cx="6267958" cy="369332"/>
          </a:xfrm>
        </p:spPr>
        <p:txBody>
          <a:bodyPr/>
          <a:lstStyle/>
          <a:p>
            <a:r>
              <a:rPr lang="it-IT" dirty="0"/>
              <a:t>Metodologia</a:t>
            </a:r>
          </a:p>
        </p:txBody>
      </p:sp>
      <p:sp>
        <p:nvSpPr>
          <p:cNvPr id="3" name="object 7">
            <a:extLst>
              <a:ext uri="{FF2B5EF4-FFF2-40B4-BE49-F238E27FC236}">
                <a16:creationId xmlns:a16="http://schemas.microsoft.com/office/drawing/2014/main" id="{E5BED8E5-D156-2A9F-FEEC-82A1A4A4F5AE}"/>
              </a:ext>
            </a:extLst>
          </p:cNvPr>
          <p:cNvSpPr txBox="1"/>
          <p:nvPr/>
        </p:nvSpPr>
        <p:spPr>
          <a:xfrm>
            <a:off x="54356" y="1581150"/>
            <a:ext cx="1031240" cy="1551066"/>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La selezione di </a:t>
            </a:r>
          </a:p>
          <a:p>
            <a:pPr marL="12700" marR="5080">
              <a:lnSpc>
                <a:spcPct val="100000"/>
              </a:lnSpc>
              <a:spcBef>
                <a:spcPts val="600"/>
              </a:spcBef>
            </a:pPr>
            <a:r>
              <a:rPr lang="it-IT" sz="700" b="1" spc="-20" dirty="0">
                <a:solidFill>
                  <a:srgbClr val="DB332D"/>
                </a:solidFill>
                <a:latin typeface="Trebuchet MS"/>
                <a:cs typeface="Trebuchet MS"/>
              </a:rPr>
              <a:t>indicatori a breve termine </a:t>
            </a:r>
          </a:p>
          <a:p>
            <a:pPr marL="12700" marR="5080">
              <a:lnSpc>
                <a:spcPct val="100000"/>
              </a:lnSpc>
              <a:spcBef>
                <a:spcPts val="600"/>
              </a:spcBef>
            </a:pPr>
            <a:r>
              <a:rPr lang="it-IT" sz="700" b="1" spc="-20" dirty="0">
                <a:solidFill>
                  <a:srgbClr val="DB332D"/>
                </a:solidFill>
                <a:latin typeface="Trebuchet MS"/>
                <a:cs typeface="Trebuchet MS"/>
              </a:rPr>
              <a:t>per la disaggregazione temporale </a:t>
            </a:r>
          </a:p>
          <a:p>
            <a:pPr marL="12700" marR="5080">
              <a:lnSpc>
                <a:spcPct val="100000"/>
              </a:lnSpc>
              <a:spcBef>
                <a:spcPts val="600"/>
              </a:spcBef>
            </a:pPr>
            <a:r>
              <a:rPr lang="it-IT" sz="700" b="1" spc="-20" dirty="0">
                <a:solidFill>
                  <a:srgbClr val="DB332D"/>
                </a:solidFill>
                <a:latin typeface="Trebuchet MS"/>
                <a:cs typeface="Trebuchet MS"/>
              </a:rPr>
              <a:t>del valore aggiunto </a:t>
            </a:r>
          </a:p>
          <a:p>
            <a:pPr marL="12700" marR="5080">
              <a:lnSpc>
                <a:spcPct val="100000"/>
              </a:lnSpc>
              <a:spcBef>
                <a:spcPts val="600"/>
              </a:spcBef>
            </a:pPr>
            <a:r>
              <a:rPr lang="it-IT" sz="700" b="1" spc="-20" dirty="0">
                <a:solidFill>
                  <a:srgbClr val="DB332D"/>
                </a:solidFill>
                <a:latin typeface="Trebuchet MS"/>
                <a:cs typeface="Trebuchet MS"/>
              </a:rPr>
              <a:t>dei servizi (commercio al dettaglio, G47) nei CET</a:t>
            </a:r>
          </a:p>
          <a:p>
            <a:pPr marL="12700" marR="5080">
              <a:lnSpc>
                <a:spcPct val="100000"/>
              </a:lnSpc>
              <a:spcBef>
                <a:spcPts val="600"/>
              </a:spcBef>
            </a:pPr>
            <a:endParaRPr sz="700" dirty="0">
              <a:latin typeface="Trebuchet MS"/>
              <a:cs typeface="Trebuchet MS"/>
            </a:endParaRPr>
          </a:p>
        </p:txBody>
      </p:sp>
      <p:sp>
        <p:nvSpPr>
          <p:cNvPr id="7" name="object 10">
            <a:extLst>
              <a:ext uri="{FF2B5EF4-FFF2-40B4-BE49-F238E27FC236}">
                <a16:creationId xmlns:a16="http://schemas.microsoft.com/office/drawing/2014/main" id="{E2DAA7D6-247A-050D-67EE-54D116545F9D}"/>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17"/>
          <p:cNvSpPr txBox="1"/>
          <p:nvPr/>
        </p:nvSpPr>
        <p:spPr>
          <a:xfrm>
            <a:off x="1318260" y="971550"/>
            <a:ext cx="7216140" cy="3069430"/>
          </a:xfrm>
          <a:prstGeom prst="rect">
            <a:avLst/>
          </a:prstGeom>
        </p:spPr>
        <p:txBody>
          <a:bodyPr vert="horz" wrap="square" lIns="0" tIns="12065" rIns="0" bIns="0" rtlCol="0">
            <a:spAutoFit/>
          </a:bodyPr>
          <a:lstStyle/>
          <a:p>
            <a:pPr marL="12700" marR="5080" algn="just">
              <a:lnSpc>
                <a:spcPct val="100000"/>
              </a:lnSpc>
              <a:spcBef>
                <a:spcPts val="95"/>
              </a:spcBef>
            </a:pPr>
            <a:r>
              <a:rPr lang="it-IT" sz="1600" dirty="0">
                <a:solidFill>
                  <a:srgbClr val="4471C4"/>
                </a:solidFill>
                <a:latin typeface="Calibri"/>
                <a:cs typeface="Calibri"/>
              </a:rPr>
              <a:t>Il progetto prevede l’applicazione di tecniche di </a:t>
            </a:r>
            <a:r>
              <a:rPr lang="it-IT" sz="1600" i="1" dirty="0" err="1">
                <a:solidFill>
                  <a:srgbClr val="4471C4"/>
                </a:solidFill>
                <a:latin typeface="Calibri"/>
                <a:cs typeface="Calibri"/>
              </a:rPr>
              <a:t>statistical</a:t>
            </a:r>
            <a:r>
              <a:rPr lang="it-IT" sz="1600" i="1" dirty="0">
                <a:solidFill>
                  <a:srgbClr val="4471C4"/>
                </a:solidFill>
                <a:latin typeface="Calibri"/>
                <a:cs typeface="Calibri"/>
              </a:rPr>
              <a:t> </a:t>
            </a:r>
            <a:r>
              <a:rPr lang="it-IT" sz="1600" i="1" dirty="0" err="1">
                <a:solidFill>
                  <a:srgbClr val="4471C4"/>
                </a:solidFill>
                <a:latin typeface="Calibri"/>
                <a:cs typeface="Calibri"/>
              </a:rPr>
              <a:t>learning</a:t>
            </a:r>
            <a:r>
              <a:rPr lang="it-IT" sz="1600" i="1" dirty="0">
                <a:solidFill>
                  <a:srgbClr val="4471C4"/>
                </a:solidFill>
                <a:latin typeface="Calibri"/>
                <a:cs typeface="Calibri"/>
              </a:rPr>
              <a:t>.</a:t>
            </a:r>
          </a:p>
          <a:p>
            <a:pPr marL="12700" marR="5080" algn="just">
              <a:lnSpc>
                <a:spcPct val="100000"/>
              </a:lnSpc>
              <a:spcBef>
                <a:spcPts val="95"/>
              </a:spcBef>
            </a:pPr>
            <a:endParaRPr lang="it-IT" sz="1600" i="1" dirty="0">
              <a:solidFill>
                <a:srgbClr val="4471C4"/>
              </a:solidFill>
              <a:latin typeface="Calibri"/>
              <a:cs typeface="Calibri"/>
            </a:endParaRPr>
          </a:p>
          <a:p>
            <a:pPr marL="12700" marR="5080" algn="just">
              <a:lnSpc>
                <a:spcPct val="100000"/>
              </a:lnSpc>
              <a:spcBef>
                <a:spcPts val="95"/>
              </a:spcBef>
            </a:pPr>
            <a:r>
              <a:rPr lang="it-IT" sz="1600" dirty="0">
                <a:solidFill>
                  <a:srgbClr val="4471C4"/>
                </a:solidFill>
                <a:latin typeface="Calibri"/>
                <a:cs typeface="Calibri"/>
              </a:rPr>
              <a:t>In particolare mediante il metodo di regolarizzazione fornita da LASSO, si intende procedere alla selezione di un set parsimonioso di variabili a partire da FE&amp;SD da utilizzare come regressori per la stima della variabile dipendente costituita dal valore aggiunto del commercio al dettaglio che confluisce nel </a:t>
            </a:r>
            <a:r>
              <a:rPr lang="it-IT" sz="1600" dirty="0" err="1">
                <a:solidFill>
                  <a:srgbClr val="4471C4"/>
                </a:solidFill>
                <a:latin typeface="Calibri"/>
                <a:cs typeface="Calibri"/>
              </a:rPr>
              <a:t>Pil</a:t>
            </a:r>
            <a:r>
              <a:rPr lang="it-IT" sz="1600" dirty="0">
                <a:solidFill>
                  <a:srgbClr val="4471C4"/>
                </a:solidFill>
                <a:latin typeface="Calibri"/>
                <a:cs typeface="Calibri"/>
              </a:rPr>
              <a:t> descritto nei CET.</a:t>
            </a:r>
          </a:p>
          <a:p>
            <a:pPr marL="12700" marR="5080" algn="just">
              <a:lnSpc>
                <a:spcPct val="100000"/>
              </a:lnSpc>
              <a:spcBef>
                <a:spcPts val="95"/>
              </a:spcBef>
            </a:pPr>
            <a:endParaRPr lang="it-IT" sz="1600" dirty="0">
              <a:solidFill>
                <a:srgbClr val="4471C4"/>
              </a:solidFill>
              <a:latin typeface="Calibri"/>
              <a:cs typeface="Calibri"/>
            </a:endParaRPr>
          </a:p>
          <a:p>
            <a:pPr marL="12700" marR="5080" algn="just">
              <a:lnSpc>
                <a:spcPct val="100000"/>
              </a:lnSpc>
              <a:spcBef>
                <a:spcPts val="95"/>
              </a:spcBef>
            </a:pPr>
            <a:r>
              <a:rPr lang="it-IT" sz="1600" dirty="0">
                <a:solidFill>
                  <a:srgbClr val="4471C4"/>
                </a:solidFill>
                <a:latin typeface="Calibri"/>
                <a:cs typeface="Calibri"/>
              </a:rPr>
              <a:t>Il metodo verrà implementato sfruttando la routine disponibile in R.</a:t>
            </a:r>
          </a:p>
          <a:p>
            <a:pPr marL="12700" marR="5080" algn="just">
              <a:lnSpc>
                <a:spcPct val="100000"/>
              </a:lnSpc>
              <a:spcBef>
                <a:spcPts val="95"/>
              </a:spcBef>
            </a:pPr>
            <a:endParaRPr lang="it-IT" sz="1600" dirty="0">
              <a:solidFill>
                <a:srgbClr val="4471C4"/>
              </a:solidFill>
              <a:latin typeface="Calibri"/>
              <a:cs typeface="Calibri"/>
            </a:endParaRPr>
          </a:p>
          <a:p>
            <a:pPr marL="12700" marR="5080" algn="just">
              <a:lnSpc>
                <a:spcPct val="100000"/>
              </a:lnSpc>
              <a:spcBef>
                <a:spcPts val="95"/>
              </a:spcBef>
            </a:pPr>
            <a:endParaRPr lang="it-IT" sz="1600" dirty="0">
              <a:solidFill>
                <a:srgbClr val="4471C4"/>
              </a:solidFill>
              <a:latin typeface="Calibri"/>
              <a:cs typeface="Calibri"/>
            </a:endParaRPr>
          </a:p>
          <a:p>
            <a:pPr marL="12700" marR="5080" algn="just">
              <a:lnSpc>
                <a:spcPct val="100000"/>
              </a:lnSpc>
              <a:spcBef>
                <a:spcPts val="95"/>
              </a:spcBef>
            </a:pPr>
            <a:endParaRPr lang="it-IT" sz="1600" dirty="0">
              <a:solidFill>
                <a:srgbClr val="4471C4"/>
              </a:solidFill>
              <a:latin typeface="Calibri"/>
              <a:cs typeface="Calibri"/>
            </a:endParaRPr>
          </a:p>
          <a:p>
            <a:pPr marL="12700" marR="5080" algn="just">
              <a:lnSpc>
                <a:spcPct val="100000"/>
              </a:lnSpc>
              <a:spcBef>
                <a:spcPts val="95"/>
              </a:spcBef>
            </a:pPr>
            <a:endParaRPr sz="1600" dirty="0">
              <a:latin typeface="Calibri"/>
              <a:cs typeface="Calibri"/>
            </a:endParaRPr>
          </a:p>
        </p:txBody>
      </p:sp>
    </p:spTree>
    <p:extLst>
      <p:ext uri="{BB962C8B-B14F-4D97-AF65-F5344CB8AC3E}">
        <p14:creationId xmlns:p14="http://schemas.microsoft.com/office/powerpoint/2010/main" val="3677506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B0094-8B9C-EDBC-E609-ADBD4C18F7F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9E3970E-867B-5B39-C37C-87C2557EC2C4}"/>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4</a:t>
            </a:r>
            <a:endParaRPr sz="8800" dirty="0">
              <a:latin typeface="Trebuchet MS"/>
              <a:cs typeface="Trebuchet MS"/>
            </a:endParaRPr>
          </a:p>
        </p:txBody>
      </p:sp>
      <p:sp>
        <p:nvSpPr>
          <p:cNvPr id="4" name="object 4">
            <a:extLst>
              <a:ext uri="{FF2B5EF4-FFF2-40B4-BE49-F238E27FC236}">
                <a16:creationId xmlns:a16="http://schemas.microsoft.com/office/drawing/2014/main" id="{565F48B6-91A1-19D4-32AD-FFD573E6C96C}"/>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39CEDABE-AC8C-BD08-E7F9-082DB3B160A9}"/>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E58EB119-71FE-F58F-1C2B-DFAD19304318}"/>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0" name="object 20">
            <a:extLst>
              <a:ext uri="{FF2B5EF4-FFF2-40B4-BE49-F238E27FC236}">
                <a16:creationId xmlns:a16="http://schemas.microsoft.com/office/drawing/2014/main" id="{45460652-1771-AE09-625F-BFA5F9E35545}"/>
              </a:ext>
            </a:extLst>
          </p:cNvPr>
          <p:cNvSpPr txBox="1">
            <a:spLocks noGrp="1"/>
          </p:cNvSpPr>
          <p:nvPr>
            <p:ph type="sldNum" sz="quarter" idx="7"/>
          </p:nvPr>
        </p:nvSpPr>
        <p:spPr>
          <a:prstGeom prst="rect">
            <a:avLst/>
          </a:prstGeom>
        </p:spPr>
        <p:txBody>
          <a:bodyPr vert="horz" wrap="square" lIns="0" tIns="5715" rIns="0" bIns="0" rtlCol="0">
            <a:spAutoFit/>
          </a:bodyPr>
          <a:lstStyle/>
          <a:p>
            <a:pPr marL="38100">
              <a:lnSpc>
                <a:spcPct val="100000"/>
              </a:lnSpc>
              <a:spcBef>
                <a:spcPts val="45"/>
              </a:spcBef>
            </a:pPr>
            <a:r>
              <a:rPr spc="-50" dirty="0"/>
              <a:t>2</a:t>
            </a:r>
          </a:p>
        </p:txBody>
      </p:sp>
      <p:sp>
        <p:nvSpPr>
          <p:cNvPr id="22" name="Titolo 21">
            <a:extLst>
              <a:ext uri="{FF2B5EF4-FFF2-40B4-BE49-F238E27FC236}">
                <a16:creationId xmlns:a16="http://schemas.microsoft.com/office/drawing/2014/main" id="{61803C83-80EB-2085-DAC0-738B157A143C}"/>
              </a:ext>
            </a:extLst>
          </p:cNvPr>
          <p:cNvSpPr>
            <a:spLocks noGrp="1"/>
          </p:cNvSpPr>
          <p:nvPr>
            <p:ph type="title"/>
          </p:nvPr>
        </p:nvSpPr>
        <p:spPr>
          <a:xfrm>
            <a:off x="1306194" y="303657"/>
            <a:ext cx="6267958" cy="369332"/>
          </a:xfrm>
        </p:spPr>
        <p:txBody>
          <a:bodyPr/>
          <a:lstStyle/>
          <a:p>
            <a:r>
              <a:rPr lang="it-IT" dirty="0"/>
              <a:t>Output e vantaggi attesi </a:t>
            </a:r>
          </a:p>
        </p:txBody>
      </p:sp>
      <p:sp>
        <p:nvSpPr>
          <p:cNvPr id="3" name="object 7">
            <a:extLst>
              <a:ext uri="{FF2B5EF4-FFF2-40B4-BE49-F238E27FC236}">
                <a16:creationId xmlns:a16="http://schemas.microsoft.com/office/drawing/2014/main" id="{C4E24FE4-FA73-5509-9BB3-DC6A0CA85BA2}"/>
              </a:ext>
            </a:extLst>
          </p:cNvPr>
          <p:cNvSpPr txBox="1"/>
          <p:nvPr/>
        </p:nvSpPr>
        <p:spPr>
          <a:xfrm>
            <a:off x="54356" y="1581150"/>
            <a:ext cx="1031240" cy="1551066"/>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La selezione di </a:t>
            </a:r>
          </a:p>
          <a:p>
            <a:pPr marL="12700" marR="5080">
              <a:lnSpc>
                <a:spcPct val="100000"/>
              </a:lnSpc>
              <a:spcBef>
                <a:spcPts val="600"/>
              </a:spcBef>
            </a:pPr>
            <a:r>
              <a:rPr lang="it-IT" sz="700" b="1" spc="-20" dirty="0">
                <a:solidFill>
                  <a:srgbClr val="DB332D"/>
                </a:solidFill>
                <a:latin typeface="Trebuchet MS"/>
                <a:cs typeface="Trebuchet MS"/>
              </a:rPr>
              <a:t>indicatori a breve termine </a:t>
            </a:r>
          </a:p>
          <a:p>
            <a:pPr marL="12700" marR="5080">
              <a:lnSpc>
                <a:spcPct val="100000"/>
              </a:lnSpc>
              <a:spcBef>
                <a:spcPts val="600"/>
              </a:spcBef>
            </a:pPr>
            <a:r>
              <a:rPr lang="it-IT" sz="700" b="1" spc="-20" dirty="0">
                <a:solidFill>
                  <a:srgbClr val="DB332D"/>
                </a:solidFill>
                <a:latin typeface="Trebuchet MS"/>
                <a:cs typeface="Trebuchet MS"/>
              </a:rPr>
              <a:t>per la disaggregazione temporale </a:t>
            </a:r>
          </a:p>
          <a:p>
            <a:pPr marL="12700" marR="5080">
              <a:lnSpc>
                <a:spcPct val="100000"/>
              </a:lnSpc>
              <a:spcBef>
                <a:spcPts val="600"/>
              </a:spcBef>
            </a:pPr>
            <a:r>
              <a:rPr lang="it-IT" sz="700" b="1" spc="-20" dirty="0">
                <a:solidFill>
                  <a:srgbClr val="DB332D"/>
                </a:solidFill>
                <a:latin typeface="Trebuchet MS"/>
                <a:cs typeface="Trebuchet MS"/>
              </a:rPr>
              <a:t>del valore aggiunto </a:t>
            </a:r>
          </a:p>
          <a:p>
            <a:pPr marL="12700" marR="5080">
              <a:lnSpc>
                <a:spcPct val="100000"/>
              </a:lnSpc>
              <a:spcBef>
                <a:spcPts val="600"/>
              </a:spcBef>
            </a:pPr>
            <a:r>
              <a:rPr lang="it-IT" sz="700" b="1" spc="-20" dirty="0">
                <a:solidFill>
                  <a:srgbClr val="DB332D"/>
                </a:solidFill>
                <a:latin typeface="Trebuchet MS"/>
                <a:cs typeface="Trebuchet MS"/>
              </a:rPr>
              <a:t>dei servizi (commercio al dettaglio, G47) nei CET</a:t>
            </a:r>
          </a:p>
          <a:p>
            <a:pPr marL="12700" marR="5080">
              <a:lnSpc>
                <a:spcPct val="100000"/>
              </a:lnSpc>
              <a:spcBef>
                <a:spcPts val="600"/>
              </a:spcBef>
            </a:pPr>
            <a:endParaRPr sz="700" dirty="0">
              <a:latin typeface="Trebuchet MS"/>
              <a:cs typeface="Trebuchet MS"/>
            </a:endParaRPr>
          </a:p>
        </p:txBody>
      </p:sp>
      <p:sp>
        <p:nvSpPr>
          <p:cNvPr id="7" name="object 10">
            <a:extLst>
              <a:ext uri="{FF2B5EF4-FFF2-40B4-BE49-F238E27FC236}">
                <a16:creationId xmlns:a16="http://schemas.microsoft.com/office/drawing/2014/main" id="{B25FD904-F2BA-C48C-5807-88BC0B4D5A8A}"/>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17"/>
          <p:cNvSpPr txBox="1"/>
          <p:nvPr/>
        </p:nvSpPr>
        <p:spPr>
          <a:xfrm>
            <a:off x="1318260" y="971550"/>
            <a:ext cx="7216140" cy="3315651"/>
          </a:xfrm>
          <a:prstGeom prst="rect">
            <a:avLst/>
          </a:prstGeom>
        </p:spPr>
        <p:txBody>
          <a:bodyPr vert="horz" wrap="square" lIns="0" tIns="12065" rIns="0" bIns="0" rtlCol="0">
            <a:spAutoFit/>
          </a:bodyPr>
          <a:lstStyle/>
          <a:p>
            <a:pPr marL="12700" marR="5080">
              <a:lnSpc>
                <a:spcPct val="100000"/>
              </a:lnSpc>
              <a:spcBef>
                <a:spcPts val="95"/>
              </a:spcBef>
            </a:pPr>
            <a:r>
              <a:rPr lang="it-IT" sz="1600" dirty="0">
                <a:solidFill>
                  <a:srgbClr val="4471C4"/>
                </a:solidFill>
                <a:latin typeface="Calibri"/>
                <a:cs typeface="Calibri"/>
              </a:rPr>
              <a:t>L’obiettivo principale è giungere ad una descrizione quanto più verosimile possibile del settore economico esaminato (G47).</a:t>
            </a:r>
          </a:p>
          <a:p>
            <a:pPr marL="12700" marR="5080">
              <a:lnSpc>
                <a:spcPct val="100000"/>
              </a:lnSpc>
              <a:spcBef>
                <a:spcPts val="95"/>
              </a:spcBef>
            </a:pPr>
            <a:endParaRPr lang="it-IT" sz="1600" dirty="0">
              <a:solidFill>
                <a:srgbClr val="4471C4"/>
              </a:solidFill>
              <a:latin typeface="Calibri"/>
              <a:cs typeface="Calibri"/>
            </a:endParaRPr>
          </a:p>
          <a:p>
            <a:pPr marL="12700" marR="5080">
              <a:lnSpc>
                <a:spcPct val="100000"/>
              </a:lnSpc>
              <a:spcBef>
                <a:spcPts val="95"/>
              </a:spcBef>
            </a:pPr>
            <a:r>
              <a:rPr lang="it-IT" sz="1600" dirty="0">
                <a:solidFill>
                  <a:srgbClr val="4471C4"/>
                </a:solidFill>
                <a:latin typeface="Calibri"/>
                <a:cs typeface="Calibri"/>
              </a:rPr>
              <a:t>Valutazione del contenuto informativo della nuova fonte amministrativa fiscale FE e dei SD acquisiti dall’ISTAT e disponibili anche per la stima anticipata del Pil a t+30 giorni dal trimestre di riferimento.</a:t>
            </a:r>
          </a:p>
          <a:p>
            <a:pPr marL="12700" marR="5080">
              <a:lnSpc>
                <a:spcPct val="100000"/>
              </a:lnSpc>
              <a:spcBef>
                <a:spcPts val="95"/>
              </a:spcBef>
            </a:pPr>
            <a:endParaRPr lang="it-IT" sz="1600" dirty="0">
              <a:solidFill>
                <a:srgbClr val="4471C4"/>
              </a:solidFill>
              <a:latin typeface="Calibri"/>
              <a:cs typeface="Calibri"/>
            </a:endParaRPr>
          </a:p>
          <a:p>
            <a:pPr marL="12700" marR="5080">
              <a:lnSpc>
                <a:spcPct val="100000"/>
              </a:lnSpc>
              <a:spcBef>
                <a:spcPts val="95"/>
              </a:spcBef>
            </a:pPr>
            <a:r>
              <a:rPr lang="it-IT" sz="1600" dirty="0">
                <a:solidFill>
                  <a:srgbClr val="4471C4"/>
                </a:solidFill>
                <a:latin typeface="Calibri"/>
                <a:cs typeface="Calibri"/>
              </a:rPr>
              <a:t>Valutazione dell’applicazione dell’approccio metodologico anche ad altri settori economici per la verifica in corso d’anno della stima </a:t>
            </a:r>
            <a:r>
              <a:rPr lang="it-IT" sz="1600">
                <a:solidFill>
                  <a:srgbClr val="4471C4"/>
                </a:solidFill>
                <a:latin typeface="Calibri"/>
                <a:cs typeface="Calibri"/>
              </a:rPr>
              <a:t>che confluisce nei CET.</a:t>
            </a:r>
            <a:endParaRPr lang="it-IT" sz="1600" dirty="0">
              <a:solidFill>
                <a:srgbClr val="4471C4"/>
              </a:solidFill>
              <a:latin typeface="Calibri"/>
              <a:cs typeface="Calibri"/>
            </a:endParaRPr>
          </a:p>
          <a:p>
            <a:pPr marL="12700" marR="5080">
              <a:lnSpc>
                <a:spcPct val="100000"/>
              </a:lnSpc>
              <a:spcBef>
                <a:spcPts val="95"/>
              </a:spcBef>
            </a:pPr>
            <a:endParaRPr lang="it-IT" sz="1600" dirty="0">
              <a:solidFill>
                <a:srgbClr val="4471C4"/>
              </a:solidFill>
              <a:latin typeface="Calibri"/>
              <a:cs typeface="Calibri"/>
            </a:endParaRPr>
          </a:p>
          <a:p>
            <a:pPr marL="12700" marR="5080">
              <a:lnSpc>
                <a:spcPct val="100000"/>
              </a:lnSpc>
              <a:spcBef>
                <a:spcPts val="95"/>
              </a:spcBef>
            </a:pPr>
            <a:endParaRPr lang="it-IT" sz="1600" dirty="0">
              <a:solidFill>
                <a:srgbClr val="4471C4"/>
              </a:solidFill>
              <a:latin typeface="Calibri"/>
              <a:cs typeface="Calibri"/>
            </a:endParaRPr>
          </a:p>
          <a:p>
            <a:pPr marL="12700" marR="5080">
              <a:lnSpc>
                <a:spcPct val="100000"/>
              </a:lnSpc>
              <a:spcBef>
                <a:spcPts val="95"/>
              </a:spcBef>
            </a:pPr>
            <a:endParaRPr lang="it-IT" sz="1600" dirty="0">
              <a:solidFill>
                <a:srgbClr val="4471C4"/>
              </a:solidFill>
              <a:latin typeface="Calibri"/>
              <a:cs typeface="Calibri"/>
            </a:endParaRPr>
          </a:p>
          <a:p>
            <a:pPr marL="12700" marR="5080">
              <a:lnSpc>
                <a:spcPct val="100000"/>
              </a:lnSpc>
              <a:spcBef>
                <a:spcPts val="95"/>
              </a:spcBef>
            </a:pPr>
            <a:endParaRPr sz="1600" dirty="0">
              <a:latin typeface="Calibri"/>
              <a:cs typeface="Calibri"/>
            </a:endParaRPr>
          </a:p>
        </p:txBody>
      </p:sp>
    </p:spTree>
    <p:extLst>
      <p:ext uri="{BB962C8B-B14F-4D97-AF65-F5344CB8AC3E}">
        <p14:creationId xmlns:p14="http://schemas.microsoft.com/office/powerpoint/2010/main" val="881855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838</TotalTime>
  <Words>743</Words>
  <Application>Microsoft Office PowerPoint</Application>
  <PresentationFormat>Presentazione su schermo (16:9)</PresentationFormat>
  <Paragraphs>84</Paragraphs>
  <Slides>6</Slides>
  <Notes>1</Notes>
  <HiddenSlides>0</HiddenSlides>
  <MMClips>0</MMClips>
  <ScaleCrop>false</ScaleCrop>
  <HeadingPairs>
    <vt:vector size="6" baseType="variant">
      <vt:variant>
        <vt:lpstr>Caratteri utilizzati</vt:lpstr>
      </vt:variant>
      <vt:variant>
        <vt:i4>5</vt:i4>
      </vt:variant>
      <vt:variant>
        <vt:lpstr>Tema</vt:lpstr>
      </vt:variant>
      <vt:variant>
        <vt:i4>2</vt:i4>
      </vt:variant>
      <vt:variant>
        <vt:lpstr>Titoli diapositive</vt:lpstr>
      </vt:variant>
      <vt:variant>
        <vt:i4>6</vt:i4>
      </vt:variant>
    </vt:vector>
  </HeadingPairs>
  <TitlesOfParts>
    <vt:vector size="13" baseType="lpstr">
      <vt:lpstr>Aptos</vt:lpstr>
      <vt:lpstr>Aptos Display</vt:lpstr>
      <vt:lpstr>Arial</vt:lpstr>
      <vt:lpstr>Calibri</vt:lpstr>
      <vt:lpstr>Trebuchet MS</vt:lpstr>
      <vt:lpstr>Office Theme</vt:lpstr>
      <vt:lpstr>Personalizza struttura</vt:lpstr>
      <vt:lpstr>La selezione di indicatori a breve termine per la disaggregazione temporale del valore aggiunto dei servizi (commercio al dettaglio, G47) nei CET</vt:lpstr>
      <vt:lpstr>Il gruppo</vt:lpstr>
      <vt:lpstr>Contesto di riferimento</vt:lpstr>
      <vt:lpstr>Obiettivi specifici del progetto </vt:lpstr>
      <vt:lpstr>Metodologia</vt:lpstr>
      <vt:lpstr>Output e vantaggi attesi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Donatella Papa</dc:creator>
  <cp:lastModifiedBy>Marianna Ascione</cp:lastModifiedBy>
  <cp:revision>24</cp:revision>
  <dcterms:created xsi:type="dcterms:W3CDTF">2025-04-17T10:04:55Z</dcterms:created>
  <dcterms:modified xsi:type="dcterms:W3CDTF">2025-11-27T13:12:59Z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2023-09-13T00:00:00Z</vt:filetime>
  </property>
  <property fmtid="{D5CDD505-2E9C-101B-9397-08002B2CF9AE}" pid="3" name="Creator">
    <vt:lpwstr>Microsoft® PowerPoint® 2016</vt:lpwstr>
  </property>
  <property fmtid="{D5CDD505-2E9C-101B-9397-08002B2CF9AE}" pid="4" name="LastSaved">
    <vt:filetime>2025-04-17T00:00:00Z</vt:filetime>
  </property>
  <property fmtid="{D5CDD505-2E9C-101B-9397-08002B2CF9AE}" pid="5" name="Producer">
    <vt:lpwstr>3-Heights(TM) PDF Security Shell 4.8.25.2 (http://www.pdf-tools.com)</vt:lpwstr>
  </property>
</Properties>
</file>