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1" r:id="rId7"/>
    <p:sldId id="260" r:id="rId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3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1D20D7-63E0-4746-B3A0-A11E50E7421A}" v="8" dt="2025-11-18T08:11:05.92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778" y="5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1D3004A-EB8D-DD05-9BA2-3A9348C95C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157CBB6-7CED-CECF-72BE-9B9831D080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A1F6D-77FB-4762-A755-EF1F025A3222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A2E67B3-9A3F-0B7C-8E2E-DC001AE5F0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C96CF94-8BDC-40A4-2EAA-917707A1C3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E9C3C-1605-457F-84A5-3832E083B6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366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4416F-059B-4A63-AEF2-6FDF4C94DC3A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C3052-FA0C-4B9C-A0AE-BCF94E565B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10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C3052-FA0C-4B9C-A0AE-BCF94E565BF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80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C081D6-ACF0-87FD-7E3F-F93080BC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8D35EE-0811-E046-67ED-3AADDAFEC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0BFBCE-E0ED-8AF4-3389-BC34EE42C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89CC03-D7CF-3E6F-2628-C70D4FFD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C22B2F-4608-0A35-9F04-90E4500F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3910DE-27F8-88FB-D17E-748E9081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23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EEF187-261D-0493-6088-441BC3E7E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A817BE-E1B6-166C-A9F7-69ECF627A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E0DE29E-8337-C731-F400-60A69F6DB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1DD6235-EBCB-C059-0821-D2D0FCFCF6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BAF6B5-7812-C851-ECFA-13AF85B06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7F6FAFF-BE80-1175-4882-FFCDA9168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5E3549D-189C-1E6E-D388-34BB24FC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6DAD363-8C5A-D74B-8104-2B690085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642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AD5247-08CE-0EA5-9ED5-AEC5E227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9980B48-651D-EC22-3577-ABB0C2C92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14EECB1-9366-780E-9413-DC46A0B4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B3C1750-CE1B-E09A-1EDC-750BE1D2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626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0AC740-76DA-A8F6-465E-DCD8FDEF6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E5FE4F2-A4D8-4AEB-B0DD-BC25F79D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33C0D72-78A4-3C47-3F3F-3C6BF59D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143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9F2353-89E4-81AA-BBE8-99FF56E70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853F98-B8DB-9164-B692-CAA6D858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7C557D-3798-1784-E07C-B05ABE77D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A7C4DE-D7E7-889C-DFD7-2FD1D8E1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7C900A-20A0-708A-1140-F55259A73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A6AD3A-B8AA-B945-BF0B-0B96482D0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4275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2F7AF7-A21A-B501-1D96-7B1861CD6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70A8A1-4B34-7DA7-2581-6995B2C4C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BBC25A-649F-5F3F-DC4D-A298A47F9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F327AE-3720-2014-57CF-DDED9DD90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B24D9D5-A27F-287B-A922-71A97D58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B7EC66-28A8-5E4D-5420-7F0ECF8A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932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33D39B-FF50-87A6-D1F1-74F4CA22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89484F-97CA-E18A-5AE8-4A950889A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AD8A30-C79C-707F-194F-58825D0D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9D8954-0DB2-05B8-AA53-C53926E0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B6EB13-C336-BCB9-ABF1-A02843320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514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23A639-1116-4066-50B8-6CD903D12C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B3DBD2A-B876-9ECA-BC1E-367F4C440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DE9C20-2D2C-5090-CF66-98E359AB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151E07-5277-911C-2264-4453F788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B7AE2C-127C-66A4-A2BF-FCAE7951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636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90D6E0-6905-CEEC-235B-50D03846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031BBA2-5D1B-C009-10EB-96FF6BA76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E20F328-06E2-37FB-3A6D-3A4A6ED3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A3A0D47-FFBD-D1EB-C9E9-7A9A7013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50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9033D-8051-AAE7-39FF-BDE05182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3EDF34D-22DF-9C71-9B29-B9CA9BA041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C1B8E6-DEAD-4612-9371-C2C087510E0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D5D70D-321C-DCCF-E20D-2E72FAA6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lang="it-IT" spc="-50" smtClean="0"/>
              <a:t>‹N›</a:t>
            </a:fld>
            <a:endParaRPr lang="it-IT" spc="-50" dirty="0"/>
          </a:p>
        </p:txBody>
      </p:sp>
    </p:spTree>
    <p:extLst>
      <p:ext uri="{BB962C8B-B14F-4D97-AF65-F5344CB8AC3E}">
        <p14:creationId xmlns:p14="http://schemas.microsoft.com/office/powerpoint/2010/main" val="307861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0ED6F4-D508-31E8-2467-3FC8C3CC6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69FC15-F4A9-6C78-5F0C-FCCF20FBC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2F9E78-58BC-1689-75B5-50950A47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60067C-1823-F4B2-9CC5-E66BB95B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5204A4-B2EB-A6A9-370A-840B0DFDB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75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CFB635-5413-0974-3856-E1F2E54B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C0EE03-50E6-068C-60B1-9D8AC57D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5FCD22-62A9-ADB3-A4A4-5C749617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A4C11-77F6-94C7-C7DF-3F2912AA1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CFCEBB-2D8A-333E-57D2-727400A0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88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6F3CD6-C52A-8756-D84E-060D40DA9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B3FE1A-2E95-FFB1-7E55-E07D72034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6594E1-1F97-BF8C-AD17-2F96C24B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CA4278-3238-A426-9168-5E5E63F36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F08C51-54FC-E34A-F86D-13B82BB5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191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4540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7635" y="1013586"/>
            <a:ext cx="6820534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5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0AA7BFF-E21F-9FB6-704E-C6A48A70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8824A0-E26A-BE49-1DD7-CE17CA327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67ADB8-1F0B-A1A6-DE98-D9452593F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0826B5-D733-A90F-57DD-816873521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153021-836E-0912-7789-CB8527DD2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0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6034" y="570036"/>
            <a:ext cx="2610434" cy="223866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18554" y="2492817"/>
            <a:ext cx="918210" cy="789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95"/>
              </a:lnSpc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ROMA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26</a:t>
            </a:r>
            <a:r>
              <a:rPr sz="700" spc="-4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FEBBRAIO</a:t>
            </a:r>
            <a:r>
              <a:rPr sz="700" spc="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2018</a:t>
            </a:r>
            <a:endParaRPr sz="700" dirty="0">
              <a:latin typeface="Trebuchet MS"/>
              <a:cs typeface="Trebuchet MS"/>
            </a:endParaRPr>
          </a:p>
          <a:p>
            <a:pPr marR="154305">
              <a:lnSpc>
                <a:spcPct val="100000"/>
              </a:lnSpc>
              <a:spcBef>
                <a:spcPts val="600"/>
              </a:spcBef>
            </a:pP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INAUGURAZIONE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</a:t>
            </a: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 NUOVO LABORATORIO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DELL’INNOVAZIONE</a:t>
            </a:r>
            <a:endParaRPr sz="7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GIORGIO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10" dirty="0">
                <a:solidFill>
                  <a:srgbClr val="0C3082"/>
                </a:solidFill>
                <a:latin typeface="Trebuchet MS"/>
                <a:cs typeface="Trebuchet MS"/>
              </a:rPr>
              <a:t>ALLEVA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51247" y="0"/>
            <a:ext cx="4493260" cy="5143500"/>
          </a:xfrm>
          <a:custGeom>
            <a:avLst/>
            <a:gdLst/>
            <a:ahLst/>
            <a:cxnLst/>
            <a:rect l="l" t="t" r="r" b="b"/>
            <a:pathLst>
              <a:path w="4493259" h="5143500">
                <a:moveTo>
                  <a:pt x="4492752" y="0"/>
                </a:moveTo>
                <a:lnTo>
                  <a:pt x="0" y="0"/>
                </a:lnTo>
                <a:lnTo>
                  <a:pt x="0" y="5143500"/>
                </a:lnTo>
                <a:lnTo>
                  <a:pt x="4492752" y="5143500"/>
                </a:lnTo>
                <a:lnTo>
                  <a:pt x="4492752" y="0"/>
                </a:lnTo>
                <a:close/>
              </a:path>
            </a:pathLst>
          </a:custGeom>
          <a:solidFill>
            <a:srgbClr val="0D308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873497" y="1847799"/>
            <a:ext cx="3432303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it-IT" sz="1600" b="0" dirty="0" smtClean="0">
                <a:solidFill>
                  <a:srgbClr val="538235"/>
                </a:solidFill>
                <a:latin typeface="Calibri"/>
                <a:cs typeface="Calibri"/>
              </a:rPr>
              <a:t>AI per </a:t>
            </a:r>
            <a:r>
              <a:rPr lang="it-IT" sz="1600" b="0" dirty="0">
                <a:solidFill>
                  <a:srgbClr val="538235"/>
                </a:solidFill>
                <a:latin typeface="Calibri"/>
                <a:cs typeface="Calibri"/>
              </a:rPr>
              <a:t>codificare le </a:t>
            </a:r>
            <a:r>
              <a:rPr lang="it-IT" sz="1600" b="0" dirty="0" smtClean="0">
                <a:solidFill>
                  <a:srgbClr val="538235"/>
                </a:solidFill>
                <a:latin typeface="Calibri"/>
                <a:cs typeface="Calibri"/>
              </a:rPr>
              <a:t>risposte aperte </a:t>
            </a:r>
            <a:r>
              <a:rPr lang="it-IT" sz="1600" b="0" dirty="0">
                <a:solidFill>
                  <a:srgbClr val="538235"/>
                </a:solidFill>
                <a:latin typeface="Calibri"/>
                <a:cs typeface="Calibri"/>
              </a:rPr>
              <a:t>nell’indagine </a:t>
            </a:r>
            <a:r>
              <a:rPr lang="it-IT" sz="1600" b="0" dirty="0" smtClean="0">
                <a:solidFill>
                  <a:srgbClr val="538235"/>
                </a:solidFill>
                <a:latin typeface="Calibri"/>
                <a:cs typeface="Calibri"/>
              </a:rPr>
              <a:t>sulle spese delle famiglie</a:t>
            </a:r>
            <a:endParaRPr lang="it-IT" sz="16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73497" y="2823718"/>
            <a:ext cx="397319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100"/>
              </a:spcBef>
            </a:pPr>
            <a:r>
              <a:rPr lang="it-IT" sz="1400" dirty="0" smtClean="0">
                <a:solidFill>
                  <a:srgbClr val="538235"/>
                </a:solidFill>
                <a:latin typeface="Calibri"/>
                <a:cs typeface="Calibri"/>
              </a:rPr>
              <a:t>Verso una codifica automatizzata: AI generativa a supporto della produzione statistica </a:t>
            </a:r>
            <a:r>
              <a:rPr sz="1400" dirty="0" smtClean="0">
                <a:solidFill>
                  <a:srgbClr val="538235"/>
                </a:solidFill>
                <a:latin typeface="Calibri"/>
                <a:cs typeface="Calibri"/>
              </a:rPr>
              <a:t>–</a:t>
            </a:r>
            <a:r>
              <a:rPr sz="1400" spc="-30" dirty="0" smtClean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538235"/>
                </a:solidFill>
                <a:latin typeface="Calibri"/>
                <a:cs typeface="Calibri"/>
              </a:rPr>
              <a:t>I</a:t>
            </a:r>
            <a:r>
              <a:rPr lang="it-IT" sz="1400" dirty="0" smtClean="0">
                <a:solidFill>
                  <a:srgbClr val="538235"/>
                </a:solidFill>
                <a:latin typeface="Calibri"/>
                <a:cs typeface="Calibri"/>
              </a:rPr>
              <a:t>D 174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1176" y="524382"/>
            <a:ext cx="111887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it-IT" sz="1400" dirty="0" err="1">
                <a:solidFill>
                  <a:srgbClr val="FFFFFF"/>
                </a:solidFill>
                <a:latin typeface="Trebuchet MS"/>
                <a:cs typeface="Trebuchet MS"/>
              </a:rPr>
              <a:t>LabInn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V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Call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10734" y="4668418"/>
            <a:ext cx="377621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spc="-10" dirty="0" smtClean="0">
                <a:solidFill>
                  <a:srgbClr val="FFFFFF"/>
                </a:solidFill>
                <a:latin typeface="Trebuchet MS"/>
                <a:cs typeface="Trebuchet MS"/>
              </a:rPr>
              <a:t>Referente</a:t>
            </a:r>
            <a:r>
              <a:rPr sz="1400" spc="-10" dirty="0" smtClean="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r>
              <a:rPr lang="it-IT" sz="1400" spc="-10" dirty="0" smtClean="0">
                <a:solidFill>
                  <a:srgbClr val="FFFFFF"/>
                </a:solidFill>
                <a:latin typeface="Trebuchet MS"/>
                <a:cs typeface="Trebuchet MS"/>
              </a:rPr>
              <a:t> Angela Pepe (angela.pepe@istat.it)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02352" y="809244"/>
            <a:ext cx="3784600" cy="4147185"/>
          </a:xfrm>
          <a:custGeom>
            <a:avLst/>
            <a:gdLst/>
            <a:ahLst/>
            <a:cxnLst/>
            <a:rect l="l" t="t" r="r" b="b"/>
            <a:pathLst>
              <a:path w="3784600" h="4147185">
                <a:moveTo>
                  <a:pt x="0" y="0"/>
                </a:moveTo>
                <a:lnTo>
                  <a:pt x="3784346" y="1904"/>
                </a:lnTo>
              </a:path>
              <a:path w="3784600" h="4147185">
                <a:moveTo>
                  <a:pt x="0" y="4145279"/>
                </a:moveTo>
                <a:lnTo>
                  <a:pt x="3784346" y="4147172"/>
                </a:lnTo>
              </a:path>
            </a:pathLst>
          </a:custGeom>
          <a:ln w="6096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55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Il</a:t>
            </a:r>
            <a:r>
              <a:rPr lang="it-IT" spc="-5" dirty="0"/>
              <a:t> </a:t>
            </a:r>
            <a:r>
              <a:rPr lang="it-IT" spc="-10" dirty="0"/>
              <a:t>gruppo</a:t>
            </a: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787" y="1581150"/>
            <a:ext cx="1031240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</a:t>
            </a:r>
            <a:r>
              <a:rPr lang="it-IT" sz="700" b="1" spc="-20" dirty="0" smtClean="0">
                <a:solidFill>
                  <a:srgbClr val="DB332D"/>
                </a:solidFill>
                <a:latin typeface="Trebuchet MS"/>
                <a:cs typeface="Trebuchet MS"/>
              </a:rPr>
              <a:t>progetto: AI generativa per semplificare la codifica statistica 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lang="it-IT" sz="7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318260" y="971550"/>
            <a:ext cx="537781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Il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gruppo</a:t>
            </a:r>
            <a:r>
              <a:rPr sz="1600" spc="-20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ricerca</a:t>
            </a:r>
            <a:r>
              <a:rPr sz="1600" spc="-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si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compone</a:t>
            </a:r>
            <a:r>
              <a:rPr sz="1600" spc="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1</a:t>
            </a:r>
          </a:p>
        </p:txBody>
      </p:sp>
      <p:sp>
        <p:nvSpPr>
          <p:cNvPr id="12" name="object 18"/>
          <p:cNvSpPr txBox="1"/>
          <p:nvPr/>
        </p:nvSpPr>
        <p:spPr>
          <a:xfrm>
            <a:off x="1949260" y="1618019"/>
            <a:ext cx="6307200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it-IT" sz="1600" b="0" i="0" dirty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. </a:t>
            </a: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Angela Pepe (Referente</a:t>
            </a:r>
            <a:r>
              <a:rPr lang="it-IT" sz="1600" b="0" i="0" dirty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) </a:t>
            </a: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DISD/DCSW</a:t>
            </a:r>
            <a:endParaRPr lang="it-IT" sz="1600" b="0" i="0" dirty="0">
              <a:solidFill>
                <a:srgbClr val="444444"/>
              </a:solidFill>
              <a:effectLst/>
              <a:latin typeface="Segoe UI" panose="020B0502040204020203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it-IT" sz="1600" b="0" i="0" dirty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2. </a:t>
            </a: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Vincenzo Napoleone (Referente Informatico) DISD/DCSW</a:t>
            </a:r>
          </a:p>
          <a:p>
            <a:pPr algn="just">
              <a:spcAft>
                <a:spcPts val="600"/>
              </a:spcAft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3</a:t>
            </a:r>
            <a:r>
              <a:rPr lang="it-IT" sz="1600" b="0" i="0" dirty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. </a:t>
            </a: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Livia </a:t>
            </a:r>
            <a:r>
              <a:rPr lang="it-IT" sz="1600" b="0" i="0" dirty="0" err="1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Celardo</a:t>
            </a: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 DISD/DCSW</a:t>
            </a:r>
          </a:p>
          <a:p>
            <a:pPr algn="just">
              <a:spcAft>
                <a:spcPts val="600"/>
              </a:spcAft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4. Luigi Martone DIAE/DCSE</a:t>
            </a:r>
            <a:endParaRPr lang="it-IT" sz="1600" dirty="0" smtClean="0">
              <a:latin typeface="Calibri"/>
              <a:cs typeface="Calibri"/>
            </a:endParaRPr>
          </a:p>
          <a:p>
            <a:pPr algn="just">
              <a:spcAft>
                <a:spcPts val="600"/>
              </a:spcAft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5</a:t>
            </a:r>
            <a:r>
              <a:rPr lang="it-IT" sz="1600" b="0" i="0" dirty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. </a:t>
            </a: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Silvia Pecora DISD/DCSW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800" spc="-5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8FF85A90-3C15-4A27-9CCA-E817824E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Contesto di </a:t>
            </a:r>
            <a:r>
              <a:rPr lang="it-IT" dirty="0" smtClean="0"/>
              <a:t>riferimento</a:t>
            </a:r>
            <a:endParaRPr lang="it-IT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78DCB2C-4241-B8B7-084A-B2624AD7E872}"/>
              </a:ext>
            </a:extLst>
          </p:cNvPr>
          <p:cNvSpPr txBox="1"/>
          <p:nvPr/>
        </p:nvSpPr>
        <p:spPr>
          <a:xfrm>
            <a:off x="54356" y="1581150"/>
            <a:ext cx="1031240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</a:t>
            </a:r>
            <a:r>
              <a:rPr lang="it-IT" sz="700" b="1" spc="-20" dirty="0" smtClean="0">
                <a:solidFill>
                  <a:srgbClr val="DB332D"/>
                </a:solidFill>
                <a:latin typeface="Trebuchet MS"/>
                <a:cs typeface="Trebuchet MS"/>
              </a:rPr>
              <a:t>progetto: AI generativa per semplificare la codifica statistica 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id="{55DD1873-9109-5421-5C93-205730A4B08C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8"/>
          <p:cNvSpPr txBox="1"/>
          <p:nvPr/>
        </p:nvSpPr>
        <p:spPr>
          <a:xfrm>
            <a:off x="1949532" y="1401662"/>
            <a:ext cx="6306656" cy="2936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L’Indagine sulle spese delle famiglie (</a:t>
            </a:r>
            <a:r>
              <a:rPr lang="it-IT" sz="1600" b="1" i="0" dirty="0" smtClean="0">
                <a:solidFill>
                  <a:srgbClr val="0C3082"/>
                </a:solidFill>
                <a:effectLst/>
                <a:latin typeface="Segoe UI" panose="020B0502040204020203" pitchFamily="34" charset="0"/>
              </a:rPr>
              <a:t>HBS</a:t>
            </a: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) rileva la struttura dei consumi delle famiglie residenti in Italia.</a:t>
            </a:r>
          </a:p>
          <a:p>
            <a:pPr algn="just">
              <a:spcAft>
                <a:spcPts val="1200"/>
              </a:spcAft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Il questionario utilizza diverse modalità di raccolta, tra cui un </a:t>
            </a:r>
            <a:r>
              <a:rPr lang="it-IT" sz="1600" b="1" i="0" dirty="0" smtClean="0">
                <a:solidFill>
                  <a:srgbClr val="0C3082"/>
                </a:solidFill>
                <a:effectLst/>
                <a:latin typeface="Segoe UI" panose="020B0502040204020203" pitchFamily="34" charset="0"/>
              </a:rPr>
              <a:t>diario auto-compilato </a:t>
            </a: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in cui le famiglie registrano per 14 giorni le spese per beni e servizi ad alta frequenza di acquisto, inclusi quelli </a:t>
            </a:r>
            <a:r>
              <a:rPr lang="it-IT" sz="1600" b="1" i="0" dirty="0" smtClean="0">
                <a:solidFill>
                  <a:srgbClr val="0C3082"/>
                </a:solidFill>
                <a:effectLst/>
                <a:latin typeface="Segoe UI" panose="020B0502040204020203" pitchFamily="34" charset="0"/>
              </a:rPr>
              <a:t>alimentari</a:t>
            </a: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Quando la famiglia non riesce a individuare, tra le categorie proposte, quella corrispondente all’acquisto effettuato, inserisce una </a:t>
            </a:r>
            <a:r>
              <a:rPr lang="it-IT" sz="1600" b="1" i="0" dirty="0" smtClean="0">
                <a:solidFill>
                  <a:srgbClr val="0C3082"/>
                </a:solidFill>
                <a:effectLst/>
                <a:latin typeface="Segoe UI" panose="020B0502040204020203" pitchFamily="34" charset="0"/>
              </a:rPr>
              <a:t>descrizione testuale </a:t>
            </a: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dell’alimento in un apposito campo.</a:t>
            </a:r>
          </a:p>
          <a:p>
            <a:pPr algn="just">
              <a:spcAft>
                <a:spcPts val="1200"/>
              </a:spcAft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Nella </a:t>
            </a:r>
            <a:r>
              <a:rPr lang="it-IT" sz="1600" b="1" i="0" dirty="0" smtClean="0">
                <a:solidFill>
                  <a:srgbClr val="0C3082"/>
                </a:solidFill>
                <a:effectLst/>
                <a:latin typeface="Segoe UI" panose="020B0502040204020203" pitchFamily="34" charset="0"/>
              </a:rPr>
              <a:t>fase di trattamento dei dati</a:t>
            </a: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, queste descrizioni vengono codificate </a:t>
            </a:r>
            <a:r>
              <a:rPr lang="it-IT" sz="1600" b="1" i="0" dirty="0" smtClean="0">
                <a:solidFill>
                  <a:srgbClr val="0C3082"/>
                </a:solidFill>
                <a:effectLst/>
                <a:latin typeface="Segoe UI" panose="020B0502040204020203" pitchFamily="34" charset="0"/>
              </a:rPr>
              <a:t>manualmente</a:t>
            </a: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 nella corrispondente categoria alimentare.</a:t>
            </a:r>
            <a:endParaRPr lang="it-IT" sz="1600" b="0" i="0" dirty="0" smtClean="0">
              <a:solidFill>
                <a:srgbClr val="444444"/>
              </a:solidFill>
              <a:effectLst/>
              <a:latin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809DD-98D3-7A25-E22A-943F9F90C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177F601-ADD0-F7C7-ECEB-5B2FD68CB5D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D8B09D5-C62B-382C-1860-82A859ED287F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205CBE80-D732-EFE7-6221-4348C4F8F63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70F09CFA-B2D7-5779-BE61-B41C07557779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2480D419-9F60-CAF4-1E13-C38F203FCF7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CC710371-99BE-6F95-7BCD-E5A1DE3EF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Obiettivi specifici del progetto 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27DF0E2-7F2A-3D94-EA21-21310139E560}"/>
              </a:ext>
            </a:extLst>
          </p:cNvPr>
          <p:cNvSpPr txBox="1"/>
          <p:nvPr/>
        </p:nvSpPr>
        <p:spPr>
          <a:xfrm>
            <a:off x="54356" y="1581150"/>
            <a:ext cx="1031240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</a:t>
            </a:r>
            <a:r>
              <a:rPr lang="it-IT" sz="700" b="1" spc="-20" dirty="0" smtClean="0">
                <a:solidFill>
                  <a:srgbClr val="DB332D"/>
                </a:solidFill>
                <a:latin typeface="Trebuchet MS"/>
                <a:cs typeface="Trebuchet MS"/>
              </a:rPr>
              <a:t>: AI generativa per semplificare la codifica statistica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06F785CC-B843-35BE-F740-128A96CBE389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8"/>
          <p:cNvSpPr txBox="1"/>
          <p:nvPr/>
        </p:nvSpPr>
        <p:spPr>
          <a:xfrm>
            <a:off x="1949260" y="1581150"/>
            <a:ext cx="6307200" cy="244361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Applicare l’intelligenza artificiale per implementare un </a:t>
            </a:r>
            <a:r>
              <a:rPr lang="it-IT" sz="1600" b="1" i="0" dirty="0" smtClean="0">
                <a:solidFill>
                  <a:srgbClr val="0C3082"/>
                </a:solidFill>
                <a:effectLst/>
                <a:latin typeface="Segoe UI" panose="020B0502040204020203" pitchFamily="34" charset="0"/>
              </a:rPr>
              <a:t>sistema di codifica automatica (ACS)</a:t>
            </a: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 delle risposte aperte della sezione alimentare dell’indagine sulle spese delle famiglie.</a:t>
            </a:r>
          </a:p>
          <a:p>
            <a:pPr algn="just">
              <a:spcAft>
                <a:spcPts val="1200"/>
              </a:spcAft>
            </a:pPr>
            <a:r>
              <a:rPr lang="it-IT" sz="1600" dirty="0" smtClean="0">
                <a:solidFill>
                  <a:srgbClr val="444444"/>
                </a:solidFill>
                <a:latin typeface="Segoe UI" panose="020B0502040204020203" pitchFamily="34" charset="0"/>
              </a:rPr>
              <a:t>Sviluppare un </a:t>
            </a:r>
            <a:r>
              <a:rPr lang="it-IT" sz="1600" b="1" dirty="0">
                <a:solidFill>
                  <a:srgbClr val="0C3082"/>
                </a:solidFill>
                <a:latin typeface="Segoe UI" panose="020B0502040204020203" pitchFamily="34" charset="0"/>
              </a:rPr>
              <a:t>vocabolario alimentare </a:t>
            </a:r>
            <a:r>
              <a:rPr lang="it-IT" sz="1600" dirty="0">
                <a:solidFill>
                  <a:srgbClr val="444444"/>
                </a:solidFill>
                <a:latin typeface="Segoe UI" panose="020B0502040204020203" pitchFamily="34" charset="0"/>
              </a:rPr>
              <a:t>completo di sinonimi e varianti linguistiche</a:t>
            </a:r>
            <a:r>
              <a:rPr lang="it-IT" sz="1600" dirty="0" smtClean="0">
                <a:solidFill>
                  <a:srgbClr val="444444"/>
                </a:solidFill>
                <a:latin typeface="Segoe UI" panose="020B0502040204020203" pitchFamily="34" charset="0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it-IT" sz="1600" dirty="0" smtClean="0">
                <a:solidFill>
                  <a:srgbClr val="444444"/>
                </a:solidFill>
                <a:latin typeface="Segoe UI" panose="020B0502040204020203" pitchFamily="34" charset="0"/>
              </a:rPr>
              <a:t>Rendere </a:t>
            </a:r>
            <a:r>
              <a:rPr lang="it-IT" sz="1600" dirty="0">
                <a:solidFill>
                  <a:srgbClr val="444444"/>
                </a:solidFill>
                <a:latin typeface="Segoe UI" panose="020B0502040204020203" pitchFamily="34" charset="0"/>
              </a:rPr>
              <a:t>il processo </a:t>
            </a:r>
            <a:r>
              <a:rPr lang="it-IT" sz="1600" dirty="0" smtClean="0">
                <a:solidFill>
                  <a:srgbClr val="444444"/>
                </a:solidFill>
                <a:latin typeface="Segoe UI" panose="020B0502040204020203" pitchFamily="34" charset="0"/>
              </a:rPr>
              <a:t>di produzione dei dati più </a:t>
            </a:r>
            <a:r>
              <a:rPr lang="it-IT" sz="1600" b="1" dirty="0">
                <a:solidFill>
                  <a:srgbClr val="0C3082"/>
                </a:solidFill>
                <a:latin typeface="Segoe UI" panose="020B0502040204020203" pitchFamily="34" charset="0"/>
              </a:rPr>
              <a:t>efficiente</a:t>
            </a:r>
            <a:r>
              <a:rPr lang="it-IT" sz="1600" dirty="0">
                <a:solidFill>
                  <a:srgbClr val="444444"/>
                </a:solidFill>
                <a:latin typeface="Segoe UI" panose="020B0502040204020203" pitchFamily="34" charset="0"/>
              </a:rPr>
              <a:t> e </a:t>
            </a:r>
            <a:r>
              <a:rPr lang="it-IT" sz="1600" b="1" dirty="0">
                <a:solidFill>
                  <a:srgbClr val="0C3082"/>
                </a:solidFill>
                <a:latin typeface="Segoe UI" panose="020B0502040204020203" pitchFamily="34" charset="0"/>
              </a:rPr>
              <a:t>standardizzato</a:t>
            </a:r>
            <a:r>
              <a:rPr lang="it-IT" sz="1600" dirty="0">
                <a:solidFill>
                  <a:srgbClr val="444444"/>
                </a:solidFill>
                <a:latin typeface="Segoe UI" panose="020B0502040204020203" pitchFamily="34" charset="0"/>
              </a:rPr>
              <a:t>, riducendo tempi e risorse</a:t>
            </a:r>
            <a:r>
              <a:rPr lang="it-IT" sz="1600" dirty="0" smtClean="0">
                <a:solidFill>
                  <a:srgbClr val="444444"/>
                </a:solidFill>
                <a:latin typeface="Segoe UI" panose="020B0502040204020203" pitchFamily="34" charset="0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it-IT" sz="1600" dirty="0" smtClean="0">
                <a:solidFill>
                  <a:srgbClr val="444444"/>
                </a:solidFill>
                <a:latin typeface="Segoe UI" panose="020B0502040204020203" pitchFamily="34" charset="0"/>
              </a:rPr>
              <a:t>Garantire la </a:t>
            </a:r>
            <a:r>
              <a:rPr lang="it-IT" sz="1600" b="1" dirty="0" smtClean="0">
                <a:solidFill>
                  <a:srgbClr val="0C3082"/>
                </a:solidFill>
                <a:latin typeface="Segoe UI" panose="020B0502040204020203" pitchFamily="34" charset="0"/>
              </a:rPr>
              <a:t>riproducibilità</a:t>
            </a:r>
            <a:r>
              <a:rPr lang="it-IT" sz="1600" dirty="0" smtClean="0">
                <a:solidFill>
                  <a:srgbClr val="444444"/>
                </a:solidFill>
                <a:latin typeface="Segoe UI" panose="020B0502040204020203" pitchFamily="34" charset="0"/>
              </a:rPr>
              <a:t> e </a:t>
            </a:r>
            <a:r>
              <a:rPr lang="it-IT" sz="1600" b="1" dirty="0" smtClean="0">
                <a:solidFill>
                  <a:srgbClr val="0C3082"/>
                </a:solidFill>
                <a:latin typeface="Segoe UI" panose="020B0502040204020203" pitchFamily="34" charset="0"/>
              </a:rPr>
              <a:t>stabilità</a:t>
            </a:r>
            <a:r>
              <a:rPr lang="it-IT" sz="1600" dirty="0" smtClean="0">
                <a:solidFill>
                  <a:srgbClr val="444444"/>
                </a:solidFill>
                <a:latin typeface="Segoe UI" panose="020B0502040204020203" pitchFamily="34" charset="0"/>
              </a:rPr>
              <a:t> delle </a:t>
            </a:r>
            <a:r>
              <a:rPr lang="it-IT" sz="1600" b="1" dirty="0" smtClean="0">
                <a:solidFill>
                  <a:srgbClr val="0C3082"/>
                </a:solidFill>
                <a:latin typeface="Segoe UI" panose="020B0502040204020203" pitchFamily="34" charset="0"/>
              </a:rPr>
              <a:t>codifiche</a:t>
            </a:r>
            <a:r>
              <a:rPr lang="it-IT" sz="1600" dirty="0" smtClean="0">
                <a:solidFill>
                  <a:srgbClr val="444444"/>
                </a:solidFill>
                <a:latin typeface="Segoe UI" panose="020B0502040204020203" pitchFamily="34" charset="0"/>
              </a:rPr>
              <a:t> nel tempo.</a:t>
            </a:r>
            <a:endParaRPr lang="it-IT" sz="1600" dirty="0">
              <a:solidFill>
                <a:srgbClr val="444444"/>
              </a:solidFill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16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7454A-8C30-E017-C06E-8FBA0751E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C7DF3DD-1980-BEB2-5B12-00CD4D7DBDCD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D53CE29-1123-2059-A389-34BFB4601221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12322CA7-9626-5FCA-5BAC-6CF486C3594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C38F4369-64C0-25C8-230D-7E7389CDE675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B7F8CCC1-ABFF-8350-9F9A-27A53D78D6B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4427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lang="it-IT" spc="-50" dirty="0"/>
              <a:t>3</a:t>
            </a:r>
            <a:endParaRPr spc="-50" dirty="0"/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1B88B06D-F684-6652-D71E-5BFBC429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Metodologia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E5BED8E5-D156-2A9F-FEEC-82A1A4A4F5AE}"/>
              </a:ext>
            </a:extLst>
          </p:cNvPr>
          <p:cNvSpPr txBox="1"/>
          <p:nvPr/>
        </p:nvSpPr>
        <p:spPr>
          <a:xfrm>
            <a:off x="54356" y="1581150"/>
            <a:ext cx="1031240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</a:t>
            </a:r>
            <a:r>
              <a:rPr lang="it-IT" sz="700" b="1" spc="-20" dirty="0" smtClean="0">
                <a:solidFill>
                  <a:srgbClr val="DB332D"/>
                </a:solidFill>
                <a:latin typeface="Trebuchet MS"/>
                <a:cs typeface="Trebuchet MS"/>
              </a:rPr>
              <a:t>progetto: AI generativa per semplificare la codifica statistica   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E2DAA7D6-247A-050D-67EE-54D116545F9D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8"/>
          <p:cNvSpPr txBox="1"/>
          <p:nvPr/>
        </p:nvSpPr>
        <p:spPr>
          <a:xfrm>
            <a:off x="1949260" y="1061895"/>
            <a:ext cx="6307200" cy="1951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Sviluppo e test di più approcci di codifica automatica</a:t>
            </a:r>
          </a:p>
          <a:p>
            <a:pPr algn="just">
              <a:spcAft>
                <a:spcPts val="1200"/>
              </a:spcAft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Costruzione del vocabolario alimentare basato su descrizioni HBS e suggerimenti AI.</a:t>
            </a:r>
          </a:p>
          <a:p>
            <a:pPr algn="just">
              <a:spcAft>
                <a:spcPts val="1200"/>
              </a:spcAft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Validazione sui dati reali della HBS 2022 confrontando codifica automatica e manuale.</a:t>
            </a:r>
          </a:p>
          <a:p>
            <a:pPr algn="just">
              <a:spcAft>
                <a:spcPts val="1200"/>
              </a:spcAft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Iterazioni successive per ottimizzare l’accuratezza del sistema.</a:t>
            </a:r>
            <a:endParaRPr lang="it-IT" sz="1600" dirty="0">
              <a:solidFill>
                <a:srgbClr val="444444"/>
              </a:solidFill>
              <a:latin typeface="Segoe UI" panose="020B0502040204020203" pitchFamily="34" charset="0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6461" y="3264196"/>
            <a:ext cx="2132798" cy="1664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506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B0094-8B9C-EDBC-E609-ADBD4C18F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9E3970E-867B-5B39-C37C-87C2557EC2C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65F48B6-91A1-19D4-32AD-FFD573E6C96C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39CEDABE-AC8C-BD08-E7F9-082DB3B160A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E58EB119-71FE-F58F-1C2B-DFAD19304318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45460652-1771-AE09-625F-BFA5F9E3554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4427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lang="it-IT" spc="-50" dirty="0"/>
              <a:t>4</a:t>
            </a:r>
            <a:endParaRPr spc="-50" dirty="0"/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61803C83-80EB-2085-DAC0-738B157A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Output e vantaggi attesi 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4E24FE4-FA73-5509-9BB3-DC6A0CA85BA2}"/>
              </a:ext>
            </a:extLst>
          </p:cNvPr>
          <p:cNvSpPr txBox="1"/>
          <p:nvPr/>
        </p:nvSpPr>
        <p:spPr>
          <a:xfrm>
            <a:off x="54356" y="1581150"/>
            <a:ext cx="1031240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</a:t>
            </a:r>
            <a:r>
              <a:rPr lang="it-IT" sz="700" b="1" spc="-20" dirty="0" smtClean="0">
                <a:solidFill>
                  <a:srgbClr val="DB332D"/>
                </a:solidFill>
                <a:latin typeface="Trebuchet MS"/>
                <a:cs typeface="Trebuchet MS"/>
              </a:rPr>
              <a:t>progetto: AI generativa per semplificare la codifica statistica 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B25FD904-F2BA-C48C-5807-88BC0B4D5A8A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8"/>
          <p:cNvSpPr txBox="1"/>
          <p:nvPr/>
        </p:nvSpPr>
        <p:spPr>
          <a:xfrm>
            <a:off x="1949532" y="1258973"/>
            <a:ext cx="6306656" cy="32438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1600" b="1" i="0" u="sng" dirty="0" smtClean="0">
                <a:solidFill>
                  <a:srgbClr val="0C3082"/>
                </a:solidFill>
                <a:effectLst/>
                <a:latin typeface="Segoe UI" panose="020B0502040204020203" pitchFamily="34" charset="0"/>
              </a:rPr>
              <a:t>Output principali</a:t>
            </a:r>
          </a:p>
          <a:p>
            <a:pPr marL="285750" indent="-285750" algn="just">
              <a:spcAft>
                <a:spcPts val="1200"/>
              </a:spcAft>
              <a:buClr>
                <a:srgbClr val="0C3082"/>
              </a:buClr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rgbClr val="444444"/>
                </a:solidFill>
                <a:latin typeface="Segoe UI" panose="020B0502040204020203" pitchFamily="34" charset="0"/>
              </a:rPr>
              <a:t>Sistema operativo replicabile per la codifica automatica delle risposte aperte </a:t>
            </a:r>
            <a:r>
              <a:rPr lang="it-IT" sz="1600" dirty="0" smtClean="0">
                <a:solidFill>
                  <a:srgbClr val="444444"/>
                </a:solidFill>
                <a:latin typeface="Segoe UI" panose="020B0502040204020203" pitchFamily="34" charset="0"/>
              </a:rPr>
              <a:t>HBS.</a:t>
            </a:r>
          </a:p>
          <a:p>
            <a:pPr marL="285750" indent="-285750" algn="just">
              <a:spcAft>
                <a:spcPts val="1200"/>
              </a:spcAft>
              <a:buClr>
                <a:srgbClr val="0C3082"/>
              </a:buClr>
              <a:buFont typeface="Wingdings" panose="05000000000000000000" pitchFamily="2" charset="2"/>
              <a:buChar char="ü"/>
            </a:pPr>
            <a:r>
              <a:rPr lang="it-IT" sz="1600" b="0" i="0" dirty="0" smtClean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Vocabolario alimentare aggiornato e generalizzabile.</a:t>
            </a:r>
            <a:endParaRPr lang="it-IT" sz="1600" dirty="0">
              <a:solidFill>
                <a:srgbClr val="444444"/>
              </a:solidFill>
              <a:latin typeface="Segoe UI" panose="020B0502040204020203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it-IT" sz="1600" b="1" i="0" u="sng" dirty="0" smtClean="0">
                <a:solidFill>
                  <a:srgbClr val="0C3082"/>
                </a:solidFill>
                <a:effectLst/>
                <a:latin typeface="Segoe UI" panose="020B0502040204020203" pitchFamily="34" charset="0"/>
              </a:rPr>
              <a:t>Vantaggi attesi</a:t>
            </a:r>
          </a:p>
          <a:p>
            <a:pPr marL="285750" indent="-285750" algn="just">
              <a:spcAft>
                <a:spcPts val="1200"/>
              </a:spcAft>
              <a:buClr>
                <a:srgbClr val="0C3082"/>
              </a:buClr>
              <a:buFont typeface="Wingdings" panose="05000000000000000000" pitchFamily="2" charset="2"/>
              <a:buChar char="ü"/>
            </a:pPr>
            <a:r>
              <a:rPr lang="it-IT" sz="1600" dirty="0" err="1">
                <a:solidFill>
                  <a:srgbClr val="444444"/>
                </a:solidFill>
                <a:latin typeface="Segoe UI" panose="020B0502040204020203" pitchFamily="34" charset="0"/>
              </a:rPr>
              <a:t>Efficientamento</a:t>
            </a:r>
            <a:r>
              <a:rPr lang="it-IT" sz="1600" dirty="0">
                <a:solidFill>
                  <a:srgbClr val="444444"/>
                </a:solidFill>
                <a:latin typeface="Segoe UI" panose="020B0502040204020203" pitchFamily="34" charset="0"/>
              </a:rPr>
              <a:t> tecnico: automazione dei processi di codifica e uso di modelli NLP avanzati, riducendo l’intervento manuale e aumentando la replicabilità.</a:t>
            </a:r>
          </a:p>
          <a:p>
            <a:pPr marL="285750" indent="-285750" algn="just">
              <a:spcAft>
                <a:spcPts val="1200"/>
              </a:spcAft>
              <a:buClr>
                <a:srgbClr val="0C3082"/>
              </a:buClr>
              <a:buFont typeface="Wingdings" panose="05000000000000000000" pitchFamily="2" charset="2"/>
              <a:buChar char="ü"/>
            </a:pPr>
            <a:r>
              <a:rPr lang="it-IT" sz="1600" dirty="0" err="1">
                <a:solidFill>
                  <a:srgbClr val="444444"/>
                </a:solidFill>
                <a:latin typeface="Segoe UI" panose="020B0502040204020203" pitchFamily="34" charset="0"/>
              </a:rPr>
              <a:t>Efficientamento</a:t>
            </a:r>
            <a:r>
              <a:rPr lang="it-IT" sz="1600" dirty="0">
                <a:solidFill>
                  <a:srgbClr val="444444"/>
                </a:solidFill>
                <a:latin typeface="Segoe UI" panose="020B0502040204020203" pitchFamily="34" charset="0"/>
              </a:rPr>
              <a:t> economico: riduzione dei tempi e dei costi associati alla codifica manuale delle risposte aperte.</a:t>
            </a:r>
          </a:p>
        </p:txBody>
      </p:sp>
    </p:spTree>
    <p:extLst>
      <p:ext uri="{BB962C8B-B14F-4D97-AF65-F5344CB8AC3E}">
        <p14:creationId xmlns:p14="http://schemas.microsoft.com/office/powerpoint/2010/main" val="881855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451</Words>
  <Application>Microsoft Office PowerPoint</Application>
  <PresentationFormat>Presentazione su schermo (16:9)</PresentationFormat>
  <Paragraphs>56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Segoe UI</vt:lpstr>
      <vt:lpstr>Trebuchet MS</vt:lpstr>
      <vt:lpstr>Wingdings</vt:lpstr>
      <vt:lpstr>Office Theme</vt:lpstr>
      <vt:lpstr>Personalizza struttura</vt:lpstr>
      <vt:lpstr>AI per codificare le risposte aperte nell’indagine sulle spese delle famiglie</vt:lpstr>
      <vt:lpstr>Il gruppo</vt:lpstr>
      <vt:lpstr>Contesto di riferimento</vt:lpstr>
      <vt:lpstr>Obiettivi specifici del progetto </vt:lpstr>
      <vt:lpstr>Metodologia</vt:lpstr>
      <vt:lpstr>Output e vantaggi attesi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Donatella Papa</dc:creator>
  <cp:lastModifiedBy>Angela</cp:lastModifiedBy>
  <cp:revision>18</cp:revision>
  <dcterms:created xsi:type="dcterms:W3CDTF">2025-04-17T10:04:55Z</dcterms:created>
  <dcterms:modified xsi:type="dcterms:W3CDTF">2025-11-27T17:15:04Z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2025-04-17T00:00:00Z</vt:filetime>
  </property>
  <property fmtid="{D5CDD505-2E9C-101B-9397-08002B2CF9AE}" pid="5" name="Producer">
    <vt:lpwstr>3-Heights(TM) PDF Security Shell 4.8.25.2 (http://www.pdf-tools.com)</vt:lpwstr>
  </property>
</Properties>
</file>