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1D20D7-63E0-4746-B3A0-A11E50E7421A}" v="8" dt="2025-11-18T08:11:05.92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75" d="100"/>
          <a:sy n="75" d="100"/>
        </p:scale>
        <p:origin x="1140" y="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43" d="100"/>
          <a:sy n="143" d="100"/>
        </p:scale>
        <p:origin x="88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atella papa" userId="eb751478-309a-458f-b55d-3d0aea3f2260" providerId="ADAL" clId="{6B1A6CFB-3DCE-46A6-B1A2-D081DB9A61E0}"/>
    <pc:docChg chg="undo custSel delSld modSld sldOrd">
      <pc:chgData name="donatella papa" userId="eb751478-309a-458f-b55d-3d0aea3f2260" providerId="ADAL" clId="{6B1A6CFB-3DCE-46A6-B1A2-D081DB9A61E0}" dt="2025-11-18T08:21:35.286" v="33" actId="1076"/>
      <pc:docMkLst>
        <pc:docMk/>
      </pc:docMkLst>
      <pc:sldChg chg="addSp delSp modSp mod modClrScheme chgLayout">
        <pc:chgData name="donatella papa" userId="eb751478-309a-458f-b55d-3d0aea3f2260" providerId="ADAL" clId="{6B1A6CFB-3DCE-46A6-B1A2-D081DB9A61E0}" dt="2025-11-18T08:18:29.634" v="3" actId="700"/>
        <pc:sldMkLst>
          <pc:docMk/>
          <pc:sldMk cId="0" sldId="256"/>
        </pc:sldMkLst>
        <pc:spChg chg="add del mod ord">
          <ac:chgData name="donatella papa" userId="eb751478-309a-458f-b55d-3d0aea3f2260" providerId="ADAL" clId="{6B1A6CFB-3DCE-46A6-B1A2-D081DB9A61E0}" dt="2025-11-18T08:18:29.634" v="3" actId="700"/>
          <ac:spMkLst>
            <pc:docMk/>
            <pc:sldMk cId="0" sldId="256"/>
            <ac:spMk id="6" creationId="{D4B85520-594E-AA50-DD3C-D10FB3397168}"/>
          </ac:spMkLst>
        </pc:spChg>
        <pc:spChg chg="mod ord">
          <ac:chgData name="donatella papa" userId="eb751478-309a-458f-b55d-3d0aea3f2260" providerId="ADAL" clId="{6B1A6CFB-3DCE-46A6-B1A2-D081DB9A61E0}" dt="2025-11-18T08:18:29.634" v="3" actId="700"/>
          <ac:spMkLst>
            <pc:docMk/>
            <pc:sldMk cId="0" sldId="256"/>
            <ac:spMk id="7" creationId="{00000000-0000-0000-0000-000000000000}"/>
          </ac:spMkLst>
        </pc:spChg>
      </pc:sldChg>
      <pc:sldChg chg="addSp delSp modSp mod modClrScheme chgLayout">
        <pc:chgData name="donatella papa" userId="eb751478-309a-458f-b55d-3d0aea3f2260" providerId="ADAL" clId="{6B1A6CFB-3DCE-46A6-B1A2-D081DB9A61E0}" dt="2025-11-18T08:21:35.286" v="33" actId="1076"/>
        <pc:sldMkLst>
          <pc:docMk/>
          <pc:sldMk cId="0" sldId="257"/>
        </pc:sldMkLst>
        <pc:spChg chg="add del mod ord">
          <ac:chgData name="donatella papa" userId="eb751478-309a-458f-b55d-3d0aea3f2260" providerId="ADAL" clId="{6B1A6CFB-3DCE-46A6-B1A2-D081DB9A61E0}" dt="2025-11-18T08:18:40.378" v="5" actId="700"/>
          <ac:spMkLst>
            <pc:docMk/>
            <pc:sldMk cId="0" sldId="257"/>
            <ac:spMk id="2" creationId="{E96F476A-E365-D065-1FF1-5E54470E74D3}"/>
          </ac:spMkLst>
        </pc:spChg>
        <pc:spChg chg="mod ord">
          <ac:chgData name="donatella papa" userId="eb751478-309a-458f-b55d-3d0aea3f2260" providerId="ADAL" clId="{6B1A6CFB-3DCE-46A6-B1A2-D081DB9A61E0}" dt="2025-11-18T08:18:40.378" v="5" actId="700"/>
          <ac:spMkLst>
            <pc:docMk/>
            <pc:sldMk cId="0" sldId="257"/>
            <ac:spMk id="3" creationId="{00000000-0000-0000-0000-000000000000}"/>
          </ac:spMkLst>
        </pc:spChg>
        <pc:spChg chg="mod">
          <ac:chgData name="donatella papa" userId="eb751478-309a-458f-b55d-3d0aea3f2260" providerId="ADAL" clId="{6B1A6CFB-3DCE-46A6-B1A2-D081DB9A61E0}" dt="2025-11-18T08:21:35.286" v="33" actId="1076"/>
          <ac:spMkLst>
            <pc:docMk/>
            <pc:sldMk cId="0" sldId="257"/>
            <ac:spMk id="17" creationId="{00000000-0000-0000-0000-000000000000}"/>
          </ac:spMkLst>
        </pc:spChg>
        <pc:spChg chg="mod ord">
          <ac:chgData name="donatella papa" userId="eb751478-309a-458f-b55d-3d0aea3f2260" providerId="ADAL" clId="{6B1A6CFB-3DCE-46A6-B1A2-D081DB9A61E0}" dt="2025-11-18T08:18:40.378" v="5" actId="700"/>
          <ac:spMkLst>
            <pc:docMk/>
            <pc:sldMk cId="0" sldId="257"/>
            <ac:spMk id="19" creationId="{00000000-0000-0000-0000-000000000000}"/>
          </ac:spMkLst>
        </pc:spChg>
      </pc:sldChg>
      <pc:sldChg chg="modSp mod">
        <pc:chgData name="donatella papa" userId="eb751478-309a-458f-b55d-3d0aea3f2260" providerId="ADAL" clId="{6B1A6CFB-3DCE-46A6-B1A2-D081DB9A61E0}" dt="2025-11-18T08:21:25.175" v="31" actId="20577"/>
        <pc:sldMkLst>
          <pc:docMk/>
          <pc:sldMk cId="881855643" sldId="260"/>
        </pc:sldMkLst>
        <pc:spChg chg="mod">
          <ac:chgData name="donatella papa" userId="eb751478-309a-458f-b55d-3d0aea3f2260" providerId="ADAL" clId="{6B1A6CFB-3DCE-46A6-B1A2-D081DB9A61E0}" dt="2025-11-18T08:21:03.515" v="15" actId="20577"/>
          <ac:spMkLst>
            <pc:docMk/>
            <pc:sldMk cId="881855643" sldId="260"/>
            <ac:spMk id="2" creationId="{49E3970E-867B-5B39-C37C-87C2557EC2C4}"/>
          </ac:spMkLst>
        </pc:spChg>
        <pc:spChg chg="mod">
          <ac:chgData name="donatella papa" userId="eb751478-309a-458f-b55d-3d0aea3f2260" providerId="ADAL" clId="{6B1A6CFB-3DCE-46A6-B1A2-D081DB9A61E0}" dt="2025-11-18T08:21:25.175" v="31" actId="20577"/>
          <ac:spMkLst>
            <pc:docMk/>
            <pc:sldMk cId="881855643" sldId="260"/>
            <ac:spMk id="22" creationId="{61803C83-80EB-2085-DAC0-738B157A143C}"/>
          </ac:spMkLst>
        </pc:spChg>
      </pc:sldChg>
      <pc:sldChg chg="modSp mod ord">
        <pc:chgData name="donatella papa" userId="eb751478-309a-458f-b55d-3d0aea3f2260" providerId="ADAL" clId="{6B1A6CFB-3DCE-46A6-B1A2-D081DB9A61E0}" dt="2025-11-18T08:20:59.406" v="13" actId="20577"/>
        <pc:sldMkLst>
          <pc:docMk/>
          <pc:sldMk cId="3677506509" sldId="261"/>
        </pc:sldMkLst>
        <pc:spChg chg="mod">
          <ac:chgData name="donatella papa" userId="eb751478-309a-458f-b55d-3d0aea3f2260" providerId="ADAL" clId="{6B1A6CFB-3DCE-46A6-B1A2-D081DB9A61E0}" dt="2025-11-18T08:20:59.406" v="13" actId="20577"/>
          <ac:spMkLst>
            <pc:docMk/>
            <pc:sldMk cId="3677506509" sldId="261"/>
            <ac:spMk id="2" creationId="{EC7DF3DD-1980-BEB2-5B12-00CD4D7DBDCD}"/>
          </ac:spMkLst>
        </pc:spChg>
      </pc:sldChg>
      <pc:sldChg chg="modSp del mod">
        <pc:chgData name="donatella papa" userId="eb751478-309a-458f-b55d-3d0aea3f2260" providerId="ADAL" clId="{6B1A6CFB-3DCE-46A6-B1A2-D081DB9A61E0}" dt="2025-11-18T08:21:28.124" v="32" actId="47"/>
        <pc:sldMkLst>
          <pc:docMk/>
          <pc:sldMk cId="1559613924" sldId="262"/>
        </pc:sldMkLst>
        <pc:spChg chg="mod">
          <ac:chgData name="donatella papa" userId="eb751478-309a-458f-b55d-3d0aea3f2260" providerId="ADAL" clId="{6B1A6CFB-3DCE-46A6-B1A2-D081DB9A61E0}" dt="2025-11-18T08:21:11.182" v="21" actId="20577"/>
          <ac:spMkLst>
            <pc:docMk/>
            <pc:sldMk cId="1559613924" sldId="262"/>
            <ac:spMk id="22" creationId="{FD0E6BF9-2B77-13F9-12EA-7B74C5111DF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D1D3004A-EB8D-DD05-9BA2-3A9348C95C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157CBB6-7CED-CECF-72BE-9B9831D080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A1F6D-77FB-4762-A755-EF1F025A3222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A2E67B3-9A3F-0B7C-8E2E-DC001AE5F0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C96CF94-8BDC-40A4-2EAA-917707A1C3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E9C3C-1605-457F-84A5-3832E083B6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1366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4416F-059B-4A63-AEF2-6FDF4C94DC3A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C3052-FA0C-4B9C-A0AE-BCF94E565B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6100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C3052-FA0C-4B9C-A0AE-BCF94E565BF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807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C308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4471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D3083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50" dirty="0"/>
              <a:t>‹N›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C081D6-ACF0-87FD-7E3F-F93080BC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8D35EE-0811-E046-67ED-3AADDAFEC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0BFBCE-E0ED-8AF4-3389-BC34EE42C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789CC03-D7CF-3E6F-2628-C70D4FFD3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A3DE-D360-4A17-819D-863ACA95E53D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1C22B2F-4608-0A35-9F04-90E4500F1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13910DE-27F8-88FB-D17E-748E90816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3E1A-BD4C-4EF4-B94D-48FB352D0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723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EEF187-261D-0493-6088-441BC3E7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7A817BE-E1B6-166C-A9F7-69ECF627A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E0DE29E-8337-C731-F400-60A69F6DB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1DD6235-EBCB-C059-0821-D2D0FCFCF6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0BAF6B5-7812-C851-ECFA-13AF85B06A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7F6FAFF-BE80-1175-4882-FFCDA9168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A3DE-D360-4A17-819D-863ACA95E53D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5E3549D-189C-1E6E-D388-34BB24FC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6DAD363-8C5A-D74B-8104-2B690085E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3E1A-BD4C-4EF4-B94D-48FB352D0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642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AD5247-08CE-0EA5-9ED5-AEC5E2272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9980B48-651D-EC22-3577-ABB0C2C92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A3DE-D360-4A17-819D-863ACA95E53D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14EECB1-9366-780E-9413-DC46A0B4E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B3C1750-CE1B-E09A-1EDC-750BE1D23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3E1A-BD4C-4EF4-B94D-48FB352D0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626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B0AC740-76DA-A8F6-465E-DCD8FDEF6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A3DE-D360-4A17-819D-863ACA95E53D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E5FE4F2-A4D8-4AEB-B0DD-BC25F79D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3C0D72-78A4-3C47-3F3F-3C6BF59DF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3E1A-BD4C-4EF4-B94D-48FB352D0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7143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9F2353-89E4-81AA-BBE8-99FF56E70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853F98-B8DB-9164-B692-CAA6D8580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C7C557D-3798-1784-E07C-B05ABE77D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6A7C4DE-D7E7-889C-DFD7-2FD1D8E1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A3DE-D360-4A17-819D-863ACA95E53D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7C900A-20A0-708A-1140-F55259A73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A6AD3A-B8AA-B945-BF0B-0B96482D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3E1A-BD4C-4EF4-B94D-48FB352D0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4275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2F7AF7-A21A-B501-1D96-7B1861CD6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D70A8A1-4B34-7DA7-2581-6995B2C4C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BBC25A-649F-5F3F-DC4D-A298A47F9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F327AE-3720-2014-57CF-DDED9DD90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A3DE-D360-4A17-819D-863ACA95E53D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24D9D5-A27F-287B-A922-71A97D583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9B7EC66-28A8-5E4D-5420-7F0ECF8A0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3E1A-BD4C-4EF4-B94D-48FB352D0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322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33D39B-FF50-87A6-D1F1-74F4CA229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989484F-97CA-E18A-5AE8-4A950889A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AD8A30-C79C-707F-194F-58825D0D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A3DE-D360-4A17-819D-863ACA95E53D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9D8954-0DB2-05B8-AA53-C53926E09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B6EB13-C336-BCB9-ABF1-A0284332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3E1A-BD4C-4EF4-B94D-48FB352D0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1514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823A639-1116-4066-50B8-6CD903D12C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B3DBD2A-B876-9ECA-BC1E-367F4C440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DE9C20-2D2C-5090-CF66-98E359ABC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A3DE-D360-4A17-819D-863ACA95E53D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151E07-5277-911C-2264-4453F788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B7AE2C-127C-66A4-A2BF-FCAE7951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3E1A-BD4C-4EF4-B94D-48FB352D0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4636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90D6E0-6905-CEEC-235B-50D038468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031BBA2-5D1B-C009-10EB-96FF6BA76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A3DE-D360-4A17-819D-863ACA95E53D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E20F328-06E2-37FB-3A6D-3A4A6ED32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A3A0D47-FFBD-D1EB-C9E9-7A9A70132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3E1A-BD4C-4EF4-B94D-48FB352D0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550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C308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4471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D3083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50" dirty="0"/>
              <a:t>‹N›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C308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D3083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50" dirty="0"/>
              <a:t>‹N›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C308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D3083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50" dirty="0"/>
              <a:t>‹N›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D3083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50" dirty="0"/>
              <a:t>‹N›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49033D-8051-AAE7-39FF-BDE051828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3EDF34D-22DF-9C71-9B29-B9CA9BA041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C1B8E6-DEAD-4612-9371-C2C087510E0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AD5D70D-321C-DCCF-E20D-2E72FAA6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lang="it-IT" spc="-50" smtClean="0"/>
              <a:t>‹N›</a:t>
            </a:fld>
            <a:endParaRPr lang="it-IT" spc="-50" dirty="0"/>
          </a:p>
        </p:txBody>
      </p:sp>
    </p:spTree>
    <p:extLst>
      <p:ext uri="{BB962C8B-B14F-4D97-AF65-F5344CB8AC3E}">
        <p14:creationId xmlns:p14="http://schemas.microsoft.com/office/powerpoint/2010/main" val="307861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0ED6F4-D508-31E8-2467-3FC8C3CC6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69FC15-F4A9-6C78-5F0C-FCCF20FB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2F9E78-58BC-1689-75B5-50950A475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A3DE-D360-4A17-819D-863ACA95E53D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60067C-1823-F4B2-9CC5-E66BB95B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5204A4-B2EB-A6A9-370A-840B0DFDB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3E1A-BD4C-4EF4-B94D-48FB352D0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875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CFB635-5413-0974-3856-E1F2E54B2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C0EE03-50E6-068C-60B1-9D8AC57DE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5FCD22-62A9-ADB3-A4A4-5C749617B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A3DE-D360-4A17-819D-863ACA95E53D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CA4C11-77F6-94C7-C7DF-3F2912AA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CFCEBB-2D8A-333E-57D2-727400A05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3E1A-BD4C-4EF4-B94D-48FB352D0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788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6F3CD6-C52A-8756-D84E-060D40DA9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AB3FE1A-2E95-FFB1-7E55-E07D72034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6594E1-1F97-BF8C-AD17-2F96C24B0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A3DE-D360-4A17-819D-863ACA95E53D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CA4278-3238-A426-9168-5E5E63F36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F08C51-54FC-E34A-F86D-13B82BB5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3E1A-BD4C-4EF4-B94D-48FB352D0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1918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140460" cy="5143500"/>
          </a:xfrm>
          <a:custGeom>
            <a:avLst/>
            <a:gdLst/>
            <a:ahLst/>
            <a:cxnLst/>
            <a:rect l="l" t="t" r="r" b="b"/>
            <a:pathLst>
              <a:path w="1140460" h="5143500">
                <a:moveTo>
                  <a:pt x="1139952" y="0"/>
                </a:moveTo>
                <a:lnTo>
                  <a:pt x="0" y="0"/>
                </a:lnTo>
                <a:lnTo>
                  <a:pt x="0" y="5143500"/>
                </a:lnTo>
                <a:lnTo>
                  <a:pt x="1139952" y="5143500"/>
                </a:lnTo>
                <a:lnTo>
                  <a:pt x="1139952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6194" y="303657"/>
            <a:ext cx="6267958" cy="4540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C308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97635" y="1013586"/>
            <a:ext cx="6820534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4471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921" y="4972269"/>
            <a:ext cx="156209" cy="1581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0D3083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50" dirty="0"/>
              <a:t>‹N›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0AA7BFF-E21F-9FB6-704E-C6A48A70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8824A0-E26A-BE49-1DD7-CE17CA327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67ADB8-1F0B-A1A6-DE98-D9452593F1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5DA3DE-D360-4A17-819D-863ACA95E53D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0826B5-D733-A90F-57DD-816873521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153021-836E-0912-7789-CB8527DD2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493E1A-BD4C-4EF4-B94D-48FB352D0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400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40460" cy="5143500"/>
          </a:xfrm>
          <a:custGeom>
            <a:avLst/>
            <a:gdLst/>
            <a:ahLst/>
            <a:cxnLst/>
            <a:rect l="l" t="t" r="r" b="b"/>
            <a:pathLst>
              <a:path w="1140460" h="5143500">
                <a:moveTo>
                  <a:pt x="1139952" y="0"/>
                </a:moveTo>
                <a:lnTo>
                  <a:pt x="0" y="0"/>
                </a:lnTo>
                <a:lnTo>
                  <a:pt x="0" y="5143500"/>
                </a:lnTo>
                <a:lnTo>
                  <a:pt x="1139952" y="5143500"/>
                </a:lnTo>
                <a:lnTo>
                  <a:pt x="113995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6034" y="570036"/>
            <a:ext cx="2610434" cy="223866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218554" y="2492817"/>
            <a:ext cx="918210" cy="789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5"/>
              </a:lnSpc>
            </a:pPr>
            <a:r>
              <a:rPr sz="700" spc="-25" dirty="0">
                <a:solidFill>
                  <a:srgbClr val="0C3082"/>
                </a:solidFill>
                <a:latin typeface="Trebuchet MS"/>
                <a:cs typeface="Trebuchet MS"/>
              </a:rPr>
              <a:t>ROMA</a:t>
            </a:r>
            <a:r>
              <a:rPr sz="700" spc="-30" dirty="0">
                <a:solidFill>
                  <a:srgbClr val="0C3082"/>
                </a:solidFill>
                <a:latin typeface="Trebuchet MS"/>
                <a:cs typeface="Trebuchet MS"/>
              </a:rPr>
              <a:t> </a:t>
            </a:r>
            <a:r>
              <a:rPr sz="700" spc="-20" dirty="0">
                <a:solidFill>
                  <a:srgbClr val="0C3082"/>
                </a:solidFill>
                <a:latin typeface="Trebuchet MS"/>
                <a:cs typeface="Trebuchet MS"/>
              </a:rPr>
              <a:t>26</a:t>
            </a:r>
            <a:r>
              <a:rPr sz="700" spc="-40" dirty="0">
                <a:solidFill>
                  <a:srgbClr val="0C3082"/>
                </a:solidFill>
                <a:latin typeface="Trebuchet MS"/>
                <a:cs typeface="Trebuchet MS"/>
              </a:rPr>
              <a:t> </a:t>
            </a:r>
            <a:r>
              <a:rPr sz="700" spc="-25" dirty="0">
                <a:solidFill>
                  <a:srgbClr val="0C3082"/>
                </a:solidFill>
                <a:latin typeface="Trebuchet MS"/>
                <a:cs typeface="Trebuchet MS"/>
              </a:rPr>
              <a:t>FEBBRAIO</a:t>
            </a:r>
            <a:r>
              <a:rPr sz="700" spc="5" dirty="0">
                <a:solidFill>
                  <a:srgbClr val="0C3082"/>
                </a:solidFill>
                <a:latin typeface="Trebuchet MS"/>
                <a:cs typeface="Trebuchet MS"/>
              </a:rPr>
              <a:t> </a:t>
            </a:r>
            <a:r>
              <a:rPr sz="700" spc="-25" dirty="0">
                <a:solidFill>
                  <a:srgbClr val="0C3082"/>
                </a:solidFill>
                <a:latin typeface="Trebuchet MS"/>
                <a:cs typeface="Trebuchet MS"/>
              </a:rPr>
              <a:t>2018</a:t>
            </a:r>
            <a:endParaRPr sz="700" dirty="0">
              <a:latin typeface="Trebuchet MS"/>
              <a:cs typeface="Trebuchet MS"/>
            </a:endParaRPr>
          </a:p>
          <a:p>
            <a:pPr marR="154305">
              <a:lnSpc>
                <a:spcPct val="100000"/>
              </a:lnSpc>
              <a:spcBef>
                <a:spcPts val="600"/>
              </a:spcBef>
            </a:pPr>
            <a:r>
              <a:rPr sz="700" b="1" spc="-10" dirty="0">
                <a:solidFill>
                  <a:srgbClr val="DB332D"/>
                </a:solidFill>
                <a:latin typeface="Trebuchet MS"/>
                <a:cs typeface="Trebuchet MS"/>
              </a:rPr>
              <a:t>INAUGURAZIONE </a:t>
            </a:r>
            <a:r>
              <a:rPr sz="700" b="1" spc="-30" dirty="0">
                <a:solidFill>
                  <a:srgbClr val="DB332D"/>
                </a:solidFill>
                <a:latin typeface="Trebuchet MS"/>
                <a:cs typeface="Trebuchet MS"/>
              </a:rPr>
              <a:t>DEL</a:t>
            </a:r>
            <a:r>
              <a:rPr sz="700" b="1" spc="-10" dirty="0">
                <a:solidFill>
                  <a:srgbClr val="DB332D"/>
                </a:solidFill>
                <a:latin typeface="Trebuchet MS"/>
                <a:cs typeface="Trebuchet MS"/>
              </a:rPr>
              <a:t> NUOVO LABORATORIO </a:t>
            </a:r>
            <a:r>
              <a:rPr sz="700" b="1" spc="-30" dirty="0">
                <a:solidFill>
                  <a:srgbClr val="DB332D"/>
                </a:solidFill>
                <a:latin typeface="Trebuchet MS"/>
                <a:cs typeface="Trebuchet MS"/>
              </a:rPr>
              <a:t>DELL’INNOVAZIONE</a:t>
            </a:r>
            <a:endParaRPr sz="7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700" spc="-25" dirty="0">
                <a:solidFill>
                  <a:srgbClr val="0C3082"/>
                </a:solidFill>
                <a:latin typeface="Trebuchet MS"/>
                <a:cs typeface="Trebuchet MS"/>
              </a:rPr>
              <a:t>GIORGIO</a:t>
            </a:r>
            <a:r>
              <a:rPr sz="700" spc="-20" dirty="0">
                <a:solidFill>
                  <a:srgbClr val="0C3082"/>
                </a:solidFill>
                <a:latin typeface="Trebuchet MS"/>
                <a:cs typeface="Trebuchet MS"/>
              </a:rPr>
              <a:t> </a:t>
            </a:r>
            <a:r>
              <a:rPr sz="700" spc="-10" dirty="0">
                <a:solidFill>
                  <a:srgbClr val="0C3082"/>
                </a:solidFill>
                <a:latin typeface="Trebuchet MS"/>
                <a:cs typeface="Trebuchet MS"/>
              </a:rPr>
              <a:t>ALLEVA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51247" y="0"/>
            <a:ext cx="4493260" cy="5143500"/>
          </a:xfrm>
          <a:custGeom>
            <a:avLst/>
            <a:gdLst/>
            <a:ahLst/>
            <a:cxnLst/>
            <a:rect l="l" t="t" r="r" b="b"/>
            <a:pathLst>
              <a:path w="4493259" h="5143500">
                <a:moveTo>
                  <a:pt x="4492752" y="0"/>
                </a:moveTo>
                <a:lnTo>
                  <a:pt x="0" y="0"/>
                </a:lnTo>
                <a:lnTo>
                  <a:pt x="0" y="5143500"/>
                </a:lnTo>
                <a:lnTo>
                  <a:pt x="4492752" y="5143500"/>
                </a:lnTo>
                <a:lnTo>
                  <a:pt x="4492752" y="0"/>
                </a:lnTo>
                <a:close/>
              </a:path>
            </a:pathLst>
          </a:custGeom>
          <a:solidFill>
            <a:srgbClr val="0D308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24401" y="1847799"/>
            <a:ext cx="43434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it-IT" sz="1600" b="0" dirty="0" smtClean="0">
                <a:solidFill>
                  <a:srgbClr val="FFFF00"/>
                </a:solidFill>
                <a:latin typeface="Calibri"/>
                <a:cs typeface="Calibri"/>
              </a:rPr>
              <a:t>Utilizzo delle immagini da satellite per le BT Istat</a:t>
            </a:r>
            <a:endParaRPr lang="it-IT" sz="1600" b="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73497" y="2823718"/>
            <a:ext cx="397319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lang="it-IT" sz="1600" dirty="0">
                <a:solidFill>
                  <a:srgbClr val="FFFF00"/>
                </a:solidFill>
                <a:latin typeface="Calibri"/>
                <a:ea typeface="+mj-ea"/>
                <a:cs typeface="Calibri"/>
              </a:rPr>
              <a:t>Sperimentazione di modalità semi-automatiche per l'individuazione delle aree di espansione delle località abitate finalizzate all'aggiornamento delle BT Istat </a:t>
            </a:r>
            <a:r>
              <a:rPr sz="1600" dirty="0">
                <a:solidFill>
                  <a:srgbClr val="FFFF00"/>
                </a:solidFill>
                <a:latin typeface="Calibri"/>
                <a:ea typeface="+mj-ea"/>
                <a:cs typeface="Calibri"/>
              </a:rPr>
              <a:t>– I</a:t>
            </a:r>
            <a:r>
              <a:rPr lang="it-IT" sz="1600" dirty="0" smtClean="0">
                <a:solidFill>
                  <a:srgbClr val="FFFF00"/>
                </a:solidFill>
                <a:latin typeface="Calibri"/>
                <a:ea typeface="+mj-ea"/>
                <a:cs typeface="Calibri"/>
              </a:rPr>
              <a:t>D 169</a:t>
            </a:r>
            <a:endParaRPr sz="1600" dirty="0">
              <a:solidFill>
                <a:srgbClr val="FFFF00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91176" y="524382"/>
            <a:ext cx="111887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1400" dirty="0" err="1">
                <a:solidFill>
                  <a:srgbClr val="FFFFFF"/>
                </a:solidFill>
                <a:latin typeface="Trebuchet MS"/>
                <a:cs typeface="Trebuchet MS"/>
              </a:rPr>
              <a:t>LabInn</a:t>
            </a:r>
            <a:r>
              <a:rPr lang="it-IT" sz="1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lang="it-IT" sz="140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Call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10734" y="4668418"/>
            <a:ext cx="373595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spc="-10" dirty="0">
                <a:solidFill>
                  <a:srgbClr val="FFFFFF"/>
                </a:solidFill>
                <a:latin typeface="Trebuchet MS"/>
                <a:cs typeface="Trebuchet MS"/>
              </a:rPr>
              <a:t>Referente</a:t>
            </a:r>
            <a:r>
              <a:rPr sz="1400" spc="-10" dirty="0" smtClean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lang="it-IT" sz="1400" spc="-10" dirty="0" smtClean="0">
                <a:solidFill>
                  <a:srgbClr val="FFFFFF"/>
                </a:solidFill>
                <a:latin typeface="Trebuchet MS"/>
                <a:cs typeface="Trebuchet MS"/>
              </a:rPr>
              <a:t> Stefano </a:t>
            </a:r>
            <a:r>
              <a:rPr lang="it-IT" sz="1400" spc="-10" dirty="0" smtClean="0">
                <a:solidFill>
                  <a:srgbClr val="FFFFFF"/>
                </a:solidFill>
                <a:latin typeface="Trebuchet MS"/>
                <a:cs typeface="Trebuchet MS"/>
              </a:rPr>
              <a:t>Mugnoli (mugnoli@istat.it)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02352" y="809244"/>
            <a:ext cx="3784600" cy="4147185"/>
          </a:xfrm>
          <a:custGeom>
            <a:avLst/>
            <a:gdLst/>
            <a:ahLst/>
            <a:cxnLst/>
            <a:rect l="l" t="t" r="r" b="b"/>
            <a:pathLst>
              <a:path w="3784600" h="4147185">
                <a:moveTo>
                  <a:pt x="0" y="0"/>
                </a:moveTo>
                <a:lnTo>
                  <a:pt x="3784346" y="1904"/>
                </a:lnTo>
              </a:path>
              <a:path w="3784600" h="4147185">
                <a:moveTo>
                  <a:pt x="0" y="4145279"/>
                </a:moveTo>
                <a:lnTo>
                  <a:pt x="3784346" y="4147172"/>
                </a:lnTo>
              </a:path>
            </a:pathLst>
          </a:custGeom>
          <a:ln w="6096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5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dirty="0"/>
              <a:t>Il</a:t>
            </a:r>
            <a:r>
              <a:rPr lang="it-IT" spc="-5" dirty="0"/>
              <a:t> </a:t>
            </a:r>
            <a:r>
              <a:rPr lang="it-IT" spc="-10" dirty="0"/>
              <a:t>gruppo</a:t>
            </a:r>
          </a:p>
        </p:txBody>
      </p:sp>
      <p:sp>
        <p:nvSpPr>
          <p:cNvPr id="4" name="object 4"/>
          <p:cNvSpPr/>
          <p:nvPr/>
        </p:nvSpPr>
        <p:spPr>
          <a:xfrm>
            <a:off x="1318260" y="810768"/>
            <a:ext cx="7569200" cy="0"/>
          </a:xfrm>
          <a:custGeom>
            <a:avLst/>
            <a:gdLst/>
            <a:ahLst/>
            <a:cxnLst/>
            <a:rect l="l" t="t" r="r" b="b"/>
            <a:pathLst>
              <a:path w="7569200">
                <a:moveTo>
                  <a:pt x="0" y="0"/>
                </a:moveTo>
                <a:lnTo>
                  <a:pt x="7568692" y="0"/>
                </a:lnTo>
              </a:path>
            </a:pathLst>
          </a:custGeom>
          <a:ln w="6096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84" y="27432"/>
            <a:ext cx="938784" cy="79705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318260" y="4928615"/>
            <a:ext cx="7569200" cy="0"/>
          </a:xfrm>
          <a:custGeom>
            <a:avLst/>
            <a:gdLst/>
            <a:ahLst/>
            <a:cxnLst/>
            <a:rect l="l" t="t" r="r" b="b"/>
            <a:pathLst>
              <a:path w="7569200">
                <a:moveTo>
                  <a:pt x="0" y="0"/>
                </a:moveTo>
                <a:lnTo>
                  <a:pt x="7568692" y="0"/>
                </a:lnTo>
              </a:path>
            </a:pathLst>
          </a:custGeom>
          <a:ln w="6096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5787" y="1581150"/>
            <a:ext cx="1031240" cy="10586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solidFill>
                  <a:srgbClr val="0C3082"/>
                </a:solidFill>
                <a:latin typeface="Trebuchet MS"/>
                <a:cs typeface="Trebuchet MS"/>
              </a:rPr>
              <a:t>LABINN</a:t>
            </a:r>
            <a:r>
              <a:rPr sz="700" dirty="0">
                <a:solidFill>
                  <a:srgbClr val="0C3082"/>
                </a:solidFill>
                <a:latin typeface="Trebuchet MS"/>
                <a:cs typeface="Trebuchet MS"/>
              </a:rPr>
              <a:t> </a:t>
            </a:r>
            <a:r>
              <a:rPr sz="700" spc="-30" dirty="0">
                <a:solidFill>
                  <a:srgbClr val="0C3082"/>
                </a:solidFill>
                <a:latin typeface="Trebuchet MS"/>
                <a:cs typeface="Trebuchet MS"/>
              </a:rPr>
              <a:t>V</a:t>
            </a:r>
            <a:r>
              <a:rPr lang="it-IT" sz="700" spc="-30" dirty="0">
                <a:solidFill>
                  <a:srgbClr val="0C3082"/>
                </a:solidFill>
                <a:latin typeface="Trebuchet MS"/>
                <a:cs typeface="Trebuchet MS"/>
              </a:rPr>
              <a:t>I</a:t>
            </a:r>
            <a:r>
              <a:rPr sz="700" spc="-35" dirty="0">
                <a:solidFill>
                  <a:srgbClr val="0C3082"/>
                </a:solidFill>
                <a:latin typeface="Trebuchet MS"/>
                <a:cs typeface="Trebuchet MS"/>
              </a:rPr>
              <a:t> </a:t>
            </a:r>
            <a:r>
              <a:rPr sz="700" spc="-20" dirty="0">
                <a:solidFill>
                  <a:srgbClr val="0C3082"/>
                </a:solidFill>
                <a:latin typeface="Trebuchet MS"/>
                <a:cs typeface="Trebuchet MS"/>
              </a:rPr>
              <a:t>CALL</a:t>
            </a:r>
            <a:endParaRPr sz="700" dirty="0">
              <a:latin typeface="Trebuchet MS"/>
              <a:cs typeface="Trebuchet MS"/>
            </a:endParaRPr>
          </a:p>
          <a:p>
            <a:pPr marL="12700" marR="5080" algn="l">
              <a:lnSpc>
                <a:spcPct val="100000"/>
              </a:lnSpc>
              <a:spcBef>
                <a:spcPts val="600"/>
              </a:spcBef>
            </a:pPr>
            <a:r>
              <a:rPr lang="it-IT" sz="700" b="1" spc="-20" dirty="0">
                <a:solidFill>
                  <a:srgbClr val="DB332D"/>
                </a:solidFill>
                <a:latin typeface="Trebuchet MS"/>
                <a:cs typeface="Trebuchet MS"/>
              </a:rPr>
              <a:t>Titolo </a:t>
            </a:r>
            <a:r>
              <a:rPr lang="it-IT" sz="700" b="1" spc="-20" dirty="0" smtClean="0">
                <a:solidFill>
                  <a:srgbClr val="DB332D"/>
                </a:solidFill>
                <a:latin typeface="Trebuchet MS"/>
                <a:cs typeface="Trebuchet MS"/>
              </a:rPr>
              <a:t>progetto: </a:t>
            </a:r>
            <a:r>
              <a:rPr lang="it-IT" sz="700" dirty="0" smtClean="0">
                <a:solidFill>
                  <a:srgbClr val="538235"/>
                </a:solidFill>
                <a:latin typeface="+mn-lt"/>
                <a:cs typeface="Calibri"/>
              </a:rPr>
              <a:t>Sperimentazione </a:t>
            </a:r>
            <a:r>
              <a:rPr lang="it-IT" sz="700" dirty="0">
                <a:solidFill>
                  <a:srgbClr val="538235"/>
                </a:solidFill>
                <a:latin typeface="+mn-lt"/>
                <a:cs typeface="Calibri"/>
              </a:rPr>
              <a:t>di modalità semi-automatiche per l'individuazione delle aree di espansione delle località abitate finalizzate all'aggiornamento delle BT </a:t>
            </a:r>
            <a:r>
              <a:rPr lang="it-IT" sz="700" dirty="0" smtClean="0">
                <a:solidFill>
                  <a:srgbClr val="538235"/>
                </a:solidFill>
                <a:latin typeface="+mn-lt"/>
                <a:cs typeface="Calibri"/>
              </a:rPr>
              <a:t>Istat</a:t>
            </a:r>
            <a:endParaRPr lang="it-IT" sz="700" b="1" spc="-20" dirty="0">
              <a:solidFill>
                <a:srgbClr val="DB332D"/>
              </a:solidFill>
              <a:latin typeface="+mn-lt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356" y="1581150"/>
            <a:ext cx="921385" cy="0"/>
          </a:xfrm>
          <a:custGeom>
            <a:avLst/>
            <a:gdLst/>
            <a:ahLst/>
            <a:cxnLst/>
            <a:rect l="l" t="t" r="r" b="b"/>
            <a:pathLst>
              <a:path w="921385">
                <a:moveTo>
                  <a:pt x="0" y="0"/>
                </a:moveTo>
                <a:lnTo>
                  <a:pt x="921004" y="0"/>
                </a:lnTo>
              </a:path>
            </a:pathLst>
          </a:custGeom>
          <a:ln w="6096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524000" y="1276350"/>
            <a:ext cx="5377815" cy="28488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4471C4"/>
                </a:solidFill>
                <a:latin typeface="Calibri"/>
                <a:cs typeface="Calibri"/>
              </a:rPr>
              <a:t>Il</a:t>
            </a:r>
            <a:r>
              <a:rPr sz="1600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471C4"/>
                </a:solidFill>
                <a:latin typeface="Calibri"/>
                <a:cs typeface="Calibri"/>
              </a:rPr>
              <a:t>gruppo</a:t>
            </a:r>
            <a:r>
              <a:rPr sz="1600" spc="-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471C4"/>
                </a:solidFill>
                <a:latin typeface="Calibri"/>
                <a:cs typeface="Calibri"/>
              </a:rPr>
              <a:t>di</a:t>
            </a:r>
            <a:r>
              <a:rPr sz="1600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471C4"/>
                </a:solidFill>
                <a:latin typeface="Calibri"/>
                <a:cs typeface="Calibri"/>
              </a:rPr>
              <a:t>ricerca</a:t>
            </a:r>
            <a:r>
              <a:rPr sz="1600" spc="-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471C4"/>
                </a:solidFill>
                <a:latin typeface="Calibri"/>
                <a:cs typeface="Calibri"/>
              </a:rPr>
              <a:t>si</a:t>
            </a:r>
            <a:r>
              <a:rPr sz="1600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lang="it-IT" sz="1600" dirty="0">
                <a:solidFill>
                  <a:srgbClr val="4471C4"/>
                </a:solidFill>
                <a:latin typeface="Calibri"/>
                <a:cs typeface="Calibri"/>
              </a:rPr>
              <a:t>compone</a:t>
            </a:r>
            <a:r>
              <a:rPr sz="1600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471C4"/>
                </a:solidFill>
                <a:latin typeface="Calibri"/>
                <a:cs typeface="Calibri"/>
              </a:rPr>
              <a:t>di</a:t>
            </a:r>
            <a:r>
              <a:rPr lang="it-IT" sz="1600" dirty="0" smtClean="0">
                <a:solidFill>
                  <a:srgbClr val="4471C4"/>
                </a:solidFill>
                <a:latin typeface="Calibri"/>
                <a:cs typeface="Calibri"/>
              </a:rPr>
              <a:t>: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it-IT" sz="1600" dirty="0">
              <a:solidFill>
                <a:srgbClr val="4471C4"/>
              </a:solidFill>
              <a:latin typeface="Calibri"/>
              <a:cs typeface="Calibri"/>
            </a:endParaRPr>
          </a:p>
          <a:p>
            <a:pPr marL="298450" marR="5080" indent="-285750">
              <a:lnSpc>
                <a:spcPct val="100000"/>
              </a:lnSpc>
              <a:spcBef>
                <a:spcPts val="95"/>
              </a:spcBef>
              <a:buFontTx/>
              <a:buChar char="-"/>
            </a:pPr>
            <a:r>
              <a:rPr lang="it-IT" sz="1600" dirty="0" smtClean="0">
                <a:solidFill>
                  <a:srgbClr val="4471C4"/>
                </a:solidFill>
                <a:latin typeface="Calibri"/>
                <a:cs typeface="Calibri"/>
              </a:rPr>
              <a:t>Stefano Mugnoli – DIAE – DCAT – ATA</a:t>
            </a:r>
          </a:p>
          <a:p>
            <a:pPr marL="298450" marR="5080" indent="-285750">
              <a:lnSpc>
                <a:spcPct val="100000"/>
              </a:lnSpc>
              <a:spcBef>
                <a:spcPts val="95"/>
              </a:spcBef>
              <a:buFontTx/>
              <a:buChar char="-"/>
            </a:pPr>
            <a:endParaRPr lang="it-IT" sz="1600" dirty="0" smtClean="0">
              <a:solidFill>
                <a:srgbClr val="4471C4"/>
              </a:solidFill>
              <a:latin typeface="Calibri"/>
              <a:cs typeface="Calibri"/>
            </a:endParaRPr>
          </a:p>
          <a:p>
            <a:pPr marL="298450" marR="5080" indent="-285750">
              <a:lnSpc>
                <a:spcPct val="100000"/>
              </a:lnSpc>
              <a:spcBef>
                <a:spcPts val="95"/>
              </a:spcBef>
              <a:buFontTx/>
              <a:buChar char="-"/>
            </a:pPr>
            <a:r>
              <a:rPr lang="it-IT" sz="1600" dirty="0" smtClean="0">
                <a:solidFill>
                  <a:srgbClr val="4471C4"/>
                </a:solidFill>
                <a:latin typeface="Calibri"/>
                <a:cs typeface="Calibri"/>
              </a:rPr>
              <a:t>Alberto Sabbi – DIAE DCAT – ATA</a:t>
            </a:r>
          </a:p>
          <a:p>
            <a:pPr marL="298450" marR="5080" indent="-285750">
              <a:lnSpc>
                <a:spcPct val="100000"/>
              </a:lnSpc>
              <a:spcBef>
                <a:spcPts val="95"/>
              </a:spcBef>
              <a:buFontTx/>
              <a:buChar char="-"/>
            </a:pPr>
            <a:endParaRPr lang="it-IT" sz="1600" dirty="0" smtClean="0">
              <a:solidFill>
                <a:srgbClr val="4471C4"/>
              </a:solidFill>
              <a:latin typeface="Calibri"/>
              <a:cs typeface="Calibri"/>
            </a:endParaRPr>
          </a:p>
          <a:p>
            <a:pPr marL="298450" marR="5080" indent="-285750">
              <a:lnSpc>
                <a:spcPct val="100000"/>
              </a:lnSpc>
              <a:spcBef>
                <a:spcPts val="95"/>
              </a:spcBef>
              <a:buFontTx/>
              <a:buChar char="-"/>
            </a:pPr>
            <a:r>
              <a:rPr lang="it-IT" sz="1600" dirty="0" smtClean="0">
                <a:solidFill>
                  <a:srgbClr val="4471C4"/>
                </a:solidFill>
                <a:latin typeface="Calibri"/>
                <a:cs typeface="Calibri"/>
              </a:rPr>
              <a:t>Pietro </a:t>
            </a:r>
            <a:r>
              <a:rPr lang="it-IT" sz="1600" dirty="0" err="1" smtClean="0">
                <a:solidFill>
                  <a:srgbClr val="4471C4"/>
                </a:solidFill>
                <a:latin typeface="Calibri"/>
                <a:cs typeface="Calibri"/>
              </a:rPr>
              <a:t>Nurzia</a:t>
            </a:r>
            <a:r>
              <a:rPr lang="it-IT" sz="1600" dirty="0" smtClean="0">
                <a:solidFill>
                  <a:srgbClr val="4471C4"/>
                </a:solidFill>
                <a:latin typeface="Calibri"/>
                <a:cs typeface="Calibri"/>
              </a:rPr>
              <a:t> – DIAE – DCAT – </a:t>
            </a:r>
            <a:r>
              <a:rPr lang="it-IT" sz="1600" dirty="0" smtClean="0">
                <a:solidFill>
                  <a:srgbClr val="4471C4"/>
                </a:solidFill>
                <a:latin typeface="Calibri"/>
                <a:cs typeface="Calibri"/>
              </a:rPr>
              <a:t>ATB</a:t>
            </a:r>
          </a:p>
          <a:p>
            <a:pPr marL="298450" marR="5080" indent="-285750">
              <a:lnSpc>
                <a:spcPct val="100000"/>
              </a:lnSpc>
              <a:spcBef>
                <a:spcPts val="95"/>
              </a:spcBef>
              <a:buFontTx/>
              <a:buChar char="-"/>
            </a:pPr>
            <a:endParaRPr lang="it-IT" sz="1600" dirty="0">
              <a:solidFill>
                <a:srgbClr val="4471C4"/>
              </a:solidFill>
              <a:latin typeface="Calibri"/>
              <a:cs typeface="Calibri"/>
            </a:endParaRPr>
          </a:p>
          <a:p>
            <a:pPr marL="298450" marR="5080" indent="-285750">
              <a:lnSpc>
                <a:spcPct val="100000"/>
              </a:lnSpc>
              <a:spcBef>
                <a:spcPts val="95"/>
              </a:spcBef>
              <a:buFontTx/>
              <a:buChar char="-"/>
            </a:pPr>
            <a:r>
              <a:rPr lang="it-IT" sz="1600" dirty="0" smtClean="0">
                <a:solidFill>
                  <a:srgbClr val="4471C4"/>
                </a:solidFill>
                <a:latin typeface="Calibri"/>
                <a:cs typeface="Calibri"/>
              </a:rPr>
              <a:t>Giuseppe Lancioni – DIAE – DCAT - ATA</a:t>
            </a:r>
            <a:endParaRPr lang="it-IT" sz="1600" dirty="0" smtClean="0">
              <a:solidFill>
                <a:srgbClr val="4471C4"/>
              </a:solidFill>
              <a:latin typeface="Calibri"/>
              <a:cs typeface="Calibri"/>
            </a:endParaRPr>
          </a:p>
          <a:p>
            <a:pPr marL="298450" marR="5080" indent="-285750">
              <a:lnSpc>
                <a:spcPct val="100000"/>
              </a:lnSpc>
              <a:spcBef>
                <a:spcPts val="95"/>
              </a:spcBef>
              <a:buFontTx/>
              <a:buChar char="-"/>
            </a:pPr>
            <a:endParaRPr lang="it-IT" sz="1600" dirty="0">
              <a:solidFill>
                <a:srgbClr val="4471C4"/>
              </a:solidFill>
              <a:latin typeface="Calibri"/>
              <a:cs typeface="Calibri"/>
            </a:endParaRPr>
          </a:p>
          <a:p>
            <a:pPr marL="298450" marR="5080" indent="-285750">
              <a:lnSpc>
                <a:spcPct val="100000"/>
              </a:lnSpc>
              <a:spcBef>
                <a:spcPts val="95"/>
              </a:spcBef>
              <a:buFontTx/>
              <a:buChar char="-"/>
            </a:pPr>
            <a:r>
              <a:rPr lang="it-IT" sz="1600" dirty="0" smtClean="0">
                <a:solidFill>
                  <a:srgbClr val="4471C4"/>
                </a:solidFill>
                <a:latin typeface="Calibri"/>
                <a:cs typeface="Calibri"/>
              </a:rPr>
              <a:t>Fabrizio De Fausti – DIRM – DCME - MEC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972" y="3819550"/>
            <a:ext cx="61150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spc="-5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88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18260" y="810768"/>
            <a:ext cx="7569200" cy="0"/>
          </a:xfrm>
          <a:custGeom>
            <a:avLst/>
            <a:gdLst/>
            <a:ahLst/>
            <a:cxnLst/>
            <a:rect l="l" t="t" r="r" b="b"/>
            <a:pathLst>
              <a:path w="7569200">
                <a:moveTo>
                  <a:pt x="0" y="0"/>
                </a:moveTo>
                <a:lnTo>
                  <a:pt x="7568692" y="0"/>
                </a:lnTo>
              </a:path>
            </a:pathLst>
          </a:custGeom>
          <a:ln w="6096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4" y="27432"/>
            <a:ext cx="938784" cy="79705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318260" y="4928615"/>
            <a:ext cx="7569200" cy="0"/>
          </a:xfrm>
          <a:custGeom>
            <a:avLst/>
            <a:gdLst/>
            <a:ahLst/>
            <a:cxnLst/>
            <a:rect l="l" t="t" r="r" b="b"/>
            <a:pathLst>
              <a:path w="7569200">
                <a:moveTo>
                  <a:pt x="0" y="0"/>
                </a:moveTo>
                <a:lnTo>
                  <a:pt x="7568692" y="0"/>
                </a:lnTo>
              </a:path>
            </a:pathLst>
          </a:custGeom>
          <a:ln w="6096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r>
              <a:rPr spc="-50" dirty="0"/>
              <a:t>2</a:t>
            </a:r>
          </a:p>
        </p:txBody>
      </p:sp>
      <p:sp>
        <p:nvSpPr>
          <p:cNvPr id="22" name="Titolo 21">
            <a:extLst>
              <a:ext uri="{FF2B5EF4-FFF2-40B4-BE49-F238E27FC236}">
                <a16:creationId xmlns:a16="http://schemas.microsoft.com/office/drawing/2014/main" id="{8FF85A90-3C15-4A27-9CCA-E817824E4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194" y="303657"/>
            <a:ext cx="6267958" cy="369332"/>
          </a:xfrm>
        </p:spPr>
        <p:txBody>
          <a:bodyPr/>
          <a:lstStyle/>
          <a:p>
            <a:r>
              <a:rPr lang="it-IT" dirty="0"/>
              <a:t>Contesto di riferimento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A78DCB2C-4241-B8B7-084A-B2624AD7E872}"/>
              </a:ext>
            </a:extLst>
          </p:cNvPr>
          <p:cNvSpPr txBox="1"/>
          <p:nvPr/>
        </p:nvSpPr>
        <p:spPr>
          <a:xfrm>
            <a:off x="54356" y="1581150"/>
            <a:ext cx="1031240" cy="11355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solidFill>
                  <a:srgbClr val="0C3082"/>
                </a:solidFill>
                <a:latin typeface="Trebuchet MS"/>
                <a:cs typeface="Trebuchet MS"/>
              </a:rPr>
              <a:t>LABINN</a:t>
            </a:r>
            <a:r>
              <a:rPr sz="700" dirty="0">
                <a:solidFill>
                  <a:srgbClr val="0C3082"/>
                </a:solidFill>
                <a:latin typeface="Trebuchet MS"/>
                <a:cs typeface="Trebuchet MS"/>
              </a:rPr>
              <a:t> </a:t>
            </a:r>
            <a:r>
              <a:rPr sz="700" spc="-30" dirty="0">
                <a:solidFill>
                  <a:srgbClr val="0C3082"/>
                </a:solidFill>
                <a:latin typeface="Trebuchet MS"/>
                <a:cs typeface="Trebuchet MS"/>
              </a:rPr>
              <a:t>V</a:t>
            </a:r>
            <a:r>
              <a:rPr lang="it-IT" sz="700" spc="-30" dirty="0">
                <a:solidFill>
                  <a:srgbClr val="0C3082"/>
                </a:solidFill>
                <a:latin typeface="Trebuchet MS"/>
                <a:cs typeface="Trebuchet MS"/>
              </a:rPr>
              <a:t>I</a:t>
            </a:r>
            <a:r>
              <a:rPr sz="700" spc="-35" dirty="0">
                <a:solidFill>
                  <a:srgbClr val="0C3082"/>
                </a:solidFill>
                <a:latin typeface="Trebuchet MS"/>
                <a:cs typeface="Trebuchet MS"/>
              </a:rPr>
              <a:t> </a:t>
            </a:r>
            <a:r>
              <a:rPr sz="700" spc="-20" dirty="0">
                <a:solidFill>
                  <a:srgbClr val="0C3082"/>
                </a:solidFill>
                <a:latin typeface="Trebuchet MS"/>
                <a:cs typeface="Trebuchet MS"/>
              </a:rPr>
              <a:t>CALL</a:t>
            </a:r>
            <a:endParaRPr sz="7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lang="it-IT" sz="700" b="1" spc="-20" dirty="0">
                <a:solidFill>
                  <a:srgbClr val="DB332D"/>
                </a:solidFill>
                <a:latin typeface="Trebuchet MS"/>
                <a:cs typeface="Trebuchet MS"/>
              </a:rPr>
              <a:t>Titolo progetto</a:t>
            </a:r>
            <a:r>
              <a:rPr lang="it-IT" sz="700" b="1" spc="-20" dirty="0" smtClean="0">
                <a:solidFill>
                  <a:srgbClr val="DB332D"/>
                </a:solidFill>
                <a:latin typeface="Trebuchet MS"/>
                <a:cs typeface="Trebuchet MS"/>
              </a:rPr>
              <a:t>:</a:t>
            </a:r>
          </a:p>
          <a:p>
            <a:pPr marL="12700" marR="5080" algn="l">
              <a:spcBef>
                <a:spcPts val="600"/>
              </a:spcBef>
            </a:pPr>
            <a:r>
              <a:rPr lang="it-IT" sz="700" dirty="0" smtClean="0">
                <a:solidFill>
                  <a:srgbClr val="538235"/>
                </a:solidFill>
                <a:latin typeface="Calibri"/>
                <a:cs typeface="Calibri"/>
              </a:rPr>
              <a:t>Sperimentazione di modalità semi-automatiche per l'individuazione delle aree di espansione delle località abitate finalizzate all'aggiornamento delle BT Istat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55DD1873-9109-5421-5C93-205730A4B08C}"/>
              </a:ext>
            </a:extLst>
          </p:cNvPr>
          <p:cNvSpPr/>
          <p:nvPr/>
        </p:nvSpPr>
        <p:spPr>
          <a:xfrm>
            <a:off x="54356" y="1581150"/>
            <a:ext cx="921385" cy="0"/>
          </a:xfrm>
          <a:custGeom>
            <a:avLst/>
            <a:gdLst/>
            <a:ahLst/>
            <a:cxnLst/>
            <a:rect l="l" t="t" r="r" b="b"/>
            <a:pathLst>
              <a:path w="921385">
                <a:moveTo>
                  <a:pt x="0" y="0"/>
                </a:moveTo>
                <a:lnTo>
                  <a:pt x="921004" y="0"/>
                </a:lnTo>
              </a:path>
            </a:pathLst>
          </a:custGeom>
          <a:ln w="6096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973" y="1200150"/>
            <a:ext cx="3137427" cy="211043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701" y="1200150"/>
            <a:ext cx="3144699" cy="2115328"/>
          </a:xfrm>
          <a:prstGeom prst="rect">
            <a:avLst/>
          </a:prstGeom>
        </p:spPr>
      </p:pic>
      <p:sp>
        <p:nvSpPr>
          <p:cNvPr id="10" name="Ovale 9"/>
          <p:cNvSpPr/>
          <p:nvPr/>
        </p:nvSpPr>
        <p:spPr>
          <a:xfrm>
            <a:off x="6324601" y="1885950"/>
            <a:ext cx="838200" cy="8307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2590800" y="333553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Volo 2016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248400" y="333553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Volo 2021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586973" y="3943350"/>
            <a:ext cx="69474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dirty="0" smtClean="0">
                <a:latin typeface="+mj-lt"/>
              </a:rPr>
              <a:t>Il contesto è la necessità dell’aggiornamento delle Basi Territoriali dell’Istat</a:t>
            </a:r>
            <a:endParaRPr lang="it-IT" sz="1500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809DD-98D3-7A25-E22A-943F9F90C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177F601-ADD0-F7C7-ECEB-5B2FD68CB5D4}"/>
              </a:ext>
            </a:extLst>
          </p:cNvPr>
          <p:cNvSpPr txBox="1"/>
          <p:nvPr/>
        </p:nvSpPr>
        <p:spPr>
          <a:xfrm>
            <a:off x="264972" y="3819550"/>
            <a:ext cx="61150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8800" spc="-5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8800" dirty="0">
              <a:latin typeface="Trebuchet MS"/>
              <a:cs typeface="Trebuchet MS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D8B09D5-C62B-382C-1860-82A859ED287F}"/>
              </a:ext>
            </a:extLst>
          </p:cNvPr>
          <p:cNvSpPr/>
          <p:nvPr/>
        </p:nvSpPr>
        <p:spPr>
          <a:xfrm>
            <a:off x="1318260" y="810768"/>
            <a:ext cx="7569200" cy="0"/>
          </a:xfrm>
          <a:custGeom>
            <a:avLst/>
            <a:gdLst/>
            <a:ahLst/>
            <a:cxnLst/>
            <a:rect l="l" t="t" r="r" b="b"/>
            <a:pathLst>
              <a:path w="7569200">
                <a:moveTo>
                  <a:pt x="0" y="0"/>
                </a:moveTo>
                <a:lnTo>
                  <a:pt x="7568692" y="0"/>
                </a:lnTo>
              </a:path>
            </a:pathLst>
          </a:custGeom>
          <a:ln w="6096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205CBE80-D732-EFE7-6221-4348C4F8F63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4" y="27432"/>
            <a:ext cx="938784" cy="797051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70F09CFA-B2D7-5779-BE61-B41C07557779}"/>
              </a:ext>
            </a:extLst>
          </p:cNvPr>
          <p:cNvSpPr/>
          <p:nvPr/>
        </p:nvSpPr>
        <p:spPr>
          <a:xfrm>
            <a:off x="1318260" y="4928615"/>
            <a:ext cx="7569200" cy="0"/>
          </a:xfrm>
          <a:custGeom>
            <a:avLst/>
            <a:gdLst/>
            <a:ahLst/>
            <a:cxnLst/>
            <a:rect l="l" t="t" r="r" b="b"/>
            <a:pathLst>
              <a:path w="7569200">
                <a:moveTo>
                  <a:pt x="0" y="0"/>
                </a:moveTo>
                <a:lnTo>
                  <a:pt x="7568692" y="0"/>
                </a:lnTo>
              </a:path>
            </a:pathLst>
          </a:custGeom>
          <a:ln w="6096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2480D419-9F60-CAF4-1E13-C38F203FCF7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r>
              <a:rPr spc="-50" dirty="0"/>
              <a:t>2</a:t>
            </a:r>
          </a:p>
        </p:txBody>
      </p:sp>
      <p:sp>
        <p:nvSpPr>
          <p:cNvPr id="22" name="Titolo 21">
            <a:extLst>
              <a:ext uri="{FF2B5EF4-FFF2-40B4-BE49-F238E27FC236}">
                <a16:creationId xmlns:a16="http://schemas.microsoft.com/office/drawing/2014/main" id="{CC710371-99BE-6F95-7BCD-E5A1DE3EF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194" y="303657"/>
            <a:ext cx="6267958" cy="369332"/>
          </a:xfrm>
        </p:spPr>
        <p:txBody>
          <a:bodyPr/>
          <a:lstStyle/>
          <a:p>
            <a:r>
              <a:rPr lang="it-IT" dirty="0"/>
              <a:t>Obiettivi specifici del progetto </a:t>
            </a: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C27DF0E2-7F2A-3D94-EA21-21310139E560}"/>
              </a:ext>
            </a:extLst>
          </p:cNvPr>
          <p:cNvSpPr txBox="1"/>
          <p:nvPr/>
        </p:nvSpPr>
        <p:spPr>
          <a:xfrm>
            <a:off x="54356" y="1581150"/>
            <a:ext cx="1031240" cy="11355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solidFill>
                  <a:srgbClr val="0C3082"/>
                </a:solidFill>
                <a:latin typeface="Trebuchet MS"/>
                <a:cs typeface="Trebuchet MS"/>
              </a:rPr>
              <a:t>LABINN</a:t>
            </a:r>
            <a:r>
              <a:rPr sz="700" dirty="0">
                <a:solidFill>
                  <a:srgbClr val="0C3082"/>
                </a:solidFill>
                <a:latin typeface="Trebuchet MS"/>
                <a:cs typeface="Trebuchet MS"/>
              </a:rPr>
              <a:t> </a:t>
            </a:r>
            <a:r>
              <a:rPr sz="700" spc="-30" dirty="0">
                <a:solidFill>
                  <a:srgbClr val="0C3082"/>
                </a:solidFill>
                <a:latin typeface="Trebuchet MS"/>
                <a:cs typeface="Trebuchet MS"/>
              </a:rPr>
              <a:t>V</a:t>
            </a:r>
            <a:r>
              <a:rPr lang="it-IT" sz="700" spc="-30" dirty="0">
                <a:solidFill>
                  <a:srgbClr val="0C3082"/>
                </a:solidFill>
                <a:latin typeface="Trebuchet MS"/>
                <a:cs typeface="Trebuchet MS"/>
              </a:rPr>
              <a:t>I</a:t>
            </a:r>
            <a:r>
              <a:rPr sz="700" spc="-35" dirty="0">
                <a:solidFill>
                  <a:srgbClr val="0C3082"/>
                </a:solidFill>
                <a:latin typeface="Trebuchet MS"/>
                <a:cs typeface="Trebuchet MS"/>
              </a:rPr>
              <a:t> </a:t>
            </a:r>
            <a:r>
              <a:rPr sz="700" spc="-20" dirty="0">
                <a:solidFill>
                  <a:srgbClr val="0C3082"/>
                </a:solidFill>
                <a:latin typeface="Trebuchet MS"/>
                <a:cs typeface="Trebuchet MS"/>
              </a:rPr>
              <a:t>CALL</a:t>
            </a:r>
            <a:endParaRPr sz="700" dirty="0">
              <a:latin typeface="Trebuchet MS"/>
              <a:cs typeface="Trebuchet MS"/>
            </a:endParaRPr>
          </a:p>
          <a:p>
            <a:pPr marL="12700" marR="5080" algn="l">
              <a:spcBef>
                <a:spcPts val="600"/>
              </a:spcBef>
            </a:pPr>
            <a:r>
              <a:rPr lang="it-IT" sz="700" b="1" spc="-20" dirty="0">
                <a:solidFill>
                  <a:srgbClr val="DB332D"/>
                </a:solidFill>
                <a:latin typeface="Trebuchet MS"/>
                <a:cs typeface="Trebuchet MS"/>
              </a:rPr>
              <a:t>Titolo progetto</a:t>
            </a:r>
            <a:r>
              <a:rPr lang="it-IT" sz="700" b="1" spc="-20" dirty="0" smtClean="0">
                <a:solidFill>
                  <a:srgbClr val="DB332D"/>
                </a:solidFill>
                <a:latin typeface="Trebuchet MS"/>
                <a:cs typeface="Trebuchet MS"/>
              </a:rPr>
              <a:t>: </a:t>
            </a:r>
          </a:p>
          <a:p>
            <a:pPr marL="12700" marR="5080" algn="l">
              <a:spcBef>
                <a:spcPts val="600"/>
              </a:spcBef>
            </a:pPr>
            <a:r>
              <a:rPr lang="it-IT" sz="700" dirty="0" smtClean="0">
                <a:solidFill>
                  <a:srgbClr val="538235"/>
                </a:solidFill>
                <a:latin typeface="Calibri"/>
                <a:cs typeface="Calibri"/>
              </a:rPr>
              <a:t>Sperimentazione di modalità semi-automatiche per l'individuazione delle aree di espansione delle località abitate finalizzate all'aggiornamento delle BT Istat</a:t>
            </a:r>
            <a:endParaRPr lang="it-IT" sz="700" dirty="0" smtClean="0">
              <a:latin typeface="Trebuchet MS"/>
              <a:cs typeface="Trebuchet MS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06F785CC-B843-35BE-F740-128A96CBE389}"/>
              </a:ext>
            </a:extLst>
          </p:cNvPr>
          <p:cNvSpPr/>
          <p:nvPr/>
        </p:nvSpPr>
        <p:spPr>
          <a:xfrm>
            <a:off x="54356" y="1581150"/>
            <a:ext cx="921385" cy="0"/>
          </a:xfrm>
          <a:custGeom>
            <a:avLst/>
            <a:gdLst/>
            <a:ahLst/>
            <a:cxnLst/>
            <a:rect l="l" t="t" r="r" b="b"/>
            <a:pathLst>
              <a:path w="921385">
                <a:moveTo>
                  <a:pt x="0" y="0"/>
                </a:moveTo>
                <a:lnTo>
                  <a:pt x="921004" y="0"/>
                </a:lnTo>
              </a:path>
            </a:pathLst>
          </a:custGeom>
          <a:ln w="6096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CasellaDiTesto 7"/>
          <p:cNvSpPr txBox="1"/>
          <p:nvPr/>
        </p:nvSpPr>
        <p:spPr>
          <a:xfrm>
            <a:off x="1318260" y="858619"/>
            <a:ext cx="756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Utilizzo degli output del CLMS </a:t>
            </a:r>
            <a:r>
              <a:rPr lang="it-IT" dirty="0" err="1" smtClean="0"/>
              <a:t>Copernicus</a:t>
            </a:r>
            <a:r>
              <a:rPr lang="it-IT" dirty="0" smtClean="0"/>
              <a:t> come base per l’individuazione delle nuove espansioni urbane 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194" y="1659550"/>
            <a:ext cx="4840462" cy="28172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839" y="1276350"/>
            <a:ext cx="2498082" cy="17526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839" y="3108032"/>
            <a:ext cx="2498082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60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7454A-8C30-E017-C06E-8FBA0751E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C7DF3DD-1980-BEB2-5B12-00CD4D7DBDCD}"/>
              </a:ext>
            </a:extLst>
          </p:cNvPr>
          <p:cNvSpPr txBox="1"/>
          <p:nvPr/>
        </p:nvSpPr>
        <p:spPr>
          <a:xfrm>
            <a:off x="264972" y="3819550"/>
            <a:ext cx="61150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8800" spc="-5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8800" dirty="0">
              <a:latin typeface="Trebuchet MS"/>
              <a:cs typeface="Trebuchet MS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D53CE29-1123-2059-A389-34BFB4601221}"/>
              </a:ext>
            </a:extLst>
          </p:cNvPr>
          <p:cNvSpPr/>
          <p:nvPr/>
        </p:nvSpPr>
        <p:spPr>
          <a:xfrm>
            <a:off x="1318260" y="810768"/>
            <a:ext cx="7569200" cy="0"/>
          </a:xfrm>
          <a:custGeom>
            <a:avLst/>
            <a:gdLst/>
            <a:ahLst/>
            <a:cxnLst/>
            <a:rect l="l" t="t" r="r" b="b"/>
            <a:pathLst>
              <a:path w="7569200">
                <a:moveTo>
                  <a:pt x="0" y="0"/>
                </a:moveTo>
                <a:lnTo>
                  <a:pt x="7568692" y="0"/>
                </a:lnTo>
              </a:path>
            </a:pathLst>
          </a:custGeom>
          <a:ln w="6096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12322CA7-9626-5FCA-5BAC-6CF486C3594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4" y="27432"/>
            <a:ext cx="938784" cy="797051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C38F4369-64C0-25C8-230D-7E7389CDE675}"/>
              </a:ext>
            </a:extLst>
          </p:cNvPr>
          <p:cNvSpPr/>
          <p:nvPr/>
        </p:nvSpPr>
        <p:spPr>
          <a:xfrm>
            <a:off x="1318260" y="4928615"/>
            <a:ext cx="7569200" cy="0"/>
          </a:xfrm>
          <a:custGeom>
            <a:avLst/>
            <a:gdLst/>
            <a:ahLst/>
            <a:cxnLst/>
            <a:rect l="l" t="t" r="r" b="b"/>
            <a:pathLst>
              <a:path w="7569200">
                <a:moveTo>
                  <a:pt x="0" y="0"/>
                </a:moveTo>
                <a:lnTo>
                  <a:pt x="7568692" y="0"/>
                </a:lnTo>
              </a:path>
            </a:pathLst>
          </a:custGeom>
          <a:ln w="6096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B7F8CCC1-ABFF-8350-9F9A-27A53D78D6B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r>
              <a:rPr spc="-50" dirty="0"/>
              <a:t>2</a:t>
            </a:r>
          </a:p>
        </p:txBody>
      </p:sp>
      <p:sp>
        <p:nvSpPr>
          <p:cNvPr id="22" name="Titolo 21">
            <a:extLst>
              <a:ext uri="{FF2B5EF4-FFF2-40B4-BE49-F238E27FC236}">
                <a16:creationId xmlns:a16="http://schemas.microsoft.com/office/drawing/2014/main" id="{1B88B06D-F684-6652-D71E-5BFBC4292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194" y="303657"/>
            <a:ext cx="6267958" cy="369332"/>
          </a:xfrm>
        </p:spPr>
        <p:txBody>
          <a:bodyPr/>
          <a:lstStyle/>
          <a:p>
            <a:r>
              <a:rPr lang="it-IT" dirty="0"/>
              <a:t>Metodologia</a:t>
            </a: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E5BED8E5-D156-2A9F-FEEC-82A1A4A4F5AE}"/>
              </a:ext>
            </a:extLst>
          </p:cNvPr>
          <p:cNvSpPr txBox="1"/>
          <p:nvPr/>
        </p:nvSpPr>
        <p:spPr>
          <a:xfrm>
            <a:off x="54356" y="1581150"/>
            <a:ext cx="1031240" cy="13202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solidFill>
                  <a:srgbClr val="0C3082"/>
                </a:solidFill>
                <a:latin typeface="Trebuchet MS"/>
                <a:cs typeface="Trebuchet MS"/>
              </a:rPr>
              <a:t>LABINN</a:t>
            </a:r>
            <a:r>
              <a:rPr sz="700" dirty="0">
                <a:solidFill>
                  <a:srgbClr val="0C3082"/>
                </a:solidFill>
                <a:latin typeface="Trebuchet MS"/>
                <a:cs typeface="Trebuchet MS"/>
              </a:rPr>
              <a:t> </a:t>
            </a:r>
            <a:r>
              <a:rPr sz="700" spc="-30" dirty="0">
                <a:solidFill>
                  <a:srgbClr val="0C3082"/>
                </a:solidFill>
                <a:latin typeface="Trebuchet MS"/>
                <a:cs typeface="Trebuchet MS"/>
              </a:rPr>
              <a:t>V</a:t>
            </a:r>
            <a:r>
              <a:rPr lang="it-IT" sz="700" spc="-30" dirty="0">
                <a:solidFill>
                  <a:srgbClr val="0C3082"/>
                </a:solidFill>
                <a:latin typeface="Trebuchet MS"/>
                <a:cs typeface="Trebuchet MS"/>
              </a:rPr>
              <a:t>I</a:t>
            </a:r>
            <a:r>
              <a:rPr sz="700" spc="-35" dirty="0">
                <a:solidFill>
                  <a:srgbClr val="0C3082"/>
                </a:solidFill>
                <a:latin typeface="Trebuchet MS"/>
                <a:cs typeface="Trebuchet MS"/>
              </a:rPr>
              <a:t> </a:t>
            </a:r>
            <a:r>
              <a:rPr sz="700" spc="-20" dirty="0">
                <a:solidFill>
                  <a:srgbClr val="0C3082"/>
                </a:solidFill>
                <a:latin typeface="Trebuchet MS"/>
                <a:cs typeface="Trebuchet MS"/>
              </a:rPr>
              <a:t>CALL</a:t>
            </a:r>
            <a:endParaRPr sz="7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lang="it-IT" sz="700" b="1" spc="-20" dirty="0">
                <a:solidFill>
                  <a:srgbClr val="DB332D"/>
                </a:solidFill>
                <a:latin typeface="Trebuchet MS"/>
                <a:cs typeface="Trebuchet MS"/>
              </a:rPr>
              <a:t>Titolo progetto</a:t>
            </a:r>
            <a:r>
              <a:rPr lang="it-IT" sz="700" b="1" spc="-20" dirty="0" smtClean="0">
                <a:solidFill>
                  <a:srgbClr val="DB332D"/>
                </a:solidFill>
                <a:latin typeface="Trebuchet MS"/>
                <a:cs typeface="Trebuchet MS"/>
              </a:rPr>
              <a:t>:</a:t>
            </a:r>
          </a:p>
          <a:p>
            <a:pPr marL="12700" marR="5080" algn="l">
              <a:spcBef>
                <a:spcPts val="600"/>
              </a:spcBef>
            </a:pPr>
            <a:r>
              <a:rPr lang="it-IT" sz="700" dirty="0" smtClean="0">
                <a:solidFill>
                  <a:srgbClr val="538235"/>
                </a:solidFill>
                <a:latin typeface="Calibri"/>
                <a:cs typeface="Calibri"/>
              </a:rPr>
              <a:t>Sperimentazione di modalità semi-automatiche per l'individuazione delle aree di espansione delle località abitate finalizzate all'aggiornamento delle BT Istat</a:t>
            </a:r>
            <a:endParaRPr lang="it-IT" sz="700" b="1" spc="-20" dirty="0">
              <a:solidFill>
                <a:srgbClr val="DB332D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endParaRPr sz="700" dirty="0">
              <a:latin typeface="Trebuchet MS"/>
              <a:cs typeface="Trebuchet MS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E2DAA7D6-247A-050D-67EE-54D116545F9D}"/>
              </a:ext>
            </a:extLst>
          </p:cNvPr>
          <p:cNvSpPr/>
          <p:nvPr/>
        </p:nvSpPr>
        <p:spPr>
          <a:xfrm>
            <a:off x="54356" y="1581150"/>
            <a:ext cx="921385" cy="0"/>
          </a:xfrm>
          <a:custGeom>
            <a:avLst/>
            <a:gdLst/>
            <a:ahLst/>
            <a:cxnLst/>
            <a:rect l="l" t="t" r="r" b="b"/>
            <a:pathLst>
              <a:path w="921385">
                <a:moveTo>
                  <a:pt x="0" y="0"/>
                </a:moveTo>
                <a:lnTo>
                  <a:pt x="921004" y="0"/>
                </a:lnTo>
              </a:path>
            </a:pathLst>
          </a:custGeom>
          <a:ln w="6096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sellaDiTesto 9"/>
          <p:cNvSpPr txBox="1"/>
          <p:nvPr/>
        </p:nvSpPr>
        <p:spPr>
          <a:xfrm>
            <a:off x="1318260" y="858619"/>
            <a:ext cx="756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Il core principale della metodologia è basato principalmente su semplici algoritmi di elaborazione degli strati </a:t>
            </a:r>
            <a:r>
              <a:rPr lang="it-IT" dirty="0" err="1" smtClean="0"/>
              <a:t>raster</a:t>
            </a:r>
            <a:r>
              <a:rPr lang="it-IT" dirty="0" smtClean="0"/>
              <a:t> (</a:t>
            </a:r>
            <a:r>
              <a:rPr lang="it-IT" dirty="0" err="1" smtClean="0"/>
              <a:t>Region</a:t>
            </a:r>
            <a:r>
              <a:rPr lang="it-IT" dirty="0" smtClean="0"/>
              <a:t> </a:t>
            </a:r>
            <a:r>
              <a:rPr lang="it-IT" dirty="0" err="1" smtClean="0"/>
              <a:t>group</a:t>
            </a:r>
            <a:r>
              <a:rPr lang="it-IT" dirty="0" smtClean="0"/>
              <a:t>, </a:t>
            </a:r>
            <a:r>
              <a:rPr lang="it-IT" dirty="0" err="1" smtClean="0"/>
              <a:t>Clump</a:t>
            </a:r>
            <a:r>
              <a:rPr lang="it-IT" dirty="0" smtClean="0"/>
              <a:t>, Eliminate).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742" y="1781949"/>
            <a:ext cx="1241222" cy="303409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541" y="1823956"/>
            <a:ext cx="1577632" cy="3148313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734686" y="1589154"/>
            <a:ext cx="38582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Una volta individuate le aree di espansione urbana, inevitabilmente si deve procedere in maniera manuale per la delimitazione esatta dell’area stessa.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3019047"/>
            <a:ext cx="3055514" cy="185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0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B0094-8B9C-EDBC-E609-ADBD4C18F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9E3970E-867B-5B39-C37C-87C2557EC2C4}"/>
              </a:ext>
            </a:extLst>
          </p:cNvPr>
          <p:cNvSpPr txBox="1"/>
          <p:nvPr/>
        </p:nvSpPr>
        <p:spPr>
          <a:xfrm>
            <a:off x="264972" y="3819550"/>
            <a:ext cx="61150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8800" spc="-5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8800" dirty="0">
              <a:latin typeface="Trebuchet MS"/>
              <a:cs typeface="Trebuchet MS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65F48B6-91A1-19D4-32AD-FFD573E6C96C}"/>
              </a:ext>
            </a:extLst>
          </p:cNvPr>
          <p:cNvSpPr/>
          <p:nvPr/>
        </p:nvSpPr>
        <p:spPr>
          <a:xfrm>
            <a:off x="1318260" y="810768"/>
            <a:ext cx="7569200" cy="0"/>
          </a:xfrm>
          <a:custGeom>
            <a:avLst/>
            <a:gdLst/>
            <a:ahLst/>
            <a:cxnLst/>
            <a:rect l="l" t="t" r="r" b="b"/>
            <a:pathLst>
              <a:path w="7569200">
                <a:moveTo>
                  <a:pt x="0" y="0"/>
                </a:moveTo>
                <a:lnTo>
                  <a:pt x="7568692" y="0"/>
                </a:lnTo>
              </a:path>
            </a:pathLst>
          </a:custGeom>
          <a:ln w="6096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39CEDABE-AC8C-BD08-E7F9-082DB3B160A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4" y="27432"/>
            <a:ext cx="938784" cy="797051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E58EB119-71FE-F58F-1C2B-DFAD19304318}"/>
              </a:ext>
            </a:extLst>
          </p:cNvPr>
          <p:cNvSpPr/>
          <p:nvPr/>
        </p:nvSpPr>
        <p:spPr>
          <a:xfrm>
            <a:off x="1318260" y="4928615"/>
            <a:ext cx="7569200" cy="0"/>
          </a:xfrm>
          <a:custGeom>
            <a:avLst/>
            <a:gdLst/>
            <a:ahLst/>
            <a:cxnLst/>
            <a:rect l="l" t="t" r="r" b="b"/>
            <a:pathLst>
              <a:path w="7569200">
                <a:moveTo>
                  <a:pt x="0" y="0"/>
                </a:moveTo>
                <a:lnTo>
                  <a:pt x="7568692" y="0"/>
                </a:lnTo>
              </a:path>
            </a:pathLst>
          </a:custGeom>
          <a:ln w="6096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45460652-1771-AE09-625F-BFA5F9E35545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r>
              <a:rPr spc="-50" dirty="0"/>
              <a:t>2</a:t>
            </a:r>
          </a:p>
        </p:txBody>
      </p:sp>
      <p:sp>
        <p:nvSpPr>
          <p:cNvPr id="22" name="Titolo 21">
            <a:extLst>
              <a:ext uri="{FF2B5EF4-FFF2-40B4-BE49-F238E27FC236}">
                <a16:creationId xmlns:a16="http://schemas.microsoft.com/office/drawing/2014/main" id="{61803C83-80EB-2085-DAC0-738B157A1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194" y="303657"/>
            <a:ext cx="6267958" cy="369332"/>
          </a:xfrm>
        </p:spPr>
        <p:txBody>
          <a:bodyPr/>
          <a:lstStyle/>
          <a:p>
            <a:r>
              <a:rPr lang="it-IT" dirty="0"/>
              <a:t>Output e vantaggi attesi </a:t>
            </a: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C4E24FE4-FA73-5509-9BB3-DC6A0CA85BA2}"/>
              </a:ext>
            </a:extLst>
          </p:cNvPr>
          <p:cNvSpPr txBox="1"/>
          <p:nvPr/>
        </p:nvSpPr>
        <p:spPr>
          <a:xfrm>
            <a:off x="54356" y="1581150"/>
            <a:ext cx="1031240" cy="11355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solidFill>
                  <a:srgbClr val="0C3082"/>
                </a:solidFill>
                <a:latin typeface="Trebuchet MS"/>
                <a:cs typeface="Trebuchet MS"/>
              </a:rPr>
              <a:t>LABINN</a:t>
            </a:r>
            <a:r>
              <a:rPr sz="700" dirty="0">
                <a:solidFill>
                  <a:srgbClr val="0C3082"/>
                </a:solidFill>
                <a:latin typeface="Trebuchet MS"/>
                <a:cs typeface="Trebuchet MS"/>
              </a:rPr>
              <a:t> </a:t>
            </a:r>
            <a:r>
              <a:rPr sz="700" spc="-30" dirty="0">
                <a:solidFill>
                  <a:srgbClr val="0C3082"/>
                </a:solidFill>
                <a:latin typeface="Trebuchet MS"/>
                <a:cs typeface="Trebuchet MS"/>
              </a:rPr>
              <a:t>V</a:t>
            </a:r>
            <a:r>
              <a:rPr lang="it-IT" sz="700" spc="-30" dirty="0">
                <a:solidFill>
                  <a:srgbClr val="0C3082"/>
                </a:solidFill>
                <a:latin typeface="Trebuchet MS"/>
                <a:cs typeface="Trebuchet MS"/>
              </a:rPr>
              <a:t>I</a:t>
            </a:r>
            <a:r>
              <a:rPr sz="700" spc="-35" dirty="0">
                <a:solidFill>
                  <a:srgbClr val="0C3082"/>
                </a:solidFill>
                <a:latin typeface="Trebuchet MS"/>
                <a:cs typeface="Trebuchet MS"/>
              </a:rPr>
              <a:t> </a:t>
            </a:r>
            <a:r>
              <a:rPr sz="700" spc="-20" dirty="0">
                <a:solidFill>
                  <a:srgbClr val="0C3082"/>
                </a:solidFill>
                <a:latin typeface="Trebuchet MS"/>
                <a:cs typeface="Trebuchet MS"/>
              </a:rPr>
              <a:t>CALL</a:t>
            </a:r>
            <a:endParaRPr sz="7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lang="it-IT" sz="700" b="1" spc="-20" dirty="0">
                <a:solidFill>
                  <a:srgbClr val="DB332D"/>
                </a:solidFill>
                <a:latin typeface="Trebuchet MS"/>
                <a:cs typeface="Trebuchet MS"/>
              </a:rPr>
              <a:t>Titolo progetto</a:t>
            </a:r>
            <a:r>
              <a:rPr lang="it-IT" sz="700" b="1" spc="-20" dirty="0" smtClean="0">
                <a:solidFill>
                  <a:srgbClr val="DB332D"/>
                </a:solidFill>
                <a:latin typeface="Trebuchet MS"/>
                <a:cs typeface="Trebuchet MS"/>
              </a:rPr>
              <a:t>:</a:t>
            </a:r>
          </a:p>
          <a:p>
            <a:pPr marL="12700" marR="5080" algn="l">
              <a:spcBef>
                <a:spcPts val="600"/>
              </a:spcBef>
            </a:pPr>
            <a:r>
              <a:rPr lang="it-IT" sz="700" dirty="0" smtClean="0">
                <a:solidFill>
                  <a:srgbClr val="538235"/>
                </a:solidFill>
                <a:latin typeface="Calibri"/>
                <a:cs typeface="Calibri"/>
              </a:rPr>
              <a:t>Sperimentazione di modalità semi-automatiche per l'individuazione delle aree di espansione delle località abitate finalizzate all'aggiornamento delle BT Istat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B25FD904-F2BA-C48C-5807-88BC0B4D5A8A}"/>
              </a:ext>
            </a:extLst>
          </p:cNvPr>
          <p:cNvSpPr/>
          <p:nvPr/>
        </p:nvSpPr>
        <p:spPr>
          <a:xfrm>
            <a:off x="54356" y="1581150"/>
            <a:ext cx="921385" cy="0"/>
          </a:xfrm>
          <a:custGeom>
            <a:avLst/>
            <a:gdLst/>
            <a:ahLst/>
            <a:cxnLst/>
            <a:rect l="l" t="t" r="r" b="b"/>
            <a:pathLst>
              <a:path w="921385">
                <a:moveTo>
                  <a:pt x="0" y="0"/>
                </a:moveTo>
                <a:lnTo>
                  <a:pt x="921004" y="0"/>
                </a:lnTo>
              </a:path>
            </a:pathLst>
          </a:custGeom>
          <a:ln w="6096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CasellaDiTesto 7"/>
          <p:cNvSpPr txBox="1"/>
          <p:nvPr/>
        </p:nvSpPr>
        <p:spPr>
          <a:xfrm>
            <a:off x="1243685" y="967598"/>
            <a:ext cx="75812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00B050"/>
                </a:solidFill>
              </a:rPr>
              <a:t>Nuovi poligoni relativi alle espansioni urbane (Aggiornamento BT);</a:t>
            </a:r>
          </a:p>
          <a:p>
            <a:pPr marL="285750" indent="-285750">
              <a:buFontTx/>
              <a:buChar char="-"/>
            </a:pPr>
            <a:endParaRPr lang="it-IT" dirty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00B050"/>
                </a:solidFill>
              </a:rPr>
              <a:t>Risparmio di tempo notevole: da una ‘</a:t>
            </a:r>
            <a:r>
              <a:rPr lang="it-IT" dirty="0" err="1" smtClean="0">
                <a:solidFill>
                  <a:srgbClr val="00B050"/>
                </a:solidFill>
              </a:rPr>
              <a:t>detection</a:t>
            </a:r>
            <a:r>
              <a:rPr lang="it-IT" dirty="0" smtClean="0">
                <a:solidFill>
                  <a:srgbClr val="00B050"/>
                </a:solidFill>
              </a:rPr>
              <a:t>’ a video a un riconoscimento automatico;</a:t>
            </a:r>
          </a:p>
          <a:p>
            <a:pPr marL="285750" indent="-285750">
              <a:buFontTx/>
              <a:buChar char="-"/>
            </a:pPr>
            <a:endParaRPr lang="it-IT" dirty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00B050"/>
                </a:solidFill>
              </a:rPr>
              <a:t>Possibilità di automatizzare i processi;</a:t>
            </a:r>
          </a:p>
          <a:p>
            <a:pPr marL="285750" indent="-285750">
              <a:buFontTx/>
              <a:buChar char="-"/>
            </a:pPr>
            <a:endParaRPr lang="it-IT" dirty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00B050"/>
                </a:solidFill>
              </a:rPr>
              <a:t>Procedure che possono essere aggiornate sostituendo semplicemente i dati;</a:t>
            </a:r>
          </a:p>
          <a:p>
            <a:pPr marL="285750" indent="-285750">
              <a:buFontTx/>
              <a:buChar char="-"/>
            </a:pPr>
            <a:endParaRPr lang="it-IT" dirty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FF0000"/>
                </a:solidFill>
              </a:rPr>
              <a:t>Inevitabile delimitazione manuale dei limiti esatti della espansione</a:t>
            </a:r>
          </a:p>
          <a:p>
            <a:pPr marL="285750" indent="-285750">
              <a:buFontTx/>
              <a:buChar char="-"/>
            </a:pPr>
            <a:endParaRPr lang="it-IT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185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40460" cy="5143500"/>
          </a:xfrm>
          <a:custGeom>
            <a:avLst/>
            <a:gdLst/>
            <a:ahLst/>
            <a:cxnLst/>
            <a:rect l="l" t="t" r="r" b="b"/>
            <a:pathLst>
              <a:path w="1140460" h="5143500">
                <a:moveTo>
                  <a:pt x="1139952" y="0"/>
                </a:moveTo>
                <a:lnTo>
                  <a:pt x="0" y="0"/>
                </a:lnTo>
                <a:lnTo>
                  <a:pt x="0" y="5143500"/>
                </a:lnTo>
                <a:lnTo>
                  <a:pt x="1139952" y="5143500"/>
                </a:lnTo>
                <a:lnTo>
                  <a:pt x="113995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6034" y="570036"/>
            <a:ext cx="2610434" cy="223866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218554" y="2492817"/>
            <a:ext cx="918210" cy="789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5"/>
              </a:lnSpc>
            </a:pPr>
            <a:r>
              <a:rPr sz="700" spc="-25" dirty="0">
                <a:solidFill>
                  <a:srgbClr val="0C3082"/>
                </a:solidFill>
                <a:latin typeface="Trebuchet MS"/>
                <a:cs typeface="Trebuchet MS"/>
              </a:rPr>
              <a:t>ROMA</a:t>
            </a:r>
            <a:r>
              <a:rPr sz="700" spc="-30" dirty="0">
                <a:solidFill>
                  <a:srgbClr val="0C3082"/>
                </a:solidFill>
                <a:latin typeface="Trebuchet MS"/>
                <a:cs typeface="Trebuchet MS"/>
              </a:rPr>
              <a:t> </a:t>
            </a:r>
            <a:r>
              <a:rPr sz="700" spc="-20" dirty="0">
                <a:solidFill>
                  <a:srgbClr val="0C3082"/>
                </a:solidFill>
                <a:latin typeface="Trebuchet MS"/>
                <a:cs typeface="Trebuchet MS"/>
              </a:rPr>
              <a:t>26</a:t>
            </a:r>
            <a:r>
              <a:rPr sz="700" spc="-40" dirty="0">
                <a:solidFill>
                  <a:srgbClr val="0C3082"/>
                </a:solidFill>
                <a:latin typeface="Trebuchet MS"/>
                <a:cs typeface="Trebuchet MS"/>
              </a:rPr>
              <a:t> </a:t>
            </a:r>
            <a:r>
              <a:rPr sz="700" spc="-25" dirty="0">
                <a:solidFill>
                  <a:srgbClr val="0C3082"/>
                </a:solidFill>
                <a:latin typeface="Trebuchet MS"/>
                <a:cs typeface="Trebuchet MS"/>
              </a:rPr>
              <a:t>FEBBRAIO</a:t>
            </a:r>
            <a:r>
              <a:rPr sz="700" spc="5" dirty="0">
                <a:solidFill>
                  <a:srgbClr val="0C3082"/>
                </a:solidFill>
                <a:latin typeface="Trebuchet MS"/>
                <a:cs typeface="Trebuchet MS"/>
              </a:rPr>
              <a:t> </a:t>
            </a:r>
            <a:r>
              <a:rPr sz="700" spc="-25" dirty="0">
                <a:solidFill>
                  <a:srgbClr val="0C3082"/>
                </a:solidFill>
                <a:latin typeface="Trebuchet MS"/>
                <a:cs typeface="Trebuchet MS"/>
              </a:rPr>
              <a:t>2018</a:t>
            </a:r>
            <a:endParaRPr sz="700" dirty="0">
              <a:latin typeface="Trebuchet MS"/>
              <a:cs typeface="Trebuchet MS"/>
            </a:endParaRPr>
          </a:p>
          <a:p>
            <a:pPr marR="154305">
              <a:lnSpc>
                <a:spcPct val="100000"/>
              </a:lnSpc>
              <a:spcBef>
                <a:spcPts val="600"/>
              </a:spcBef>
            </a:pPr>
            <a:r>
              <a:rPr sz="700" b="1" spc="-10" dirty="0">
                <a:solidFill>
                  <a:srgbClr val="DB332D"/>
                </a:solidFill>
                <a:latin typeface="Trebuchet MS"/>
                <a:cs typeface="Trebuchet MS"/>
              </a:rPr>
              <a:t>INAUGURAZIONE </a:t>
            </a:r>
            <a:r>
              <a:rPr sz="700" b="1" spc="-30" dirty="0">
                <a:solidFill>
                  <a:srgbClr val="DB332D"/>
                </a:solidFill>
                <a:latin typeface="Trebuchet MS"/>
                <a:cs typeface="Trebuchet MS"/>
              </a:rPr>
              <a:t>DEL</a:t>
            </a:r>
            <a:r>
              <a:rPr sz="700" b="1" spc="-10" dirty="0">
                <a:solidFill>
                  <a:srgbClr val="DB332D"/>
                </a:solidFill>
                <a:latin typeface="Trebuchet MS"/>
                <a:cs typeface="Trebuchet MS"/>
              </a:rPr>
              <a:t> NUOVO LABORATORIO </a:t>
            </a:r>
            <a:r>
              <a:rPr sz="700" b="1" spc="-30" dirty="0">
                <a:solidFill>
                  <a:srgbClr val="DB332D"/>
                </a:solidFill>
                <a:latin typeface="Trebuchet MS"/>
                <a:cs typeface="Trebuchet MS"/>
              </a:rPr>
              <a:t>DELL’INNOVAZIONE</a:t>
            </a:r>
            <a:endParaRPr sz="7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700" spc="-25" dirty="0">
                <a:solidFill>
                  <a:srgbClr val="0C3082"/>
                </a:solidFill>
                <a:latin typeface="Trebuchet MS"/>
                <a:cs typeface="Trebuchet MS"/>
              </a:rPr>
              <a:t>GIORGIO</a:t>
            </a:r>
            <a:r>
              <a:rPr sz="700" spc="-20" dirty="0">
                <a:solidFill>
                  <a:srgbClr val="0C3082"/>
                </a:solidFill>
                <a:latin typeface="Trebuchet MS"/>
                <a:cs typeface="Trebuchet MS"/>
              </a:rPr>
              <a:t> </a:t>
            </a:r>
            <a:r>
              <a:rPr sz="700" spc="-10" dirty="0">
                <a:solidFill>
                  <a:srgbClr val="0C3082"/>
                </a:solidFill>
                <a:latin typeface="Trebuchet MS"/>
                <a:cs typeface="Trebuchet MS"/>
              </a:rPr>
              <a:t>ALLEVA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51247" y="0"/>
            <a:ext cx="4493260" cy="5143500"/>
          </a:xfrm>
          <a:custGeom>
            <a:avLst/>
            <a:gdLst/>
            <a:ahLst/>
            <a:cxnLst/>
            <a:rect l="l" t="t" r="r" b="b"/>
            <a:pathLst>
              <a:path w="4493259" h="5143500">
                <a:moveTo>
                  <a:pt x="4492752" y="0"/>
                </a:moveTo>
                <a:lnTo>
                  <a:pt x="0" y="0"/>
                </a:lnTo>
                <a:lnTo>
                  <a:pt x="0" y="5143500"/>
                </a:lnTo>
                <a:lnTo>
                  <a:pt x="4492752" y="5143500"/>
                </a:lnTo>
                <a:lnTo>
                  <a:pt x="4492752" y="0"/>
                </a:lnTo>
                <a:close/>
              </a:path>
            </a:pathLst>
          </a:custGeom>
          <a:solidFill>
            <a:srgbClr val="0D308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24401" y="1847799"/>
            <a:ext cx="43434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it-IT" sz="1600" b="0" dirty="0" smtClean="0">
                <a:solidFill>
                  <a:srgbClr val="FFFF00"/>
                </a:solidFill>
                <a:latin typeface="Calibri"/>
                <a:cs typeface="Calibri"/>
              </a:rPr>
              <a:t>Utilizzo delle immagini da satellite per le BT Istat</a:t>
            </a:r>
            <a:endParaRPr lang="it-IT" sz="1600" b="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73497" y="2823718"/>
            <a:ext cx="397319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lang="it-IT" sz="1600" dirty="0">
                <a:solidFill>
                  <a:srgbClr val="FFFF00"/>
                </a:solidFill>
                <a:latin typeface="Calibri"/>
                <a:ea typeface="+mj-ea"/>
                <a:cs typeface="Calibri"/>
              </a:rPr>
              <a:t>Sperimentazione di modalità semi-automatiche per l'individuazione delle aree di espansione delle località abitate finalizzate all'aggiornamento delle BT Istat </a:t>
            </a:r>
            <a:r>
              <a:rPr sz="1600" dirty="0">
                <a:solidFill>
                  <a:srgbClr val="FFFF00"/>
                </a:solidFill>
                <a:latin typeface="Calibri"/>
                <a:ea typeface="+mj-ea"/>
                <a:cs typeface="Calibri"/>
              </a:rPr>
              <a:t>– I</a:t>
            </a:r>
            <a:r>
              <a:rPr lang="it-IT" sz="1600" dirty="0" smtClean="0">
                <a:solidFill>
                  <a:srgbClr val="FFFF00"/>
                </a:solidFill>
                <a:latin typeface="Calibri"/>
                <a:ea typeface="+mj-ea"/>
                <a:cs typeface="Calibri"/>
              </a:rPr>
              <a:t>D 169</a:t>
            </a:r>
            <a:endParaRPr sz="1600" dirty="0">
              <a:solidFill>
                <a:srgbClr val="FFFF00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91176" y="524382"/>
            <a:ext cx="111887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1400" dirty="0" err="1">
                <a:solidFill>
                  <a:srgbClr val="FFFFFF"/>
                </a:solidFill>
                <a:latin typeface="Trebuchet MS"/>
                <a:cs typeface="Trebuchet MS"/>
              </a:rPr>
              <a:t>LabInn</a:t>
            </a:r>
            <a:r>
              <a:rPr lang="it-IT" sz="1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lang="it-IT" sz="140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Call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10734" y="4668418"/>
            <a:ext cx="373595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spc="-10" dirty="0">
                <a:solidFill>
                  <a:srgbClr val="FFFFFF"/>
                </a:solidFill>
                <a:latin typeface="Trebuchet MS"/>
                <a:cs typeface="Trebuchet MS"/>
              </a:rPr>
              <a:t>Referente</a:t>
            </a:r>
            <a:r>
              <a:rPr sz="1400" spc="-10" dirty="0" smtClean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lang="it-IT" sz="1400" spc="-10" dirty="0" smtClean="0">
                <a:solidFill>
                  <a:srgbClr val="FFFFFF"/>
                </a:solidFill>
                <a:latin typeface="Trebuchet MS"/>
                <a:cs typeface="Trebuchet MS"/>
              </a:rPr>
              <a:t> Stefano </a:t>
            </a:r>
            <a:r>
              <a:rPr lang="it-IT" sz="1400" spc="-10" dirty="0" smtClean="0">
                <a:solidFill>
                  <a:srgbClr val="FFFFFF"/>
                </a:solidFill>
                <a:latin typeface="Trebuchet MS"/>
                <a:cs typeface="Trebuchet MS"/>
              </a:rPr>
              <a:t>Mugnoli (mugnoli@istat.it)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02352" y="809244"/>
            <a:ext cx="3784600" cy="4147185"/>
          </a:xfrm>
          <a:custGeom>
            <a:avLst/>
            <a:gdLst/>
            <a:ahLst/>
            <a:cxnLst/>
            <a:rect l="l" t="t" r="r" b="b"/>
            <a:pathLst>
              <a:path w="3784600" h="4147185">
                <a:moveTo>
                  <a:pt x="0" y="0"/>
                </a:moveTo>
                <a:lnTo>
                  <a:pt x="3784346" y="1904"/>
                </a:lnTo>
              </a:path>
              <a:path w="3784600" h="4147185">
                <a:moveTo>
                  <a:pt x="0" y="4145279"/>
                </a:moveTo>
                <a:lnTo>
                  <a:pt x="3784346" y="4147172"/>
                </a:lnTo>
              </a:path>
            </a:pathLst>
          </a:custGeom>
          <a:ln w="6096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CasellaDiTesto 5"/>
          <p:cNvSpPr txBox="1"/>
          <p:nvPr/>
        </p:nvSpPr>
        <p:spPr>
          <a:xfrm>
            <a:off x="1556034" y="3282122"/>
            <a:ext cx="2816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</a:rPr>
              <a:t>Grazie dell’attenzione</a:t>
            </a:r>
            <a:endParaRPr lang="it-IT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000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1543</TotalTime>
  <Words>431</Words>
  <Application>Microsoft Office PowerPoint</Application>
  <PresentationFormat>Presentazione su schermo (16:9)</PresentationFormat>
  <Paragraphs>70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Trebuchet MS</vt:lpstr>
      <vt:lpstr>Office Theme</vt:lpstr>
      <vt:lpstr>Personalizza struttura</vt:lpstr>
      <vt:lpstr>Utilizzo delle immagini da satellite per le BT Istat</vt:lpstr>
      <vt:lpstr>Il gruppo</vt:lpstr>
      <vt:lpstr>Contesto di riferimento</vt:lpstr>
      <vt:lpstr>Obiettivi specifici del progetto </vt:lpstr>
      <vt:lpstr>Metodologia</vt:lpstr>
      <vt:lpstr>Output e vantaggi attesi </vt:lpstr>
      <vt:lpstr>Utilizzo delle immagini da satellite per le BT Istat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Donatella Papa</dc:creator>
  <cp:lastModifiedBy>Stefano Mugnoli</cp:lastModifiedBy>
  <cp:revision>24</cp:revision>
  <dcterms:created xsi:type="dcterms:W3CDTF">2025-04-17T10:04:55Z</dcterms:created>
  <dcterms:modified xsi:type="dcterms:W3CDTF">2025-11-26T15:28:38Z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2025-04-17T00:00:00Z</vt:filetime>
  </property>
  <property fmtid="{D5CDD505-2E9C-101B-9397-08002B2CF9AE}" pid="5" name="Producer">
    <vt:lpwstr>3-Heights(TM) PDF Security Shell 4.8.25.2 (http://www.pdf-tools.com)</vt:lpwstr>
  </property>
</Properties>
</file>