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455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0740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29936" y="1171933"/>
            <a:ext cx="4194303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>
              <a:lnSpc>
                <a:spcPct val="100000"/>
              </a:lnSpc>
              <a:spcBef>
                <a:spcPts val="95"/>
              </a:spcBef>
            </a:pPr>
            <a:r>
              <a:rPr lang="it-IT" sz="2000" dirty="0">
                <a:solidFill>
                  <a:schemeClr val="bg1"/>
                </a:solidFill>
                <a:latin typeface="Calibri"/>
                <a:cs typeface="Calibri"/>
              </a:rPr>
              <a:t>Nuove forme di diffusione per l’analisi dell’incidentalità stradale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964494" y="2534930"/>
            <a:ext cx="3925188" cy="21929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200"/>
              </a:lnSpc>
              <a:spcBef>
                <a:spcPts val="100"/>
              </a:spcBef>
            </a:pPr>
            <a:r>
              <a:rPr lang="it-IT" sz="2000" b="1" dirty="0">
                <a:solidFill>
                  <a:schemeClr val="bg1"/>
                </a:solidFill>
                <a:latin typeface="+mj-lt"/>
              </a:rPr>
              <a:t>Uno Studio Territoriale basato su sezioni di censimento e aree sub comunali con modellazione digitale urbana 3D e 2D su dati Open Street </a:t>
            </a:r>
            <a:r>
              <a:rPr lang="it-IT" sz="2000" b="1" dirty="0" err="1">
                <a:solidFill>
                  <a:schemeClr val="bg1"/>
                </a:solidFill>
                <a:latin typeface="+mj-lt"/>
              </a:rPr>
              <a:t>Map</a:t>
            </a:r>
            <a:r>
              <a:rPr lang="it-IT" sz="2000" b="1" dirty="0">
                <a:solidFill>
                  <a:schemeClr val="bg1"/>
                </a:solidFill>
                <a:latin typeface="+mj-lt"/>
              </a:rPr>
              <a:t> e GIS </a:t>
            </a:r>
            <a:r>
              <a:rPr lang="it-IT" sz="20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</a:p>
          <a:p>
            <a:pPr marL="12700" marR="5080" algn="just">
              <a:lnSpc>
                <a:spcPct val="100200"/>
              </a:lnSpc>
              <a:spcBef>
                <a:spcPts val="100"/>
              </a:spcBef>
            </a:pPr>
            <a:endParaRPr lang="it-IT" sz="2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algn="just">
              <a:lnSpc>
                <a:spcPct val="100200"/>
              </a:lnSpc>
              <a:spcBef>
                <a:spcPts val="100"/>
              </a:spcBef>
            </a:pPr>
            <a:r>
              <a:rPr lang="it-IT" b="1" dirty="0">
                <a:solidFill>
                  <a:schemeClr val="bg1">
                    <a:lumMod val="85000"/>
                  </a:schemeClr>
                </a:solidFill>
                <a:latin typeface="Calibri"/>
                <a:cs typeface="Calibri"/>
              </a:rPr>
              <a:t>(Progetto ID 168)</a:t>
            </a:r>
            <a:endParaRPr b="1" dirty="0">
              <a:solidFill>
                <a:schemeClr val="bg1">
                  <a:lumMod val="8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3671824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20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LabInn</a:t>
            </a:r>
            <a:r>
              <a:rPr lang="it-IT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V</a:t>
            </a:r>
            <a:r>
              <a:rPr lang="it-IT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I</a:t>
            </a:r>
            <a:r>
              <a:rPr sz="2000" spc="-25" dirty="0">
                <a:solidFill>
                  <a:schemeClr val="tx2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2000" spc="-20" dirty="0">
                <a:solidFill>
                  <a:schemeClr val="tx2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Call</a:t>
            </a:r>
            <a:endParaRPr sz="2000" dirty="0">
              <a:solidFill>
                <a:schemeClr val="tx2">
                  <a:lumMod val="40000"/>
                  <a:lumOff val="60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64494" y="4668418"/>
            <a:ext cx="393084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0" dirty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rPr>
              <a:t>Referente</a:t>
            </a:r>
            <a:r>
              <a:rPr spc="-10" dirty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rPr>
              <a:t>:</a:t>
            </a:r>
            <a:r>
              <a:rPr lang="it-IT" spc="-10" dirty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rPr>
              <a:t> Marco De Angelis</a:t>
            </a:r>
            <a:endParaRPr dirty="0">
              <a:solidFill>
                <a:schemeClr val="bg1">
                  <a:lumMod val="8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6194" y="303657"/>
            <a:ext cx="6267958" cy="814966"/>
          </a:xfrm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 di ricerca si compone di:</a:t>
            </a:r>
            <a:br>
              <a:rPr lang="it-IT" spc="-10" dirty="0"/>
            </a:br>
            <a:endParaRPr lang="it-IT" spc="-10" dirty="0"/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0" y="1581150"/>
            <a:ext cx="1142999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lang="it-IT"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lang="it-IT"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</a:p>
          <a:p>
            <a:pPr marL="12700" marR="5080">
              <a:spcBef>
                <a:spcPts val="600"/>
              </a:spcBef>
            </a:pPr>
            <a:r>
              <a:rPr lang="it-IT" sz="700" b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Nuove forme di diffusione per l’analisi dell’incidentalità stradale</a:t>
            </a:r>
            <a:endParaRPr lang="it-IT" sz="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32890" y="1118623"/>
            <a:ext cx="7139940" cy="32900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Marco De Angelis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(DIRM/DCCI/CIA) Responsabile sviluppo dello studio per i contenuti </a:t>
            </a:r>
            <a:r>
              <a:rPr lang="it-IT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Arc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GIS City Engine e nuovi servizi per la diffusione su web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Massimo Tavanti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(DISD/DCSW/SWC) Responsabile analisi dei dati sull’incidentalità stradale mediante piattaforme GIS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Silvia Bruzzone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(DISD/DCSW/SWC) Responsabile contenuti tematici per l’analisi dell’incidentalità stradale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Alessandra Reale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(DIRM/DCCI/CIA) Responsabile per gli aspetti metodologici e per la definizione delle aree sub comunali Uefa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+mj-lt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Antonella Carbone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(DIRM/DCCI/CIB) Responsabile per gli aspetti metodologici e dei contenuti per la diffusione dei risultati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Anna Maria Cecchini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(DIRM/DCCI/CIA) Responsabile per la diffusione e comunicazione degli output del progetto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b="1" dirty="0">
                <a:solidFill>
                  <a:srgbClr val="C00000"/>
                </a:solidFill>
                <a:latin typeface="+mj-lt"/>
              </a:rPr>
              <a:t>Germana Bottone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(DIAE/ESA) Responsabile analisi statistico-economiche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+mj-lt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88644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Nuove forme di diffusione per l’analisi dell’incidentalità stradale</a:t>
            </a:r>
            <a:endParaRPr lang="it-IT" sz="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4B39CBE-4439-8B41-D1B7-3856CFE25A34}"/>
              </a:ext>
            </a:extLst>
          </p:cNvPr>
          <p:cNvSpPr txBox="1"/>
          <p:nvPr/>
        </p:nvSpPr>
        <p:spPr>
          <a:xfrm>
            <a:off x="1322921" y="742854"/>
            <a:ext cx="754253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Il disegno presentato propone: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progettazione digitale in scenari 3D e 2D dei comuni capoluogo delle città metropolitane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con i progetti, per le città, che riproducono fedelmente la realtà urbana comunale;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2"/>
                </a:solidFill>
                <a:latin typeface="+mj-lt"/>
              </a:rPr>
              <a:t>l</a:t>
            </a:r>
            <a:r>
              <a:rPr lang="it-IT" sz="1600" b="1" dirty="0">
                <a:solidFill>
                  <a:schemeClr val="tx2"/>
                </a:solidFill>
                <a:latin typeface="+mj-lt"/>
              </a:rPr>
              <a:t>’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integrazione sulle mappe anche degli incidenti stradali georeferenziati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riferiti al periodo 2022-2024 e di dati riferiti alle interconnessioni della popolazione residente con lo spazio e il territorio. </a:t>
            </a:r>
          </a:p>
          <a:p>
            <a:pPr marL="177800"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Il progetto prevede, inoltre, l’utilizzo delle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ripartizioni territoriali in Sezioni di Censimento dell’Istat e delle Aree Funzionali intermedie denominate “Uefa” (Urban </a:t>
            </a:r>
            <a:r>
              <a:rPr lang="it-IT" sz="1600" b="1" dirty="0" err="1">
                <a:solidFill>
                  <a:srgbClr val="C00000"/>
                </a:solidFill>
                <a:latin typeface="+mj-lt"/>
              </a:rPr>
              <a:t>ecological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it-IT" sz="1600" b="1" dirty="0" err="1">
                <a:solidFill>
                  <a:srgbClr val="C00000"/>
                </a:solidFill>
                <a:latin typeface="+mj-lt"/>
              </a:rPr>
              <a:t>functional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it-IT" sz="1600" b="1" dirty="0" err="1">
                <a:solidFill>
                  <a:srgbClr val="C00000"/>
                </a:solidFill>
                <a:latin typeface="+mj-lt"/>
              </a:rPr>
              <a:t>areas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)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costituite dall’aggregazione delle sezioni di censimento in aree sub-comunali sperimentali, secondo una metodologia proposta, in fase di studio. </a:t>
            </a:r>
          </a:p>
          <a:p>
            <a:pPr marL="177800" algn="just"/>
            <a:endParaRPr lang="it-IT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177800"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 tal fine, si prevede l’integrazione delle infrastrutture dei comuni capoluogo delle città metropolitane, tramite il software </a:t>
            </a:r>
            <a:r>
              <a:rPr lang="it-IT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ArcGis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City Engine (che consente di progettare lo stile architettonico 3D e 2D e altre caratteristiche dell'ambiente urbano) e gli strumenti di analisi di </a:t>
            </a:r>
            <a:r>
              <a:rPr lang="it-IT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Arc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Gis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Pro.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88644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spcBef>
                <a:spcPts val="600"/>
              </a:spcBef>
            </a:pPr>
            <a:r>
              <a:rPr lang="it-IT" sz="700" b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Nuove forme di diffusione per l’analisi dell’incidentalità stradale</a:t>
            </a:r>
            <a:endParaRPr lang="it-IT" sz="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E2F5973-4AF6-3C0C-9D50-B1D6A0806F2D}"/>
              </a:ext>
            </a:extLst>
          </p:cNvPr>
          <p:cNvSpPr txBox="1"/>
          <p:nvPr/>
        </p:nvSpPr>
        <p:spPr>
          <a:xfrm>
            <a:off x="1318260" y="786848"/>
            <a:ext cx="75692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Negli ultimi decenni, l’analisi dell’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incidentalità stradale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ha assunto un ruolo sempre più centrale nelle politiche di sicurezza urbana e pianificazione del traffico.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 metodi tradizionali di raccolta e rappresentazione dei dati non sempre permettono una comprensione immediata e approfondita delle dinamiche che portano agli incidenti. L’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introduzione di nuovi strumenti tecnologici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come ad esempio, mappe cartografiche dinamiche, rappresenta una svolta fondamentale per il monitoraggio, l’analisi e la prevenzione dell’incidentalità.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L’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analisi dei dati geospaziali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infatti, sta diventando una componente essenziale nello studio dell’incidentalità stradale.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 l’evoluzione delle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tecnologie GIS (Geographic Information Systems)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è ora possibile rappresentare le informazioni relative agli incidenti stradali, individuando pattern ricorrenti e correlazioni un tempo, di difficile rilevazione.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Il progetto esplora l’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importanza di adottare strumenti dinamici di visualizzazione geodetica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in particolare i modelli cartografici su web scene interattive, come risorsa strategica per la sicurezza stradale.</a:t>
            </a: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88644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spcBef>
                <a:spcPts val="600"/>
              </a:spcBef>
            </a:pPr>
            <a:r>
              <a:rPr lang="it-IT" sz="700" b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Nuove forme di diffusione per l’analisi dell’incidentalità stradale</a:t>
            </a:r>
            <a:endParaRPr lang="it-IT" sz="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4B39CBE-4439-8B41-D1B7-3856CFE25A34}"/>
              </a:ext>
            </a:extLst>
          </p:cNvPr>
          <p:cNvSpPr txBox="1"/>
          <p:nvPr/>
        </p:nvSpPr>
        <p:spPr>
          <a:xfrm>
            <a:off x="1252854" y="839623"/>
            <a:ext cx="7515860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L’elaborazione è effettuata sui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dati spaziali GIS dei comuni capoluogo delle città metropolitane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proposti in una scena 3D, con dati originati in formato Open Street </a:t>
            </a:r>
            <a:r>
              <a:rPr lang="it-IT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Map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Il progetto offre la possibilità di molti punti di osservazione, navigando in una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dimensione tridimensionale di design urbano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con l’integrazione dell’analisi dei dati a livello di Uefa e degli incidenti stradali (Rilevazione degli incidenti stradali Istat - 2022-2024).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Questa nuova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tecnologia di visualizzazione basata sul “Digital Twin”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(“studio di un gemello digitale alla realtà urbana comunale con architettonica generativa territoriale”), è applicata su fenomeni emergenti della popolazione nei comuni oggetto di studio, alla quale è ispirato la ricerca proposta.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 </a:t>
            </a:r>
            <a:r>
              <a:rPr lang="it-IT" sz="1600" b="1" dirty="0">
                <a:solidFill>
                  <a:srgbClr val="C00000"/>
                </a:solidFill>
                <a:latin typeface="+mj-lt"/>
              </a:rPr>
              <a:t>tecnologia GIS offre valide potenzialità di analisi e visualizzazione spaziale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adottando un approccio basato su dati reali e virtuali che ottimizzano la visualizzazione degli eventi e degli indicatori economici e sociali, volte a restituire la navigazione geografica dalla diffusione di web scene su piattaforma </a:t>
            </a:r>
            <a:r>
              <a:rPr lang="it-IT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ArcGis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Online. </a:t>
            </a: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88644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spcBef>
                <a:spcPts val="600"/>
              </a:spcBef>
            </a:pPr>
            <a:r>
              <a:rPr lang="it-IT" sz="700" b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Nuove forme di diffusione per l’analisi dell’incidentalità stradale</a:t>
            </a:r>
            <a:endParaRPr lang="it-IT" sz="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ettangolo 7"/>
          <p:cNvSpPr/>
          <p:nvPr/>
        </p:nvSpPr>
        <p:spPr>
          <a:xfrm>
            <a:off x="1386180" y="858454"/>
            <a:ext cx="743335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>
                <a:solidFill>
                  <a:srgbClr val="C00000"/>
                </a:solidFill>
                <a:latin typeface="+mn-lt"/>
              </a:rPr>
              <a:t>Output del progetto</a:t>
            </a:r>
          </a:p>
          <a:p>
            <a:pPr algn="just">
              <a:spcAft>
                <a:spcPts val="600"/>
              </a:spcAft>
            </a:pPr>
            <a:r>
              <a:rPr lang="it-IT" sz="1600" dirty="0">
                <a:solidFill>
                  <a:schemeClr val="tx2"/>
                </a:solidFill>
                <a:latin typeface="+mn-lt"/>
              </a:rPr>
              <a:t>Realizzazione di mappe interattive degli incidenti stradali.</a:t>
            </a:r>
          </a:p>
          <a:p>
            <a:pPr algn="just">
              <a:spcAft>
                <a:spcPts val="600"/>
              </a:spcAft>
            </a:pPr>
            <a:r>
              <a:rPr lang="it-IT" sz="1600" dirty="0">
                <a:solidFill>
                  <a:schemeClr val="tx2"/>
                </a:solidFill>
                <a:latin typeface="+mn-lt"/>
              </a:rPr>
              <a:t>Costruzione di visualizzazioni dinamiche con indicatori chiave (trend temporali e punti critici).</a:t>
            </a:r>
          </a:p>
          <a:p>
            <a:pPr algn="just">
              <a:spcAft>
                <a:spcPts val="600"/>
              </a:spcAft>
            </a:pPr>
            <a:r>
              <a:rPr lang="it-IT" sz="1600" dirty="0">
                <a:solidFill>
                  <a:schemeClr val="tx2"/>
                </a:solidFill>
                <a:latin typeface="+mn-lt"/>
              </a:rPr>
              <a:t>Utilizzo di modelli geospaziali per l’identificazione dei </a:t>
            </a:r>
            <a:r>
              <a:rPr lang="it-IT" sz="1600" i="1" dirty="0">
                <a:solidFill>
                  <a:schemeClr val="tx2"/>
                </a:solidFill>
                <a:latin typeface="+mn-lt"/>
              </a:rPr>
              <a:t>pattern</a:t>
            </a:r>
            <a:r>
              <a:rPr lang="it-IT" sz="1600" dirty="0">
                <a:solidFill>
                  <a:schemeClr val="tx2"/>
                </a:solidFill>
                <a:latin typeface="+mn-lt"/>
              </a:rPr>
              <a:t> ricorrenti (</a:t>
            </a:r>
            <a:r>
              <a:rPr lang="it-IT" sz="1600" i="1" dirty="0">
                <a:solidFill>
                  <a:schemeClr val="tx2"/>
                </a:solidFill>
                <a:latin typeface="+mn-lt"/>
              </a:rPr>
              <a:t>hotspot,</a:t>
            </a:r>
            <a:r>
              <a:rPr lang="it-IT" sz="1600" dirty="0">
                <a:solidFill>
                  <a:schemeClr val="tx2"/>
                </a:solidFill>
                <a:latin typeface="+mn-lt"/>
              </a:rPr>
              <a:t> correlazioni territoriali).</a:t>
            </a:r>
          </a:p>
          <a:p>
            <a:pPr algn="just">
              <a:spcAft>
                <a:spcPts val="600"/>
              </a:spcAft>
            </a:pPr>
            <a:r>
              <a:rPr lang="it-IT" sz="1600" dirty="0">
                <a:solidFill>
                  <a:schemeClr val="tx2"/>
                </a:solidFill>
                <a:latin typeface="+mn-lt"/>
              </a:rPr>
              <a:t>Utilizzo di </a:t>
            </a:r>
            <a:r>
              <a:rPr lang="it-IT" sz="1600" i="1" dirty="0">
                <a:solidFill>
                  <a:schemeClr val="tx2"/>
                </a:solidFill>
                <a:latin typeface="+mn-lt"/>
              </a:rPr>
              <a:t>web scene 3D/2D</a:t>
            </a:r>
            <a:r>
              <a:rPr lang="it-IT" sz="1600" dirty="0">
                <a:solidFill>
                  <a:schemeClr val="tx2"/>
                </a:solidFill>
                <a:latin typeface="+mn-lt"/>
              </a:rPr>
              <a:t> per la visualizzazione immersiva delle aree ad alto rischio.</a:t>
            </a:r>
          </a:p>
          <a:p>
            <a:pPr algn="just"/>
            <a:r>
              <a:rPr lang="it-IT" sz="1600" b="1" dirty="0">
                <a:solidFill>
                  <a:srgbClr val="C00000"/>
                </a:solidFill>
                <a:latin typeface="+mn-lt"/>
              </a:rPr>
              <a:t>Vantaggi attesi</a:t>
            </a:r>
          </a:p>
          <a:p>
            <a:pPr algn="just">
              <a:spcAft>
                <a:spcPts val="600"/>
              </a:spcAft>
            </a:pPr>
            <a:r>
              <a:rPr lang="it-IT" sz="1600" dirty="0">
                <a:solidFill>
                  <a:schemeClr val="tx2"/>
                </a:solidFill>
                <a:latin typeface="+mn-lt"/>
              </a:rPr>
              <a:t>Miglior comprensione delle dinamiche che generano l’incidentalità stradale e individuazione delle zone dei punti critici e dei fattori che li determinano.</a:t>
            </a:r>
          </a:p>
          <a:p>
            <a:pPr algn="just">
              <a:spcAft>
                <a:spcPts val="600"/>
              </a:spcAft>
            </a:pPr>
            <a:r>
              <a:rPr lang="it-IT" sz="1600" dirty="0">
                <a:solidFill>
                  <a:schemeClr val="tx2"/>
                </a:solidFill>
                <a:latin typeface="+mn-lt"/>
              </a:rPr>
              <a:t>Supporto strategico alle politiche urbane, grazie a dati più chiari e facilmente interpretabili.</a:t>
            </a:r>
          </a:p>
          <a:p>
            <a:pPr algn="just"/>
            <a:r>
              <a:rPr lang="it-IT" sz="1600" dirty="0">
                <a:solidFill>
                  <a:schemeClr val="tx2"/>
                </a:solidFill>
                <a:latin typeface="+mn-lt"/>
              </a:rPr>
              <a:t>Prevenzione più efficace, con azioni mirate basate su evidenze </a:t>
            </a:r>
            <a:r>
              <a:rPr lang="it-IT" sz="1400" dirty="0">
                <a:solidFill>
                  <a:schemeClr val="tx2"/>
                </a:solidFill>
              </a:rPr>
              <a:t>geospaziali</a:t>
            </a:r>
            <a:r>
              <a:rPr lang="it-IT" sz="1600" dirty="0">
                <a:solidFill>
                  <a:schemeClr val="tx2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</TotalTime>
  <Words>885</Words>
  <Application>Microsoft Office PowerPoint</Application>
  <PresentationFormat>Presentazione su schermo (16:9)</PresentationFormat>
  <Paragraphs>66</Paragraphs>
  <Slides>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Trebuchet MS</vt:lpstr>
      <vt:lpstr>Wingdings</vt:lpstr>
      <vt:lpstr>Office Theme</vt:lpstr>
      <vt:lpstr>Personalizza struttura</vt:lpstr>
      <vt:lpstr>Nuove forme di diffusione per l’analisi dell’incidentalità stradale</vt:lpstr>
      <vt:lpstr>Il gruppo di ricerca si compone di: </vt:lpstr>
      <vt:lpstr>Contesto di riferimento</vt:lpstr>
      <vt:lpstr>Obiettivi specifici del progetto </vt:lpstr>
      <vt:lpstr>Metodologia</vt:lpstr>
      <vt:lpstr>Output e vantaggi attesi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Marco De Angelis</cp:lastModifiedBy>
  <cp:revision>46</cp:revision>
  <dcterms:created xsi:type="dcterms:W3CDTF">2025-04-17T10:04:55Z</dcterms:created>
  <dcterms:modified xsi:type="dcterms:W3CDTF">2025-11-25T14:23:28Z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