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1" r:id="rId7"/>
    <p:sldId id="260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34" d="100"/>
          <a:sy n="134" d="100"/>
        </p:scale>
        <p:origin x="348" y="12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mando daniello" userId="deeb9fea-fcbf-4fa5-aa40-a9511a850320" providerId="ADAL" clId="{A2B6397A-0494-4915-B742-660E379852D3}"/>
    <pc:docChg chg="undo redo custSel modSld">
      <pc:chgData name="armando daniello" userId="deeb9fea-fcbf-4fa5-aa40-a9511a850320" providerId="ADAL" clId="{A2B6397A-0494-4915-B742-660E379852D3}" dt="2025-11-25T09:31:47.483" v="338" actId="14100"/>
      <pc:docMkLst>
        <pc:docMk/>
      </pc:docMkLst>
      <pc:sldChg chg="modSp mod">
        <pc:chgData name="armando daniello" userId="deeb9fea-fcbf-4fa5-aa40-a9511a850320" providerId="ADAL" clId="{A2B6397A-0494-4915-B742-660E379852D3}" dt="2025-11-25T09:24:37.168" v="211" actId="2710"/>
        <pc:sldMkLst>
          <pc:docMk/>
          <pc:sldMk cId="0" sldId="257"/>
        </pc:sldMkLst>
        <pc:spChg chg="mod">
          <ac:chgData name="armando daniello" userId="deeb9fea-fcbf-4fa5-aa40-a9511a850320" providerId="ADAL" clId="{A2B6397A-0494-4915-B742-660E379852D3}" dt="2025-11-25T09:24:37.168" v="211" actId="2710"/>
          <ac:spMkLst>
            <pc:docMk/>
            <pc:sldMk cId="0" sldId="257"/>
            <ac:spMk id="17" creationId="{00000000-0000-0000-0000-000000000000}"/>
          </ac:spMkLst>
        </pc:spChg>
      </pc:sldChg>
      <pc:sldChg chg="addSp modSp mod">
        <pc:chgData name="armando daniello" userId="deeb9fea-fcbf-4fa5-aa40-a9511a850320" providerId="ADAL" clId="{A2B6397A-0494-4915-B742-660E379852D3}" dt="2025-11-25T09:31:47.483" v="338" actId="14100"/>
        <pc:sldMkLst>
          <pc:docMk/>
          <pc:sldMk cId="0" sldId="258"/>
        </pc:sldMkLst>
        <pc:spChg chg="add mod">
          <ac:chgData name="armando daniello" userId="deeb9fea-fcbf-4fa5-aa40-a9511a850320" providerId="ADAL" clId="{A2B6397A-0494-4915-B742-660E379852D3}" dt="2025-11-25T09:31:47.483" v="338" actId="14100"/>
          <ac:spMkLst>
            <pc:docMk/>
            <pc:sldMk cId="0" sldId="258"/>
            <ac:spMk id="11" creationId="{5777F23B-6D7A-DFBF-63E4-F550D361CC0D}"/>
          </ac:spMkLst>
        </pc:spChg>
        <pc:spChg chg="mod">
          <ac:chgData name="armando daniello" userId="deeb9fea-fcbf-4fa5-aa40-a9511a850320" providerId="ADAL" clId="{A2B6397A-0494-4915-B742-660E379852D3}" dt="2025-11-25T09:31:30.001" v="334" actId="20577"/>
          <ac:spMkLst>
            <pc:docMk/>
            <pc:sldMk cId="0" sldId="258"/>
            <ac:spMk id="12" creationId="{5F2E8501-ADB3-FDC9-EE50-8808C450716F}"/>
          </ac:spMkLst>
        </pc:spChg>
        <pc:picChg chg="add mod">
          <ac:chgData name="armando daniello" userId="deeb9fea-fcbf-4fa5-aa40-a9511a850320" providerId="ADAL" clId="{A2B6397A-0494-4915-B742-660E379852D3}" dt="2025-11-25T09:31:14.649" v="330" actId="1076"/>
          <ac:picMkLst>
            <pc:docMk/>
            <pc:sldMk cId="0" sldId="258"/>
            <ac:picMk id="9" creationId="{17C77B88-1B56-C643-7D2D-DEFD94A0736E}"/>
          </ac:picMkLst>
        </pc:picChg>
      </pc:sldChg>
      <pc:sldChg chg="modSp mod">
        <pc:chgData name="armando daniello" userId="deeb9fea-fcbf-4fa5-aa40-a9511a850320" providerId="ADAL" clId="{A2B6397A-0494-4915-B742-660E379852D3}" dt="2025-11-25T09:24:53.876" v="223" actId="5793"/>
        <pc:sldMkLst>
          <pc:docMk/>
          <pc:sldMk cId="1400160826" sldId="259"/>
        </pc:sldMkLst>
        <pc:spChg chg="mod">
          <ac:chgData name="armando daniello" userId="deeb9fea-fcbf-4fa5-aa40-a9511a850320" providerId="ADAL" clId="{A2B6397A-0494-4915-B742-660E379852D3}" dt="2025-11-25T09:24:53.876" v="223" actId="5793"/>
          <ac:spMkLst>
            <pc:docMk/>
            <pc:sldMk cId="1400160826" sldId="259"/>
            <ac:spMk id="8" creationId="{6334B6AA-66F9-6279-7F8B-2FE1F6F59672}"/>
          </ac:spMkLst>
        </pc:spChg>
      </pc:sldChg>
      <pc:sldChg chg="modSp mod">
        <pc:chgData name="armando daniello" userId="deeb9fea-fcbf-4fa5-aa40-a9511a850320" providerId="ADAL" clId="{A2B6397A-0494-4915-B742-660E379852D3}" dt="2025-11-25T09:28:40.582" v="321" actId="20577"/>
        <pc:sldMkLst>
          <pc:docMk/>
          <pc:sldMk cId="881855643" sldId="260"/>
        </pc:sldMkLst>
        <pc:spChg chg="mod">
          <ac:chgData name="armando daniello" userId="deeb9fea-fcbf-4fa5-aa40-a9511a850320" providerId="ADAL" clId="{A2B6397A-0494-4915-B742-660E379852D3}" dt="2025-11-25T09:28:40.582" v="321" actId="20577"/>
          <ac:spMkLst>
            <pc:docMk/>
            <pc:sldMk cId="881855643" sldId="260"/>
            <ac:spMk id="8" creationId="{9CBE35DB-1045-EAD2-C6A9-1422A21101D0}"/>
          </ac:spMkLst>
        </pc:spChg>
      </pc:sldChg>
      <pc:sldChg chg="modSp mod">
        <pc:chgData name="armando daniello" userId="deeb9fea-fcbf-4fa5-aa40-a9511a850320" providerId="ADAL" clId="{A2B6397A-0494-4915-B742-660E379852D3}" dt="2025-11-25T09:28:54.528" v="327" actId="20577"/>
        <pc:sldMkLst>
          <pc:docMk/>
          <pc:sldMk cId="3677506509" sldId="261"/>
        </pc:sldMkLst>
        <pc:spChg chg="mod">
          <ac:chgData name="armando daniello" userId="deeb9fea-fcbf-4fa5-aa40-a9511a850320" providerId="ADAL" clId="{A2B6397A-0494-4915-B742-660E379852D3}" dt="2025-11-25T09:28:54.528" v="327" actId="20577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  <pc:docChgLst>
    <pc:chgData name="armando daniello" userId="deeb9fea-fcbf-4fa5-aa40-a9511a850320" providerId="ADAL" clId="{A34DD69A-12EA-40FD-ACD9-C1E62A719EF7}"/>
    <pc:docChg chg="undo redo custSel modSld">
      <pc:chgData name="armando daniello" userId="deeb9fea-fcbf-4fa5-aa40-a9511a850320" providerId="ADAL" clId="{A34DD69A-12EA-40FD-ACD9-C1E62A719EF7}" dt="2025-11-27T14:04:16.209" v="16" actId="123"/>
      <pc:docMkLst>
        <pc:docMk/>
      </pc:docMkLst>
      <pc:sldChg chg="modSp mod">
        <pc:chgData name="armando daniello" userId="deeb9fea-fcbf-4fa5-aa40-a9511a850320" providerId="ADAL" clId="{A34DD69A-12EA-40FD-ACD9-C1E62A719EF7}" dt="2025-11-27T14:03:29.681" v="9" actId="120"/>
        <pc:sldMkLst>
          <pc:docMk/>
          <pc:sldMk cId="0" sldId="258"/>
        </pc:sldMkLst>
        <pc:spChg chg="mod">
          <ac:chgData name="armando daniello" userId="deeb9fea-fcbf-4fa5-aa40-a9511a850320" providerId="ADAL" clId="{A34DD69A-12EA-40FD-ACD9-C1E62A719EF7}" dt="2025-11-27T14:03:26.722" v="6" actId="14100"/>
          <ac:spMkLst>
            <pc:docMk/>
            <pc:sldMk cId="0" sldId="258"/>
            <ac:spMk id="11" creationId="{5777F23B-6D7A-DFBF-63E4-F550D361CC0D}"/>
          </ac:spMkLst>
        </pc:spChg>
        <pc:spChg chg="mod">
          <ac:chgData name="armando daniello" userId="deeb9fea-fcbf-4fa5-aa40-a9511a850320" providerId="ADAL" clId="{A34DD69A-12EA-40FD-ACD9-C1E62A719EF7}" dt="2025-11-27T14:03:29.681" v="9" actId="120"/>
          <ac:spMkLst>
            <pc:docMk/>
            <pc:sldMk cId="0" sldId="258"/>
            <ac:spMk id="12" creationId="{5F2E8501-ADB3-FDC9-EE50-8808C450716F}"/>
          </ac:spMkLst>
        </pc:spChg>
      </pc:sldChg>
      <pc:sldChg chg="modSp mod">
        <pc:chgData name="armando daniello" userId="deeb9fea-fcbf-4fa5-aa40-a9511a850320" providerId="ADAL" clId="{A34DD69A-12EA-40FD-ACD9-C1E62A719EF7}" dt="2025-11-27T14:03:12.605" v="3" actId="123"/>
        <pc:sldMkLst>
          <pc:docMk/>
          <pc:sldMk cId="1400160826" sldId="259"/>
        </pc:sldMkLst>
        <pc:spChg chg="mod">
          <ac:chgData name="armando daniello" userId="deeb9fea-fcbf-4fa5-aa40-a9511a850320" providerId="ADAL" clId="{A34DD69A-12EA-40FD-ACD9-C1E62A719EF7}" dt="2025-11-27T14:03:12.605" v="3" actId="123"/>
          <ac:spMkLst>
            <pc:docMk/>
            <pc:sldMk cId="1400160826" sldId="259"/>
            <ac:spMk id="8" creationId="{6334B6AA-66F9-6279-7F8B-2FE1F6F59672}"/>
          </ac:spMkLst>
        </pc:spChg>
      </pc:sldChg>
      <pc:sldChg chg="modSp mod">
        <pc:chgData name="armando daniello" userId="deeb9fea-fcbf-4fa5-aa40-a9511a850320" providerId="ADAL" clId="{A34DD69A-12EA-40FD-ACD9-C1E62A719EF7}" dt="2025-11-27T14:03:57.131" v="14" actId="123"/>
        <pc:sldMkLst>
          <pc:docMk/>
          <pc:sldMk cId="881855643" sldId="260"/>
        </pc:sldMkLst>
        <pc:spChg chg="mod">
          <ac:chgData name="armando daniello" userId="deeb9fea-fcbf-4fa5-aa40-a9511a850320" providerId="ADAL" clId="{A34DD69A-12EA-40FD-ACD9-C1E62A719EF7}" dt="2025-11-27T14:03:57.131" v="14" actId="123"/>
          <ac:spMkLst>
            <pc:docMk/>
            <pc:sldMk cId="881855643" sldId="260"/>
            <ac:spMk id="8" creationId="{9CBE35DB-1045-EAD2-C6A9-1422A21101D0}"/>
          </ac:spMkLst>
        </pc:spChg>
      </pc:sldChg>
      <pc:sldChg chg="modSp mod">
        <pc:chgData name="armando daniello" userId="deeb9fea-fcbf-4fa5-aa40-a9511a850320" providerId="ADAL" clId="{A34DD69A-12EA-40FD-ACD9-C1E62A719EF7}" dt="2025-11-27T14:04:16.209" v="16" actId="123"/>
        <pc:sldMkLst>
          <pc:docMk/>
          <pc:sldMk cId="3677506509" sldId="261"/>
        </pc:sldMkLst>
        <pc:spChg chg="mod">
          <ac:chgData name="armando daniello" userId="deeb9fea-fcbf-4fa5-aa40-a9511a850320" providerId="ADAL" clId="{A34DD69A-12EA-40FD-ACD9-C1E62A719EF7}" dt="2025-11-27T14:04:16.209" v="16" actId="123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80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1247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73497" y="1847799"/>
            <a:ext cx="3279903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en-US" sz="1600" b="0" dirty="0">
                <a:solidFill>
                  <a:srgbClr val="538235"/>
                </a:solidFill>
                <a:latin typeface="Calibri"/>
                <a:cs typeface="Calibri"/>
              </a:rPr>
              <a:t>Accessible and Adjacent Region to the Frontier- AARF 2.0</a:t>
            </a:r>
            <a:endParaRPr lang="it-IT" sz="16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73497" y="2823718"/>
            <a:ext cx="39731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100"/>
              </a:spcBef>
            </a:pPr>
            <a:r>
              <a:rPr sz="1400" dirty="0">
                <a:solidFill>
                  <a:srgbClr val="538235"/>
                </a:solidFill>
                <a:latin typeface="Calibri"/>
                <a:cs typeface="Calibri"/>
              </a:rPr>
              <a:t>I</a:t>
            </a:r>
            <a:r>
              <a:rPr lang="it-IT" sz="1400" dirty="0">
                <a:solidFill>
                  <a:srgbClr val="538235"/>
                </a:solidFill>
                <a:latin typeface="Calibri"/>
                <a:cs typeface="Calibri"/>
              </a:rPr>
              <a:t>D 163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11188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1400" dirty="0" err="1">
                <a:solidFill>
                  <a:srgbClr val="FFFFFF"/>
                </a:solidFill>
                <a:latin typeface="Trebuchet MS"/>
                <a:cs typeface="Trebuchet MS"/>
              </a:rPr>
              <a:t>LabInn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Call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2352" y="4499894"/>
            <a:ext cx="2737866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Referente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 Gianluigi Salvucci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i="1" spc="-10" dirty="0">
                <a:solidFill>
                  <a:srgbClr val="FFFFFF"/>
                </a:solidFill>
                <a:latin typeface="Trebuchet MS"/>
                <a:cs typeface="Trebuchet MS"/>
              </a:rPr>
              <a:t>salvucci@istat.it</a:t>
            </a:r>
            <a:endParaRPr sz="1400" i="1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</a:t>
            </a: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7" y="1581150"/>
            <a:ext cx="1031240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en-US" sz="700" dirty="0">
                <a:latin typeface="Trebuchet MS"/>
                <a:cs typeface="Trebuchet MS"/>
              </a:rPr>
              <a:t>Accessible and Adjacent Region to the Frontier- AARF 2.0</a:t>
            </a: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18260" y="971550"/>
            <a:ext cx="5377815" cy="375102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Il</a:t>
            </a:r>
            <a:r>
              <a:rPr lang="it-IT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gruppo</a:t>
            </a:r>
            <a:r>
              <a:rPr lang="it-IT" spc="-2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lang="it-IT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ricerca</a:t>
            </a:r>
            <a:r>
              <a:rPr lang="it-IT" spc="-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si</a:t>
            </a:r>
            <a:r>
              <a:rPr lang="it-IT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compone</a:t>
            </a:r>
            <a:r>
              <a:rPr lang="it-IT" spc="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di:</a:t>
            </a:r>
          </a:p>
          <a:p>
            <a:pPr marL="298450" marR="5080" indent="-285750">
              <a:lnSpc>
                <a:spcPct val="25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Gianluigi Salvucci (Referente, 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Armando d’Aniello (DIRM-DCME-MEC)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Raffaella </a:t>
            </a:r>
            <a:r>
              <a:rPr lang="it-IT" dirty="0" err="1">
                <a:solidFill>
                  <a:schemeClr val="tx1"/>
                </a:solidFill>
                <a:latin typeface="Calibri"/>
                <a:cs typeface="Calibri"/>
              </a:rPr>
              <a:t>Chiocchini</a:t>
            </a: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 (DIAE-DCAT-ATA)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Tiziana Clary (DIAE-DCAT-ATA)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Rossella Molinaro, (DIAE-DCAT-ATA)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Giuseppe Muti (Università degli studi dell'Insubria)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riferimento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8DCB2C-4241-B8B7-084A-B2624AD7E872}"/>
              </a:ext>
            </a:extLst>
          </p:cNvPr>
          <p:cNvSpPr txBox="1"/>
          <p:nvPr/>
        </p:nvSpPr>
        <p:spPr>
          <a:xfrm>
            <a:off x="54356" y="1581150"/>
            <a:ext cx="1031240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en-US" sz="700" dirty="0">
                <a:latin typeface="Trebuchet MS"/>
                <a:cs typeface="Trebuchet MS"/>
              </a:rPr>
              <a:t>Accessible and Adjacent Region to the Frontier- AARF 2.0</a:t>
            </a: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5F2E8501-ADB3-FDC9-EE50-8808C450716F}"/>
              </a:ext>
            </a:extLst>
          </p:cNvPr>
          <p:cNvSpPr txBox="1"/>
          <p:nvPr/>
        </p:nvSpPr>
        <p:spPr>
          <a:xfrm>
            <a:off x="1447800" y="1123950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Il progetto AARF 2.0 prosegue e amplia il lavoro avviato con RALF, che ha introdotto una nuova partizione territoriale basata su contiguità, prossimità alla frontiera e tempi di accessibilità. 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17C77B88-1B56-C643-7D2D-DEFD94A07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1937" y="2139612"/>
            <a:ext cx="4677354" cy="2483836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777F23B-6D7A-DFBF-63E4-F550D361CC0D}"/>
              </a:ext>
            </a:extLst>
          </p:cNvPr>
          <p:cNvSpPr txBox="1"/>
          <p:nvPr/>
        </p:nvSpPr>
        <p:spPr>
          <a:xfrm>
            <a:off x="1445738" y="2189004"/>
            <a:ext cx="272619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L’interesse mostrato da INSEE nel quadro di </a:t>
            </a:r>
            <a:r>
              <a:rPr lang="it-IT" dirty="0" err="1">
                <a:latin typeface="+mj-lt"/>
              </a:rPr>
              <a:t>Observ’Alp</a:t>
            </a:r>
            <a:r>
              <a:rPr lang="it-IT" dirty="0">
                <a:latin typeface="+mj-lt"/>
              </a:rPr>
              <a:t> conferma la rilevanza internazionale dell’approccio, rendendo necessaria un’estensione delle analisi ai due versanti della frontiera.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27DF0E2-7F2A-3D94-EA21-21310139E560}"/>
              </a:ext>
            </a:extLst>
          </p:cNvPr>
          <p:cNvSpPr txBox="1"/>
          <p:nvPr/>
        </p:nvSpPr>
        <p:spPr>
          <a:xfrm>
            <a:off x="54356" y="1581150"/>
            <a:ext cx="1031240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en-US" sz="700" dirty="0">
                <a:latin typeface="Trebuchet MS"/>
                <a:cs typeface="Trebuchet MS"/>
              </a:rPr>
              <a:t>Accessible and Adjacent Region to the Frontier- AARF 2.0</a:t>
            </a: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334B6AA-66F9-6279-7F8B-2FE1F6F59672}"/>
              </a:ext>
            </a:extLst>
          </p:cNvPr>
          <p:cNvSpPr txBox="1"/>
          <p:nvPr/>
        </p:nvSpPr>
        <p:spPr>
          <a:xfrm>
            <a:off x="1447800" y="1123950"/>
            <a:ext cx="6781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Consolidare e aggiornare la definizione della Regione Accessibile e Limitrofa alla Frontiera (RALF).</a:t>
            </a:r>
          </a:p>
          <a:p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Integrare grafi open (OSM) e tempi di percorrenza realistici (OSRM) per migliorare la misura dell’accessibilità.</a:t>
            </a:r>
          </a:p>
          <a:p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Estendere l’area delimitata includendo anche i comuni esteri limitrofi alla frontiera.</a:t>
            </a:r>
          </a:p>
          <a:p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Rafforzare la base informativa per il supporto alle politiche pubbliche nei territori transfrontalieri.</a:t>
            </a:r>
          </a:p>
        </p:txBody>
      </p:sp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E5BED8E5-D156-2A9F-FEEC-82A1A4A4F5AE}"/>
              </a:ext>
            </a:extLst>
          </p:cNvPr>
          <p:cNvSpPr txBox="1"/>
          <p:nvPr/>
        </p:nvSpPr>
        <p:spPr>
          <a:xfrm>
            <a:off x="54356" y="1581150"/>
            <a:ext cx="1031240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en-US" sz="700" dirty="0">
                <a:latin typeface="Trebuchet MS"/>
                <a:cs typeface="Trebuchet MS"/>
              </a:rPr>
              <a:t>Accessible and Adjacent Region to the Frontier- AARF 2.0</a:t>
            </a: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4E7DCF3-CD24-DD13-0C3C-F4283451A9F6}"/>
              </a:ext>
            </a:extLst>
          </p:cNvPr>
          <p:cNvSpPr txBox="1"/>
          <p:nvPr/>
        </p:nvSpPr>
        <p:spPr>
          <a:xfrm>
            <a:off x="1447800" y="1123950"/>
            <a:ext cx="678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L’analisi integra i criteri già adottati nel primo progetto (contiguità, buffer 20 km, isocrone 60 min) con l’uso dei grafi </a:t>
            </a:r>
            <a:r>
              <a:rPr lang="it-IT" dirty="0" err="1">
                <a:latin typeface="+mj-lt"/>
              </a:rPr>
              <a:t>OpenStreetMap</a:t>
            </a:r>
            <a:r>
              <a:rPr lang="it-IT" dirty="0">
                <a:latin typeface="+mj-lt"/>
              </a:rPr>
              <a:t> e delle API OSRM per misurare l’accessibilità reale ai valichi. </a:t>
            </a:r>
          </a:p>
          <a:p>
            <a:pPr algn="just"/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Verranno inclusi i comuni italiani ed esteri adiacenti alla frontiera, quelli con più del 50% della superficie entro 10 km e quelli che raggiungono un valico entro 30-60-120 minuti di percorrenza, calcolando le rispettive isocrone dai valichi di frontiera.</a:t>
            </a:r>
          </a:p>
        </p:txBody>
      </p:sp>
    </p:spTree>
    <p:extLst>
      <p:ext uri="{BB962C8B-B14F-4D97-AF65-F5344CB8AC3E}">
        <p14:creationId xmlns:p14="http://schemas.microsoft.com/office/powerpoint/2010/main" val="367750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39CEDABE-AC8C-BD08-E7F9-082DB3B160A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4E24FE4-FA73-5509-9BB3-DC6A0CA85BA2}"/>
              </a:ext>
            </a:extLst>
          </p:cNvPr>
          <p:cNvSpPr txBox="1"/>
          <p:nvPr/>
        </p:nvSpPr>
        <p:spPr>
          <a:xfrm>
            <a:off x="54356" y="1581150"/>
            <a:ext cx="1031240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en-US" sz="700" dirty="0">
                <a:latin typeface="Trebuchet MS"/>
                <a:cs typeface="Trebuchet MS"/>
              </a:rPr>
              <a:t>Accessible and Adjacent Region to the Frontier- AARF 2.0</a:t>
            </a: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CBE35DB-1045-EAD2-C6A9-1422A21101D0}"/>
              </a:ext>
            </a:extLst>
          </p:cNvPr>
          <p:cNvSpPr txBox="1"/>
          <p:nvPr/>
        </p:nvSpPr>
        <p:spPr>
          <a:xfrm>
            <a:off x="1447800" y="1123950"/>
            <a:ext cx="6781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Aggiornamento e ampliamento della delimitazione RALF includendo anche i comuni esteri.</a:t>
            </a:r>
          </a:p>
          <a:p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Migliore capacità di osservare e interpretare le dinamiche socioeconomiche dei territori transfrontalieri.</a:t>
            </a:r>
          </a:p>
          <a:p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Produzione di indicatori territoriali aggiornati per il supporto alle politiche pubbliche.</a:t>
            </a:r>
          </a:p>
          <a:p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Rafforzamento della cooperazione statistica internazionale, in continuità con l’esperienza </a:t>
            </a:r>
            <a:r>
              <a:rPr lang="it-IT" dirty="0" err="1">
                <a:latin typeface="+mj-lt"/>
              </a:rPr>
              <a:t>Observ’Alp</a:t>
            </a:r>
            <a:r>
              <a:rPr lang="it-IT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430</Words>
  <Application>Microsoft Office PowerPoint</Application>
  <PresentationFormat>Presentazione su schermo (16:9)</PresentationFormat>
  <Paragraphs>64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Trebuchet MS</vt:lpstr>
      <vt:lpstr>Wingdings</vt:lpstr>
      <vt:lpstr>Office Theme</vt:lpstr>
      <vt:lpstr>Personalizza struttura</vt:lpstr>
      <vt:lpstr>Accessible and Adjacent Region to the Frontier- AARF 2.0</vt:lpstr>
      <vt:lpstr>Il gruppo</vt:lpstr>
      <vt:lpstr>Contesto di riferimento</vt:lpstr>
      <vt:lpstr>Obiettivi specifici del progetto</vt:lpstr>
      <vt:lpstr>Metodologia</vt:lpstr>
      <vt:lpstr>Output e vantaggi attesi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armando daniello</cp:lastModifiedBy>
  <cp:revision>4</cp:revision>
  <dcterms:created xsi:type="dcterms:W3CDTF">2025-04-17T10:04:55Z</dcterms:created>
  <dcterms:modified xsi:type="dcterms:W3CDTF">2025-11-27T14:04:18Z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