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60" r:id="rId7"/>
    <p:sldId id="261" r:id="rId8"/>
    <p:sldId id="268" r:id="rId9"/>
    <p:sldId id="262" r:id="rId10"/>
    <p:sldId id="264" r:id="rId11"/>
    <p:sldId id="263" r:id="rId12"/>
    <p:sldId id="265" r:id="rId13"/>
    <p:sldId id="267" r:id="rId14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19E95-B36E-495C-9FA7-56DFA4A4E0AF}" v="4" dt="2025-05-23T15:02:09.357"/>
    <p1510:client id="{C4905B16-B65B-F6BF-CEC1-24062A235F64}" v="173" dt="2025-05-23T15:27:05.0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tro torre" userId="S::pietro.torre@istat.it::18ae1739-3e4b-44f4-a80f-45f027e4b5b5" providerId="AD" clId="Web-{C4905B16-B65B-F6BF-CEC1-24062A235F64}"/>
    <pc:docChg chg="modSld">
      <pc:chgData name="pietro torre" userId="S::pietro.torre@istat.it::18ae1739-3e4b-44f4-a80f-45f027e4b5b5" providerId="AD" clId="Web-{C4905B16-B65B-F6BF-CEC1-24062A235F64}" dt="2025-05-23T15:27:03.677" v="86" actId="20577"/>
      <pc:docMkLst>
        <pc:docMk/>
      </pc:docMkLst>
      <pc:sldChg chg="modSp">
        <pc:chgData name="pietro torre" userId="S::pietro.torre@istat.it::18ae1739-3e4b-44f4-a80f-45f027e4b5b5" providerId="AD" clId="Web-{C4905B16-B65B-F6BF-CEC1-24062A235F64}" dt="2025-05-23T15:25:10.622" v="84" actId="20577"/>
        <pc:sldMkLst>
          <pc:docMk/>
          <pc:sldMk cId="1568887284" sldId="260"/>
        </pc:sldMkLst>
        <pc:spChg chg="mod">
          <ac:chgData name="pietro torre" userId="S::pietro.torre@istat.it::18ae1739-3e4b-44f4-a80f-45f027e4b5b5" providerId="AD" clId="Web-{C4905B16-B65B-F6BF-CEC1-24062A235F64}" dt="2025-05-23T15:25:10.622" v="84" actId="20577"/>
          <ac:spMkLst>
            <pc:docMk/>
            <pc:sldMk cId="1568887284" sldId="260"/>
            <ac:spMk id="3" creationId="{DADF4D80-2CA4-58FD-6046-93D55547111D}"/>
          </ac:spMkLst>
        </pc:spChg>
        <pc:spChg chg="mod">
          <ac:chgData name="pietro torre" userId="S::pietro.torre@istat.it::18ae1739-3e4b-44f4-a80f-45f027e4b5b5" providerId="AD" clId="Web-{C4905B16-B65B-F6BF-CEC1-24062A235F64}" dt="2025-05-23T15:20:31.572" v="0" actId="20577"/>
          <ac:spMkLst>
            <pc:docMk/>
            <pc:sldMk cId="1568887284" sldId="260"/>
            <ac:spMk id="22" creationId="{6C96AFA5-DAE4-3A69-4202-62FA8DA22DC9}"/>
          </ac:spMkLst>
        </pc:spChg>
      </pc:sldChg>
      <pc:sldChg chg="modSp">
        <pc:chgData name="pietro torre" userId="S::pietro.torre@istat.it::18ae1739-3e4b-44f4-a80f-45f027e4b5b5" providerId="AD" clId="Web-{C4905B16-B65B-F6BF-CEC1-24062A235F64}" dt="2025-05-23T15:20:42.072" v="2" actId="20577"/>
        <pc:sldMkLst>
          <pc:docMk/>
          <pc:sldMk cId="3403443276" sldId="261"/>
        </pc:sldMkLst>
        <pc:spChg chg="mod">
          <ac:chgData name="pietro torre" userId="S::pietro.torre@istat.it::18ae1739-3e4b-44f4-a80f-45f027e4b5b5" providerId="AD" clId="Web-{C4905B16-B65B-F6BF-CEC1-24062A235F64}" dt="2025-05-23T15:20:42.072" v="2" actId="20577"/>
          <ac:spMkLst>
            <pc:docMk/>
            <pc:sldMk cId="3403443276" sldId="261"/>
            <ac:spMk id="2" creationId="{1B01A43B-8A47-1D1C-910B-39AECDAB4CEB}"/>
          </ac:spMkLst>
        </pc:spChg>
      </pc:sldChg>
      <pc:sldChg chg="modSp">
        <pc:chgData name="pietro torre" userId="S::pietro.torre@istat.it::18ae1739-3e4b-44f4-a80f-45f027e4b5b5" providerId="AD" clId="Web-{C4905B16-B65B-F6BF-CEC1-24062A235F64}" dt="2025-05-23T15:27:03.677" v="86" actId="20577"/>
        <pc:sldMkLst>
          <pc:docMk/>
          <pc:sldMk cId="2384522362" sldId="268"/>
        </pc:sldMkLst>
        <pc:spChg chg="mod">
          <ac:chgData name="pietro torre" userId="S::pietro.torre@istat.it::18ae1739-3e4b-44f4-a80f-45f027e4b5b5" providerId="AD" clId="Web-{C4905B16-B65B-F6BF-CEC1-24062A235F64}" dt="2025-05-23T15:20:49.073" v="4" actId="20577"/>
          <ac:spMkLst>
            <pc:docMk/>
            <pc:sldMk cId="2384522362" sldId="268"/>
            <ac:spMk id="2" creationId="{281FAD4C-F4CC-3661-8DEC-6337ABBA0B53}"/>
          </ac:spMkLst>
        </pc:spChg>
        <pc:spChg chg="mod">
          <ac:chgData name="pietro torre" userId="S::pietro.torre@istat.it::18ae1739-3e4b-44f4-a80f-45f027e4b5b5" providerId="AD" clId="Web-{C4905B16-B65B-F6BF-CEC1-24062A235F64}" dt="2025-05-23T15:27:03.677" v="86" actId="20577"/>
          <ac:spMkLst>
            <pc:docMk/>
            <pc:sldMk cId="2384522362" sldId="268"/>
            <ac:spMk id="3" creationId="{0A51B554-3035-C34F-BA8C-95FCAB5D7A21}"/>
          </ac:spMkLst>
        </pc:spChg>
      </pc:sldChg>
    </pc:docChg>
  </pc:docChgLst>
  <pc:docChgLst>
    <pc:chgData name="pietro torre" userId="18ae1739-3e4b-44f4-a80f-45f027e4b5b5" providerId="ADAL" clId="{6B019E95-B36E-495C-9FA7-56DFA4A4E0AF}"/>
    <pc:docChg chg="custSel addSld modSld">
      <pc:chgData name="pietro torre" userId="18ae1739-3e4b-44f4-a80f-45f027e4b5b5" providerId="ADAL" clId="{6B019E95-B36E-495C-9FA7-56DFA4A4E0AF}" dt="2025-05-23T15:04:52.121" v="384" actId="115"/>
      <pc:docMkLst>
        <pc:docMk/>
      </pc:docMkLst>
      <pc:sldChg chg="modSp mod">
        <pc:chgData name="pietro torre" userId="18ae1739-3e4b-44f4-a80f-45f027e4b5b5" providerId="ADAL" clId="{6B019E95-B36E-495C-9FA7-56DFA4A4E0AF}" dt="2025-05-23T13:54:08.625" v="149" actId="20577"/>
        <pc:sldMkLst>
          <pc:docMk/>
          <pc:sldMk cId="0" sldId="258"/>
        </pc:sldMkLst>
        <pc:spChg chg="mod">
          <ac:chgData name="pietro torre" userId="18ae1739-3e4b-44f4-a80f-45f027e4b5b5" providerId="ADAL" clId="{6B019E95-B36E-495C-9FA7-56DFA4A4E0AF}" dt="2025-05-23T13:54:08.625" v="149" actId="20577"/>
          <ac:spMkLst>
            <pc:docMk/>
            <pc:sldMk cId="0" sldId="258"/>
            <ac:spMk id="3" creationId="{3F7133AC-A144-D000-419A-727677B7D9E4}"/>
          </ac:spMkLst>
        </pc:spChg>
      </pc:sldChg>
      <pc:sldChg chg="modSp mod">
        <pc:chgData name="pietro torre" userId="18ae1739-3e4b-44f4-a80f-45f027e4b5b5" providerId="ADAL" clId="{6B019E95-B36E-495C-9FA7-56DFA4A4E0AF}" dt="2025-05-23T14:54:18.767" v="320" actId="255"/>
        <pc:sldMkLst>
          <pc:docMk/>
          <pc:sldMk cId="1568887284" sldId="260"/>
        </pc:sldMkLst>
        <pc:spChg chg="mod">
          <ac:chgData name="pietro torre" userId="18ae1739-3e4b-44f4-a80f-45f027e4b5b5" providerId="ADAL" clId="{6B019E95-B36E-495C-9FA7-56DFA4A4E0AF}" dt="2025-05-23T14:54:18.767" v="320" actId="255"/>
          <ac:spMkLst>
            <pc:docMk/>
            <pc:sldMk cId="1568887284" sldId="260"/>
            <ac:spMk id="3" creationId="{DADF4D80-2CA4-58FD-6046-93D55547111D}"/>
          </ac:spMkLst>
        </pc:spChg>
      </pc:sldChg>
      <pc:sldChg chg="addSp modSp mod">
        <pc:chgData name="pietro torre" userId="18ae1739-3e4b-44f4-a80f-45f027e4b5b5" providerId="ADAL" clId="{6B019E95-B36E-495C-9FA7-56DFA4A4E0AF}" dt="2025-05-23T15:01:39.137" v="359" actId="13822"/>
        <pc:sldMkLst>
          <pc:docMk/>
          <pc:sldMk cId="3403443276" sldId="261"/>
        </pc:sldMkLst>
        <pc:spChg chg="mod">
          <ac:chgData name="pietro torre" userId="18ae1739-3e4b-44f4-a80f-45f027e4b5b5" providerId="ADAL" clId="{6B019E95-B36E-495C-9FA7-56DFA4A4E0AF}" dt="2025-05-23T14:57:56.371" v="351" actId="255"/>
          <ac:spMkLst>
            <pc:docMk/>
            <pc:sldMk cId="3403443276" sldId="261"/>
            <ac:spMk id="3" creationId="{AA31164C-8A44-A9EF-63CF-C079E6FCEB90}"/>
          </ac:spMkLst>
        </pc:spChg>
        <pc:spChg chg="add mod">
          <ac:chgData name="pietro torre" userId="18ae1739-3e4b-44f4-a80f-45f027e4b5b5" providerId="ADAL" clId="{6B019E95-B36E-495C-9FA7-56DFA4A4E0AF}" dt="2025-05-23T15:01:39.137" v="359" actId="13822"/>
          <ac:spMkLst>
            <pc:docMk/>
            <pc:sldMk cId="3403443276" sldId="261"/>
            <ac:spMk id="7" creationId="{F7B99FB1-4E07-BAAA-FDDF-42202FFE7DD6}"/>
          </ac:spMkLst>
        </pc:spChg>
      </pc:sldChg>
      <pc:sldChg chg="modSp mod">
        <pc:chgData name="pietro torre" userId="18ae1739-3e4b-44f4-a80f-45f027e4b5b5" providerId="ADAL" clId="{6B019E95-B36E-495C-9FA7-56DFA4A4E0AF}" dt="2025-05-23T14:41:21.474" v="181" actId="20577"/>
        <pc:sldMkLst>
          <pc:docMk/>
          <pc:sldMk cId="3409114835" sldId="262"/>
        </pc:sldMkLst>
        <pc:spChg chg="mod">
          <ac:chgData name="pietro torre" userId="18ae1739-3e4b-44f4-a80f-45f027e4b5b5" providerId="ADAL" clId="{6B019E95-B36E-495C-9FA7-56DFA4A4E0AF}" dt="2025-05-23T14:41:21.474" v="181" actId="20577"/>
          <ac:spMkLst>
            <pc:docMk/>
            <pc:sldMk cId="3409114835" sldId="262"/>
            <ac:spMk id="20" creationId="{BDD55483-704D-4F8D-DA37-E500EFC5BDD8}"/>
          </ac:spMkLst>
        </pc:spChg>
      </pc:sldChg>
      <pc:sldChg chg="modSp mod">
        <pc:chgData name="pietro torre" userId="18ae1739-3e4b-44f4-a80f-45f027e4b5b5" providerId="ADAL" clId="{6B019E95-B36E-495C-9FA7-56DFA4A4E0AF}" dt="2025-05-23T14:41:35.552" v="183" actId="20577"/>
        <pc:sldMkLst>
          <pc:docMk/>
          <pc:sldMk cId="1230544620" sldId="263"/>
        </pc:sldMkLst>
        <pc:spChg chg="mod">
          <ac:chgData name="pietro torre" userId="18ae1739-3e4b-44f4-a80f-45f027e4b5b5" providerId="ADAL" clId="{6B019E95-B36E-495C-9FA7-56DFA4A4E0AF}" dt="2025-05-23T14:41:35.552" v="183" actId="20577"/>
          <ac:spMkLst>
            <pc:docMk/>
            <pc:sldMk cId="1230544620" sldId="263"/>
            <ac:spMk id="20" creationId="{37C7A710-6A18-3E31-6DD9-71C9CEC83714}"/>
          </ac:spMkLst>
        </pc:spChg>
      </pc:sldChg>
      <pc:sldChg chg="modSp mod">
        <pc:chgData name="pietro torre" userId="18ae1739-3e4b-44f4-a80f-45f027e4b5b5" providerId="ADAL" clId="{6B019E95-B36E-495C-9FA7-56DFA4A4E0AF}" dt="2025-05-23T14:41:29.519" v="182" actId="20577"/>
        <pc:sldMkLst>
          <pc:docMk/>
          <pc:sldMk cId="1968780723" sldId="264"/>
        </pc:sldMkLst>
        <pc:spChg chg="mod">
          <ac:chgData name="pietro torre" userId="18ae1739-3e4b-44f4-a80f-45f027e4b5b5" providerId="ADAL" clId="{6B019E95-B36E-495C-9FA7-56DFA4A4E0AF}" dt="2025-05-23T14:41:29.519" v="182" actId="20577"/>
          <ac:spMkLst>
            <pc:docMk/>
            <pc:sldMk cId="1968780723" sldId="264"/>
            <ac:spMk id="20" creationId="{31F8A2E8-9398-3D4B-C031-7E87B859B258}"/>
          </ac:spMkLst>
        </pc:spChg>
      </pc:sldChg>
      <pc:sldChg chg="modSp mod">
        <pc:chgData name="pietro torre" userId="18ae1739-3e4b-44f4-a80f-45f027e4b5b5" providerId="ADAL" clId="{6B019E95-B36E-495C-9FA7-56DFA4A4E0AF}" dt="2025-05-23T14:41:44.521" v="184" actId="20577"/>
        <pc:sldMkLst>
          <pc:docMk/>
          <pc:sldMk cId="956508933" sldId="265"/>
        </pc:sldMkLst>
        <pc:spChg chg="mod">
          <ac:chgData name="pietro torre" userId="18ae1739-3e4b-44f4-a80f-45f027e4b5b5" providerId="ADAL" clId="{6B019E95-B36E-495C-9FA7-56DFA4A4E0AF}" dt="2025-05-23T14:08:45.859" v="176" actId="404"/>
          <ac:spMkLst>
            <pc:docMk/>
            <pc:sldMk cId="956508933" sldId="265"/>
            <ac:spMk id="3" creationId="{8DC33AC7-B700-69BA-5C15-60F2347BF0D9}"/>
          </ac:spMkLst>
        </pc:spChg>
        <pc:spChg chg="mod">
          <ac:chgData name="pietro torre" userId="18ae1739-3e4b-44f4-a80f-45f027e4b5b5" providerId="ADAL" clId="{6B019E95-B36E-495C-9FA7-56DFA4A4E0AF}" dt="2025-05-23T14:41:44.521" v="184" actId="20577"/>
          <ac:spMkLst>
            <pc:docMk/>
            <pc:sldMk cId="956508933" sldId="265"/>
            <ac:spMk id="20" creationId="{6B6D09CD-6CE5-1333-436B-06B29C297082}"/>
          </ac:spMkLst>
        </pc:spChg>
      </pc:sldChg>
      <pc:sldChg chg="modSp mod">
        <pc:chgData name="pietro torre" userId="18ae1739-3e4b-44f4-a80f-45f027e4b5b5" providerId="ADAL" clId="{6B019E95-B36E-495C-9FA7-56DFA4A4E0AF}" dt="2025-05-23T14:41:57.398" v="187" actId="14100"/>
        <pc:sldMkLst>
          <pc:docMk/>
          <pc:sldMk cId="4208682574" sldId="267"/>
        </pc:sldMkLst>
        <pc:spChg chg="mod">
          <ac:chgData name="pietro torre" userId="18ae1739-3e4b-44f4-a80f-45f027e4b5b5" providerId="ADAL" clId="{6B019E95-B36E-495C-9FA7-56DFA4A4E0AF}" dt="2025-05-23T14:41:57.398" v="187" actId="14100"/>
          <ac:spMkLst>
            <pc:docMk/>
            <pc:sldMk cId="4208682574" sldId="267"/>
            <ac:spMk id="2" creationId="{A238A385-E8EC-A857-B108-650466BCEF3B}"/>
          </ac:spMkLst>
        </pc:spChg>
      </pc:sldChg>
      <pc:sldChg chg="modSp add mod">
        <pc:chgData name="pietro torre" userId="18ae1739-3e4b-44f4-a80f-45f027e4b5b5" providerId="ADAL" clId="{6B019E95-B36E-495C-9FA7-56DFA4A4E0AF}" dt="2025-05-23T15:04:52.121" v="384" actId="115"/>
        <pc:sldMkLst>
          <pc:docMk/>
          <pc:sldMk cId="2384522362" sldId="268"/>
        </pc:sldMkLst>
        <pc:spChg chg="mod">
          <ac:chgData name="pietro torre" userId="18ae1739-3e4b-44f4-a80f-45f027e4b5b5" providerId="ADAL" clId="{6B019E95-B36E-495C-9FA7-56DFA4A4E0AF}" dt="2025-05-23T15:04:52.121" v="384" actId="115"/>
          <ac:spMkLst>
            <pc:docMk/>
            <pc:sldMk cId="2384522362" sldId="268"/>
            <ac:spMk id="3" creationId="{0A51B554-3035-C34F-BA8C-95FCAB5D7A21}"/>
          </ac:spMkLst>
        </pc:spChg>
        <pc:spChg chg="mod">
          <ac:chgData name="pietro torre" userId="18ae1739-3e4b-44f4-a80f-45f027e4b5b5" providerId="ADAL" clId="{6B019E95-B36E-495C-9FA7-56DFA4A4E0AF}" dt="2025-05-23T14:41:14.241" v="180" actId="20577"/>
          <ac:spMkLst>
            <pc:docMk/>
            <pc:sldMk cId="2384522362" sldId="268"/>
            <ac:spMk id="20" creationId="{A8BC5931-9760-5B6E-5ECB-44390095F6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416F-059B-4A63-AEF2-6FDF4C94DC3A}" type="datetimeFigureOut">
              <a:rPr lang="it-IT" smtClean="0"/>
              <a:t>28/05/2025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3052-FA0C-4B9C-A0AE-BCF94E565B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10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454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7635" y="1013586"/>
            <a:ext cx="682053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034" y="570036"/>
            <a:ext cx="2610434" cy="22386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18554" y="2492817"/>
            <a:ext cx="918210" cy="789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95"/>
              </a:lnSpc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ROMA</a:t>
            </a:r>
            <a:r>
              <a:rPr sz="700" spc="-3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26</a:t>
            </a:r>
            <a:r>
              <a:rPr sz="700" spc="-4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FEBBRAIO</a:t>
            </a:r>
            <a:r>
              <a:rPr sz="700" spc="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2018</a:t>
            </a:r>
            <a:endParaRPr sz="700">
              <a:latin typeface="Trebuchet MS"/>
              <a:cs typeface="Trebuchet MS"/>
            </a:endParaRPr>
          </a:p>
          <a:p>
            <a:pPr marR="154305">
              <a:lnSpc>
                <a:spcPct val="100000"/>
              </a:lnSpc>
              <a:spcBef>
                <a:spcPts val="600"/>
              </a:spcBef>
            </a:pP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INAUGURAZIONE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</a:t>
            </a: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 NUOVO LABORATORIO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DELL’INNOVAZIONE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GIORGIO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10" dirty="0">
                <a:solidFill>
                  <a:srgbClr val="0C3082"/>
                </a:solidFill>
                <a:latin typeface="Trebuchet MS"/>
                <a:cs typeface="Trebuchet MS"/>
              </a:rPr>
              <a:t>ALLEVA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51247" y="0"/>
            <a:ext cx="4493260" cy="5143500"/>
          </a:xfrm>
          <a:custGeom>
            <a:avLst/>
            <a:gdLst/>
            <a:ahLst/>
            <a:cxnLst/>
            <a:rect l="l" t="t" r="r" b="b"/>
            <a:pathLst>
              <a:path w="4493259" h="5143500">
                <a:moveTo>
                  <a:pt x="4492752" y="0"/>
                </a:moveTo>
                <a:lnTo>
                  <a:pt x="0" y="0"/>
                </a:lnTo>
                <a:lnTo>
                  <a:pt x="0" y="5143500"/>
                </a:lnTo>
                <a:lnTo>
                  <a:pt x="4492752" y="5143500"/>
                </a:lnTo>
                <a:lnTo>
                  <a:pt x="4492752" y="0"/>
                </a:lnTo>
                <a:close/>
              </a:path>
            </a:pathLst>
          </a:custGeom>
          <a:solidFill>
            <a:srgbClr val="0D308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73497" y="1847799"/>
            <a:ext cx="397319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solidFill>
                  <a:srgbClr val="538235"/>
                </a:solidFill>
                <a:latin typeface="Calibri"/>
                <a:cs typeface="Calibri"/>
              </a:rPr>
              <a:t>Interoperabilità Semantica Europea: </a:t>
            </a:r>
            <a:br>
              <a:rPr lang="it-IT" sz="1600" dirty="0">
                <a:solidFill>
                  <a:srgbClr val="538235"/>
                </a:solidFill>
                <a:latin typeface="Calibri"/>
                <a:cs typeface="Calibri"/>
              </a:rPr>
            </a:br>
            <a:r>
              <a:rPr lang="it-IT" sz="1600" dirty="0">
                <a:solidFill>
                  <a:srgbClr val="538235"/>
                </a:solidFill>
                <a:latin typeface="Calibri"/>
                <a:cs typeface="Calibri"/>
              </a:rPr>
              <a:t>IA Generativa e NDC per una PA Senza Confini</a:t>
            </a:r>
            <a:endParaRPr lang="it-IT"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497" y="2823718"/>
            <a:ext cx="39731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200"/>
              </a:lnSpc>
              <a:spcBef>
                <a:spcPts val="100"/>
              </a:spcBef>
            </a:pPr>
            <a:r>
              <a:rPr lang="it-IT" sz="1400" b="1" i="1" dirty="0">
                <a:solidFill>
                  <a:srgbClr val="538235"/>
                </a:solidFill>
                <a:latin typeface="Calibri"/>
                <a:cs typeface="Calibri"/>
              </a:rPr>
              <a:t>ID: 153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091176" y="524382"/>
            <a:ext cx="11188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 err="1">
                <a:solidFill>
                  <a:srgbClr val="FFFFFF"/>
                </a:solidFill>
                <a:latin typeface="Trebuchet MS"/>
                <a:cs typeface="Trebuchet MS"/>
              </a:rPr>
              <a:t>LabInn</a:t>
            </a:r>
            <a:r>
              <a:rPr lang="it-IT" sz="1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Call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734" y="4668418"/>
            <a:ext cx="22815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 err="1">
                <a:solidFill>
                  <a:srgbClr val="FFFFFF"/>
                </a:solidFill>
                <a:latin typeface="Trebuchet MS"/>
                <a:cs typeface="Trebuchet MS"/>
              </a:rPr>
              <a:t>Referente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 Fabrizio Davide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02352" y="809244"/>
            <a:ext cx="3784600" cy="4147185"/>
          </a:xfrm>
          <a:custGeom>
            <a:avLst/>
            <a:gdLst/>
            <a:ahLst/>
            <a:cxnLst/>
            <a:rect l="l" t="t" r="r" b="b"/>
            <a:pathLst>
              <a:path w="3784600" h="4147185">
                <a:moveTo>
                  <a:pt x="0" y="0"/>
                </a:moveTo>
                <a:lnTo>
                  <a:pt x="3784346" y="1904"/>
                </a:lnTo>
              </a:path>
              <a:path w="3784600" h="4147185">
                <a:moveTo>
                  <a:pt x="0" y="4145279"/>
                </a:moveTo>
                <a:lnTo>
                  <a:pt x="3784346" y="4147172"/>
                </a:lnTo>
              </a:path>
            </a:pathLst>
          </a:custGeom>
          <a:ln w="6096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72210-308D-4109-52EF-41A9E5326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3292C998-1D79-3A14-A7AD-81C9224AD2BE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0E6666C9-F1FE-9E00-1CC4-84AA936FFE0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EE99B02C-6EA0-7E78-0F8B-986B0640BFC0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8E4EE681-1383-05B8-0B11-EF4F17E4223D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B947B0CF-DF16-1BFF-7B79-8F123C633774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3C3691F5-2D26-6E5B-499B-EA0192B90F29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69FB14DD-870B-ABAE-6ABB-D11804D17C2A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D683CE2A-89CC-6798-907E-ECF70CE9B356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D189AC4-C871-82E9-B3DE-05F9652FE336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9DF9532D-A3E7-DA63-D681-B5086CF9EA09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1EF3790E-F096-7B04-821D-9803F106C9C1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9ACA6F2F-9F1B-313D-C89B-CF66068A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Il Ruolo Chiave dell'IA Generativa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DF99CD-1F54-B06E-5764-4410AD0ECA97}"/>
              </a:ext>
            </a:extLst>
          </p:cNvPr>
          <p:cNvSpPr txBox="1"/>
          <p:nvPr/>
        </p:nvSpPr>
        <p:spPr>
          <a:xfrm>
            <a:off x="1306194" y="734763"/>
            <a:ext cx="78378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/>
              <a:t>Comprensione del Contesto</a:t>
            </a:r>
          </a:p>
          <a:p>
            <a:r>
              <a:rPr lang="it-IT" sz="1500" dirty="0"/>
              <a:t>L'IA non si limita a un confronto sintattico, ma può interpretare il significato e la struttura dei dati.</a:t>
            </a:r>
          </a:p>
          <a:p>
            <a:endParaRPr lang="it-IT" sz="1500" dirty="0"/>
          </a:p>
          <a:p>
            <a:r>
              <a:rPr lang="it-IT" sz="1500" b="1" dirty="0"/>
              <a:t>Flessibilità nell'Analisi</a:t>
            </a:r>
          </a:p>
          <a:p>
            <a:r>
              <a:rPr lang="it-IT" sz="1500" dirty="0"/>
              <a:t>Capacità di gestire lievi variazioni nella formattazione o nella nomenclatura che potrebbero confondere algoritmi tradizionali.</a:t>
            </a:r>
          </a:p>
          <a:p>
            <a:endParaRPr lang="it-IT" sz="1500" dirty="0"/>
          </a:p>
          <a:p>
            <a:r>
              <a:rPr lang="it-IT" sz="1500" b="1" dirty="0"/>
              <a:t>Identificazione di Discrepanze Complesse</a:t>
            </a:r>
          </a:p>
          <a:p>
            <a:r>
              <a:rPr lang="it-IT" sz="1500" dirty="0"/>
              <a:t>Rilevare non solo errori palesi ma anche sottili inconsistenze strutturali o logiche.</a:t>
            </a:r>
          </a:p>
          <a:p>
            <a:endParaRPr lang="it-IT" sz="1500" dirty="0"/>
          </a:p>
          <a:p>
            <a:r>
              <a:rPr lang="it-IT" sz="1500" b="1" dirty="0"/>
              <a:t>Generazione di Insight</a:t>
            </a:r>
          </a:p>
          <a:p>
            <a:r>
              <a:rPr lang="it-IT" sz="1500" dirty="0"/>
              <a:t>Non solo "sì/no" sulla corrispondenza, ma indicazioni su dove e come i due schemi differiscono.</a:t>
            </a:r>
          </a:p>
          <a:p>
            <a:endParaRPr lang="it-IT" sz="1500" dirty="0"/>
          </a:p>
          <a:p>
            <a:r>
              <a:rPr lang="it-IT" sz="1500" b="1" dirty="0"/>
              <a:t>Suggerimenti Correttivi</a:t>
            </a:r>
          </a:p>
          <a:p>
            <a:r>
              <a:rPr lang="it-IT" sz="1500" dirty="0"/>
              <a:t>L’IA, adeguatamente addestrata, potrebbe in futuro suggerire modifiche per allineare lo schema YAML all'API o viceversa.</a:t>
            </a:r>
          </a:p>
        </p:txBody>
      </p:sp>
      <p:sp>
        <p:nvSpPr>
          <p:cNvPr id="2" name="object 20">
            <a:extLst>
              <a:ext uri="{FF2B5EF4-FFF2-40B4-BE49-F238E27FC236}">
                <a16:creationId xmlns:a16="http://schemas.microsoft.com/office/drawing/2014/main" id="{A238A385-E8EC-A857-B108-650466BCEF3B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21767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10</a:t>
            </a:r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val="420868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spc="-50" dirty="0"/>
              <a:t>2</a:t>
            </a:r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Situazione attuale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F7133AC-A144-D000-419A-727677B7D9E4}"/>
              </a:ext>
            </a:extLst>
          </p:cNvPr>
          <p:cNvSpPr txBox="1"/>
          <p:nvPr/>
        </p:nvSpPr>
        <p:spPr>
          <a:xfrm>
            <a:off x="1306194" y="895350"/>
            <a:ext cx="73806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Scenario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PDND espone API (e-service) di accesso ai dati pubblici (circa 12.000 API al momento).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NDC (schema.gov.it) fornisce per alcuni ambiti della conoscenza la descrizione semantica e lo schema dati (</a:t>
            </a:r>
            <a:r>
              <a:rPr lang="it-IT" dirty="0" err="1"/>
              <a:t>yaml</a:t>
            </a:r>
            <a:r>
              <a:rPr lang="it-IT" dirty="0"/>
              <a:t>), dei quali qualcuno rappresenta un e-service.</a:t>
            </a:r>
          </a:p>
          <a:p>
            <a:endParaRPr lang="it-IT" dirty="0"/>
          </a:p>
          <a:p>
            <a:r>
              <a:rPr lang="it-IT" b="1" dirty="0"/>
              <a:t>Criticità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Orchestrazione tra NDC e PDND con margini di miglioramento.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Necessità di forte e continua supervisione umana per abilitare l'interoperabilità tra enti.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Non scalabile all'aumentare di enti e API.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Non sostenibile in termini di costi.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543F3-E2D8-B927-3BC7-BE82EB0BB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5FAFF3B-5F09-F14C-77C7-C6DCAF308DA9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4850FA0A-FCEA-C45E-F8C8-40C811A7A2D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F9D318D2-829B-F1CA-F554-D5F9EA56C230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4583B27-2A6B-476E-7EA4-251A67748540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6CDED1EC-FCF5-ACCF-4BB2-D831E7829FA6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0D254BDE-7058-0B85-7ADC-5E14F276B3D1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7699F88B-EA94-1DDD-1E3F-22AAA67B51C9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EF8306BE-2147-89A3-7972-92545027AA9A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8125C69F-3C0F-A352-7D15-20D88DD6F39A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DD86A022-D299-304C-725E-FAE67813A3C5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67DC43FE-2B8C-98BE-88BF-100AE39B137D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6C791712-7FAF-727A-4AF6-D576CAE8A50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3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6C96AFA5-DAE4-3A69-4202-62FA8DA22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7737222" cy="369332"/>
          </a:xfrm>
        </p:spPr>
        <p:txBody>
          <a:bodyPr wrap="square" lIns="0" tIns="0" rIns="0" bIns="0" anchor="t">
            <a:spAutoFit/>
          </a:bodyPr>
          <a:lstStyle/>
          <a:p>
            <a:r>
              <a:rPr lang="it-IT" dirty="0"/>
              <a:t>Un esempio per un broker agent mediatore di API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DF4D80-2CA4-58FD-6046-93D55547111D}"/>
              </a:ext>
            </a:extLst>
          </p:cNvPr>
          <p:cNvSpPr txBox="1"/>
          <p:nvPr/>
        </p:nvSpPr>
        <p:spPr>
          <a:xfrm>
            <a:off x="1306194" y="895350"/>
            <a:ext cx="7380606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500" b="1" dirty="0"/>
              <a:t>Obiettivo Principale</a:t>
            </a:r>
          </a:p>
          <a:p>
            <a:r>
              <a:rPr lang="it-IT" sz="1500" dirty="0"/>
              <a:t>Dimostrare la capacità del Broker Agent, basato su IA Generativa, di interpretare le richieste utente e mapparle correttamente sulle API della PDND e i relativi schemi dati NDC, utilizzando un set di informazioni </a:t>
            </a:r>
            <a:r>
              <a:rPr lang="it-IT" sz="1500" dirty="0" err="1"/>
              <a:t>pre</a:t>
            </a:r>
            <a:r>
              <a:rPr lang="it-IT" sz="1500" dirty="0"/>
              <a:t>-acquisite.</a:t>
            </a:r>
          </a:p>
          <a:p>
            <a:endParaRPr lang="it-IT" sz="1500" dirty="0"/>
          </a:p>
          <a:p>
            <a:r>
              <a:rPr lang="it-IT" sz="1500" b="1" dirty="0"/>
              <a:t>Cosa Vogliamo Verificare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La capacità dell'LLM di comprendere domande in linguaggio naturale relative a servizi  presenti sulla PDND (es. "Come chiedo la pensione?", che è un e-service INPS).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La capacità dell'agente di ricercare e identificare l'API più pertinente (da PDND) e il suo schema dati (da NDC) all'interno di un catalogo locale.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La capacità di generare una risposta informativa basata sullo schema (es. indicando quali dati servono, cosa restituisce l'API).</a:t>
            </a:r>
          </a:p>
          <a:p>
            <a:endParaRPr lang="it-IT" sz="1500" dirty="0"/>
          </a:p>
          <a:p>
            <a:r>
              <a:rPr lang="it-IT" sz="1500" b="1" dirty="0"/>
              <a:t>Note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Si usa una lista </a:t>
            </a:r>
            <a:r>
              <a:rPr lang="it-IT" sz="1500" dirty="0" err="1"/>
              <a:t>pre</a:t>
            </a:r>
            <a:r>
              <a:rPr lang="it-IT" sz="1500" dirty="0"/>
              <a:t>-scaricata di API (dalla PDND) e i loro schemi semantici </a:t>
            </a:r>
            <a:r>
              <a:rPr lang="it-IT" sz="1500" dirty="0" err="1"/>
              <a:t>pre</a:t>
            </a:r>
            <a:r>
              <a:rPr lang="it-IT" sz="1500" dirty="0"/>
              <a:t>-scaricati (da NDC).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500" dirty="0"/>
              <a:t>Si simula la ricerca nel catalogo e la "comprensione" dell'API tramite l'agente.</a:t>
            </a:r>
          </a:p>
        </p:txBody>
      </p:sp>
    </p:spTree>
    <p:extLst>
      <p:ext uri="{BB962C8B-B14F-4D97-AF65-F5344CB8AC3E}">
        <p14:creationId xmlns:p14="http://schemas.microsoft.com/office/powerpoint/2010/main" val="156888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A5536-F9B6-99FD-E549-498F33F31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A62AED3E-D5EB-CB12-DA0C-F7EAE07C64E4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5B2870F4-2245-CBE0-7DFF-24800D5F474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1C2E8A56-9846-CCE6-F747-3848D88ACDD4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A656D60-FD20-7EA8-F8FF-66B8DCBC9ECF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C41A0421-8AC4-D162-6B51-DCA4984CA281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3EE7A554-B304-940B-A916-E102807EEC7B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D8188E97-FF95-F088-01E0-A4B9B40AA314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6C7AB112-32C4-054A-9561-192B48028ECD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4BF8CE77-E7F4-1644-39E4-93B5F4C3F982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875C1ED-7598-67A8-BA1A-8306F04930DA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90E6577A-C1A7-80F5-3804-FC7E9FA73102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0ED4B55C-F7A3-54F7-DC94-E928DD0DE2A6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4</a:t>
            </a:r>
            <a:endParaRPr spc="-5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A31164C-8A44-A9EF-63CF-C079E6FCEB90}"/>
              </a:ext>
            </a:extLst>
          </p:cNvPr>
          <p:cNvSpPr txBox="1"/>
          <p:nvPr/>
        </p:nvSpPr>
        <p:spPr>
          <a:xfrm>
            <a:off x="1306194" y="895350"/>
            <a:ext cx="738060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it-IT" sz="1500" b="1" dirty="0"/>
              <a:t>Flusso di Lavoro</a:t>
            </a:r>
          </a:p>
          <a:p>
            <a:pPr marL="342900" lvl="4" indent="-342900">
              <a:buFont typeface="+mj-lt"/>
              <a:buAutoNum type="arabicPeriod"/>
            </a:pPr>
            <a:r>
              <a:rPr lang="it-IT" sz="1500" dirty="0"/>
              <a:t>Input Utente: Un operatore (o un sistema) pone una domanda all'agente (es. "Quali documenti servono per la richiesta </a:t>
            </a:r>
            <a:r>
              <a:rPr lang="it-IT" sz="1500" dirty="0" err="1"/>
              <a:t>NASpI</a:t>
            </a:r>
            <a:r>
              <a:rPr lang="it-IT" sz="1500" dirty="0"/>
              <a:t>?").</a:t>
            </a:r>
          </a:p>
          <a:p>
            <a:pPr marL="342900" lvl="4" indent="-342900">
              <a:buFont typeface="+mj-lt"/>
              <a:buAutoNum type="arabicPeriod"/>
            </a:pPr>
            <a:r>
              <a:rPr lang="it-IT" sz="1500" dirty="0"/>
              <a:t>Interpretazione (LLM): L'agente analizza la domanda per capirne l'intento e i concetti chiave (es. "</a:t>
            </a:r>
            <a:r>
              <a:rPr lang="it-IT" sz="1500" dirty="0" err="1"/>
              <a:t>NASpI</a:t>
            </a:r>
            <a:r>
              <a:rPr lang="it-IT" sz="1500" dirty="0"/>
              <a:t>", "documenti", "richiesta").</a:t>
            </a:r>
          </a:p>
          <a:p>
            <a:pPr marL="342900" lvl="4" indent="-342900">
              <a:buFont typeface="+mj-lt"/>
              <a:buAutoNum type="arabicPeriod"/>
            </a:pPr>
            <a:r>
              <a:rPr lang="it-IT" sz="1500" dirty="0"/>
              <a:t>Ricerca Locale (Workflow + LLM): L'agente consulta il suo database locale di schemi NDC (</a:t>
            </a:r>
            <a:r>
              <a:rPr lang="it-IT" sz="1500" dirty="0" err="1"/>
              <a:t>pre</a:t>
            </a:r>
            <a:r>
              <a:rPr lang="it-IT" sz="1500" dirty="0"/>
              <a:t>-scaricati) per trovare lo schema che descrive il servizio </a:t>
            </a:r>
            <a:r>
              <a:rPr lang="it-IT" sz="1500" dirty="0" err="1"/>
              <a:t>NASpI</a:t>
            </a:r>
            <a:r>
              <a:rPr lang="it-IT" sz="1500" dirty="0"/>
              <a:t> e i dati richiesti/forniti.</a:t>
            </a:r>
          </a:p>
          <a:p>
            <a:pPr marL="342900" lvl="4" indent="-342900">
              <a:buFont typeface="+mj-lt"/>
              <a:buAutoNum type="arabicPeriod"/>
            </a:pPr>
            <a:r>
              <a:rPr lang="it-IT" sz="1500" dirty="0"/>
              <a:t>Mapping API Locale: Una volta identificato lo schema, l'agente lo collega all'API INPS corrispondente (anch'essa </a:t>
            </a:r>
            <a:r>
              <a:rPr lang="it-IT" sz="1500" dirty="0" err="1"/>
              <a:t>pre</a:t>
            </a:r>
            <a:r>
              <a:rPr lang="it-IT" sz="1500" dirty="0"/>
              <a:t>-caricata).</a:t>
            </a:r>
          </a:p>
          <a:p>
            <a:pPr marL="342900" lvl="4" indent="-342900">
              <a:buFont typeface="+mj-lt"/>
              <a:buAutoNum type="arabicPeriod"/>
            </a:pPr>
            <a:r>
              <a:rPr lang="it-IT" sz="1500" dirty="0"/>
              <a:t>Generazione Risposta (LLM): Basandosi sullo schema trovato, l'agente formula una risposta in linguaggio naturale: "Per la </a:t>
            </a:r>
            <a:r>
              <a:rPr lang="it-IT" sz="1500" dirty="0" err="1"/>
              <a:t>NASpI</a:t>
            </a:r>
            <a:r>
              <a:rPr lang="it-IT" sz="1500" dirty="0"/>
              <a:t>, secondo l'API '</a:t>
            </a:r>
            <a:r>
              <a:rPr lang="it-IT" sz="1500" dirty="0" err="1"/>
              <a:t>RichiestaNASpI</a:t>
            </a:r>
            <a:r>
              <a:rPr lang="it-IT" sz="1500" dirty="0"/>
              <a:t>'</a:t>
            </a:r>
          </a:p>
        </p:txBody>
      </p:sp>
      <p:sp>
        <p:nvSpPr>
          <p:cNvPr id="2" name="Titolo 21">
            <a:extLst>
              <a:ext uri="{FF2B5EF4-FFF2-40B4-BE49-F238E27FC236}">
                <a16:creationId xmlns:a16="http://schemas.microsoft.com/office/drawing/2014/main" id="{1B01A43B-8A47-1D1C-910B-39AECDAB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7737222" cy="369332"/>
          </a:xfrm>
        </p:spPr>
        <p:txBody>
          <a:bodyPr wrap="square" lIns="0" tIns="0" rIns="0" bIns="0" anchor="t">
            <a:spAutoFit/>
          </a:bodyPr>
          <a:lstStyle/>
          <a:p>
            <a:r>
              <a:rPr lang="it-IT" dirty="0"/>
              <a:t>Un esempio per un broker agent mediatore di API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7B99FB1-4E07-BAAA-FDDF-42202FFE7DD6}"/>
              </a:ext>
            </a:extLst>
          </p:cNvPr>
          <p:cNvSpPr txBox="1"/>
          <p:nvPr/>
        </p:nvSpPr>
        <p:spPr>
          <a:xfrm>
            <a:off x="1388427" y="4171010"/>
            <a:ext cx="7216140" cy="64633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Utente -&gt; Domanda -&gt; [ Broker Agent (LLM + Workflow) ] -&gt; Consulta [ DB Locale (API INPS + Schemi NDC) ] -&gt; Risposta -&gt; Utente</a:t>
            </a:r>
          </a:p>
        </p:txBody>
      </p:sp>
    </p:spTree>
    <p:extLst>
      <p:ext uri="{BB962C8B-B14F-4D97-AF65-F5344CB8AC3E}">
        <p14:creationId xmlns:p14="http://schemas.microsoft.com/office/powerpoint/2010/main" val="340344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63E7F-63BF-EC37-6480-15A3FA4DA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1A823BDE-1DF2-423D-46CB-1D1CFB121018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1976182F-6546-CD79-7C49-4A5DE6598D3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3AF04821-7DF7-F2CA-380A-F9C2AAE1C688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5F552463-2293-6DF2-1246-2A0B52E0EE47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D6BFFC16-7416-BA1A-81A0-F4EEE527F94F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F9086421-CD56-2B19-6DE2-D8785E1D68A5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F7586D1-EACB-52F1-F067-594A7E2A1A68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2316DC82-32E0-EAE7-EE69-74A7C8F7ACFD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F1B9509-E666-87FE-8E9C-0345AFA30578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A087D939-279C-86C3-986B-255703A680CF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9A3E7223-D40A-CC94-B870-6F55EB87FC1B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A8BC5931-9760-5B6E-5ECB-44390095F6E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5</a:t>
            </a:r>
            <a:endParaRPr spc="-5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A51B554-3035-C34F-BA8C-95FCAB5D7A21}"/>
              </a:ext>
            </a:extLst>
          </p:cNvPr>
          <p:cNvSpPr txBox="1"/>
          <p:nvPr/>
        </p:nvSpPr>
        <p:spPr>
          <a:xfrm>
            <a:off x="1306194" y="895350"/>
            <a:ext cx="7380606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4"/>
            <a:r>
              <a:rPr lang="it-IT" sz="1600" b="1" dirty="0"/>
              <a:t>Risultati Attesi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it-IT" sz="1600" u="sng" dirty="0"/>
              <a:t>Validazione Tecnica</a:t>
            </a:r>
            <a:r>
              <a:rPr lang="it-IT" sz="1600" dirty="0"/>
              <a:t>: Confermare che un agente basato su LLM può navigare semanticamente un set definito di API e schemi per rispondere a domande complesse.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it-IT" sz="1600" u="sng" dirty="0"/>
              <a:t>Identificazione Sfide</a:t>
            </a:r>
            <a:r>
              <a:rPr lang="it-IT" sz="1600" dirty="0"/>
              <a:t>: Mettere in luce eventuali difficoltà nell'interpretazione degli schemi o nell'associazione tra domanda e API specifica.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it-IT" sz="1600" u="sng" dirty="0"/>
              <a:t>Dimostrazione di Valore</a:t>
            </a:r>
            <a:r>
              <a:rPr lang="it-IT" sz="1600" dirty="0"/>
              <a:t>: Mostrare concretamente come un tale agente possa semplificare drasticamente l'accesso alle informazioni della PA, nascondendo la complessità delle singole API.</a:t>
            </a:r>
          </a:p>
          <a:p>
            <a:pPr lvl="4"/>
            <a:endParaRPr lang="it-IT" sz="1600" dirty="0"/>
          </a:p>
          <a:p>
            <a:pPr lvl="4"/>
            <a:r>
              <a:rPr lang="it-IT" sz="1600" b="1" dirty="0"/>
              <a:t>Perché è importante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it-IT" sz="1600" dirty="0"/>
              <a:t>Questo </a:t>
            </a:r>
            <a:r>
              <a:rPr lang="it-IT" sz="1600" dirty="0" err="1"/>
              <a:t>PoC</a:t>
            </a:r>
            <a:r>
              <a:rPr lang="it-IT" sz="1600" dirty="0"/>
              <a:t> è il primo passo per costruire un sistema che può scalare e ridurre la supervisione umana.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it-IT" sz="1600" dirty="0"/>
              <a:t>Pone le basi per un accesso unificato e semplificato ai dati della PA, come previsto dalla visione del progetto.</a:t>
            </a:r>
          </a:p>
        </p:txBody>
      </p:sp>
      <p:sp>
        <p:nvSpPr>
          <p:cNvPr id="2" name="Titolo 21">
            <a:extLst>
              <a:ext uri="{FF2B5EF4-FFF2-40B4-BE49-F238E27FC236}">
                <a16:creationId xmlns:a16="http://schemas.microsoft.com/office/drawing/2014/main" id="{281FAD4C-F4CC-3661-8DEC-6337ABBA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7737222" cy="369332"/>
          </a:xfrm>
        </p:spPr>
        <p:txBody>
          <a:bodyPr wrap="square" lIns="0" tIns="0" rIns="0" bIns="0" anchor="t">
            <a:spAutoFit/>
          </a:bodyPr>
          <a:lstStyle/>
          <a:p>
            <a:r>
              <a:rPr lang="it-IT" dirty="0"/>
              <a:t>Un esempio per un broker agent mediatore di API</a:t>
            </a:r>
          </a:p>
        </p:txBody>
      </p:sp>
    </p:spTree>
    <p:extLst>
      <p:ext uri="{BB962C8B-B14F-4D97-AF65-F5344CB8AC3E}">
        <p14:creationId xmlns:p14="http://schemas.microsoft.com/office/powerpoint/2010/main" val="238452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16253-90D3-18C8-8134-9A99C11C0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645C3144-1C28-5AE6-38B5-C3447660C14A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CD63DE22-68D0-A8B0-2EA0-E9087936FFE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D6923433-26EB-1977-BDC0-11663E5E32B5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9CAA153-0F84-0D7F-546A-CF0980428B87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07E1E981-C95F-673C-79E9-C7B0256FE7D8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97E06E7E-372E-F175-0727-19C11D23FAD9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2F970B4B-34F1-0528-2F83-804B0B29A5D3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28B75B42-8089-AA0D-B3CA-EE969EF6F040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D0F18382-B57B-0EE7-73E6-D34F76A08690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B37A8AD1-C862-BAD7-825D-B0F7955A8331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A80FA23D-0374-80E4-ACE2-F96A002387F6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BDD55483-704D-4F8D-DA37-E500EFC5BDD8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6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12A4FB7D-4E4E-06B6-88CE-F7AB080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Obiettivi del </a:t>
            </a:r>
            <a:r>
              <a:rPr lang="it-IT" dirty="0" err="1"/>
              <a:t>Proof</a:t>
            </a:r>
            <a:r>
              <a:rPr lang="it-IT" dirty="0"/>
              <a:t> of Concept (</a:t>
            </a:r>
            <a:r>
              <a:rPr lang="it-IT" dirty="0" err="1"/>
              <a:t>PoC</a:t>
            </a:r>
            <a:r>
              <a:rPr lang="it-IT" dirty="0"/>
              <a:t>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554F2B-2BEE-774E-B63E-F92658C8B8D9}"/>
              </a:ext>
            </a:extLst>
          </p:cNvPr>
          <p:cNvSpPr txBox="1"/>
          <p:nvPr/>
        </p:nvSpPr>
        <p:spPr>
          <a:xfrm>
            <a:off x="1306194" y="895350"/>
            <a:ext cx="73806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Obiettivo Principale</a:t>
            </a:r>
          </a:p>
          <a:p>
            <a:r>
              <a:rPr lang="it-IT" dirty="0"/>
              <a:t>Dimostrare la fattibilità dell'utilizzo dell’IA Generativa per automatizzare il processo di verifica della corrispondenza tra uno schema dati definito in YAML e le specifiche di un'API registrata sulla PDND.</a:t>
            </a:r>
          </a:p>
          <a:p>
            <a:endParaRPr lang="it-IT" dirty="0"/>
          </a:p>
          <a:p>
            <a:r>
              <a:rPr lang="it-IT" b="1" dirty="0"/>
              <a:t>Obiettivi Specifici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Valutare la capacità dell'IA Generativa di comprendere e confrontare le strutture dati definite nello YAML con quelle descritte nelle specifiche API (es. </a:t>
            </a:r>
            <a:r>
              <a:rPr lang="it-IT" dirty="0" err="1"/>
              <a:t>OpenAPI</a:t>
            </a:r>
            <a:r>
              <a:rPr lang="it-IT" dirty="0"/>
              <a:t>/</a:t>
            </a:r>
            <a:r>
              <a:rPr lang="it-IT" dirty="0" err="1"/>
              <a:t>Swagger</a:t>
            </a:r>
            <a:r>
              <a:rPr lang="it-IT" dirty="0"/>
              <a:t>) della PDND.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Identificare automaticamente discrepanze, mancanze o inconsistenze tra i due.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Verificare la potenziale riduzione dei tempi e l'aumento dell'accuratezza rispetto a un controllo manuale.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Produrre un report preliminare delle discrepanze rilevate.</a:t>
            </a:r>
          </a:p>
        </p:txBody>
      </p:sp>
    </p:spTree>
    <p:extLst>
      <p:ext uri="{BB962C8B-B14F-4D97-AF65-F5344CB8AC3E}">
        <p14:creationId xmlns:p14="http://schemas.microsoft.com/office/powerpoint/2010/main" val="340911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0296E-68B5-C57A-B20D-955295E60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6773030E-60E1-0A54-3B95-DB6C32430A60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DE69487A-B6D3-23C2-A2C5-151B40D519C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62F28BC1-795E-53CF-4948-B4CF3D666A2C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3151B516-ADEA-17BA-5A16-2294A44FE3A9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4571B5B7-C6DA-CE30-AAD5-AC0288FE0473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77321A8E-1F4E-1824-B468-90FD7FCA2E1E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2473B33-763A-6B08-C097-2C098E87AD50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9F1F2FEF-203E-C18B-B3F1-4ECA7AD6DD80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F7AC2F40-A453-7856-BEFF-E5C1593DE207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5E5BE00-7162-AD4A-92D4-8DAA78189BB9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A494379B-6259-C514-721E-8D3747280DA1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31F8A2E8-9398-3D4B-C031-7E87B859B258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7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0BCBF051-7712-976F-C81C-62C4D3850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7228206" cy="738664"/>
          </a:xfrm>
        </p:spPr>
        <p:txBody>
          <a:bodyPr/>
          <a:lstStyle/>
          <a:p>
            <a:r>
              <a:rPr lang="it-IT" dirty="0"/>
              <a:t>La Soluzione Proposta per il </a:t>
            </a:r>
            <a:r>
              <a:rPr lang="it-IT" dirty="0" err="1"/>
              <a:t>PoC</a:t>
            </a:r>
            <a:r>
              <a:rPr lang="it-IT" dirty="0"/>
              <a:t> (Alto Livello)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B894D0-CDAA-B178-EECC-95BFEA76676A}"/>
              </a:ext>
            </a:extLst>
          </p:cNvPr>
          <p:cNvSpPr txBox="1"/>
          <p:nvPr/>
        </p:nvSpPr>
        <p:spPr>
          <a:xfrm>
            <a:off x="1306194" y="895350"/>
            <a:ext cx="77682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Concept</a:t>
            </a:r>
          </a:p>
          <a:p>
            <a:r>
              <a:rPr lang="it-IT" dirty="0"/>
              <a:t>Un sistema che sfrutta l'IA Generativa per "leggere" e "comprendere" sia lo schema YAML fornito sia le specifiche dell'API target dalla PDND.</a:t>
            </a:r>
          </a:p>
          <a:p>
            <a:endParaRPr lang="it-IT" dirty="0"/>
          </a:p>
          <a:p>
            <a:r>
              <a:rPr lang="it-IT" b="1" dirty="0"/>
              <a:t>Flusso Essenziale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Input: </a:t>
            </a:r>
            <a:r>
              <a:rPr lang="it-IT" dirty="0"/>
              <a:t>L'utente fornisce lo schema dati in formato YAML e l'identificativo dell'API sulla PDND.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Recupero Dati PDND: </a:t>
            </a:r>
            <a:r>
              <a:rPr lang="it-IT" dirty="0"/>
              <a:t>Il sistema interroga la PDND per ottenere le specifiche formali dell'API (es. file </a:t>
            </a:r>
            <a:r>
              <a:rPr lang="it-IT" dirty="0" err="1"/>
              <a:t>OpenAPI</a:t>
            </a:r>
            <a:r>
              <a:rPr lang="it-IT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Analisi con IA Generativa: </a:t>
            </a:r>
            <a:r>
              <a:rPr lang="it-IT" dirty="0"/>
              <a:t>Un modello di IA Generativa confronta lo schema YAML con le specifiche dell'API.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Output: </a:t>
            </a:r>
            <a:r>
              <a:rPr lang="it-IT" dirty="0"/>
              <a:t>Il sistema genera un report che evidenzia le corrispondenze, le discrepanze (es. nomi di campo diversi, tipi di dato non corrispondenti, campi mancanti/extra) e il livello di coerenza generale.</a:t>
            </a:r>
          </a:p>
        </p:txBody>
      </p:sp>
    </p:spTree>
    <p:extLst>
      <p:ext uri="{BB962C8B-B14F-4D97-AF65-F5344CB8AC3E}">
        <p14:creationId xmlns:p14="http://schemas.microsoft.com/office/powerpoint/2010/main" val="196878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5672E-DE4D-CD0D-CFF6-ED03A65C2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E04C2A7-8D42-D01B-F169-2B6DE47015B4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FE5E5744-53E8-CEC4-B41A-01A7248779D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F408211D-F41C-878E-3342-1943C5B2E363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52C7E5D2-CDC9-C59D-2D2E-BC7592DE726C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5C92438D-162B-061C-925A-C7A0D537E779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4D20CEA6-7CB0-87E4-67C7-1FC360DA1BE8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8300AAFE-E309-1004-1F5B-908679ECAF53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F5973391-38A5-8ED3-45B1-A4EB6A77D24E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493910CB-81B7-FCF9-0716-E67D00E05836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BAE32B77-888E-968C-70D6-B64B9D05136B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4F36120F-C447-6932-5FE0-A23DE312BB4F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37C7A710-6A18-3E31-6DD9-71C9CEC83714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8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AB6F30B3-9561-8F2F-463A-A6DF29C9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Esempio Pratico / Caso d'Uso Semplificato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FF3DB3-14CA-0828-4084-1AF1CC2E8170}"/>
              </a:ext>
            </a:extLst>
          </p:cNvPr>
          <p:cNvSpPr txBox="1"/>
          <p:nvPr/>
        </p:nvSpPr>
        <p:spPr>
          <a:xfrm>
            <a:off x="1306194" y="895350"/>
            <a:ext cx="78378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Esempio di un estratto di uno schema dati (</a:t>
            </a:r>
            <a:r>
              <a:rPr lang="it-IT" sz="1600" b="1" dirty="0" err="1"/>
              <a:t>yaml</a:t>
            </a:r>
            <a:r>
              <a:rPr lang="it-IT" sz="1600" b="1" dirty="0"/>
              <a:t>)</a:t>
            </a:r>
          </a:p>
          <a:p>
            <a:r>
              <a:rPr lang="it-IT" sz="1200" i="1" dirty="0"/>
              <a:t># Schema per la richiesta di un certificato</a:t>
            </a:r>
          </a:p>
          <a:p>
            <a:r>
              <a:rPr lang="it-IT" sz="1200" i="1" dirty="0" err="1"/>
              <a:t>richiestaCertificato</a:t>
            </a:r>
            <a:r>
              <a:rPr lang="it-IT" sz="1200" i="1" dirty="0"/>
              <a:t>:  </a:t>
            </a:r>
          </a:p>
          <a:p>
            <a:r>
              <a:rPr lang="it-IT" sz="1200" i="1" dirty="0"/>
              <a:t>   tipo: </a:t>
            </a:r>
            <a:r>
              <a:rPr lang="it-IT" sz="1200" i="1" dirty="0" err="1"/>
              <a:t>string</a:t>
            </a:r>
            <a:r>
              <a:rPr lang="it-IT" sz="1200" i="1" dirty="0"/>
              <a:t> # es. "nascita", "residenza"  </a:t>
            </a:r>
          </a:p>
          <a:p>
            <a:r>
              <a:rPr lang="it-IT" sz="1200" i="1" dirty="0"/>
              <a:t>   </a:t>
            </a:r>
            <a:r>
              <a:rPr lang="it-IT" sz="1200" i="1" dirty="0" err="1"/>
              <a:t>codiceFiscaleRichiedente</a:t>
            </a:r>
            <a:r>
              <a:rPr lang="it-IT" sz="1200" i="1" dirty="0"/>
              <a:t>: </a:t>
            </a:r>
            <a:r>
              <a:rPr lang="it-IT" sz="1200" i="1" dirty="0" err="1"/>
              <a:t>string</a:t>
            </a:r>
            <a:r>
              <a:rPr lang="it-IT" sz="1200" i="1" dirty="0"/>
              <a:t>  </a:t>
            </a:r>
          </a:p>
          <a:p>
            <a:r>
              <a:rPr lang="it-IT" sz="1200" i="1" dirty="0"/>
              <a:t>   motivo: </a:t>
            </a:r>
            <a:r>
              <a:rPr lang="it-IT" sz="1200" i="1" dirty="0" err="1"/>
              <a:t>string</a:t>
            </a:r>
            <a:r>
              <a:rPr lang="it-IT" sz="1200" i="1" dirty="0"/>
              <a:t> (opzionale)</a:t>
            </a:r>
          </a:p>
          <a:p>
            <a:endParaRPr lang="it-IT" sz="1600" dirty="0"/>
          </a:p>
          <a:p>
            <a:r>
              <a:rPr lang="it-IT" sz="1600" b="1" dirty="0"/>
              <a:t>Esempio di un estratto di API sulla PDND (Specifica </a:t>
            </a:r>
            <a:r>
              <a:rPr lang="it-IT" sz="1600" b="1" dirty="0" err="1"/>
              <a:t>OpenAPI</a:t>
            </a:r>
            <a:r>
              <a:rPr lang="it-IT" sz="1600" b="1" dirty="0"/>
              <a:t>)</a:t>
            </a:r>
          </a:p>
          <a:p>
            <a:r>
              <a:rPr lang="it-IT" sz="1200" i="1" dirty="0"/>
              <a:t>"</a:t>
            </a:r>
            <a:r>
              <a:rPr lang="it-IT" sz="1200" i="1" dirty="0" err="1"/>
              <a:t>components</a:t>
            </a:r>
            <a:r>
              <a:rPr lang="it-IT" sz="1200" i="1" dirty="0"/>
              <a:t>": {  </a:t>
            </a:r>
          </a:p>
          <a:p>
            <a:r>
              <a:rPr lang="it-IT" sz="1200" i="1" dirty="0"/>
              <a:t>   "</a:t>
            </a:r>
            <a:r>
              <a:rPr lang="it-IT" sz="1200" i="1" dirty="0" err="1"/>
              <a:t>schemas</a:t>
            </a:r>
            <a:r>
              <a:rPr lang="it-IT" sz="1200" i="1" dirty="0"/>
              <a:t>": {    </a:t>
            </a:r>
          </a:p>
          <a:p>
            <a:r>
              <a:rPr lang="it-IT" sz="1200" i="1" dirty="0"/>
              <a:t>      "</a:t>
            </a:r>
            <a:r>
              <a:rPr lang="it-IT" sz="1200" i="1" dirty="0" err="1"/>
              <a:t>RichiestaCertificatoInput</a:t>
            </a:r>
            <a:r>
              <a:rPr lang="it-IT" sz="1200" i="1" dirty="0"/>
              <a:t>": {      </a:t>
            </a:r>
          </a:p>
          <a:p>
            <a:r>
              <a:rPr lang="it-IT" sz="1200" i="1" dirty="0"/>
              <a:t>           "</a:t>
            </a:r>
            <a:r>
              <a:rPr lang="it-IT" sz="1200" i="1" dirty="0" err="1"/>
              <a:t>type</a:t>
            </a:r>
            <a:r>
              <a:rPr lang="it-IT" sz="1200" i="1" dirty="0"/>
              <a:t>": "</a:t>
            </a:r>
            <a:r>
              <a:rPr lang="it-IT" sz="1200" i="1" dirty="0" err="1"/>
              <a:t>object</a:t>
            </a:r>
            <a:r>
              <a:rPr lang="it-IT" sz="1200" i="1" dirty="0"/>
              <a:t>",      </a:t>
            </a:r>
          </a:p>
          <a:p>
            <a:r>
              <a:rPr lang="it-IT" sz="1200" i="1" dirty="0"/>
              <a:t>           "</a:t>
            </a:r>
            <a:r>
              <a:rPr lang="it-IT" sz="1200" i="1" dirty="0" err="1"/>
              <a:t>properties</a:t>
            </a:r>
            <a:r>
              <a:rPr lang="it-IT" sz="1200" i="1" dirty="0"/>
              <a:t>": {        </a:t>
            </a:r>
          </a:p>
          <a:p>
            <a:r>
              <a:rPr lang="it-IT" sz="1200" i="1" dirty="0"/>
              <a:t>                    "</a:t>
            </a:r>
            <a:r>
              <a:rPr lang="it-IT" sz="1200" i="1" dirty="0" err="1"/>
              <a:t>tipologiaCertificato</a:t>
            </a:r>
            <a:r>
              <a:rPr lang="it-IT" sz="1200" i="1" dirty="0"/>
              <a:t>": { "</a:t>
            </a:r>
            <a:r>
              <a:rPr lang="it-IT" sz="1200" i="1" dirty="0" err="1"/>
              <a:t>type</a:t>
            </a:r>
            <a:r>
              <a:rPr lang="it-IT" sz="1200" i="1" dirty="0"/>
              <a:t>": "</a:t>
            </a:r>
            <a:r>
              <a:rPr lang="it-IT" sz="1200" i="1" dirty="0" err="1"/>
              <a:t>string</a:t>
            </a:r>
            <a:r>
              <a:rPr lang="it-IT" sz="1200" i="1" dirty="0"/>
              <a:t>", "</a:t>
            </a:r>
            <a:r>
              <a:rPr lang="it-IT" sz="1200" i="1" dirty="0" err="1"/>
              <a:t>enum</a:t>
            </a:r>
            <a:r>
              <a:rPr lang="it-IT" sz="1200" i="1" dirty="0"/>
              <a:t>": ["NASCITA", "RESIDENZA", "MATRIMONIO"] },                          </a:t>
            </a:r>
          </a:p>
          <a:p>
            <a:r>
              <a:rPr lang="it-IT" sz="1200" i="1" dirty="0"/>
              <a:t>                    "</a:t>
            </a:r>
            <a:r>
              <a:rPr lang="it-IT" sz="1200" i="1" dirty="0" err="1"/>
              <a:t>cfRichiedente</a:t>
            </a:r>
            <a:r>
              <a:rPr lang="it-IT" sz="1200" i="1" dirty="0"/>
              <a:t>": { "</a:t>
            </a:r>
            <a:r>
              <a:rPr lang="it-IT" sz="1200" i="1" dirty="0" err="1"/>
              <a:t>type</a:t>
            </a:r>
            <a:r>
              <a:rPr lang="it-IT" sz="1200" i="1" dirty="0"/>
              <a:t>": "</a:t>
            </a:r>
            <a:r>
              <a:rPr lang="it-IT" sz="1200" i="1" dirty="0" err="1"/>
              <a:t>string</a:t>
            </a:r>
            <a:r>
              <a:rPr lang="it-IT" sz="1200" i="1" dirty="0"/>
              <a:t>", "pattern": "^[A-Z]{6}[0-9LMNPQRSTUV]{2}[A-Z]{1}[0-   </a:t>
            </a:r>
          </a:p>
          <a:p>
            <a:r>
              <a:rPr lang="it-IT" sz="1200" i="1" dirty="0"/>
              <a:t>                                               9LMNPQRSTUV]{2}[A-Z]{1}[0-9LMNPQRSTUV]{3}[A-Z]{1}$" },        </a:t>
            </a:r>
          </a:p>
          <a:p>
            <a:r>
              <a:rPr lang="it-IT" sz="1200" i="1" dirty="0"/>
              <a:t>                    "motivazione": { "</a:t>
            </a:r>
            <a:r>
              <a:rPr lang="it-IT" sz="1200" i="1" dirty="0" err="1"/>
              <a:t>type</a:t>
            </a:r>
            <a:r>
              <a:rPr lang="it-IT" sz="1200" i="1" dirty="0"/>
              <a:t>": "</a:t>
            </a:r>
            <a:r>
              <a:rPr lang="it-IT" sz="1200" i="1" dirty="0" err="1"/>
              <a:t>string</a:t>
            </a:r>
            <a:r>
              <a:rPr lang="it-IT" sz="1200" i="1" dirty="0"/>
              <a:t>" },        </a:t>
            </a:r>
          </a:p>
          <a:p>
            <a:r>
              <a:rPr lang="it-IT" sz="1200" i="1" dirty="0"/>
              <a:t>                    "urgenza": { "</a:t>
            </a:r>
            <a:r>
              <a:rPr lang="it-IT" sz="1200" i="1" dirty="0" err="1"/>
              <a:t>type</a:t>
            </a:r>
            <a:r>
              <a:rPr lang="it-IT" sz="1200" i="1" dirty="0"/>
              <a:t>": "</a:t>
            </a:r>
            <a:r>
              <a:rPr lang="it-IT" sz="1200" i="1" dirty="0" err="1"/>
              <a:t>boolean</a:t>
            </a:r>
            <a:r>
              <a:rPr lang="it-IT" sz="1200" i="1" dirty="0"/>
              <a:t>", "default": false } // Campo extra non nello YAML      },      </a:t>
            </a:r>
          </a:p>
          <a:p>
            <a:r>
              <a:rPr lang="it-IT" sz="1200" i="1" dirty="0"/>
              <a:t>           "</a:t>
            </a:r>
            <a:r>
              <a:rPr lang="it-IT" sz="1200" i="1" dirty="0" err="1"/>
              <a:t>required</a:t>
            </a:r>
            <a:r>
              <a:rPr lang="it-IT" sz="1200" i="1" dirty="0"/>
              <a:t>": ["</a:t>
            </a:r>
            <a:r>
              <a:rPr lang="it-IT" sz="1200" i="1" dirty="0" err="1"/>
              <a:t>tipologiaCertificato</a:t>
            </a:r>
            <a:r>
              <a:rPr lang="it-IT" sz="1200" i="1" dirty="0"/>
              <a:t>", "</a:t>
            </a:r>
            <a:r>
              <a:rPr lang="it-IT" sz="1200" i="1" dirty="0" err="1"/>
              <a:t>cfRichiedente</a:t>
            </a:r>
            <a:r>
              <a:rPr lang="it-IT" sz="1200" i="1" dirty="0"/>
              <a:t>"]  </a:t>
            </a:r>
          </a:p>
          <a:p>
            <a:r>
              <a:rPr lang="it-IT" sz="1200" i="1" dirty="0"/>
              <a:t> }  }  }</a:t>
            </a:r>
          </a:p>
        </p:txBody>
      </p:sp>
    </p:spTree>
    <p:extLst>
      <p:ext uri="{BB962C8B-B14F-4D97-AF65-F5344CB8AC3E}">
        <p14:creationId xmlns:p14="http://schemas.microsoft.com/office/powerpoint/2010/main" val="123054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D0C22-1800-AFA5-E39D-637ECFB95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48E397AF-6758-6CA5-BADB-7CFA8A2BAC9C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29014A3F-CA21-49C8-B95B-542BD725E19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55BA4896-0C8E-7865-F27E-AAAC87CDFAEC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C01F1D6-637F-0233-DE6E-3E904E7FB52B}"/>
              </a:ext>
            </a:extLst>
          </p:cNvPr>
          <p:cNvSpPr txBox="1"/>
          <p:nvPr/>
        </p:nvSpPr>
        <p:spPr>
          <a:xfrm>
            <a:off x="69596" y="3444621"/>
            <a:ext cx="103124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Interoperabilità Semantica Europea:</a:t>
            </a:r>
            <a:b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</a:b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IA Generativa e NDC per una PA Senza Confini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789F9339-744C-EEE5-59BA-1CB3113B145E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22041A2D-B2A3-1D2A-C3BA-0B7D371FE2EA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3CB4B71-A84B-F96B-ADFD-0A6594C112BF}"/>
              </a:ext>
            </a:extLst>
          </p:cNvPr>
          <p:cNvSpPr/>
          <p:nvPr/>
        </p:nvSpPr>
        <p:spPr>
          <a:xfrm>
            <a:off x="96011" y="42481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8EBC072E-068D-EA32-4D1A-9DC9041B5B48}"/>
              </a:ext>
            </a:extLst>
          </p:cNvPr>
          <p:cNvSpPr/>
          <p:nvPr/>
        </p:nvSpPr>
        <p:spPr>
          <a:xfrm>
            <a:off x="96011" y="417195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D3584D1B-4E88-DC5E-47C0-840DD964B7F8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2A50567A-92BF-32A1-6A41-04B5A397D7C8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7A752E4A-6EC9-7519-D055-F48954C6A0B0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6B6D09CD-6CE5-1333-436B-06B29C297082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9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A5D50ABD-DF04-1A92-A1BF-DE2CE940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Analisi dall'IA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C33AC7-B700-69BA-5C15-60F2347BF0D9}"/>
              </a:ext>
            </a:extLst>
          </p:cNvPr>
          <p:cNvSpPr txBox="1"/>
          <p:nvPr/>
        </p:nvSpPr>
        <p:spPr>
          <a:xfrm>
            <a:off x="1306194" y="895350"/>
            <a:ext cx="78378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/>
              <a:t>Corrispondenze</a:t>
            </a:r>
          </a:p>
          <a:p>
            <a:r>
              <a:rPr lang="it-IT" sz="1500" i="1" dirty="0" err="1"/>
              <a:t>codiceFiscaleRichiedente</a:t>
            </a:r>
            <a:r>
              <a:rPr lang="it-IT" sz="1500" i="1" dirty="0"/>
              <a:t> (YAML) &lt;</a:t>
            </a:r>
            <a:r>
              <a:rPr lang="it-IT" sz="1500" dirty="0"/>
              <a:t>-&gt; </a:t>
            </a:r>
            <a:r>
              <a:rPr lang="it-IT" sz="1500" i="1" dirty="0" err="1"/>
              <a:t>cfRichiedente</a:t>
            </a:r>
            <a:r>
              <a:rPr lang="it-IT" sz="1500" i="1" dirty="0"/>
              <a:t> (API)</a:t>
            </a:r>
          </a:p>
          <a:p>
            <a:r>
              <a:rPr lang="it-IT" sz="1500" dirty="0"/>
              <a:t>Possibile corrispondenza semantica nonostante nomi diversi.</a:t>
            </a:r>
          </a:p>
          <a:p>
            <a:endParaRPr lang="it-IT" sz="1500" dirty="0"/>
          </a:p>
          <a:p>
            <a:r>
              <a:rPr lang="it-IT" sz="1500" b="1" dirty="0"/>
              <a:t>Discrepanze</a:t>
            </a:r>
          </a:p>
          <a:p>
            <a:r>
              <a:rPr lang="it-IT" sz="1500" i="1" dirty="0"/>
              <a:t>tipo</a:t>
            </a:r>
            <a:r>
              <a:rPr lang="it-IT" sz="1500" dirty="0"/>
              <a:t> (YAML) &lt;-&gt; </a:t>
            </a:r>
            <a:r>
              <a:rPr lang="it-IT" sz="1500" i="1" dirty="0" err="1"/>
              <a:t>tipologiaCertificato</a:t>
            </a:r>
            <a:r>
              <a:rPr lang="it-IT" sz="1500" dirty="0"/>
              <a:t> (API)</a:t>
            </a:r>
          </a:p>
          <a:p>
            <a:r>
              <a:rPr lang="it-IT" sz="1500" dirty="0"/>
              <a:t>Nomi diversi, ma l'IA potrebbe suggerire una corrispondenza. L'API ha anche un </a:t>
            </a:r>
            <a:r>
              <a:rPr lang="it-IT" sz="1500" u="sng" dirty="0" err="1"/>
              <a:t>enum</a:t>
            </a:r>
            <a:r>
              <a:rPr lang="it-IT" sz="1500" dirty="0"/>
              <a:t>.</a:t>
            </a:r>
          </a:p>
          <a:p>
            <a:endParaRPr lang="it-IT" sz="700" dirty="0"/>
          </a:p>
          <a:p>
            <a:r>
              <a:rPr lang="it-IT" sz="1500" i="1" dirty="0"/>
              <a:t>motivo</a:t>
            </a:r>
            <a:r>
              <a:rPr lang="it-IT" sz="1500" dirty="0"/>
              <a:t> (YAML opzionale) &lt;-&gt; </a:t>
            </a:r>
            <a:r>
              <a:rPr lang="it-IT" sz="1500" i="1" dirty="0"/>
              <a:t>motivazione</a:t>
            </a:r>
            <a:r>
              <a:rPr lang="it-IT" sz="1500" dirty="0"/>
              <a:t> (API, obbligatorietà da verificare nel </a:t>
            </a:r>
            <a:r>
              <a:rPr lang="it-IT" sz="1500" dirty="0" err="1"/>
              <a:t>required</a:t>
            </a:r>
            <a:r>
              <a:rPr lang="it-IT" sz="1500" dirty="0"/>
              <a:t> dell'API) - Nomi simili, verificare </a:t>
            </a:r>
            <a:r>
              <a:rPr lang="it-IT" sz="1500" dirty="0" err="1"/>
              <a:t>opzionalità</a:t>
            </a:r>
            <a:r>
              <a:rPr lang="it-IT" sz="1500" dirty="0"/>
              <a:t>.</a:t>
            </a:r>
          </a:p>
          <a:p>
            <a:endParaRPr lang="it-IT" sz="1500" dirty="0"/>
          </a:p>
          <a:p>
            <a:r>
              <a:rPr lang="it-IT" sz="1500" b="1" dirty="0"/>
              <a:t>Campi Mancanti/Extra</a:t>
            </a:r>
          </a:p>
          <a:p>
            <a:r>
              <a:rPr lang="it-IT" sz="1500" dirty="0"/>
              <a:t>Campo </a:t>
            </a:r>
            <a:r>
              <a:rPr lang="it-IT" sz="1500" i="1" dirty="0"/>
              <a:t>urgenza</a:t>
            </a:r>
            <a:r>
              <a:rPr lang="it-IT" sz="1500" dirty="0"/>
              <a:t> presente nell'API ma non nello YAML.</a:t>
            </a:r>
          </a:p>
          <a:p>
            <a:endParaRPr lang="it-IT" sz="1500" dirty="0"/>
          </a:p>
          <a:p>
            <a:r>
              <a:rPr lang="it-IT" sz="1500" b="1" dirty="0"/>
              <a:t>Vincoli</a:t>
            </a:r>
          </a:p>
          <a:p>
            <a:r>
              <a:rPr lang="it-IT" sz="1500" dirty="0"/>
              <a:t>L'API specifica un pattern per </a:t>
            </a:r>
            <a:r>
              <a:rPr lang="it-IT" sz="1500" i="1" dirty="0" err="1"/>
              <a:t>cfRichiedente</a:t>
            </a:r>
            <a:r>
              <a:rPr lang="it-IT" sz="1500" dirty="0"/>
              <a:t> e un </a:t>
            </a:r>
            <a:r>
              <a:rPr lang="it-IT" sz="1500" u="sng" dirty="0" err="1"/>
              <a:t>enum</a:t>
            </a:r>
            <a:r>
              <a:rPr lang="it-IT" sz="1500" dirty="0"/>
              <a:t> per </a:t>
            </a:r>
            <a:r>
              <a:rPr lang="it-IT" sz="1500" i="1" dirty="0" err="1"/>
              <a:t>tipologiaCertificato</a:t>
            </a:r>
            <a:r>
              <a:rPr lang="it-IT" sz="1500" dirty="0"/>
              <a:t> che non sono dettagliati nello YAML.</a:t>
            </a:r>
          </a:p>
        </p:txBody>
      </p:sp>
    </p:spTree>
    <p:extLst>
      <p:ext uri="{BB962C8B-B14F-4D97-AF65-F5344CB8AC3E}">
        <p14:creationId xmlns:p14="http://schemas.microsoft.com/office/powerpoint/2010/main" val="956508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f1f438-7574-4d44-b1a6-0141ab12fb56">
      <Terms xmlns="http://schemas.microsoft.com/office/infopath/2007/PartnerControls"/>
    </lcf76f155ced4ddcb4097134ff3c332f>
    <TaxCatchAll xmlns="f0c0fb48-22f4-4a56-affb-f878ac81d20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6374F43197B84D8B1F8DEABE8938B4" ma:contentTypeVersion="12" ma:contentTypeDescription="Create a new document." ma:contentTypeScope="" ma:versionID="2b9c82ecc4aef1e9a31992713ca88897">
  <xsd:schema xmlns:xsd="http://www.w3.org/2001/XMLSchema" xmlns:xs="http://www.w3.org/2001/XMLSchema" xmlns:p="http://schemas.microsoft.com/office/2006/metadata/properties" xmlns:ns2="41f1f438-7574-4d44-b1a6-0141ab12fb56" xmlns:ns3="f0c0fb48-22f4-4a56-affb-f878ac81d202" targetNamespace="http://schemas.microsoft.com/office/2006/metadata/properties" ma:root="true" ma:fieldsID="f6a37646fac9602a17abeb5fa82a912b" ns2:_="" ns3:_="">
    <xsd:import namespace="41f1f438-7574-4d44-b1a6-0141ab12fb56"/>
    <xsd:import namespace="f0c0fb48-22f4-4a56-affb-f878ac81d20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1f438-7574-4d44-b1a6-0141ab12fb5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2187dd90-94de-4f52-8f02-9967864c59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0fb48-22f4-4a56-affb-f878ac81d20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9df88a90-bac6-474f-ab03-a6ee896c1e77}" ma:internalName="TaxCatchAll" ma:showField="CatchAllData" ma:web="f0c0fb48-22f4-4a56-affb-f878ac81d2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7BE5A0-4E4B-4BA7-82DD-65DC1309E2FE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f0c0fb48-22f4-4a56-affb-f878ac81d202"/>
    <ds:schemaRef ds:uri="41f1f438-7574-4d44-b1a6-0141ab12fb5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5671F47-D523-40A7-8CC1-B8BB6816E1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1f438-7574-4d44-b1a6-0141ab12fb56"/>
    <ds:schemaRef ds:uri="f0c0fb48-22f4-4a56-affb-f878ac81d2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DE416E-64B9-4F66-B328-499B70D7911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b461041-4c12-46f1-a227-91498f88b3d3}" enabled="0" method="" siteId="{4b461041-4c12-46f1-a227-91498f88b3d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1406</Words>
  <Application>Microsoft Office PowerPoint</Application>
  <PresentationFormat>Presentazione su schermo (16:9)</PresentationFormat>
  <Paragraphs>143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Office Theme</vt:lpstr>
      <vt:lpstr>Interoperabilità Semantica Europea:  IA Generativa e NDC per una PA Senza Confini</vt:lpstr>
      <vt:lpstr>Situazione attuale</vt:lpstr>
      <vt:lpstr>Un esempio per un broker agent mediatore di API</vt:lpstr>
      <vt:lpstr>Un esempio per un broker agent mediatore di API</vt:lpstr>
      <vt:lpstr>Un esempio per un broker agent mediatore di API</vt:lpstr>
      <vt:lpstr>Obiettivi del Proof of Concept (PoC)</vt:lpstr>
      <vt:lpstr>La Soluzione Proposta per il PoC (Alto Livello)</vt:lpstr>
      <vt:lpstr>Esempio Pratico / Caso d'Uso Semplificato</vt:lpstr>
      <vt:lpstr>Analisi dall'IA</vt:lpstr>
      <vt:lpstr>Il Ruolo Chiave dell'IA Generativa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UTENTE</cp:lastModifiedBy>
  <cp:revision>35</cp:revision>
  <dcterms:created xsi:type="dcterms:W3CDTF">2025-04-17T10:04:55Z</dcterms:created>
  <dcterms:modified xsi:type="dcterms:W3CDTF">2025-05-28T11:47:00Z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2025-04-17T00:00:00Z</vt:filetime>
  </property>
  <property fmtid="{D5CDD505-2E9C-101B-9397-08002B2CF9AE}" pid="5" name="Producer">
    <vt:lpwstr>3-Heights(TM) PDF Security Shell 4.8.25.2 (http://www.pdf-tools.com)</vt:lpwstr>
  </property>
  <property fmtid="{D5CDD505-2E9C-101B-9397-08002B2CF9AE}" pid="6" name="ContentTypeId">
    <vt:lpwstr>0x010100C26374F43197B84D8B1F8DEABE8938B4</vt:lpwstr>
  </property>
  <property fmtid="{D5CDD505-2E9C-101B-9397-08002B2CF9AE}" pid="7" name="MediaServiceImageTags">
    <vt:lpwstr/>
  </property>
</Properties>
</file>