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59" r:id="rId6"/>
    <p:sldId id="263" r:id="rId7"/>
    <p:sldId id="261" r:id="rId8"/>
    <p:sldId id="262" r:id="rId9"/>
  </p:sldIdLst>
  <p:sldSz cx="9144000" cy="5143500" type="screen16x9"/>
  <p:notesSz cx="9144000" cy="5143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0" autoAdjust="0"/>
    <p:restoredTop sz="90955" autoAdjust="0"/>
  </p:normalViewPr>
  <p:slideViewPr>
    <p:cSldViewPr>
      <p:cViewPr varScale="1">
        <p:scale>
          <a:sx n="129" d="100"/>
          <a:sy n="129" d="100"/>
        </p:scale>
        <p:origin x="534" y="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4416F-059B-4A63-AEF2-6FDF4C94DC3A}" type="datetimeFigureOut">
              <a:rPr lang="it-IT" smtClean="0"/>
              <a:t>07/05/2025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642938"/>
            <a:ext cx="3086100" cy="1736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14400" y="2474913"/>
            <a:ext cx="7315200" cy="20256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0C3052-FA0C-4B9C-A0AE-BCF94E565B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6100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0C3052-FA0C-4B9C-A0AE-BCF94E565BF3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2807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C3082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4471C4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0D3083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45"/>
              </a:spcBef>
            </a:pPr>
            <a:fld id="{81D60167-4931-47E6-BA6A-407CBD079E47}" type="slidenum">
              <a:rPr spc="-50" dirty="0"/>
              <a:t>‹N›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C3082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4471C4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0D3083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45"/>
              </a:spcBef>
            </a:pPr>
            <a:fld id="{81D60167-4931-47E6-BA6A-407CBD079E47}" type="slidenum">
              <a:rPr spc="-50" dirty="0"/>
              <a:t>‹N›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C3082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0D3083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45"/>
              </a:spcBef>
            </a:pPr>
            <a:fld id="{81D60167-4931-47E6-BA6A-407CBD079E47}" type="slidenum">
              <a:rPr spc="-50" dirty="0"/>
              <a:t>‹N›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C3082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0D3083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45"/>
              </a:spcBef>
            </a:pPr>
            <a:fld id="{81D60167-4931-47E6-BA6A-407CBD079E47}" type="slidenum">
              <a:rPr spc="-50" dirty="0"/>
              <a:t>‹N›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0D3083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45"/>
              </a:spcBef>
            </a:pPr>
            <a:fld id="{81D60167-4931-47E6-BA6A-407CBD079E47}" type="slidenum">
              <a:rPr spc="-50" dirty="0"/>
              <a:t>‹N›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140460" cy="5143500"/>
          </a:xfrm>
          <a:custGeom>
            <a:avLst/>
            <a:gdLst/>
            <a:ahLst/>
            <a:cxnLst/>
            <a:rect l="l" t="t" r="r" b="b"/>
            <a:pathLst>
              <a:path w="1140460" h="5143500">
                <a:moveTo>
                  <a:pt x="1139952" y="0"/>
                </a:moveTo>
                <a:lnTo>
                  <a:pt x="0" y="0"/>
                </a:lnTo>
                <a:lnTo>
                  <a:pt x="0" y="5143500"/>
                </a:lnTo>
                <a:lnTo>
                  <a:pt x="1139952" y="5143500"/>
                </a:lnTo>
                <a:lnTo>
                  <a:pt x="1139952" y="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06194" y="303657"/>
            <a:ext cx="6267958" cy="4540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C3082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97635" y="1013586"/>
            <a:ext cx="6820534" cy="14884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4471C4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921" y="4972269"/>
            <a:ext cx="156209" cy="1581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1" i="0">
                <a:solidFill>
                  <a:srgbClr val="0D3083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45"/>
              </a:spcBef>
            </a:pPr>
            <a:fld id="{81D60167-4931-47E6-BA6A-407CBD079E47}" type="slidenum">
              <a:rPr spc="-50" dirty="0"/>
              <a:t>‹N›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0460" cy="5143500"/>
          </a:xfrm>
          <a:custGeom>
            <a:avLst/>
            <a:gdLst/>
            <a:ahLst/>
            <a:cxnLst/>
            <a:rect l="l" t="t" r="r" b="b"/>
            <a:pathLst>
              <a:path w="1140460" h="5143500">
                <a:moveTo>
                  <a:pt x="1139952" y="0"/>
                </a:moveTo>
                <a:lnTo>
                  <a:pt x="0" y="0"/>
                </a:lnTo>
                <a:lnTo>
                  <a:pt x="0" y="5143500"/>
                </a:lnTo>
                <a:lnTo>
                  <a:pt x="1139952" y="5143500"/>
                </a:lnTo>
                <a:lnTo>
                  <a:pt x="1139952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 lang="it-IT" dirty="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6034" y="570036"/>
            <a:ext cx="2610434" cy="2238665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6218554" y="2492817"/>
            <a:ext cx="918210" cy="789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795"/>
              </a:lnSpc>
            </a:pPr>
            <a:r>
              <a:rPr sz="700" spc="-25" dirty="0">
                <a:solidFill>
                  <a:srgbClr val="0C3082"/>
                </a:solidFill>
                <a:latin typeface="Trebuchet MS"/>
                <a:cs typeface="Trebuchet MS"/>
              </a:rPr>
              <a:t>ROMA</a:t>
            </a:r>
            <a:r>
              <a:rPr sz="700" spc="-30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sz="700" spc="-20" dirty="0">
                <a:solidFill>
                  <a:srgbClr val="0C3082"/>
                </a:solidFill>
                <a:latin typeface="Trebuchet MS"/>
                <a:cs typeface="Trebuchet MS"/>
              </a:rPr>
              <a:t>26</a:t>
            </a:r>
            <a:r>
              <a:rPr sz="700" spc="-40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sz="700" spc="-25" dirty="0">
                <a:solidFill>
                  <a:srgbClr val="0C3082"/>
                </a:solidFill>
                <a:latin typeface="Trebuchet MS"/>
                <a:cs typeface="Trebuchet MS"/>
              </a:rPr>
              <a:t>FEBBRAIO</a:t>
            </a:r>
            <a:r>
              <a:rPr sz="700" spc="5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sz="700" spc="-25" dirty="0">
                <a:solidFill>
                  <a:srgbClr val="0C3082"/>
                </a:solidFill>
                <a:latin typeface="Trebuchet MS"/>
                <a:cs typeface="Trebuchet MS"/>
              </a:rPr>
              <a:t>2018</a:t>
            </a:r>
            <a:endParaRPr sz="700">
              <a:latin typeface="Trebuchet MS"/>
              <a:cs typeface="Trebuchet MS"/>
            </a:endParaRPr>
          </a:p>
          <a:p>
            <a:pPr marR="154305">
              <a:lnSpc>
                <a:spcPct val="100000"/>
              </a:lnSpc>
              <a:spcBef>
                <a:spcPts val="600"/>
              </a:spcBef>
            </a:pPr>
            <a:r>
              <a:rPr sz="700" b="1" spc="-10" dirty="0">
                <a:solidFill>
                  <a:srgbClr val="DB332D"/>
                </a:solidFill>
                <a:latin typeface="Trebuchet MS"/>
                <a:cs typeface="Trebuchet MS"/>
              </a:rPr>
              <a:t>INAUGURAZIONE </a:t>
            </a:r>
            <a:r>
              <a:rPr sz="700" b="1" spc="-30" dirty="0">
                <a:solidFill>
                  <a:srgbClr val="DB332D"/>
                </a:solidFill>
                <a:latin typeface="Trebuchet MS"/>
                <a:cs typeface="Trebuchet MS"/>
              </a:rPr>
              <a:t>DEL</a:t>
            </a:r>
            <a:r>
              <a:rPr sz="700" b="1" spc="-10" dirty="0">
                <a:solidFill>
                  <a:srgbClr val="DB332D"/>
                </a:solidFill>
                <a:latin typeface="Trebuchet MS"/>
                <a:cs typeface="Trebuchet MS"/>
              </a:rPr>
              <a:t> NUOVO LABORATORIO </a:t>
            </a:r>
            <a:r>
              <a:rPr sz="700" b="1" spc="-30" dirty="0">
                <a:solidFill>
                  <a:srgbClr val="DB332D"/>
                </a:solidFill>
                <a:latin typeface="Trebuchet MS"/>
                <a:cs typeface="Trebuchet MS"/>
              </a:rPr>
              <a:t>DELL’INNOVAZIONE</a:t>
            </a:r>
            <a:endParaRPr sz="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sz="700" spc="-25" dirty="0">
                <a:solidFill>
                  <a:srgbClr val="0C3082"/>
                </a:solidFill>
                <a:latin typeface="Trebuchet MS"/>
                <a:cs typeface="Trebuchet MS"/>
              </a:rPr>
              <a:t>GIORGIO</a:t>
            </a:r>
            <a:r>
              <a:rPr sz="700" spc="-20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sz="700" spc="-10" dirty="0">
                <a:solidFill>
                  <a:srgbClr val="0C3082"/>
                </a:solidFill>
                <a:latin typeface="Trebuchet MS"/>
                <a:cs typeface="Trebuchet MS"/>
              </a:rPr>
              <a:t>ALLEVA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637637" y="0"/>
            <a:ext cx="4493260" cy="5143500"/>
          </a:xfrm>
          <a:custGeom>
            <a:avLst/>
            <a:gdLst/>
            <a:ahLst/>
            <a:cxnLst/>
            <a:rect l="l" t="t" r="r" b="b"/>
            <a:pathLst>
              <a:path w="4493259" h="5143500">
                <a:moveTo>
                  <a:pt x="4492752" y="0"/>
                </a:moveTo>
                <a:lnTo>
                  <a:pt x="0" y="0"/>
                </a:lnTo>
                <a:lnTo>
                  <a:pt x="0" y="5143500"/>
                </a:lnTo>
                <a:lnTo>
                  <a:pt x="4492752" y="5143500"/>
                </a:lnTo>
                <a:lnTo>
                  <a:pt x="4492752" y="0"/>
                </a:lnTo>
                <a:close/>
              </a:path>
            </a:pathLst>
          </a:custGeom>
          <a:solidFill>
            <a:srgbClr val="0D30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873497" y="1847799"/>
            <a:ext cx="3584703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l">
              <a:lnSpc>
                <a:spcPct val="100000"/>
              </a:lnSpc>
              <a:spcBef>
                <a:spcPts val="95"/>
              </a:spcBef>
            </a:pPr>
            <a:r>
              <a:rPr lang="it-IT" sz="1600" b="0" dirty="0">
                <a:solidFill>
                  <a:srgbClr val="538235"/>
                </a:solidFill>
                <a:latin typeface="Calibri"/>
                <a:cs typeface="Calibri"/>
              </a:rPr>
              <a:t>Integrazione RSBL-ASIA Unità Economiche</a:t>
            </a:r>
            <a:endParaRPr lang="it-IT" sz="16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73497" y="2823718"/>
            <a:ext cx="3279903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200"/>
              </a:lnSpc>
              <a:spcBef>
                <a:spcPts val="100"/>
              </a:spcBef>
            </a:pPr>
            <a:r>
              <a:rPr lang="it-IT" sz="1400" dirty="0">
                <a:solidFill>
                  <a:srgbClr val="538235"/>
                </a:solidFill>
                <a:latin typeface="Calibri"/>
                <a:cs typeface="Calibri"/>
              </a:rPr>
              <a:t>Metodologia di associazione tra unità giuridica, immobile e codice ATECO </a:t>
            </a:r>
            <a:r>
              <a:rPr sz="1400" dirty="0">
                <a:solidFill>
                  <a:srgbClr val="538235"/>
                </a:solidFill>
                <a:latin typeface="Calibri"/>
                <a:cs typeface="Calibri"/>
              </a:rPr>
              <a:t>–</a:t>
            </a:r>
            <a:r>
              <a:rPr sz="1400" spc="-30" dirty="0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538235"/>
                </a:solidFill>
                <a:latin typeface="Calibri"/>
                <a:cs typeface="Calibri"/>
              </a:rPr>
              <a:t>I</a:t>
            </a:r>
            <a:r>
              <a:rPr lang="it-IT" sz="1400" dirty="0">
                <a:solidFill>
                  <a:srgbClr val="538235"/>
                </a:solidFill>
                <a:latin typeface="Calibri"/>
                <a:cs typeface="Calibri"/>
              </a:rPr>
              <a:t>D 143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91176" y="524382"/>
            <a:ext cx="111887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 err="1">
                <a:solidFill>
                  <a:srgbClr val="FFFFFF"/>
                </a:solidFill>
                <a:latin typeface="Trebuchet MS"/>
                <a:cs typeface="Trebuchet MS"/>
              </a:rPr>
              <a:t>LabInn</a:t>
            </a:r>
            <a:r>
              <a:rPr lang="it-IT" sz="14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sz="14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Trebuchet MS"/>
                <a:cs typeface="Trebuchet MS"/>
              </a:rPr>
              <a:t>Call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10734" y="4668418"/>
            <a:ext cx="3347466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400" spc="-10" dirty="0">
                <a:solidFill>
                  <a:srgbClr val="FFFFFF"/>
                </a:solidFill>
                <a:latin typeface="Trebuchet MS"/>
                <a:cs typeface="Trebuchet MS"/>
              </a:rPr>
              <a:t>Referente</a:t>
            </a:r>
            <a:r>
              <a:rPr sz="1400" spc="-10" dirty="0">
                <a:solidFill>
                  <a:srgbClr val="FFFFFF"/>
                </a:solidFill>
                <a:latin typeface="Trebuchet MS"/>
                <a:cs typeface="Trebuchet MS"/>
              </a:rPr>
              <a:t>:</a:t>
            </a:r>
            <a:r>
              <a:rPr lang="it-IT" sz="1400" spc="-10" dirty="0">
                <a:solidFill>
                  <a:srgbClr val="FFFFFF"/>
                </a:solidFill>
                <a:latin typeface="Trebuchet MS"/>
                <a:cs typeface="Trebuchet MS"/>
              </a:rPr>
              <a:t> Enrico Orsini (eorsini@istat.it)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102352" y="809244"/>
            <a:ext cx="3784600" cy="4147185"/>
          </a:xfrm>
          <a:custGeom>
            <a:avLst/>
            <a:gdLst/>
            <a:ahLst/>
            <a:cxnLst/>
            <a:rect l="l" t="t" r="r" b="b"/>
            <a:pathLst>
              <a:path w="3784600" h="4147185">
                <a:moveTo>
                  <a:pt x="0" y="0"/>
                </a:moveTo>
                <a:lnTo>
                  <a:pt x="3784346" y="1904"/>
                </a:lnTo>
              </a:path>
              <a:path w="3784600" h="4147185">
                <a:moveTo>
                  <a:pt x="0" y="4145279"/>
                </a:moveTo>
                <a:lnTo>
                  <a:pt x="3784346" y="4147172"/>
                </a:lnTo>
              </a:path>
            </a:pathLst>
          </a:custGeom>
          <a:ln w="6096">
            <a:solidFill>
              <a:srgbClr val="FFFFF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556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Il</a:t>
            </a:r>
            <a:r>
              <a:rPr spc="-5" dirty="0"/>
              <a:t> </a:t>
            </a:r>
            <a:r>
              <a:rPr lang="it-IT" spc="-10" dirty="0"/>
              <a:t>gruppo</a:t>
            </a:r>
          </a:p>
        </p:txBody>
      </p:sp>
      <p:sp>
        <p:nvSpPr>
          <p:cNvPr id="4" name="object 4"/>
          <p:cNvSpPr/>
          <p:nvPr/>
        </p:nvSpPr>
        <p:spPr>
          <a:xfrm>
            <a:off x="1318260" y="810768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0584" y="27432"/>
            <a:ext cx="938784" cy="797051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1318260" y="4928615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9596" y="3444621"/>
            <a:ext cx="1031240" cy="5200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700" spc="-25" dirty="0">
                <a:solidFill>
                  <a:srgbClr val="0C3082"/>
                </a:solidFill>
                <a:latin typeface="Trebuchet MS"/>
                <a:cs typeface="Trebuchet MS"/>
              </a:rPr>
              <a:t>LABINN</a:t>
            </a:r>
            <a:r>
              <a:rPr lang="it-IT" sz="700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30" dirty="0">
                <a:solidFill>
                  <a:srgbClr val="0C3082"/>
                </a:solidFill>
                <a:latin typeface="Trebuchet MS"/>
                <a:cs typeface="Trebuchet MS"/>
              </a:rPr>
              <a:t>IV</a:t>
            </a:r>
            <a:r>
              <a:rPr lang="it-IT" sz="700" spc="-35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20" dirty="0">
                <a:solidFill>
                  <a:srgbClr val="0C3082"/>
                </a:solidFill>
                <a:latin typeface="Trebuchet MS"/>
                <a:cs typeface="Trebuchet MS"/>
              </a:rPr>
              <a:t>CALL</a:t>
            </a:r>
            <a:endParaRPr lang="it-IT" sz="700" dirty="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  <a:t>Metodologia di integrazione nel sistema integrato dei registri</a:t>
            </a:r>
            <a:endParaRPr lang="it-IT" sz="700" dirty="0">
              <a:latin typeface="Trebuchet MS"/>
              <a:cs typeface="Trebuchet M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6011" y="3454908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6011" y="4337303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6011" y="4136135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6011" y="4506467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6011" y="469392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6011" y="4875276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582292" y="1212923"/>
            <a:ext cx="5715762" cy="250004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827530">
              <a:lnSpc>
                <a:spcPct val="100000"/>
              </a:lnSpc>
              <a:spcBef>
                <a:spcPts val="95"/>
              </a:spcBef>
            </a:pPr>
            <a:r>
              <a:rPr lang="it-IT" sz="1600" dirty="0">
                <a:solidFill>
                  <a:srgbClr val="4471C4"/>
                </a:solidFill>
                <a:latin typeface="Calibri"/>
                <a:cs typeface="Calibri"/>
              </a:rPr>
              <a:t>Lista dei componenti</a:t>
            </a:r>
          </a:p>
          <a:p>
            <a:pPr marL="12700" marR="1827530">
              <a:lnSpc>
                <a:spcPct val="100000"/>
              </a:lnSpc>
              <a:spcBef>
                <a:spcPts val="95"/>
              </a:spcBef>
            </a:pPr>
            <a:endParaRPr lang="it-IT" sz="1600" dirty="0">
              <a:solidFill>
                <a:srgbClr val="4471C4"/>
              </a:solidFill>
              <a:latin typeface="Calibri"/>
              <a:cs typeface="Calibri"/>
            </a:endParaRPr>
          </a:p>
          <a:p>
            <a:pPr algn="l"/>
            <a:r>
              <a:rPr lang="it-IT" sz="1600" b="0" i="0" dirty="0">
                <a:solidFill>
                  <a:srgbClr val="444444"/>
                </a:solidFill>
                <a:effectLst/>
                <a:latin typeface="Segoe UI" panose="020B0502040204020203" pitchFamily="34" charset="0"/>
              </a:rPr>
              <a:t>1. Francesco </a:t>
            </a:r>
            <a:r>
              <a:rPr lang="it-IT" sz="1600" b="0" i="0" dirty="0" err="1">
                <a:solidFill>
                  <a:srgbClr val="444444"/>
                </a:solidFill>
                <a:effectLst/>
                <a:latin typeface="Segoe UI" panose="020B0502040204020203" pitchFamily="34" charset="0"/>
              </a:rPr>
              <a:t>Altarocca</a:t>
            </a:r>
            <a:r>
              <a:rPr lang="it-IT" sz="1600" b="0" i="0" dirty="0">
                <a:solidFill>
                  <a:srgbClr val="444444"/>
                </a:solidFill>
                <a:effectLst/>
                <a:latin typeface="Segoe UI" panose="020B0502040204020203" pitchFamily="34" charset="0"/>
              </a:rPr>
              <a:t> (Referente) DIRM/DCIT</a:t>
            </a:r>
          </a:p>
          <a:p>
            <a:pPr algn="l"/>
            <a:r>
              <a:rPr lang="it-IT" sz="1600" b="0" i="0" dirty="0">
                <a:solidFill>
                  <a:srgbClr val="444444"/>
                </a:solidFill>
                <a:effectLst/>
                <a:latin typeface="Segoe UI" panose="020B0502040204020203" pitchFamily="34" charset="0"/>
              </a:rPr>
              <a:t>2. Enrico Orsini (Referente) DIRM/DCME</a:t>
            </a:r>
          </a:p>
          <a:p>
            <a:pPr algn="l"/>
            <a:r>
              <a:rPr lang="it-IT" sz="1600" b="0" i="0" dirty="0">
                <a:solidFill>
                  <a:srgbClr val="444444"/>
                </a:solidFill>
                <a:effectLst/>
                <a:latin typeface="Segoe UI" panose="020B0502040204020203" pitchFamily="34" charset="0"/>
              </a:rPr>
              <a:t>3. Armando d'Aniello DIRM/DCME</a:t>
            </a:r>
          </a:p>
          <a:p>
            <a:pPr algn="l"/>
            <a:r>
              <a:rPr lang="it-IT" sz="1600" b="0" i="0" dirty="0">
                <a:solidFill>
                  <a:srgbClr val="444444"/>
                </a:solidFill>
                <a:effectLst/>
                <a:latin typeface="Segoe UI" panose="020B0502040204020203" pitchFamily="34" charset="0"/>
              </a:rPr>
              <a:t>4. Annunziata Fiore DIRM/DCIT</a:t>
            </a:r>
          </a:p>
          <a:p>
            <a:pPr algn="l"/>
            <a:r>
              <a:rPr lang="it-IT" sz="1600" b="0" i="0" dirty="0">
                <a:solidFill>
                  <a:srgbClr val="444444"/>
                </a:solidFill>
                <a:effectLst/>
                <a:latin typeface="Segoe UI" panose="020B0502040204020203" pitchFamily="34" charset="0"/>
              </a:rPr>
              <a:t>5. Domenico Aprile DIRM/DCIT</a:t>
            </a:r>
          </a:p>
          <a:p>
            <a:pPr algn="l"/>
            <a:r>
              <a:rPr lang="it-IT" sz="1600" b="0" i="0" dirty="0">
                <a:solidFill>
                  <a:srgbClr val="444444"/>
                </a:solidFill>
                <a:effectLst/>
                <a:latin typeface="Segoe UI" panose="020B0502040204020203" pitchFamily="34" charset="0"/>
              </a:rPr>
              <a:t>6. Andrea Pagano DIRM/DCME</a:t>
            </a:r>
          </a:p>
          <a:p>
            <a:pPr algn="l"/>
            <a:r>
              <a:rPr lang="it-IT" sz="1600" b="0" i="0" dirty="0">
                <a:solidFill>
                  <a:srgbClr val="444444"/>
                </a:solidFill>
                <a:effectLst/>
                <a:latin typeface="Segoe UI" panose="020B0502040204020203" pitchFamily="34" charset="0"/>
              </a:rPr>
              <a:t>7. Simonetta Cozzi DIPS/DCSE</a:t>
            </a:r>
          </a:p>
          <a:p>
            <a:pPr marL="12700" marR="1827530">
              <a:lnSpc>
                <a:spcPct val="100000"/>
              </a:lnSpc>
              <a:spcBef>
                <a:spcPts val="95"/>
              </a:spcBef>
            </a:pPr>
            <a:endParaRPr lang="it-IT" sz="1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4972" y="3819550"/>
            <a:ext cx="611505" cy="1366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800" spc="-50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endParaRPr sz="88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18260" y="810768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584" y="27432"/>
            <a:ext cx="938784" cy="797051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1318260" y="4928615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9596" y="3444621"/>
            <a:ext cx="1031240" cy="5200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700" spc="-25" dirty="0">
                <a:solidFill>
                  <a:srgbClr val="0C3082"/>
                </a:solidFill>
                <a:latin typeface="Trebuchet MS"/>
                <a:cs typeface="Trebuchet MS"/>
              </a:rPr>
              <a:t>LABINN</a:t>
            </a:r>
            <a:r>
              <a:rPr lang="it-IT" sz="700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30" dirty="0">
                <a:solidFill>
                  <a:srgbClr val="0C3082"/>
                </a:solidFill>
                <a:latin typeface="Trebuchet MS"/>
                <a:cs typeface="Trebuchet MS"/>
              </a:rPr>
              <a:t>IV</a:t>
            </a:r>
            <a:r>
              <a:rPr lang="it-IT" sz="700" spc="-35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20" dirty="0">
                <a:solidFill>
                  <a:srgbClr val="0C3082"/>
                </a:solidFill>
                <a:latin typeface="Trebuchet MS"/>
                <a:cs typeface="Trebuchet MS"/>
              </a:rPr>
              <a:t>CALL</a:t>
            </a:r>
            <a:endParaRPr lang="it-IT" sz="700" dirty="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  <a:t>Metodologia di integrazione nel sistema integrato dei registri</a:t>
            </a:r>
            <a:endParaRPr lang="it-IT" sz="700" dirty="0">
              <a:latin typeface="Trebuchet MS"/>
              <a:cs typeface="Trebuchet M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6011" y="3454908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6011" y="4337303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6011" y="4136135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6011" y="4506467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6011" y="469392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6011" y="4875276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xfrm>
            <a:off x="8773921" y="4972269"/>
            <a:ext cx="156209" cy="14427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5"/>
              </a:spcBef>
            </a:pPr>
            <a:r>
              <a:rPr lang="it-IT" spc="-50" dirty="0"/>
              <a:t>1</a:t>
            </a:r>
            <a:endParaRPr spc="-50" dirty="0"/>
          </a:p>
        </p:txBody>
      </p:sp>
      <p:sp>
        <p:nvSpPr>
          <p:cNvPr id="22" name="Titolo 21">
            <a:extLst>
              <a:ext uri="{FF2B5EF4-FFF2-40B4-BE49-F238E27FC236}">
                <a16:creationId xmlns:a16="http://schemas.microsoft.com/office/drawing/2014/main" id="{8FF85A90-3C15-4A27-9CCA-E817824E4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194" y="303657"/>
            <a:ext cx="6267958" cy="369332"/>
          </a:xfrm>
        </p:spPr>
        <p:txBody>
          <a:bodyPr/>
          <a:lstStyle/>
          <a:p>
            <a:r>
              <a:rPr lang="it-IT" dirty="0"/>
              <a:t>Contesto e problema</a:t>
            </a:r>
          </a:p>
        </p:txBody>
      </p:sp>
      <p:sp>
        <p:nvSpPr>
          <p:cNvPr id="21" name="object 18">
            <a:extLst>
              <a:ext uri="{FF2B5EF4-FFF2-40B4-BE49-F238E27FC236}">
                <a16:creationId xmlns:a16="http://schemas.microsoft.com/office/drawing/2014/main" id="{96E8B2EF-B830-4B5A-8F7F-A748D83809AF}"/>
              </a:ext>
            </a:extLst>
          </p:cNvPr>
          <p:cNvSpPr txBox="1"/>
          <p:nvPr/>
        </p:nvSpPr>
        <p:spPr>
          <a:xfrm>
            <a:off x="1676400" y="1231509"/>
            <a:ext cx="6858000" cy="225382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8450" marR="1827530" indent="-285750" algn="just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Il progetto si inserisce nelle attività del “Registro Statistico di Base dei Luoghi – integrazione con Asia UL” (Delibera DOP 8/2024).</a:t>
            </a:r>
          </a:p>
          <a:p>
            <a:pPr marL="298450" marR="1827530" indent="-285750" algn="just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Obiettivo generale: integrare e arricchire i dati del Registro RSBL e dei Registri Asia, con un dettaglio territoriale inferiore al livello comunale.</a:t>
            </a:r>
          </a:p>
          <a:p>
            <a:pPr marL="298450" marR="1827530" indent="-285750" algn="just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Un nodo critico riguarda le associazioni incoerenti tra unità giuridica, immobile e ATECO, che ostacolano la qualità e l’utilizzo dei registri.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4972" y="3819550"/>
            <a:ext cx="611505" cy="1366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8800" spc="-50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endParaRPr sz="88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18260" y="810768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584" y="27432"/>
            <a:ext cx="938784" cy="797051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1318260" y="4928615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9596" y="3444621"/>
            <a:ext cx="1031240" cy="5200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700" spc="-25" dirty="0">
                <a:solidFill>
                  <a:srgbClr val="0C3082"/>
                </a:solidFill>
                <a:latin typeface="Trebuchet MS"/>
                <a:cs typeface="Trebuchet MS"/>
              </a:rPr>
              <a:t>LABINN</a:t>
            </a:r>
            <a:r>
              <a:rPr lang="it-IT" sz="700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30" dirty="0">
                <a:solidFill>
                  <a:srgbClr val="0C3082"/>
                </a:solidFill>
                <a:latin typeface="Trebuchet MS"/>
                <a:cs typeface="Trebuchet MS"/>
              </a:rPr>
              <a:t>IV</a:t>
            </a:r>
            <a:r>
              <a:rPr lang="it-IT" sz="700" spc="-35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20" dirty="0">
                <a:solidFill>
                  <a:srgbClr val="0C3082"/>
                </a:solidFill>
                <a:latin typeface="Trebuchet MS"/>
                <a:cs typeface="Trebuchet MS"/>
              </a:rPr>
              <a:t>CALL</a:t>
            </a:r>
            <a:endParaRPr lang="it-IT" sz="700" dirty="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  <a:t>Metodologia di integrazione nel sistema integrato dei registri</a:t>
            </a:r>
            <a:endParaRPr lang="it-IT" sz="700" dirty="0">
              <a:latin typeface="Trebuchet MS"/>
              <a:cs typeface="Trebuchet M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6011" y="3454908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6011" y="4337303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6011" y="4136135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6011" y="4506467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6011" y="469392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6011" y="4875276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5"/>
              </a:spcBef>
            </a:pPr>
            <a:r>
              <a:rPr spc="-50" dirty="0"/>
              <a:t>2</a:t>
            </a:r>
          </a:p>
        </p:txBody>
      </p:sp>
      <p:sp>
        <p:nvSpPr>
          <p:cNvPr id="22" name="Titolo 21">
            <a:extLst>
              <a:ext uri="{FF2B5EF4-FFF2-40B4-BE49-F238E27FC236}">
                <a16:creationId xmlns:a16="http://schemas.microsoft.com/office/drawing/2014/main" id="{8FF85A90-3C15-4A27-9CCA-E817824E4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194" y="303657"/>
            <a:ext cx="6267958" cy="369332"/>
          </a:xfrm>
        </p:spPr>
        <p:txBody>
          <a:bodyPr/>
          <a:lstStyle/>
          <a:p>
            <a:r>
              <a:rPr lang="it-IT" dirty="0"/>
              <a:t>Obiettivo del progetto</a:t>
            </a:r>
          </a:p>
        </p:txBody>
      </p:sp>
      <p:sp>
        <p:nvSpPr>
          <p:cNvPr id="21" name="object 18">
            <a:extLst>
              <a:ext uri="{FF2B5EF4-FFF2-40B4-BE49-F238E27FC236}">
                <a16:creationId xmlns:a16="http://schemas.microsoft.com/office/drawing/2014/main" id="{96E8B2EF-B830-4B5A-8F7F-A748D83809AF}"/>
              </a:ext>
            </a:extLst>
          </p:cNvPr>
          <p:cNvSpPr txBox="1"/>
          <p:nvPr/>
        </p:nvSpPr>
        <p:spPr>
          <a:xfrm>
            <a:off x="1676400" y="1231508"/>
            <a:ext cx="6477000" cy="20332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827530" algn="just">
              <a:lnSpc>
                <a:spcPct val="100000"/>
              </a:lnSpc>
              <a:spcBef>
                <a:spcPts val="95"/>
              </a:spcBef>
            </a:pPr>
            <a:r>
              <a:rPr lang="it-IT" sz="1600" dirty="0">
                <a:latin typeface="Calibri"/>
                <a:cs typeface="Calibri"/>
              </a:rPr>
              <a:t>Costruire un modello di machine learning supervisionato per identificare, tra più opzioni osservate, l'associazione ATECO–Immobile–UG più plausibile.</a:t>
            </a:r>
          </a:p>
          <a:p>
            <a:pPr marL="12700" marR="1827530" algn="just">
              <a:lnSpc>
                <a:spcPct val="100000"/>
              </a:lnSpc>
              <a:spcBef>
                <a:spcPts val="95"/>
              </a:spcBef>
            </a:pPr>
            <a:r>
              <a:rPr lang="it-IT" sz="1600" dirty="0">
                <a:latin typeface="Calibri"/>
                <a:cs typeface="Calibri"/>
              </a:rPr>
              <a:t>Basato su:</a:t>
            </a:r>
          </a:p>
          <a:p>
            <a:pPr marL="298450" marR="1827530" indent="-285750" algn="just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Caratteristiche fisiche e catastali dell’immobile</a:t>
            </a:r>
          </a:p>
          <a:p>
            <a:pPr marL="298450" marR="1827530" indent="-285750" algn="just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Variabili economiche e giuridiche legate alla UG.</a:t>
            </a:r>
          </a:p>
          <a:p>
            <a:pPr marL="298450" marR="1827530" indent="-285750" algn="just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Contesto territoriale e distributivo</a:t>
            </a:r>
          </a:p>
        </p:txBody>
      </p:sp>
    </p:spTree>
    <p:extLst>
      <p:ext uri="{BB962C8B-B14F-4D97-AF65-F5344CB8AC3E}">
        <p14:creationId xmlns:p14="http://schemas.microsoft.com/office/powerpoint/2010/main" val="2924342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4972" y="3819550"/>
            <a:ext cx="611505" cy="1366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8800" spc="-50" dirty="0">
                <a:solidFill>
                  <a:srgbClr val="FFFFFF"/>
                </a:solidFill>
                <a:latin typeface="Trebuchet MS"/>
                <a:cs typeface="Trebuchet MS"/>
              </a:rPr>
              <a:t>3</a:t>
            </a:r>
            <a:endParaRPr sz="88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18260" y="810768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584" y="27432"/>
            <a:ext cx="938784" cy="797051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1318260" y="4928615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9596" y="3444621"/>
            <a:ext cx="1031240" cy="5200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700" spc="-25" dirty="0">
                <a:solidFill>
                  <a:srgbClr val="0C3082"/>
                </a:solidFill>
                <a:latin typeface="Trebuchet MS"/>
                <a:cs typeface="Trebuchet MS"/>
              </a:rPr>
              <a:t>LABINN</a:t>
            </a:r>
            <a:r>
              <a:rPr lang="it-IT" sz="700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30" dirty="0">
                <a:solidFill>
                  <a:srgbClr val="0C3082"/>
                </a:solidFill>
                <a:latin typeface="Trebuchet MS"/>
                <a:cs typeface="Trebuchet MS"/>
              </a:rPr>
              <a:t>IV</a:t>
            </a:r>
            <a:r>
              <a:rPr lang="it-IT" sz="700" spc="-35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20" dirty="0">
                <a:solidFill>
                  <a:srgbClr val="0C3082"/>
                </a:solidFill>
                <a:latin typeface="Trebuchet MS"/>
                <a:cs typeface="Trebuchet MS"/>
              </a:rPr>
              <a:t>CALL</a:t>
            </a:r>
            <a:endParaRPr lang="it-IT" sz="700" dirty="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  <a:t>Metodologia di integrazione nel sistema integrato dei registri</a:t>
            </a:r>
            <a:endParaRPr lang="it-IT" sz="700" dirty="0">
              <a:latin typeface="Trebuchet MS"/>
              <a:cs typeface="Trebuchet M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6011" y="3454908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6011" y="4337303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6011" y="4136135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6011" y="4506467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6011" y="469392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6011" y="4875276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xfrm>
            <a:off x="8773921" y="4972269"/>
            <a:ext cx="156209" cy="14427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5"/>
              </a:spcBef>
            </a:pPr>
            <a:r>
              <a:rPr lang="it-IT" spc="-50" dirty="0"/>
              <a:t>3</a:t>
            </a:r>
            <a:endParaRPr spc="-50" dirty="0"/>
          </a:p>
        </p:txBody>
      </p:sp>
      <p:sp>
        <p:nvSpPr>
          <p:cNvPr id="22" name="Titolo 21">
            <a:extLst>
              <a:ext uri="{FF2B5EF4-FFF2-40B4-BE49-F238E27FC236}">
                <a16:creationId xmlns:a16="http://schemas.microsoft.com/office/drawing/2014/main" id="{8FF85A90-3C15-4A27-9CCA-E817824E4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194" y="303657"/>
            <a:ext cx="6267958" cy="369332"/>
          </a:xfrm>
        </p:spPr>
        <p:txBody>
          <a:bodyPr/>
          <a:lstStyle/>
          <a:p>
            <a:r>
              <a:rPr lang="it-IT" dirty="0"/>
              <a:t>Dati e variabili a disposizione</a:t>
            </a:r>
          </a:p>
        </p:txBody>
      </p:sp>
      <p:sp>
        <p:nvSpPr>
          <p:cNvPr id="21" name="object 18">
            <a:extLst>
              <a:ext uri="{FF2B5EF4-FFF2-40B4-BE49-F238E27FC236}">
                <a16:creationId xmlns:a16="http://schemas.microsoft.com/office/drawing/2014/main" id="{96E8B2EF-B830-4B5A-8F7F-A748D83809AF}"/>
              </a:ext>
            </a:extLst>
          </p:cNvPr>
          <p:cNvSpPr txBox="1"/>
          <p:nvPr/>
        </p:nvSpPr>
        <p:spPr>
          <a:xfrm>
            <a:off x="1676400" y="1231508"/>
            <a:ext cx="7467600" cy="17742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8450" marR="1827530" indent="-285750" algn="l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Anagrafica immobiliare: identificativo edificio, identificativo immobile, superficie catastale, metri cubi, rendita catastale.</a:t>
            </a:r>
          </a:p>
          <a:p>
            <a:pPr marL="298450" marR="1827530" indent="-285750" algn="l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Uso e destinazione: codice catastale.</a:t>
            </a:r>
          </a:p>
          <a:p>
            <a:pPr marL="298450" marR="1827530" indent="-285750" algn="l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Localizzazione e relazioni: codice Istat provincia, distanza coordinata unità giuridica-edificio, tipo link.</a:t>
            </a:r>
          </a:p>
          <a:p>
            <a:pPr marL="298450" marR="1827530" indent="-285750" algn="l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Economia e struttura: forma giuridica, numero addetti unità locale, codice ATECO 2007.</a:t>
            </a:r>
          </a:p>
        </p:txBody>
      </p:sp>
    </p:spTree>
    <p:extLst>
      <p:ext uri="{BB962C8B-B14F-4D97-AF65-F5344CB8AC3E}">
        <p14:creationId xmlns:p14="http://schemas.microsoft.com/office/powerpoint/2010/main" val="2368886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4972" y="3819550"/>
            <a:ext cx="611505" cy="1366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8800" spc="-50" dirty="0">
                <a:solidFill>
                  <a:srgbClr val="FFFFFF"/>
                </a:solidFill>
                <a:latin typeface="Trebuchet MS"/>
                <a:cs typeface="Trebuchet MS"/>
              </a:rPr>
              <a:t>4</a:t>
            </a:r>
            <a:endParaRPr sz="88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18260" y="810768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584" y="27432"/>
            <a:ext cx="938784" cy="797051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1318260" y="4928615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9596" y="3444621"/>
            <a:ext cx="1031240" cy="5200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700" spc="-25" dirty="0">
                <a:solidFill>
                  <a:srgbClr val="0C3082"/>
                </a:solidFill>
                <a:latin typeface="Trebuchet MS"/>
                <a:cs typeface="Trebuchet MS"/>
              </a:rPr>
              <a:t>LABINN</a:t>
            </a:r>
            <a:r>
              <a:rPr lang="it-IT" sz="700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30" dirty="0">
                <a:solidFill>
                  <a:srgbClr val="0C3082"/>
                </a:solidFill>
                <a:latin typeface="Trebuchet MS"/>
                <a:cs typeface="Trebuchet MS"/>
              </a:rPr>
              <a:t>IV</a:t>
            </a:r>
            <a:r>
              <a:rPr lang="it-IT" sz="700" spc="-35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20" dirty="0">
                <a:solidFill>
                  <a:srgbClr val="0C3082"/>
                </a:solidFill>
                <a:latin typeface="Trebuchet MS"/>
                <a:cs typeface="Trebuchet MS"/>
              </a:rPr>
              <a:t>CALL</a:t>
            </a:r>
            <a:endParaRPr lang="it-IT" sz="700" dirty="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  <a:t>Metodologia di integrazione nel sistema integrato dei registri</a:t>
            </a:r>
            <a:endParaRPr lang="it-IT" sz="700" dirty="0">
              <a:latin typeface="Trebuchet MS"/>
              <a:cs typeface="Trebuchet M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6011" y="3454908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6011" y="4337303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6011" y="4136135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6011" y="4506467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6011" y="469392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6011" y="4875276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xfrm>
            <a:off x="8773921" y="4972269"/>
            <a:ext cx="156209" cy="14427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5"/>
              </a:spcBef>
            </a:pPr>
            <a:r>
              <a:rPr lang="it-IT" spc="-50" dirty="0"/>
              <a:t>4</a:t>
            </a:r>
            <a:endParaRPr spc="-50" dirty="0"/>
          </a:p>
        </p:txBody>
      </p:sp>
      <p:sp>
        <p:nvSpPr>
          <p:cNvPr id="22" name="Titolo 21">
            <a:extLst>
              <a:ext uri="{FF2B5EF4-FFF2-40B4-BE49-F238E27FC236}">
                <a16:creationId xmlns:a16="http://schemas.microsoft.com/office/drawing/2014/main" id="{8FF85A90-3C15-4A27-9CCA-E817824E4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194" y="303657"/>
            <a:ext cx="6267958" cy="369332"/>
          </a:xfrm>
        </p:spPr>
        <p:txBody>
          <a:bodyPr/>
          <a:lstStyle/>
          <a:p>
            <a:r>
              <a:rPr lang="it-IT" dirty="0"/>
              <a:t>ATECO – Codice catastale</a:t>
            </a:r>
          </a:p>
        </p:txBody>
      </p:sp>
      <p:sp>
        <p:nvSpPr>
          <p:cNvPr id="21" name="object 18">
            <a:extLst>
              <a:ext uri="{FF2B5EF4-FFF2-40B4-BE49-F238E27FC236}">
                <a16:creationId xmlns:a16="http://schemas.microsoft.com/office/drawing/2014/main" id="{96E8B2EF-B830-4B5A-8F7F-A748D83809AF}"/>
              </a:ext>
            </a:extLst>
          </p:cNvPr>
          <p:cNvSpPr txBox="1"/>
          <p:nvPr/>
        </p:nvSpPr>
        <p:spPr>
          <a:xfrm>
            <a:off x="1676400" y="1231508"/>
            <a:ext cx="7467600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8450" marR="1827530" indent="-285750" algn="l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Distribuzione codici ATECO per categoria catastale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276022E9-E2BA-4638-B535-4D37A477EF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76401" y="1560941"/>
            <a:ext cx="5638800" cy="3340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872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4972" y="3819550"/>
            <a:ext cx="611505" cy="1366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8800" spc="-50" dirty="0">
                <a:solidFill>
                  <a:srgbClr val="FFFFFF"/>
                </a:solidFill>
                <a:latin typeface="Trebuchet MS"/>
                <a:cs typeface="Trebuchet MS"/>
              </a:rPr>
              <a:t>5</a:t>
            </a:r>
            <a:endParaRPr sz="88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18260" y="810768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584" y="27432"/>
            <a:ext cx="938784" cy="797051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1318260" y="4928615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9596" y="3444621"/>
            <a:ext cx="1031240" cy="5200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700" spc="-25" dirty="0">
                <a:solidFill>
                  <a:srgbClr val="0C3082"/>
                </a:solidFill>
                <a:latin typeface="Trebuchet MS"/>
                <a:cs typeface="Trebuchet MS"/>
              </a:rPr>
              <a:t>LABINN</a:t>
            </a:r>
            <a:r>
              <a:rPr lang="it-IT" sz="700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30" dirty="0">
                <a:solidFill>
                  <a:srgbClr val="0C3082"/>
                </a:solidFill>
                <a:latin typeface="Trebuchet MS"/>
                <a:cs typeface="Trebuchet MS"/>
              </a:rPr>
              <a:t>IV</a:t>
            </a:r>
            <a:r>
              <a:rPr lang="it-IT" sz="700" spc="-35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20" dirty="0">
                <a:solidFill>
                  <a:srgbClr val="0C3082"/>
                </a:solidFill>
                <a:latin typeface="Trebuchet MS"/>
                <a:cs typeface="Trebuchet MS"/>
              </a:rPr>
              <a:t>CALL</a:t>
            </a:r>
            <a:endParaRPr lang="it-IT" sz="700" dirty="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  <a:t>Metodologia di integrazione nel sistema integrato dei registri</a:t>
            </a:r>
            <a:endParaRPr lang="it-IT" sz="700" dirty="0">
              <a:latin typeface="Trebuchet MS"/>
              <a:cs typeface="Trebuchet M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6011" y="3454908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6011" y="4337303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6011" y="4136135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6011" y="4506467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6011" y="469392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6011" y="4875276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xfrm>
            <a:off x="8773921" y="4972269"/>
            <a:ext cx="156209" cy="14427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5"/>
              </a:spcBef>
            </a:pPr>
            <a:r>
              <a:rPr lang="it-IT" spc="-50" dirty="0"/>
              <a:t>5</a:t>
            </a:r>
            <a:endParaRPr spc="-50" dirty="0"/>
          </a:p>
        </p:txBody>
      </p:sp>
      <p:sp>
        <p:nvSpPr>
          <p:cNvPr id="22" name="Titolo 21">
            <a:extLst>
              <a:ext uri="{FF2B5EF4-FFF2-40B4-BE49-F238E27FC236}">
                <a16:creationId xmlns:a16="http://schemas.microsoft.com/office/drawing/2014/main" id="{8FF85A90-3C15-4A27-9CCA-E817824E4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194" y="303657"/>
            <a:ext cx="6267958" cy="369332"/>
          </a:xfrm>
        </p:spPr>
        <p:txBody>
          <a:bodyPr/>
          <a:lstStyle/>
          <a:p>
            <a:r>
              <a:rPr lang="it-IT" dirty="0"/>
              <a:t>Approccio metodologico</a:t>
            </a:r>
          </a:p>
        </p:txBody>
      </p:sp>
      <p:sp>
        <p:nvSpPr>
          <p:cNvPr id="21" name="object 18">
            <a:extLst>
              <a:ext uri="{FF2B5EF4-FFF2-40B4-BE49-F238E27FC236}">
                <a16:creationId xmlns:a16="http://schemas.microsoft.com/office/drawing/2014/main" id="{96E8B2EF-B830-4B5A-8F7F-A748D83809AF}"/>
              </a:ext>
            </a:extLst>
          </p:cNvPr>
          <p:cNvSpPr txBox="1"/>
          <p:nvPr/>
        </p:nvSpPr>
        <p:spPr>
          <a:xfrm>
            <a:off x="1676400" y="1231508"/>
            <a:ext cx="7467600" cy="32771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8450" marR="1827530" indent="-285750" algn="l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Scelta dei record benchmark per l’addestramento del modello e preparazione dei dataset </a:t>
            </a:r>
            <a:r>
              <a:rPr lang="it-IT" sz="1600" dirty="0" err="1">
                <a:latin typeface="Calibri"/>
                <a:cs typeface="Calibri"/>
              </a:rPr>
              <a:t>train&amp;test</a:t>
            </a:r>
            <a:r>
              <a:rPr lang="it-IT" sz="1600" dirty="0">
                <a:latin typeface="Calibri"/>
                <a:cs typeface="Calibri"/>
              </a:rPr>
              <a:t>,.</a:t>
            </a:r>
          </a:p>
          <a:p>
            <a:pPr marL="298450" marR="1827530" indent="-285750" algn="l"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Costruzione di un modello di machine learning supervisionato (albero di classificazione) per apprendere la relazione tra contesto informativo e ATECO plausibile.</a:t>
            </a:r>
          </a:p>
          <a:p>
            <a:pPr marL="298450" marR="1827530" indent="-285750" algn="l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Il modello apprende dai pattern dei dati per riconciliare i casi ambigui.</a:t>
            </a:r>
          </a:p>
          <a:p>
            <a:pPr marL="298450" marR="1827530" indent="-285750" algn="l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Identificazione dei casi ambigui: UG con più ATECO collegati a immobili diversi.</a:t>
            </a:r>
          </a:p>
          <a:p>
            <a:pPr marL="298450" marR="1827530" indent="-285750" algn="l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Validazione output (maggioranza, regole di coerenza, segnali dominanti).</a:t>
            </a:r>
          </a:p>
          <a:p>
            <a:pPr marL="298450" marR="1827530" indent="-285750" algn="l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Scopo: assegnare automaticamente l’ATECO più plausibile in base al profilo dell’immobile e della UG.</a:t>
            </a:r>
          </a:p>
        </p:txBody>
      </p:sp>
    </p:spTree>
    <p:extLst>
      <p:ext uri="{BB962C8B-B14F-4D97-AF65-F5344CB8AC3E}">
        <p14:creationId xmlns:p14="http://schemas.microsoft.com/office/powerpoint/2010/main" val="1311314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4972" y="3819550"/>
            <a:ext cx="611505" cy="1366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8800" spc="-50" dirty="0">
                <a:solidFill>
                  <a:srgbClr val="FFFFFF"/>
                </a:solidFill>
                <a:latin typeface="Trebuchet MS"/>
                <a:cs typeface="Trebuchet MS"/>
              </a:rPr>
              <a:t>6</a:t>
            </a:r>
            <a:endParaRPr sz="88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18260" y="810768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584" y="27432"/>
            <a:ext cx="938784" cy="797051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1318260" y="4928615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9596" y="3444621"/>
            <a:ext cx="1031240" cy="5200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700" spc="-25" dirty="0">
                <a:solidFill>
                  <a:srgbClr val="0C3082"/>
                </a:solidFill>
                <a:latin typeface="Trebuchet MS"/>
                <a:cs typeface="Trebuchet MS"/>
              </a:rPr>
              <a:t>LABINN</a:t>
            </a:r>
            <a:r>
              <a:rPr lang="it-IT" sz="700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30" dirty="0">
                <a:solidFill>
                  <a:srgbClr val="0C3082"/>
                </a:solidFill>
                <a:latin typeface="Trebuchet MS"/>
                <a:cs typeface="Trebuchet MS"/>
              </a:rPr>
              <a:t>IV</a:t>
            </a:r>
            <a:r>
              <a:rPr lang="it-IT" sz="700" spc="-35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20" dirty="0">
                <a:solidFill>
                  <a:srgbClr val="0C3082"/>
                </a:solidFill>
                <a:latin typeface="Trebuchet MS"/>
                <a:cs typeface="Trebuchet MS"/>
              </a:rPr>
              <a:t>CALL</a:t>
            </a:r>
            <a:endParaRPr lang="it-IT" sz="700" dirty="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  <a:t>Metodologia di integrazione nel sistema integrato dei registri</a:t>
            </a:r>
            <a:endParaRPr lang="it-IT" sz="700" dirty="0">
              <a:latin typeface="Trebuchet MS"/>
              <a:cs typeface="Trebuchet M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6011" y="3454908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6011" y="4337303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6011" y="4136135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6011" y="4506467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6011" y="469392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6011" y="4875276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xfrm>
            <a:off x="8773921" y="4972269"/>
            <a:ext cx="156209" cy="14427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5"/>
              </a:spcBef>
            </a:pPr>
            <a:r>
              <a:rPr lang="it-IT" spc="-50" dirty="0"/>
              <a:t>6</a:t>
            </a:r>
            <a:endParaRPr spc="-50" dirty="0"/>
          </a:p>
        </p:txBody>
      </p:sp>
      <p:sp>
        <p:nvSpPr>
          <p:cNvPr id="22" name="Titolo 21">
            <a:extLst>
              <a:ext uri="{FF2B5EF4-FFF2-40B4-BE49-F238E27FC236}">
                <a16:creationId xmlns:a16="http://schemas.microsoft.com/office/drawing/2014/main" id="{8FF85A90-3C15-4A27-9CCA-E817824E4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194" y="303657"/>
            <a:ext cx="6267958" cy="369332"/>
          </a:xfrm>
        </p:spPr>
        <p:txBody>
          <a:bodyPr/>
          <a:lstStyle/>
          <a:p>
            <a:r>
              <a:rPr lang="it-IT" dirty="0"/>
              <a:t>Sviluppi</a:t>
            </a:r>
          </a:p>
        </p:txBody>
      </p:sp>
      <p:sp>
        <p:nvSpPr>
          <p:cNvPr id="21" name="object 18">
            <a:extLst>
              <a:ext uri="{FF2B5EF4-FFF2-40B4-BE49-F238E27FC236}">
                <a16:creationId xmlns:a16="http://schemas.microsoft.com/office/drawing/2014/main" id="{96E8B2EF-B830-4B5A-8F7F-A748D83809AF}"/>
              </a:ext>
            </a:extLst>
          </p:cNvPr>
          <p:cNvSpPr txBox="1"/>
          <p:nvPr/>
        </p:nvSpPr>
        <p:spPr>
          <a:xfrm>
            <a:off x="1676399" y="1231508"/>
            <a:ext cx="7652843" cy="330282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8450" marR="1827530" indent="-285750" algn="l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Miglioramento della qualità informativa delle basi dati sugli immobili.</a:t>
            </a:r>
          </a:p>
          <a:p>
            <a:pPr marL="298450" marR="1827530" indent="-285750" algn="l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Supporto a processi di integrazione e deduplicazione.</a:t>
            </a:r>
          </a:p>
          <a:p>
            <a:pPr marL="298450" marR="1827530" indent="-285750" algn="l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Estensione possibile: score di affidabilità dell’associazione UG–immobile–ATECO.</a:t>
            </a:r>
          </a:p>
          <a:p>
            <a:pPr marL="298450" marR="1827530" indent="-285750" algn="l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Applicazioni: censimenti economici, bilanci strutturali, analisi settoriali e territoriali.</a:t>
            </a:r>
          </a:p>
          <a:p>
            <a:pPr marL="298450" marR="1827530" indent="-285750" algn="l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Miglioramento della qualità dei registri statistici, con associazioni univoche e plausibili.</a:t>
            </a:r>
          </a:p>
          <a:p>
            <a:pPr marL="298450" marR="1827530" indent="-285750" algn="l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Potenziamento dell’informazione sub-comunale in RSBL e Asia UL.</a:t>
            </a:r>
          </a:p>
          <a:p>
            <a:pPr marL="298450" marR="1827530" indent="-285750" algn="l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Supporto a nuove analisi territoriali e settoriali su base integrata.</a:t>
            </a:r>
          </a:p>
          <a:p>
            <a:pPr marL="298450" marR="1827530" indent="-285750" algn="l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Prossimi sviluppi: estensione del modello, stima di score di affidabilità, integrazione con controlli automatici.</a:t>
            </a:r>
          </a:p>
        </p:txBody>
      </p:sp>
    </p:spTree>
    <p:extLst>
      <p:ext uri="{BB962C8B-B14F-4D97-AF65-F5344CB8AC3E}">
        <p14:creationId xmlns:p14="http://schemas.microsoft.com/office/powerpoint/2010/main" val="345543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</TotalTime>
  <Words>583</Words>
  <Application>Microsoft Office PowerPoint</Application>
  <PresentationFormat>Presentazione su schermo (16:9)</PresentationFormat>
  <Paragraphs>77</Paragraphs>
  <Slides>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Calibri</vt:lpstr>
      <vt:lpstr>Segoe UI</vt:lpstr>
      <vt:lpstr>Trebuchet MS</vt:lpstr>
      <vt:lpstr>Office Theme</vt:lpstr>
      <vt:lpstr>Integrazione RSBL-ASIA Unità Economiche</vt:lpstr>
      <vt:lpstr>Il gruppo</vt:lpstr>
      <vt:lpstr>Contesto e problema</vt:lpstr>
      <vt:lpstr>Obiettivo del progetto</vt:lpstr>
      <vt:lpstr>Dati e variabili a disposizione</vt:lpstr>
      <vt:lpstr>ATECO – Codice catastale</vt:lpstr>
      <vt:lpstr>Approccio metodologico</vt:lpstr>
      <vt:lpstr>Sviluppi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Donatella Papa</dc:creator>
  <cp:lastModifiedBy>armando daniello</cp:lastModifiedBy>
  <cp:revision>18</cp:revision>
  <dcterms:created xsi:type="dcterms:W3CDTF">2025-04-17T10:04:55Z</dcterms:created>
  <dcterms:modified xsi:type="dcterms:W3CDTF">2025-05-07T11:04:59Z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2023-09-13T00:00:00Z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2025-04-17T00:00:00Z</vt:filetime>
  </property>
  <property fmtid="{D5CDD505-2E9C-101B-9397-08002B2CF9AE}" pid="5" name="Producer">
    <vt:lpwstr>3-Heights(TM) PDF Security Shell 4.8.25.2 (http://www.pdf-tools.com)</vt:lpwstr>
  </property>
</Properties>
</file>