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1" r:id="rId9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0955" autoAdjust="0"/>
  </p:normalViewPr>
  <p:slideViewPr>
    <p:cSldViewPr>
      <p:cViewPr varScale="1">
        <p:scale>
          <a:sx n="129" d="100"/>
          <a:sy n="129" d="100"/>
        </p:scale>
        <p:origin x="53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416F-059B-4A63-AEF2-6FDF4C94DC3A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3052-FA0C-4B9C-A0AE-BCF94E565B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10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0C3052-FA0C-4B9C-A0AE-BCF94E565BF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807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454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C3082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7635" y="1013586"/>
            <a:ext cx="682053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4471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581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D3083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45"/>
              </a:spcBef>
            </a:pPr>
            <a:fld id="{81D60167-4931-47E6-BA6A-407CBD079E47}" type="slidenum">
              <a:rPr spc="-50" dirty="0"/>
              <a:t>‹N›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140460" cy="5143500"/>
          </a:xfrm>
          <a:custGeom>
            <a:avLst/>
            <a:gdLst/>
            <a:ahLst/>
            <a:cxnLst/>
            <a:rect l="l" t="t" r="r" b="b"/>
            <a:pathLst>
              <a:path w="1140460" h="5143500">
                <a:moveTo>
                  <a:pt x="1139952" y="0"/>
                </a:moveTo>
                <a:lnTo>
                  <a:pt x="0" y="0"/>
                </a:lnTo>
                <a:lnTo>
                  <a:pt x="0" y="5143500"/>
                </a:lnTo>
                <a:lnTo>
                  <a:pt x="1139952" y="5143500"/>
                </a:lnTo>
                <a:lnTo>
                  <a:pt x="113995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lang="it-IT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6034" y="570036"/>
            <a:ext cx="2610434" cy="22386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218554" y="2492817"/>
            <a:ext cx="918210" cy="789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95"/>
              </a:lnSpc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ROMA</a:t>
            </a:r>
            <a:r>
              <a:rPr sz="700" spc="-3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26</a:t>
            </a:r>
            <a:r>
              <a:rPr sz="700" spc="-4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FEBBRAIO</a:t>
            </a:r>
            <a:r>
              <a:rPr sz="700" spc="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2018</a:t>
            </a:r>
            <a:endParaRPr sz="700">
              <a:latin typeface="Trebuchet MS"/>
              <a:cs typeface="Trebuchet MS"/>
            </a:endParaRPr>
          </a:p>
          <a:p>
            <a:pPr marR="154305">
              <a:lnSpc>
                <a:spcPct val="100000"/>
              </a:lnSpc>
              <a:spcBef>
                <a:spcPts val="600"/>
              </a:spcBef>
            </a:pP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INAUGURAZIONE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</a:t>
            </a:r>
            <a:r>
              <a:rPr sz="700" b="1" spc="-10" dirty="0">
                <a:solidFill>
                  <a:srgbClr val="DB332D"/>
                </a:solidFill>
                <a:latin typeface="Trebuchet MS"/>
                <a:cs typeface="Trebuchet MS"/>
              </a:rPr>
              <a:t> NUOVO LABORATORIO </a:t>
            </a:r>
            <a:r>
              <a:rPr sz="700" b="1" spc="-30" dirty="0">
                <a:solidFill>
                  <a:srgbClr val="DB332D"/>
                </a:solidFill>
                <a:latin typeface="Trebuchet MS"/>
                <a:cs typeface="Trebuchet MS"/>
              </a:rPr>
              <a:t>DELL’INNOVAZIONE</a:t>
            </a:r>
            <a:endParaRPr sz="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sz="700" spc="-25" dirty="0">
                <a:solidFill>
                  <a:srgbClr val="0C3082"/>
                </a:solidFill>
                <a:latin typeface="Trebuchet MS"/>
                <a:cs typeface="Trebuchet MS"/>
              </a:rPr>
              <a:t>GIORGIO</a:t>
            </a:r>
            <a:r>
              <a:rPr sz="700" spc="-2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sz="700" spc="-10" dirty="0">
                <a:solidFill>
                  <a:srgbClr val="0C3082"/>
                </a:solidFill>
                <a:latin typeface="Trebuchet MS"/>
                <a:cs typeface="Trebuchet MS"/>
              </a:rPr>
              <a:t>ALLEVA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37637" y="0"/>
            <a:ext cx="4493260" cy="5143500"/>
          </a:xfrm>
          <a:custGeom>
            <a:avLst/>
            <a:gdLst/>
            <a:ahLst/>
            <a:cxnLst/>
            <a:rect l="l" t="t" r="r" b="b"/>
            <a:pathLst>
              <a:path w="4493259" h="5143500">
                <a:moveTo>
                  <a:pt x="4492752" y="0"/>
                </a:moveTo>
                <a:lnTo>
                  <a:pt x="0" y="0"/>
                </a:lnTo>
                <a:lnTo>
                  <a:pt x="0" y="5143500"/>
                </a:lnTo>
                <a:lnTo>
                  <a:pt x="4492752" y="5143500"/>
                </a:lnTo>
                <a:lnTo>
                  <a:pt x="4492752" y="0"/>
                </a:lnTo>
                <a:close/>
              </a:path>
            </a:pathLst>
          </a:custGeom>
          <a:solidFill>
            <a:srgbClr val="0D3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873497" y="1847799"/>
            <a:ext cx="3584703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95"/>
              </a:spcBef>
            </a:pPr>
            <a:r>
              <a:rPr lang="it-IT" sz="1600" b="0" dirty="0">
                <a:solidFill>
                  <a:srgbClr val="538235"/>
                </a:solidFill>
                <a:latin typeface="Calibri"/>
                <a:cs typeface="Calibri"/>
              </a:rPr>
              <a:t>Accessibilità e GTFS: nuove prospettive</a:t>
            </a:r>
            <a:endParaRPr lang="it-IT" sz="16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3497" y="2823718"/>
            <a:ext cx="3279903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200"/>
              </a:lnSpc>
              <a:spcBef>
                <a:spcPts val="100"/>
              </a:spcBef>
            </a:pP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GTFS: nuove opportunità per il calcolo di indicatori di accessibilità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–</a:t>
            </a:r>
            <a:r>
              <a:rPr sz="1400" spc="-30" dirty="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538235"/>
                </a:solidFill>
                <a:latin typeface="Calibri"/>
                <a:cs typeface="Calibri"/>
              </a:rPr>
              <a:t>I</a:t>
            </a:r>
            <a:r>
              <a:rPr lang="it-IT" sz="1400" dirty="0">
                <a:solidFill>
                  <a:srgbClr val="538235"/>
                </a:solidFill>
                <a:latin typeface="Calibri"/>
                <a:cs typeface="Calibri"/>
              </a:rPr>
              <a:t>D 138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91176" y="524382"/>
            <a:ext cx="11188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 err="1">
                <a:solidFill>
                  <a:srgbClr val="FFFFFF"/>
                </a:solidFill>
                <a:latin typeface="Trebuchet MS"/>
                <a:cs typeface="Trebuchet MS"/>
              </a:rPr>
              <a:t>LabInn</a:t>
            </a:r>
            <a:r>
              <a:rPr lang="it-IT" sz="14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Call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733" y="4668418"/>
            <a:ext cx="380466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Referente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:</a:t>
            </a:r>
            <a:r>
              <a:rPr lang="it-IT" sz="1400" spc="-10" dirty="0">
                <a:solidFill>
                  <a:srgbClr val="FFFFFF"/>
                </a:solidFill>
                <a:latin typeface="Trebuchet MS"/>
                <a:cs typeface="Trebuchet MS"/>
              </a:rPr>
              <a:t> Gianluigi Salvucci (salvucci@istat.it)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02352" y="809244"/>
            <a:ext cx="3784600" cy="4147185"/>
          </a:xfrm>
          <a:custGeom>
            <a:avLst/>
            <a:gdLst/>
            <a:ahLst/>
            <a:cxnLst/>
            <a:rect l="l" t="t" r="r" b="b"/>
            <a:pathLst>
              <a:path w="3784600" h="4147185">
                <a:moveTo>
                  <a:pt x="0" y="0"/>
                </a:moveTo>
                <a:lnTo>
                  <a:pt x="3784346" y="1904"/>
                </a:lnTo>
              </a:path>
              <a:path w="3784600" h="4147185">
                <a:moveTo>
                  <a:pt x="0" y="4145279"/>
                </a:moveTo>
                <a:lnTo>
                  <a:pt x="3784346" y="4147172"/>
                </a:lnTo>
              </a:path>
            </a:pathLst>
          </a:custGeom>
          <a:ln w="6096">
            <a:solidFill>
              <a:srgbClr val="FFFFFF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5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Il</a:t>
            </a:r>
            <a:r>
              <a:rPr spc="-5" dirty="0"/>
              <a:t> </a:t>
            </a:r>
            <a:r>
              <a:rPr lang="it-IT" spc="-10" dirty="0"/>
              <a:t>gruppo</a:t>
            </a: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spc="-50" dirty="0"/>
              <a:t>1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582292" y="1212923"/>
            <a:ext cx="5715762" cy="15023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solidFill>
                  <a:srgbClr val="4471C4"/>
                </a:solidFill>
                <a:latin typeface="Calibri"/>
                <a:cs typeface="Calibri"/>
              </a:rPr>
              <a:t>Lista dei componenti</a:t>
            </a:r>
          </a:p>
          <a:p>
            <a:pPr marL="12700" marR="1827530">
              <a:lnSpc>
                <a:spcPct val="100000"/>
              </a:lnSpc>
              <a:spcBef>
                <a:spcPts val="95"/>
              </a:spcBef>
            </a:pPr>
            <a:endParaRPr lang="it-IT" sz="1600" dirty="0">
              <a:solidFill>
                <a:srgbClr val="4471C4"/>
              </a:solidFill>
              <a:latin typeface="Calibri"/>
              <a:cs typeface="Calibri"/>
            </a:endParaRPr>
          </a:p>
          <a:p>
            <a:pPr algn="l">
              <a:buNone/>
            </a:pP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1. Gianluigi Salvucci (Referente) DIPS/DCAT</a:t>
            </a:r>
          </a:p>
          <a:p>
            <a:pPr algn="l">
              <a:buNone/>
            </a:pP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2. Raffaella </a:t>
            </a:r>
            <a:r>
              <a:rPr lang="it-IT" sz="1600" b="0" i="0" dirty="0" err="1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Chiocchini</a:t>
            </a: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 DIPS/DCAT</a:t>
            </a:r>
          </a:p>
          <a:p>
            <a:pPr algn="l">
              <a:buNone/>
            </a:pPr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3. Rossella Molinaro DIPS/DCAT</a:t>
            </a:r>
          </a:p>
          <a:p>
            <a:pPr algn="l"/>
            <a:r>
              <a:rPr lang="it-IT" sz="16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4. Armando d'Aniello DIRM/DCME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5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1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Contesto e motivazioni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9"/>
            <a:ext cx="6858000" cy="34977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Il tema dell’accessibilità territoriale ai servizi è centrale per la lettura dei fenomeni socio-economici e delle disuguaglianze spaziali.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Gli archivi GTFS (General Transit Feed </a:t>
            </a:r>
            <a:r>
              <a:rPr lang="it-IT" sz="1600" dirty="0" err="1">
                <a:latin typeface="Calibri"/>
                <a:cs typeface="Calibri"/>
              </a:rPr>
              <a:t>Specification</a:t>
            </a:r>
            <a:r>
              <a:rPr lang="it-IT" sz="1600" dirty="0">
                <a:latin typeface="Calibri"/>
                <a:cs typeface="Calibri"/>
              </a:rPr>
              <a:t>), nati per la pianificazione digitale dei trasporti, offrono una nuova opportunità informativa per la misurazione dell’accessibilità tramite mezzi pubblici. È stato sviluppato da Google ma adottato da numerosi enti locali e gestori del TPL (Trasporto Pubblico Locale).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Per la Direzione ATA si tratta di un territorio inesplorato, ma ricco di potenziale informativo.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L’uso di questi archivi può abilitare nuove misure di accessibilità territoriale basate su orari e reti reali di trasporto pubblico.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2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Obiettivo del progetto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6477000" cy="202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 algn="just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Sperimentare l’utilizzo degli archivi GTFS per costruire indicatori sull’accessibilità con mezzi pubblici con l’obiettivo di: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esplorare una nuova fonte dati ad alto potenziale;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proporre metodologie replicabili per il calcolo di indicatori spaziali; </a:t>
            </a:r>
          </a:p>
          <a:p>
            <a:pPr marL="298450" marR="1827530" indent="-285750" algn="just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supportare letture territoriali innovative a livello sub-comunale.</a:t>
            </a:r>
          </a:p>
        </p:txBody>
      </p:sp>
    </p:spTree>
    <p:extLst>
      <p:ext uri="{BB962C8B-B14F-4D97-AF65-F5344CB8AC3E}">
        <p14:creationId xmlns:p14="http://schemas.microsoft.com/office/powerpoint/2010/main" val="292434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3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Fasi del progetto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176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Raccolta e sistemazione di archivi GTFS e dati geografici di OSM (Open Street </a:t>
            </a:r>
            <a:r>
              <a:rPr lang="it-IT" sz="1600" dirty="0" err="1">
                <a:latin typeface="Calibri"/>
                <a:cs typeface="Calibri"/>
              </a:rPr>
              <a:t>Map</a:t>
            </a:r>
            <a:r>
              <a:rPr lang="it-IT" sz="1600" dirty="0">
                <a:latin typeface="Calibri"/>
                <a:cs typeface="Calibri"/>
              </a:rPr>
              <a:t>) per territori pilota (es. Roma).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Integrazione dati OSM-GTFS ed implementazione di un sistema di analisi con software e pacchetti open source (es. QGIS, r5r in R).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Definizione di indicatori di accessibilità a destinazioni chiave (es. università, servizi, lavoro) per ogni sezione di censimento.</a:t>
            </a:r>
          </a:p>
        </p:txBody>
      </p:sp>
    </p:spTree>
    <p:extLst>
      <p:ext uri="{BB962C8B-B14F-4D97-AF65-F5344CB8AC3E}">
        <p14:creationId xmlns:p14="http://schemas.microsoft.com/office/powerpoint/2010/main" val="236888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9F307-16E5-70E8-3E35-051E5B38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835A9D4-C0C7-4984-31AA-291CB3EEDBC5}"/>
              </a:ext>
            </a:extLst>
          </p:cNvPr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7A362E60-9D57-9324-E99E-5C3DA4071A1B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E57A2A05-EFFF-6DAD-459E-B88840DCBDE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6E7655F4-39E5-796F-132B-BF371A7F7639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EA072E36-5D59-7EC2-F75B-B8B64FCF4365}"/>
              </a:ext>
            </a:extLst>
          </p:cNvPr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78BA267E-271F-C208-78EF-6F8E55C3EF9B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638DAB85-2A0B-6A8A-407E-FC8A316048EF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DFA56050-A250-F853-4E87-388063653313}"/>
              </a:ext>
            </a:extLst>
          </p:cNvPr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94EEF24F-40DC-0E98-068A-9664D52885F7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6A3DDACC-6E19-ADD1-2FEF-19F0BB612874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F8371925-B372-8B62-A210-811E0AA536A3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609F8B71-17A3-CFAF-35D7-EB63DCFC2C2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4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4D1D1908-C2D2-FEB0-E0F5-96F5AEBF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Esperienza pilota: Roma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68EC23EB-8ADC-069B-4694-DBD12F9B49C7}"/>
              </a:ext>
            </a:extLst>
          </p:cNvPr>
          <p:cNvSpPr txBox="1"/>
          <p:nvPr/>
        </p:nvSpPr>
        <p:spPr>
          <a:xfrm>
            <a:off x="1676400" y="1231508"/>
            <a:ext cx="7467600" cy="22922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827530" algn="l">
              <a:lnSpc>
                <a:spcPct val="100000"/>
              </a:lnSpc>
              <a:spcBef>
                <a:spcPts val="95"/>
              </a:spcBef>
            </a:pPr>
            <a:r>
              <a:rPr lang="it-IT" sz="1600" dirty="0">
                <a:latin typeface="Calibri"/>
                <a:cs typeface="Calibri"/>
              </a:rPr>
              <a:t>Prima sperimentazione GTFS realizzata su Roma, usando: </a:t>
            </a:r>
            <a:br>
              <a:rPr lang="it-IT" sz="1600" dirty="0">
                <a:latin typeface="Calibri"/>
                <a:cs typeface="Calibri"/>
              </a:rPr>
            </a:br>
            <a:endParaRPr lang="it-IT" sz="1600" dirty="0">
              <a:latin typeface="Calibri"/>
              <a:cs typeface="Calibri"/>
            </a:endParaRP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Le sezioni di censimento come origine; </a:t>
            </a: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Le università pubbliche come destinazioni; </a:t>
            </a: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Il GTFS ufficiale del Comune; </a:t>
            </a: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Il pacchetto R r5r per costruire un framework per stimare tempi di accesso con mezzi pubblici. </a:t>
            </a:r>
          </a:p>
          <a:p>
            <a:pPr marL="298450" marR="1827530" indent="-285750" algn="l"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L’esperienza ha dimostrato la fattibilità tecnica e la ricchezza analitica del dato GTFS.</a:t>
            </a:r>
          </a:p>
        </p:txBody>
      </p:sp>
    </p:spTree>
    <p:extLst>
      <p:ext uri="{BB962C8B-B14F-4D97-AF65-F5344CB8AC3E}">
        <p14:creationId xmlns:p14="http://schemas.microsoft.com/office/powerpoint/2010/main" val="425043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99E1A-8D0C-1915-37A8-0EC1750B0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DE12613-ED3F-E53D-5FDC-299171D85621}"/>
              </a:ext>
            </a:extLst>
          </p:cNvPr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E4C7C7F1-A687-89E4-9CD4-B5917716BF30}"/>
              </a:ext>
            </a:extLst>
          </p:cNvPr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>
            <a:extLst>
              <a:ext uri="{FF2B5EF4-FFF2-40B4-BE49-F238E27FC236}">
                <a16:creationId xmlns:a16="http://schemas.microsoft.com/office/drawing/2014/main" id="{A34E4F63-3E1A-7668-253F-A6D686724E1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>
            <a:extLst>
              <a:ext uri="{FF2B5EF4-FFF2-40B4-BE49-F238E27FC236}">
                <a16:creationId xmlns:a16="http://schemas.microsoft.com/office/drawing/2014/main" id="{74706BCC-E228-7A59-35A9-FE6F69E4D55E}"/>
              </a:ext>
            </a:extLst>
          </p:cNvPr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61590E14-C2FE-8362-4DDC-EAB2BC06A0A1}"/>
              </a:ext>
            </a:extLst>
          </p:cNvPr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2A1044DD-C8BB-D5D4-916E-27F6032701A3}"/>
              </a:ext>
            </a:extLst>
          </p:cNvPr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982F02D3-4BD3-2501-25F4-5FE38209D50E}"/>
              </a:ext>
            </a:extLst>
          </p:cNvPr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6E98FE11-0243-F833-11A8-BA7C75F06435}"/>
              </a:ext>
            </a:extLst>
          </p:cNvPr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F6E7C43E-256A-B32C-225B-A6200360BF07}"/>
              </a:ext>
            </a:extLst>
          </p:cNvPr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E67C734C-FD2F-8909-33A3-C0B3AFEFD75C}"/>
              </a:ext>
            </a:extLst>
          </p:cNvPr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83F9E72E-6D9E-B190-301B-E40D16B16375}"/>
              </a:ext>
            </a:extLst>
          </p:cNvPr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C0133FCB-A142-551C-BC6F-19C50A63E581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5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968FAEA7-0B2F-8574-83F5-D8078DB6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Esperienza pilota: Roma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1A83801-4D8E-E7A3-840A-4E580B1B1F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0" y="974165"/>
            <a:ext cx="4162141" cy="381529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1FCF065-27F6-BF92-EE2F-461BEDD8BCFD}"/>
              </a:ext>
            </a:extLst>
          </p:cNvPr>
          <p:cNvSpPr txBox="1"/>
          <p:nvPr/>
        </p:nvSpPr>
        <p:spPr>
          <a:xfrm>
            <a:off x="1318260" y="979678"/>
            <a:ext cx="31013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latin typeface="+mj-lt"/>
              </a:rPr>
              <a:t>Nel caso di Roma, sono state definite come “accessibili” le sezioni di censimento da cui è possibile raggiungere almeno una sede universitaria in un tempo massimo di 60 minuti, considerando fino a 20 minuti di spostamento pedonale.</a:t>
            </a:r>
          </a:p>
        </p:txBody>
      </p:sp>
    </p:spTree>
    <p:extLst>
      <p:ext uri="{BB962C8B-B14F-4D97-AF65-F5344CB8AC3E}">
        <p14:creationId xmlns:p14="http://schemas.microsoft.com/office/powerpoint/2010/main" val="81807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972" y="3819550"/>
            <a:ext cx="61150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8800" spc="-50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endParaRPr sz="8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8260" y="810768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584" y="27432"/>
            <a:ext cx="938784" cy="79705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318260" y="4928615"/>
            <a:ext cx="7569200" cy="0"/>
          </a:xfrm>
          <a:custGeom>
            <a:avLst/>
            <a:gdLst/>
            <a:ahLst/>
            <a:cxnLst/>
            <a:rect l="l" t="t" r="r" b="b"/>
            <a:pathLst>
              <a:path w="7569200">
                <a:moveTo>
                  <a:pt x="0" y="0"/>
                </a:moveTo>
                <a:lnTo>
                  <a:pt x="7568692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96" y="3444621"/>
            <a:ext cx="103124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700" spc="-25" dirty="0">
                <a:solidFill>
                  <a:srgbClr val="0C3082"/>
                </a:solidFill>
                <a:latin typeface="Trebuchet MS"/>
                <a:cs typeface="Trebuchet MS"/>
              </a:rPr>
              <a:t>LABINN</a:t>
            </a:r>
            <a:r>
              <a:rPr lang="it-IT" sz="700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30" dirty="0">
                <a:solidFill>
                  <a:srgbClr val="0C3082"/>
                </a:solidFill>
                <a:latin typeface="Trebuchet MS"/>
                <a:cs typeface="Trebuchet MS"/>
              </a:rPr>
              <a:t>IV</a:t>
            </a:r>
            <a:r>
              <a:rPr lang="it-IT" sz="700" spc="-35" dirty="0">
                <a:solidFill>
                  <a:srgbClr val="0C3082"/>
                </a:solidFill>
                <a:latin typeface="Trebuchet MS"/>
                <a:cs typeface="Trebuchet MS"/>
              </a:rPr>
              <a:t> </a:t>
            </a:r>
            <a:r>
              <a:rPr lang="it-IT" sz="700" spc="-20" dirty="0">
                <a:solidFill>
                  <a:srgbClr val="0C3082"/>
                </a:solidFill>
                <a:latin typeface="Trebuchet MS"/>
                <a:cs typeface="Trebuchet MS"/>
              </a:rPr>
              <a:t>CALL</a:t>
            </a:r>
            <a:endParaRPr lang="it-IT" sz="7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lang="it-IT" sz="700" b="1" spc="-20" dirty="0">
                <a:solidFill>
                  <a:srgbClr val="DB332D"/>
                </a:solidFill>
                <a:latin typeface="Trebuchet MS"/>
                <a:cs typeface="Trebuchet MS"/>
              </a:rPr>
              <a:t>GTFS: nuove opportunità per il calcolo di indicatori di accessibilità</a:t>
            </a:r>
            <a:endParaRPr lang="it-IT" sz="7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6011" y="3454908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6011" y="4337303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6011" y="4136135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6011" y="4506467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6011" y="4693920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6011" y="4875276"/>
            <a:ext cx="921385" cy="0"/>
          </a:xfrm>
          <a:custGeom>
            <a:avLst/>
            <a:gdLst/>
            <a:ahLst/>
            <a:cxnLst/>
            <a:rect l="l" t="t" r="r" b="b"/>
            <a:pathLst>
              <a:path w="921385">
                <a:moveTo>
                  <a:pt x="0" y="0"/>
                </a:moveTo>
                <a:lnTo>
                  <a:pt x="921004" y="0"/>
                </a:lnTo>
              </a:path>
            </a:pathLst>
          </a:custGeom>
          <a:ln w="6096">
            <a:solidFill>
              <a:srgbClr val="BEBEBE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xfrm>
            <a:off x="8773921" y="4972269"/>
            <a:ext cx="156209" cy="14427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"/>
              </a:spcBef>
            </a:pPr>
            <a:r>
              <a:rPr lang="it-IT" spc="-50" dirty="0"/>
              <a:t>6</a:t>
            </a:r>
            <a:endParaRPr spc="-50" dirty="0"/>
          </a:p>
        </p:txBody>
      </p:sp>
      <p:sp>
        <p:nvSpPr>
          <p:cNvPr id="22" name="Titolo 21">
            <a:extLst>
              <a:ext uri="{FF2B5EF4-FFF2-40B4-BE49-F238E27FC236}">
                <a16:creationId xmlns:a16="http://schemas.microsoft.com/office/drawing/2014/main" id="{8FF85A90-3C15-4A27-9CCA-E817824E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194" y="303657"/>
            <a:ext cx="6267958" cy="369332"/>
          </a:xfrm>
        </p:spPr>
        <p:txBody>
          <a:bodyPr/>
          <a:lstStyle/>
          <a:p>
            <a:r>
              <a:rPr lang="it-IT" dirty="0"/>
              <a:t>Impatti e prospettive</a:t>
            </a:r>
          </a:p>
        </p:txBody>
      </p:sp>
      <p:sp>
        <p:nvSpPr>
          <p:cNvPr id="21" name="object 18">
            <a:extLst>
              <a:ext uri="{FF2B5EF4-FFF2-40B4-BE49-F238E27FC236}">
                <a16:creationId xmlns:a16="http://schemas.microsoft.com/office/drawing/2014/main" id="{96E8B2EF-B830-4B5A-8F7F-A748D83809AF}"/>
              </a:ext>
            </a:extLst>
          </p:cNvPr>
          <p:cNvSpPr txBox="1"/>
          <p:nvPr/>
        </p:nvSpPr>
        <p:spPr>
          <a:xfrm>
            <a:off x="1676400" y="1231508"/>
            <a:ext cx="7467600" cy="17742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Ampliamento delle fonti e degli strumenti della Direzione ATA per lo studio del territorio e dei servizi.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Indicatori GTFS-</a:t>
            </a:r>
            <a:r>
              <a:rPr lang="it-IT" sz="1600" dirty="0" err="1">
                <a:latin typeface="Calibri"/>
                <a:cs typeface="Calibri"/>
              </a:rPr>
              <a:t>based</a:t>
            </a:r>
            <a:r>
              <a:rPr lang="it-IT" sz="1600" dirty="0">
                <a:latin typeface="Calibri"/>
                <a:cs typeface="Calibri"/>
              </a:rPr>
              <a:t> utili per programmazione territoriale, analisi di vulnerabilità e pianificazione urbana.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Potenziale estensione a livello nazionale con dati armonizzati. </a:t>
            </a:r>
          </a:p>
          <a:p>
            <a:pPr marL="298450" marR="1827530" indent="-285750" algn="l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latin typeface="Calibri"/>
                <a:cs typeface="Calibri"/>
              </a:rPr>
              <a:t>Avvio di una pipeline di lavoro stabile su accessibilità e trasporti pubblici nella statistica ufficiale.</a:t>
            </a:r>
          </a:p>
        </p:txBody>
      </p:sp>
    </p:spTree>
    <p:extLst>
      <p:ext uri="{BB962C8B-B14F-4D97-AF65-F5344CB8AC3E}">
        <p14:creationId xmlns:p14="http://schemas.microsoft.com/office/powerpoint/2010/main" val="131131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595</Words>
  <Application>Microsoft Office PowerPoint</Application>
  <PresentationFormat>Presentazione su schermo (16:9)</PresentationFormat>
  <Paragraphs>70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Segoe UI</vt:lpstr>
      <vt:lpstr>Trebuchet MS</vt:lpstr>
      <vt:lpstr>Office Theme</vt:lpstr>
      <vt:lpstr>Accessibilità e GTFS: nuove prospettive</vt:lpstr>
      <vt:lpstr>Il gruppo</vt:lpstr>
      <vt:lpstr>Contesto e motivazioni</vt:lpstr>
      <vt:lpstr>Obiettivo del progetto</vt:lpstr>
      <vt:lpstr>Fasi del progetto</vt:lpstr>
      <vt:lpstr>Esperienza pilota: Roma</vt:lpstr>
      <vt:lpstr>Esperienza pilota: Roma</vt:lpstr>
      <vt:lpstr>Impatti e prospettive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Donatella Papa</dc:creator>
  <cp:lastModifiedBy>armando daniello</cp:lastModifiedBy>
  <cp:revision>25</cp:revision>
  <dcterms:created xsi:type="dcterms:W3CDTF">2025-04-17T10:04:55Z</dcterms:created>
  <dcterms:modified xsi:type="dcterms:W3CDTF">2025-05-07T11:12:03Z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2025-04-17T00:00:00Z</vt:filetime>
  </property>
  <property fmtid="{D5CDD505-2E9C-101B-9397-08002B2CF9AE}" pid="5" name="Producer">
    <vt:lpwstr>3-Heights(TM) PDF Security Shell 4.8.25.2 (http://www.pdf-tools.com)</vt:lpwstr>
  </property>
</Properties>
</file>