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0955" autoAdjust="0"/>
  </p:normalViewPr>
  <p:slideViewPr>
    <p:cSldViewPr>
      <p:cViewPr varScale="1">
        <p:scale>
          <a:sx n="129" d="100"/>
          <a:sy n="129" d="100"/>
        </p:scale>
        <p:origin x="53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416F-059B-4A63-AEF2-6FDF4C94DC3A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3052-FA0C-4B9C-A0AE-BCF94E565B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10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C3052-FA0C-4B9C-A0AE-BCF94E565BF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0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454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7635" y="1013586"/>
            <a:ext cx="682053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034" y="570036"/>
            <a:ext cx="2610434" cy="22386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18554" y="2492817"/>
            <a:ext cx="918210" cy="789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95"/>
              </a:lnSpc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ROMA</a:t>
            </a:r>
            <a:r>
              <a:rPr sz="700" spc="-3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26</a:t>
            </a:r>
            <a:r>
              <a:rPr sz="700" spc="-4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FEBBRAIO</a:t>
            </a:r>
            <a:r>
              <a:rPr sz="700" spc="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2018</a:t>
            </a:r>
            <a:endParaRPr sz="700">
              <a:latin typeface="Trebuchet MS"/>
              <a:cs typeface="Trebuchet MS"/>
            </a:endParaRPr>
          </a:p>
          <a:p>
            <a:pPr marR="154305">
              <a:lnSpc>
                <a:spcPct val="100000"/>
              </a:lnSpc>
              <a:spcBef>
                <a:spcPts val="600"/>
              </a:spcBef>
            </a:pP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INAUGURAZIONE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</a:t>
            </a: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 NUOVO LABORATORIO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DELL’INNOVAZIONE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GIORGIO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10" dirty="0">
                <a:solidFill>
                  <a:srgbClr val="0C3082"/>
                </a:solidFill>
                <a:latin typeface="Trebuchet MS"/>
                <a:cs typeface="Trebuchet MS"/>
              </a:rPr>
              <a:t>ALLEVA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37637" y="0"/>
            <a:ext cx="4493260" cy="5143500"/>
          </a:xfrm>
          <a:custGeom>
            <a:avLst/>
            <a:gdLst/>
            <a:ahLst/>
            <a:cxnLst/>
            <a:rect l="l" t="t" r="r" b="b"/>
            <a:pathLst>
              <a:path w="4493259" h="5143500">
                <a:moveTo>
                  <a:pt x="4492752" y="0"/>
                </a:moveTo>
                <a:lnTo>
                  <a:pt x="0" y="0"/>
                </a:lnTo>
                <a:lnTo>
                  <a:pt x="0" y="5143500"/>
                </a:lnTo>
                <a:lnTo>
                  <a:pt x="4492752" y="5143500"/>
                </a:lnTo>
                <a:lnTo>
                  <a:pt x="4492752" y="0"/>
                </a:lnTo>
                <a:close/>
              </a:path>
            </a:pathLst>
          </a:custGeom>
          <a:solidFill>
            <a:srgbClr val="0D3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73497" y="1847799"/>
            <a:ext cx="358470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95"/>
              </a:spcBef>
            </a:pPr>
            <a:r>
              <a:rPr lang="it-IT" sz="1600" b="0" dirty="0">
                <a:solidFill>
                  <a:srgbClr val="538235"/>
                </a:solidFill>
                <a:latin typeface="Calibri"/>
                <a:cs typeface="Calibri"/>
              </a:rPr>
              <a:t>AODS: la rete stradale open italiana</a:t>
            </a:r>
            <a:endParaRPr lang="it-IT"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497" y="2823718"/>
            <a:ext cx="327990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Archivio Open Data Strade (AODS) 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–</a:t>
            </a:r>
            <a:r>
              <a:rPr sz="1400" spc="-30" dirty="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I</a:t>
            </a: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D 137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91176" y="524382"/>
            <a:ext cx="11188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 err="1">
                <a:solidFill>
                  <a:srgbClr val="FFFFFF"/>
                </a:solidFill>
                <a:latin typeface="Trebuchet MS"/>
                <a:cs typeface="Trebuchet MS"/>
              </a:rPr>
              <a:t>LabInn</a:t>
            </a:r>
            <a:r>
              <a:rPr lang="it-IT" sz="1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Call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733" y="4668418"/>
            <a:ext cx="380466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Referente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 Gianluigi Salvucci (salvucci@istat.it)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02352" y="809244"/>
            <a:ext cx="3784600" cy="4147185"/>
          </a:xfrm>
          <a:custGeom>
            <a:avLst/>
            <a:gdLst/>
            <a:ahLst/>
            <a:cxnLst/>
            <a:rect l="l" t="t" r="r" b="b"/>
            <a:pathLst>
              <a:path w="3784600" h="4147185">
                <a:moveTo>
                  <a:pt x="0" y="0"/>
                </a:moveTo>
                <a:lnTo>
                  <a:pt x="3784346" y="1904"/>
                </a:lnTo>
              </a:path>
              <a:path w="3784600" h="4147185">
                <a:moveTo>
                  <a:pt x="0" y="4145279"/>
                </a:moveTo>
                <a:lnTo>
                  <a:pt x="3784346" y="4147172"/>
                </a:lnTo>
              </a:path>
            </a:pathLst>
          </a:custGeom>
          <a:ln w="6096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Il</a:t>
            </a:r>
            <a:r>
              <a:rPr spc="-5" dirty="0"/>
              <a:t> </a:t>
            </a:r>
            <a:r>
              <a:rPr lang="it-IT" spc="-10" dirty="0"/>
              <a:t>gruppo</a:t>
            </a: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596" y="3444621"/>
            <a:ext cx="1031240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Archivio Open Data Strade (AODS)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endParaRPr spc="-50" dirty="0"/>
          </a:p>
        </p:txBody>
      </p:sp>
      <p:sp>
        <p:nvSpPr>
          <p:cNvPr id="18" name="object 18"/>
          <p:cNvSpPr txBox="1"/>
          <p:nvPr/>
        </p:nvSpPr>
        <p:spPr>
          <a:xfrm>
            <a:off x="1582292" y="1212923"/>
            <a:ext cx="5715762" cy="17485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solidFill>
                  <a:srgbClr val="4471C4"/>
                </a:solidFill>
                <a:latin typeface="Calibri"/>
                <a:cs typeface="Calibri"/>
              </a:rPr>
              <a:t>Lista dei componenti</a:t>
            </a:r>
          </a:p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endParaRPr lang="it-IT" sz="1600" dirty="0">
              <a:solidFill>
                <a:srgbClr val="4471C4"/>
              </a:solidFill>
              <a:latin typeface="Calibri"/>
              <a:cs typeface="Calibri"/>
            </a:endParaRPr>
          </a:p>
          <a:p>
            <a:pPr algn="l">
              <a:buNone/>
            </a:pP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1. Gianluigi Salvucci (Referente) DIPS/DCAT</a:t>
            </a:r>
          </a:p>
          <a:p>
            <a:pPr algn="l">
              <a:buNone/>
            </a:pP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2. Damiano Abbatini DIPS/DCAT</a:t>
            </a:r>
          </a:p>
          <a:p>
            <a:pPr algn="l"/>
            <a:r>
              <a:rPr lang="it-IT" sz="1600" dirty="0">
                <a:solidFill>
                  <a:srgbClr val="444444"/>
                </a:solidFill>
                <a:latin typeface="Segoe UI" panose="020B0502040204020203" pitchFamily="34" charset="0"/>
              </a:rPr>
              <a:t>3</a:t>
            </a: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. Juri Corradi DIPS/DCAT</a:t>
            </a:r>
          </a:p>
          <a:p>
            <a:pPr algn="l">
              <a:buNone/>
            </a:pPr>
            <a:r>
              <a:rPr lang="it-IT" sz="1600" dirty="0">
                <a:solidFill>
                  <a:srgbClr val="444444"/>
                </a:solidFill>
                <a:latin typeface="Segoe UI" panose="020B0502040204020203" pitchFamily="34" charset="0"/>
              </a:rPr>
              <a:t>4</a:t>
            </a: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. Armando d'Aniello DIRM/DCME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5. Stefania Lucchetti DIPS/DCAT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Archivio Open Data Strade (AODS)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1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Contesto e motivazioni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9"/>
            <a:ext cx="6858000" cy="12689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Necessità di una validazione geografica del processo di </a:t>
            </a:r>
            <a:r>
              <a:rPr lang="it-IT" sz="1600" dirty="0" err="1">
                <a:latin typeface="Calibri"/>
                <a:cs typeface="Calibri"/>
              </a:rPr>
              <a:t>geocoding</a:t>
            </a:r>
            <a:r>
              <a:rPr lang="it-IT" sz="1600" dirty="0">
                <a:latin typeface="Calibri"/>
                <a:cs typeface="Calibri"/>
              </a:rPr>
              <a:t>.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Trasforma </a:t>
            </a:r>
            <a:r>
              <a:rPr lang="it-IT" sz="1600" dirty="0" err="1">
                <a:latin typeface="Calibri"/>
                <a:cs typeface="Calibri"/>
              </a:rPr>
              <a:t>Anncsu</a:t>
            </a:r>
            <a:r>
              <a:rPr lang="it-IT" sz="1600" dirty="0">
                <a:latin typeface="Calibri"/>
                <a:cs typeface="Calibri"/>
              </a:rPr>
              <a:t> in un archivio geografico.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Avere un riferimento geometrico per altre lavorazioni dell’Istituto.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Archivio Open Data Strade (AODS)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spc="-50" dirty="0"/>
              <a:t>2</a:t>
            </a:r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Obiettivo del progetto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6477000" cy="2279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 algn="just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Costruire un archivio geografico aperto delle strade (AODS) per: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disporre di una base dati indipendente e replicabile per verifiche e controlli;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Disporre di una base dati condivisibile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migliorare la qualità delle informazioni geografiche contenute nei registri;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abilitare operazioni di reverse geocoding e analisi spaziale.</a:t>
            </a:r>
          </a:p>
        </p:txBody>
      </p:sp>
    </p:spTree>
    <p:extLst>
      <p:ext uri="{BB962C8B-B14F-4D97-AF65-F5344CB8AC3E}">
        <p14:creationId xmlns:p14="http://schemas.microsoft.com/office/powerpoint/2010/main" val="292434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Archivio Open Data Strade (AODS)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3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Fasi del progetto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23051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Estrazione delle strade e civici da ANNCSU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Integrazione con: </a:t>
            </a:r>
          </a:p>
          <a:p>
            <a:pPr marL="12700" marR="1827530" lvl="2" algn="l"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	dati da </a:t>
            </a:r>
            <a:r>
              <a:rPr lang="it-IT" sz="1600" dirty="0" err="1">
                <a:latin typeface="Calibri"/>
                <a:cs typeface="Calibri"/>
              </a:rPr>
              <a:t>OpenStreetMap</a:t>
            </a:r>
            <a:r>
              <a:rPr lang="it-IT" sz="1600" dirty="0">
                <a:latin typeface="Calibri"/>
                <a:cs typeface="Calibri"/>
              </a:rPr>
              <a:t> (geometrie)</a:t>
            </a:r>
            <a:br>
              <a:rPr lang="it-IT" sz="1600" dirty="0">
                <a:latin typeface="Calibri"/>
                <a:cs typeface="Calibri"/>
              </a:rPr>
            </a:br>
            <a:r>
              <a:rPr lang="it-IT" sz="1600" dirty="0">
                <a:latin typeface="Calibri"/>
                <a:cs typeface="Calibri"/>
              </a:rPr>
              <a:t>	dati da Open </a:t>
            </a:r>
            <a:r>
              <a:rPr lang="it-IT" sz="1600" dirty="0" err="1">
                <a:latin typeface="Calibri"/>
                <a:cs typeface="Calibri"/>
              </a:rPr>
              <a:t>Address</a:t>
            </a:r>
            <a:r>
              <a:rPr lang="it-IT" sz="1600" dirty="0">
                <a:latin typeface="Calibri"/>
                <a:cs typeface="Calibri"/>
              </a:rPr>
              <a:t> (punti civico) </a:t>
            </a:r>
          </a:p>
          <a:p>
            <a:pPr marL="298450" marR="1827530" lvl="2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Linkage e matching dei riferimenti tra le fonti.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  <a:cs typeface="Calibri"/>
              </a:rPr>
              <a:t>Pulizia e armonizzazione dei dati geografici e test di coerenza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endParaRPr lang="it-IT" sz="1600" dirty="0">
              <a:latin typeface="+mj-lt"/>
              <a:cs typeface="Calibri"/>
            </a:endParaRPr>
          </a:p>
          <a:p>
            <a:pPr marL="12700" marR="1827530" algn="l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+mj-lt"/>
              </a:rPr>
              <a:t>- Tutte le operazioni sono state condotte con strumenti open source (R, Python).</a:t>
            </a:r>
            <a:endParaRPr lang="it-IT" sz="16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88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Archivio Open Data Strade (AODS)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2127" y="42611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4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Impatti e prospettive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202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Validazione geografica delle informazioni nei registri (ANNCSU, RSBL).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Arricchimento informativo per analisi spaziali, territoriali e statistiche.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Strumenti per la </a:t>
            </a:r>
            <a:r>
              <a:rPr lang="it-IT" sz="1600" dirty="0" err="1">
                <a:latin typeface="Calibri"/>
                <a:cs typeface="Calibri"/>
              </a:rPr>
              <a:t>geocodifica</a:t>
            </a:r>
            <a:r>
              <a:rPr lang="it-IT" sz="1600" dirty="0">
                <a:latin typeface="Calibri"/>
                <a:cs typeface="Calibri"/>
              </a:rPr>
              <a:t> inversa e il miglioramento dei processi di posizionamento geografico.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Possibile integrazione con altri progetti (accessibilità, mobilità, esposizione, etc.)</a:t>
            </a:r>
          </a:p>
        </p:txBody>
      </p:sp>
    </p:spTree>
    <p:extLst>
      <p:ext uri="{BB962C8B-B14F-4D97-AF65-F5344CB8AC3E}">
        <p14:creationId xmlns:p14="http://schemas.microsoft.com/office/powerpoint/2010/main" val="131131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344</Words>
  <Application>Microsoft Office PowerPoint</Application>
  <PresentationFormat>Presentazione su schermo (16:9)</PresentationFormat>
  <Paragraphs>57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Trebuchet MS</vt:lpstr>
      <vt:lpstr>Office Theme</vt:lpstr>
      <vt:lpstr>AODS: la rete stradale open italiana</vt:lpstr>
      <vt:lpstr>Il gruppo</vt:lpstr>
      <vt:lpstr>Contesto e motivazioni</vt:lpstr>
      <vt:lpstr>Obiettivo del progetto</vt:lpstr>
      <vt:lpstr>Fasi del progetto</vt:lpstr>
      <vt:lpstr>Impatti e prospettive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Donatella Papa</dc:creator>
  <cp:lastModifiedBy>armando daniello</cp:lastModifiedBy>
  <cp:revision>31</cp:revision>
  <dcterms:created xsi:type="dcterms:W3CDTF">2025-04-17T10:04:55Z</dcterms:created>
  <dcterms:modified xsi:type="dcterms:W3CDTF">2025-05-07T10:31:19Z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2025-04-17T00:00:00Z</vt:filetime>
  </property>
  <property fmtid="{D5CDD505-2E9C-101B-9397-08002B2CF9AE}" pid="5" name="Producer">
    <vt:lpwstr>3-Heights(TM) PDF Security Shell 4.8.25.2 (http://www.pdf-tools.com)</vt:lpwstr>
  </property>
</Properties>
</file>