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6" r:id="rId2"/>
    <p:sldId id="267" r:id="rId3"/>
    <p:sldId id="268" r:id="rId4"/>
    <p:sldId id="270" r:id="rId5"/>
    <p:sldId id="278" r:id="rId6"/>
    <p:sldId id="276" r:id="rId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9" autoAdjust="0"/>
    <p:restoredTop sz="93489" autoAdjust="0"/>
  </p:normalViewPr>
  <p:slideViewPr>
    <p:cSldViewPr snapToGrid="0">
      <p:cViewPr varScale="1">
        <p:scale>
          <a:sx n="88" d="100"/>
          <a:sy n="88" d="100"/>
        </p:scale>
        <p:origin x="355" y="-38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F5ABFC-3D93-471D-B30A-F2AE08F353DE}" type="doc">
      <dgm:prSet loTypeId="urn:microsoft.com/office/officeart/2005/8/layout/hierarchy6" loCatId="hierarchy" qsTypeId="urn:microsoft.com/office/officeart/2005/8/quickstyle/simple1" qsCatId="simple" csTypeId="urn:microsoft.com/office/officeart/2005/8/colors/accent2_1" csCatId="accent2" phldr="1"/>
      <dgm:spPr/>
      <dgm:t>
        <a:bodyPr/>
        <a:lstStyle/>
        <a:p>
          <a:endParaRPr lang="it-IT"/>
        </a:p>
      </dgm:t>
    </dgm:pt>
    <dgm:pt modelId="{DE218683-E843-4597-8B2A-B0DD5D319BEA}">
      <dgm:prSet phldrT="[Testo]" custT="1"/>
      <dgm:spPr>
        <a:ln w="25400">
          <a:solidFill>
            <a:srgbClr val="AE1F3D"/>
          </a:solidFill>
        </a:ln>
      </dgm:spPr>
      <dgm:t>
        <a:bodyPr/>
        <a:lstStyle/>
        <a:p>
          <a:r>
            <a:rPr lang="it-IT" sz="1200" noProof="0" dirty="0" smtClean="0">
              <a:solidFill>
                <a:schemeClr val="tx1">
                  <a:lumMod val="75000"/>
                  <a:lumOff val="25000"/>
                </a:schemeClr>
              </a:solidFill>
              <a:latin typeface="+mn-lt"/>
              <a:cs typeface="Arial" panose="020B0604020202020204" pitchFamily="34" charset="0"/>
            </a:rPr>
            <a:t>Codifica automatica</a:t>
          </a:r>
          <a:endParaRPr lang="en-US" sz="1200" noProof="0" dirty="0">
            <a:solidFill>
              <a:schemeClr val="tx1">
                <a:lumMod val="75000"/>
                <a:lumOff val="25000"/>
              </a:schemeClr>
            </a:solidFill>
            <a:latin typeface="+mn-lt"/>
            <a:cs typeface="Arial" panose="020B0604020202020204" pitchFamily="34" charset="0"/>
          </a:endParaRPr>
        </a:p>
      </dgm:t>
    </dgm:pt>
    <dgm:pt modelId="{DCB0ADAD-04C3-4CB7-8910-F5D7D4271378}" type="parTrans" cxnId="{9397503B-9655-4F5D-A8E6-222320F7C261}">
      <dgm:prSet/>
      <dgm:spPr>
        <a:ln w="25400">
          <a:solidFill>
            <a:srgbClr val="AE1F3D"/>
          </a:solidFill>
        </a:ln>
      </dgm:spPr>
      <dgm:t>
        <a:bodyPr/>
        <a:lstStyle/>
        <a:p>
          <a:endParaRPr lang="en-US" sz="1200" noProof="0" dirty="0">
            <a:latin typeface="+mn-lt"/>
            <a:cs typeface="Arial" panose="020B0604020202020204" pitchFamily="34" charset="0"/>
          </a:endParaRPr>
        </a:p>
      </dgm:t>
    </dgm:pt>
    <dgm:pt modelId="{9B3F7682-800C-4AE5-B00A-A94BCF86C2B2}" type="sibTrans" cxnId="{9397503B-9655-4F5D-A8E6-222320F7C261}">
      <dgm:prSet/>
      <dgm:spPr/>
      <dgm:t>
        <a:bodyPr/>
        <a:lstStyle/>
        <a:p>
          <a:endParaRPr lang="en-US" sz="1200" noProof="0" dirty="0">
            <a:latin typeface="+mn-lt"/>
            <a:cs typeface="Arial" panose="020B0604020202020204" pitchFamily="34" charset="0"/>
          </a:endParaRPr>
        </a:p>
      </dgm:t>
    </dgm:pt>
    <dgm:pt modelId="{90D69AA4-3235-4F1B-B478-F423FC6CF395}">
      <dgm:prSet custT="1"/>
      <dgm:spPr>
        <a:ln w="25400">
          <a:solidFill>
            <a:srgbClr val="AE1F3D"/>
          </a:solidFill>
        </a:ln>
      </dgm:spPr>
      <dgm:t>
        <a:bodyPr/>
        <a:lstStyle/>
        <a:p>
          <a:r>
            <a:rPr lang="en-US" sz="1200" noProof="0" dirty="0" err="1" smtClean="0">
              <a:solidFill>
                <a:schemeClr val="tx1">
                  <a:lumMod val="75000"/>
                  <a:lumOff val="25000"/>
                </a:schemeClr>
              </a:solidFill>
              <a:latin typeface="+mn-lt"/>
              <a:cs typeface="Arial" panose="020B0604020202020204" pitchFamily="34" charset="0"/>
            </a:rPr>
            <a:t>Totale</a:t>
          </a:r>
          <a:r>
            <a:rPr lang="en-US" sz="1200" noProof="0" dirty="0" smtClean="0">
              <a:solidFill>
                <a:schemeClr val="tx1">
                  <a:lumMod val="75000"/>
                  <a:lumOff val="25000"/>
                </a:schemeClr>
              </a:solidFill>
              <a:latin typeface="+mn-lt"/>
              <a:cs typeface="Arial" panose="020B0604020202020204" pitchFamily="34" charset="0"/>
            </a:rPr>
            <a:t> </a:t>
          </a:r>
          <a:r>
            <a:rPr lang="en-US" sz="1200" noProof="0" dirty="0" err="1" smtClean="0">
              <a:solidFill>
                <a:schemeClr val="tx1">
                  <a:lumMod val="75000"/>
                  <a:lumOff val="25000"/>
                </a:schemeClr>
              </a:solidFill>
              <a:latin typeface="+mn-lt"/>
              <a:cs typeface="Arial" panose="020B0604020202020204" pitchFamily="34" charset="0"/>
            </a:rPr>
            <a:t>schede</a:t>
          </a:r>
          <a:r>
            <a:rPr lang="en-US" sz="1200" noProof="0" dirty="0" smtClean="0">
              <a:solidFill>
                <a:schemeClr val="tx1">
                  <a:lumMod val="75000"/>
                  <a:lumOff val="25000"/>
                </a:schemeClr>
              </a:solidFill>
              <a:latin typeface="+mn-lt"/>
              <a:cs typeface="Arial" panose="020B0604020202020204" pitchFamily="34" charset="0"/>
            </a:rPr>
            <a:t> di </a:t>
          </a:r>
          <a:r>
            <a:rPr lang="en-US" sz="1200" noProof="0" dirty="0" err="1" smtClean="0">
              <a:solidFill>
                <a:schemeClr val="tx1">
                  <a:lumMod val="75000"/>
                  <a:lumOff val="25000"/>
                </a:schemeClr>
              </a:solidFill>
              <a:latin typeface="+mn-lt"/>
              <a:cs typeface="Arial" panose="020B0604020202020204" pitchFamily="34" charset="0"/>
            </a:rPr>
            <a:t>morte</a:t>
          </a:r>
          <a:endParaRPr lang="en-US" sz="1200" noProof="0" dirty="0">
            <a:solidFill>
              <a:schemeClr val="tx1">
                <a:lumMod val="75000"/>
                <a:lumOff val="25000"/>
              </a:schemeClr>
            </a:solidFill>
            <a:latin typeface="+mn-lt"/>
            <a:cs typeface="Arial" panose="020B0604020202020204" pitchFamily="34" charset="0"/>
          </a:endParaRPr>
        </a:p>
      </dgm:t>
    </dgm:pt>
    <dgm:pt modelId="{798F7183-00F0-45FD-BD8D-6D22D0DF674E}" type="parTrans" cxnId="{6316EEA9-7F8A-477D-995C-4441B420FC15}">
      <dgm:prSet/>
      <dgm:spPr/>
      <dgm:t>
        <a:bodyPr/>
        <a:lstStyle/>
        <a:p>
          <a:endParaRPr lang="en-US" sz="1200" noProof="0" dirty="0">
            <a:latin typeface="+mn-lt"/>
            <a:cs typeface="Arial" panose="020B0604020202020204" pitchFamily="34" charset="0"/>
          </a:endParaRPr>
        </a:p>
      </dgm:t>
    </dgm:pt>
    <dgm:pt modelId="{971120A4-267D-4E15-9E15-055E7AA843B3}" type="sibTrans" cxnId="{6316EEA9-7F8A-477D-995C-4441B420FC15}">
      <dgm:prSet/>
      <dgm:spPr/>
      <dgm:t>
        <a:bodyPr/>
        <a:lstStyle/>
        <a:p>
          <a:endParaRPr lang="en-US" sz="1200" noProof="0" dirty="0">
            <a:latin typeface="+mn-lt"/>
            <a:cs typeface="Arial" panose="020B0604020202020204" pitchFamily="34" charset="0"/>
          </a:endParaRPr>
        </a:p>
      </dgm:t>
    </dgm:pt>
    <dgm:pt modelId="{2F9D11F5-6D50-408A-A252-1CC888509044}">
      <dgm:prSet custT="1"/>
      <dgm:spPr>
        <a:ln w="25400">
          <a:solidFill>
            <a:srgbClr val="AE1F3D"/>
          </a:solidFill>
        </a:ln>
      </dgm:spPr>
      <dgm:t>
        <a:bodyPr/>
        <a:lstStyle/>
        <a:p>
          <a:r>
            <a:rPr lang="it-IT" sz="1200" noProof="0" dirty="0" smtClean="0">
              <a:solidFill>
                <a:schemeClr val="tx1">
                  <a:lumMod val="75000"/>
                  <a:lumOff val="25000"/>
                </a:schemeClr>
              </a:solidFill>
              <a:latin typeface="+mn-lt"/>
              <a:cs typeface="Arial" panose="020B0604020202020204" pitchFamily="34" charset="0"/>
            </a:rPr>
            <a:t>Codifica</a:t>
          </a:r>
          <a:r>
            <a:rPr lang="it-IT" sz="1200" noProof="0" dirty="0" smtClean="0">
              <a:latin typeface="+mn-lt"/>
              <a:cs typeface="Arial" panose="020B0604020202020204" pitchFamily="34" charset="0"/>
            </a:rPr>
            <a:t> </a:t>
          </a:r>
          <a:r>
            <a:rPr lang="it-IT" sz="1200" noProof="0" dirty="0" smtClean="0">
              <a:solidFill>
                <a:schemeClr val="tx1">
                  <a:lumMod val="75000"/>
                  <a:lumOff val="25000"/>
                </a:schemeClr>
              </a:solidFill>
              <a:latin typeface="+mn-lt"/>
              <a:cs typeface="Arial" panose="020B0604020202020204" pitchFamily="34" charset="0"/>
            </a:rPr>
            <a:t>manuale</a:t>
          </a:r>
          <a:endParaRPr lang="it-IT" sz="1200" noProof="0" dirty="0">
            <a:solidFill>
              <a:schemeClr val="tx1">
                <a:lumMod val="75000"/>
                <a:lumOff val="25000"/>
              </a:schemeClr>
            </a:solidFill>
            <a:latin typeface="+mn-lt"/>
            <a:cs typeface="Arial" panose="020B0604020202020204" pitchFamily="34" charset="0"/>
          </a:endParaRPr>
        </a:p>
      </dgm:t>
    </dgm:pt>
    <dgm:pt modelId="{0AFAF03A-F4A9-49D0-969F-FE7340BD9442}" type="parTrans" cxnId="{1908732A-EA80-448B-82A5-53552839FB29}">
      <dgm:prSet/>
      <dgm:spPr>
        <a:ln w="25400">
          <a:solidFill>
            <a:srgbClr val="AE1F3D"/>
          </a:solidFill>
        </a:ln>
      </dgm:spPr>
      <dgm:t>
        <a:bodyPr/>
        <a:lstStyle/>
        <a:p>
          <a:endParaRPr lang="en-US" sz="1200" noProof="0" dirty="0">
            <a:latin typeface="+mn-lt"/>
            <a:cs typeface="Arial" panose="020B0604020202020204" pitchFamily="34" charset="0"/>
          </a:endParaRPr>
        </a:p>
      </dgm:t>
    </dgm:pt>
    <dgm:pt modelId="{642753CD-1DDD-41D0-A3AA-8A895FCB7DC3}" type="sibTrans" cxnId="{1908732A-EA80-448B-82A5-53552839FB29}">
      <dgm:prSet/>
      <dgm:spPr/>
      <dgm:t>
        <a:bodyPr/>
        <a:lstStyle/>
        <a:p>
          <a:endParaRPr lang="en-US" sz="1200" noProof="0" dirty="0">
            <a:latin typeface="+mn-lt"/>
            <a:cs typeface="Arial" panose="020B0604020202020204" pitchFamily="34" charset="0"/>
          </a:endParaRPr>
        </a:p>
      </dgm:t>
    </dgm:pt>
    <dgm:pt modelId="{52FCC090-8A7D-410D-A5CA-F25F444F90DA}">
      <dgm:prSet custT="1"/>
      <dgm:spPr>
        <a:ln w="25400">
          <a:solidFill>
            <a:srgbClr val="AE1F3D"/>
          </a:solidFill>
        </a:ln>
      </dgm:spPr>
      <dgm:t>
        <a:bodyPr/>
        <a:lstStyle/>
        <a:p>
          <a:r>
            <a:rPr lang="it-IT" sz="1200" noProof="0" dirty="0" smtClean="0">
              <a:solidFill>
                <a:schemeClr val="tx1">
                  <a:lumMod val="75000"/>
                  <a:lumOff val="25000"/>
                </a:schemeClr>
              </a:solidFill>
              <a:latin typeface="+mn-lt"/>
              <a:cs typeface="Arial" panose="020B0604020202020204" pitchFamily="34" charset="0"/>
            </a:rPr>
            <a:t>Schede</a:t>
          </a:r>
          <a:r>
            <a:rPr lang="it-IT" sz="1200" noProof="0" dirty="0" smtClean="0">
              <a:latin typeface="+mn-lt"/>
              <a:cs typeface="Arial" panose="020B0604020202020204" pitchFamily="34" charset="0"/>
            </a:rPr>
            <a:t> </a:t>
          </a:r>
          <a:r>
            <a:rPr lang="it-IT" sz="1200" noProof="0" dirty="0" smtClean="0">
              <a:solidFill>
                <a:schemeClr val="tx1">
                  <a:lumMod val="75000"/>
                  <a:lumOff val="25000"/>
                </a:schemeClr>
              </a:solidFill>
              <a:latin typeface="+mn-lt"/>
              <a:cs typeface="Arial" panose="020B0604020202020204" pitchFamily="34" charset="0"/>
            </a:rPr>
            <a:t>scartate</a:t>
          </a:r>
        </a:p>
      </dgm:t>
    </dgm:pt>
    <dgm:pt modelId="{C8E20548-3198-4408-A9EA-EFED6FAEFE11}" type="sibTrans" cxnId="{A0146590-B561-400F-9452-C0E603200D71}">
      <dgm:prSet/>
      <dgm:spPr/>
      <dgm:t>
        <a:bodyPr/>
        <a:lstStyle/>
        <a:p>
          <a:endParaRPr lang="it-IT" sz="1200">
            <a:latin typeface="+mn-lt"/>
            <a:cs typeface="Arial" panose="020B0604020202020204" pitchFamily="34" charset="0"/>
          </a:endParaRPr>
        </a:p>
      </dgm:t>
    </dgm:pt>
    <dgm:pt modelId="{55C28808-29FB-491E-94BA-C6CF3A24774B}" type="parTrans" cxnId="{A0146590-B561-400F-9452-C0E603200D71}">
      <dgm:prSet/>
      <dgm:spPr>
        <a:ln w="25400">
          <a:solidFill>
            <a:srgbClr val="AE1F3D"/>
          </a:solidFill>
        </a:ln>
      </dgm:spPr>
      <dgm:t>
        <a:bodyPr/>
        <a:lstStyle/>
        <a:p>
          <a:endParaRPr lang="it-IT" sz="1200">
            <a:latin typeface="+mn-lt"/>
            <a:cs typeface="Arial" panose="020B0604020202020204" pitchFamily="34" charset="0"/>
          </a:endParaRPr>
        </a:p>
      </dgm:t>
    </dgm:pt>
    <dgm:pt modelId="{1B1DEAE9-DC4E-448D-8DCA-C0A14C18F54F}">
      <dgm:prSet custT="1"/>
      <dgm:spPr>
        <a:ln w="25400">
          <a:solidFill>
            <a:srgbClr val="AE1F3D"/>
          </a:solidFill>
        </a:ln>
      </dgm:spPr>
      <dgm:t>
        <a:bodyPr/>
        <a:lstStyle/>
        <a:p>
          <a:r>
            <a:rPr lang="it-IT" sz="1200" noProof="0" dirty="0" smtClean="0">
              <a:solidFill>
                <a:schemeClr val="tx1">
                  <a:lumMod val="75000"/>
                  <a:lumOff val="25000"/>
                </a:schemeClr>
              </a:solidFill>
              <a:latin typeface="+mn-lt"/>
              <a:cs typeface="Arial" panose="020B0604020202020204" pitchFamily="34" charset="0"/>
            </a:rPr>
            <a:t>Schede codificate</a:t>
          </a:r>
          <a:endParaRPr lang="it-IT" sz="1200" noProof="0" dirty="0">
            <a:solidFill>
              <a:schemeClr val="tx1">
                <a:lumMod val="75000"/>
                <a:lumOff val="25000"/>
              </a:schemeClr>
            </a:solidFill>
            <a:latin typeface="+mn-lt"/>
            <a:cs typeface="Arial" panose="020B0604020202020204" pitchFamily="34" charset="0"/>
          </a:endParaRPr>
        </a:p>
      </dgm:t>
    </dgm:pt>
    <dgm:pt modelId="{1B62A150-98C9-4F1F-91AB-F79BC7F66237}" type="parTrans" cxnId="{8CFD2DFF-5C33-4A3C-8529-844EE4C8151A}">
      <dgm:prSet/>
      <dgm:spPr>
        <a:ln w="25400">
          <a:solidFill>
            <a:srgbClr val="AE1F3D"/>
          </a:solidFill>
        </a:ln>
      </dgm:spPr>
      <dgm:t>
        <a:bodyPr/>
        <a:lstStyle/>
        <a:p>
          <a:endParaRPr lang="it-IT" sz="1200">
            <a:latin typeface="+mn-lt"/>
          </a:endParaRPr>
        </a:p>
      </dgm:t>
    </dgm:pt>
    <dgm:pt modelId="{25D08CF8-1F6C-4B84-B31B-35CEC14FB660}" type="sibTrans" cxnId="{8CFD2DFF-5C33-4A3C-8529-844EE4C8151A}">
      <dgm:prSet/>
      <dgm:spPr/>
      <dgm:t>
        <a:bodyPr/>
        <a:lstStyle/>
        <a:p>
          <a:endParaRPr lang="it-IT" sz="1200">
            <a:latin typeface="+mn-lt"/>
          </a:endParaRPr>
        </a:p>
      </dgm:t>
    </dgm:pt>
    <dgm:pt modelId="{11752A01-BEB3-495A-8976-7283414991F5}" type="pres">
      <dgm:prSet presAssocID="{CEF5ABFC-3D93-471D-B30A-F2AE08F353DE}" presName="mainComposite" presStyleCnt="0">
        <dgm:presLayoutVars>
          <dgm:chPref val="1"/>
          <dgm:dir/>
          <dgm:animOne val="branch"/>
          <dgm:animLvl val="lvl"/>
          <dgm:resizeHandles val="exact"/>
        </dgm:presLayoutVars>
      </dgm:prSet>
      <dgm:spPr/>
      <dgm:t>
        <a:bodyPr/>
        <a:lstStyle/>
        <a:p>
          <a:endParaRPr lang="it-IT"/>
        </a:p>
      </dgm:t>
    </dgm:pt>
    <dgm:pt modelId="{C7810D99-E1A9-405F-96C8-CC8392FBD948}" type="pres">
      <dgm:prSet presAssocID="{CEF5ABFC-3D93-471D-B30A-F2AE08F353DE}" presName="hierFlow" presStyleCnt="0"/>
      <dgm:spPr/>
    </dgm:pt>
    <dgm:pt modelId="{BBB385AD-A4A6-4A16-B646-100421F32E2F}" type="pres">
      <dgm:prSet presAssocID="{CEF5ABFC-3D93-471D-B30A-F2AE08F353DE}" presName="hierChild1" presStyleCnt="0">
        <dgm:presLayoutVars>
          <dgm:chPref val="1"/>
          <dgm:animOne val="branch"/>
          <dgm:animLvl val="lvl"/>
        </dgm:presLayoutVars>
      </dgm:prSet>
      <dgm:spPr/>
    </dgm:pt>
    <dgm:pt modelId="{C381F7FD-ABB2-4C62-B592-95D7AC764675}" type="pres">
      <dgm:prSet presAssocID="{90D69AA4-3235-4F1B-B478-F423FC6CF395}" presName="Name14" presStyleCnt="0"/>
      <dgm:spPr/>
    </dgm:pt>
    <dgm:pt modelId="{5EDBC3CF-1C42-4C86-BEA5-9B573CE15EB6}" type="pres">
      <dgm:prSet presAssocID="{90D69AA4-3235-4F1B-B478-F423FC6CF395}" presName="level1Shape" presStyleLbl="node0" presStyleIdx="0" presStyleCnt="1" custScaleX="111802" custScaleY="55901">
        <dgm:presLayoutVars>
          <dgm:chPref val="3"/>
        </dgm:presLayoutVars>
      </dgm:prSet>
      <dgm:spPr>
        <a:prstGeom prst="ellipse">
          <a:avLst/>
        </a:prstGeom>
      </dgm:spPr>
      <dgm:t>
        <a:bodyPr/>
        <a:lstStyle/>
        <a:p>
          <a:endParaRPr lang="it-IT"/>
        </a:p>
      </dgm:t>
    </dgm:pt>
    <dgm:pt modelId="{5AB09388-C16C-4928-AA37-094845FA16DF}" type="pres">
      <dgm:prSet presAssocID="{90D69AA4-3235-4F1B-B478-F423FC6CF395}" presName="hierChild2" presStyleCnt="0"/>
      <dgm:spPr/>
    </dgm:pt>
    <dgm:pt modelId="{140F34C0-BD6D-4F5D-BFD9-305F0660FAFD}" type="pres">
      <dgm:prSet presAssocID="{DCB0ADAD-04C3-4CB7-8910-F5D7D4271378}" presName="Name19" presStyleLbl="parChTrans1D2" presStyleIdx="0" presStyleCnt="1"/>
      <dgm:spPr/>
      <dgm:t>
        <a:bodyPr/>
        <a:lstStyle/>
        <a:p>
          <a:endParaRPr lang="it-IT"/>
        </a:p>
      </dgm:t>
    </dgm:pt>
    <dgm:pt modelId="{1ACE186A-B155-4B71-8F05-566DBBEDF645}" type="pres">
      <dgm:prSet presAssocID="{DE218683-E843-4597-8B2A-B0DD5D319BEA}" presName="Name21" presStyleCnt="0"/>
      <dgm:spPr/>
    </dgm:pt>
    <dgm:pt modelId="{6450DA25-15A7-42A4-A4E3-B1107640F6D5}" type="pres">
      <dgm:prSet presAssocID="{DE218683-E843-4597-8B2A-B0DD5D319BEA}" presName="level2Shape" presStyleLbl="node2" presStyleIdx="0" presStyleCnt="1" custScaleX="149070" custScaleY="55901"/>
      <dgm:spPr>
        <a:prstGeom prst="flowChartProcess">
          <a:avLst/>
        </a:prstGeom>
      </dgm:spPr>
      <dgm:t>
        <a:bodyPr/>
        <a:lstStyle/>
        <a:p>
          <a:endParaRPr lang="it-IT"/>
        </a:p>
      </dgm:t>
    </dgm:pt>
    <dgm:pt modelId="{8222C8B2-D20B-42BB-B9CF-A077CDF30F3B}" type="pres">
      <dgm:prSet presAssocID="{DE218683-E843-4597-8B2A-B0DD5D319BEA}" presName="hierChild3" presStyleCnt="0"/>
      <dgm:spPr/>
    </dgm:pt>
    <dgm:pt modelId="{B52F3B41-49DE-487C-9783-5EFB648E02D5}" type="pres">
      <dgm:prSet presAssocID="{1B62A150-98C9-4F1F-91AB-F79BC7F66237}" presName="Name19" presStyleLbl="parChTrans1D3" presStyleIdx="0" presStyleCnt="2"/>
      <dgm:spPr/>
      <dgm:t>
        <a:bodyPr/>
        <a:lstStyle/>
        <a:p>
          <a:endParaRPr lang="it-IT"/>
        </a:p>
      </dgm:t>
    </dgm:pt>
    <dgm:pt modelId="{43D6B0AE-B0BF-42D2-892E-DDE0C6D7100E}" type="pres">
      <dgm:prSet presAssocID="{1B1DEAE9-DC4E-448D-8DCA-C0A14C18F54F}" presName="Name21" presStyleCnt="0"/>
      <dgm:spPr/>
    </dgm:pt>
    <dgm:pt modelId="{9E8DB3FA-7ED3-4A93-A235-EF15E08B1A8B}" type="pres">
      <dgm:prSet presAssocID="{1B1DEAE9-DC4E-448D-8DCA-C0A14C18F54F}" presName="level2Shape" presStyleLbl="node3" presStyleIdx="0" presStyleCnt="2" custScaleX="111187" custScaleY="56267"/>
      <dgm:spPr>
        <a:prstGeom prst="ellipse">
          <a:avLst/>
        </a:prstGeom>
      </dgm:spPr>
      <dgm:t>
        <a:bodyPr/>
        <a:lstStyle/>
        <a:p>
          <a:endParaRPr lang="it-IT"/>
        </a:p>
      </dgm:t>
    </dgm:pt>
    <dgm:pt modelId="{DB26700F-4BAB-4E1C-A963-E48FAB553036}" type="pres">
      <dgm:prSet presAssocID="{1B1DEAE9-DC4E-448D-8DCA-C0A14C18F54F}" presName="hierChild3" presStyleCnt="0"/>
      <dgm:spPr/>
    </dgm:pt>
    <dgm:pt modelId="{FE1C20F5-906D-47BF-8FEF-DB78468C1643}" type="pres">
      <dgm:prSet presAssocID="{55C28808-29FB-491E-94BA-C6CF3A24774B}" presName="Name19" presStyleLbl="parChTrans1D3" presStyleIdx="1" presStyleCnt="2"/>
      <dgm:spPr/>
      <dgm:t>
        <a:bodyPr/>
        <a:lstStyle/>
        <a:p>
          <a:endParaRPr lang="it-IT"/>
        </a:p>
      </dgm:t>
    </dgm:pt>
    <dgm:pt modelId="{D3DA11D1-3EDC-4280-9412-88D26CF33102}" type="pres">
      <dgm:prSet presAssocID="{52FCC090-8A7D-410D-A5CA-F25F444F90DA}" presName="Name21" presStyleCnt="0"/>
      <dgm:spPr/>
    </dgm:pt>
    <dgm:pt modelId="{13C55AA6-0AC7-48DA-BB59-E238136A643B}" type="pres">
      <dgm:prSet presAssocID="{52FCC090-8A7D-410D-A5CA-F25F444F90DA}" presName="level2Shape" presStyleLbl="node3" presStyleIdx="1" presStyleCnt="2" custScaleX="111802" custScaleY="55901"/>
      <dgm:spPr>
        <a:prstGeom prst="ellipse">
          <a:avLst/>
        </a:prstGeom>
      </dgm:spPr>
      <dgm:t>
        <a:bodyPr/>
        <a:lstStyle/>
        <a:p>
          <a:endParaRPr lang="it-IT"/>
        </a:p>
      </dgm:t>
    </dgm:pt>
    <dgm:pt modelId="{93CF75B5-C8C6-4DE2-B001-977ABE8F0EAC}" type="pres">
      <dgm:prSet presAssocID="{52FCC090-8A7D-410D-A5CA-F25F444F90DA}" presName="hierChild3" presStyleCnt="0"/>
      <dgm:spPr/>
    </dgm:pt>
    <dgm:pt modelId="{8B04ECC8-0FC6-4710-935C-7CFD7584ECAF}" type="pres">
      <dgm:prSet presAssocID="{0AFAF03A-F4A9-49D0-969F-FE7340BD9442}" presName="Name19" presStyleLbl="parChTrans1D4" presStyleIdx="0" presStyleCnt="1"/>
      <dgm:spPr/>
      <dgm:t>
        <a:bodyPr/>
        <a:lstStyle/>
        <a:p>
          <a:endParaRPr lang="it-IT"/>
        </a:p>
      </dgm:t>
    </dgm:pt>
    <dgm:pt modelId="{A4AEE746-2EFC-4BA0-8045-76C21E59AF5D}" type="pres">
      <dgm:prSet presAssocID="{2F9D11F5-6D50-408A-A252-1CC888509044}" presName="Name21" presStyleCnt="0"/>
      <dgm:spPr/>
    </dgm:pt>
    <dgm:pt modelId="{BF0F5396-7162-4037-BEFC-E73BE313E429}" type="pres">
      <dgm:prSet presAssocID="{2F9D11F5-6D50-408A-A252-1CC888509044}" presName="level2Shape" presStyleLbl="node4" presStyleIdx="0" presStyleCnt="1" custScaleX="140886" custScaleY="55901"/>
      <dgm:spPr>
        <a:prstGeom prst="flowChartProcess">
          <a:avLst/>
        </a:prstGeom>
      </dgm:spPr>
      <dgm:t>
        <a:bodyPr/>
        <a:lstStyle/>
        <a:p>
          <a:endParaRPr lang="it-IT"/>
        </a:p>
      </dgm:t>
    </dgm:pt>
    <dgm:pt modelId="{46FAA8BF-0E18-450C-9257-C1154B5028A6}" type="pres">
      <dgm:prSet presAssocID="{2F9D11F5-6D50-408A-A252-1CC888509044}" presName="hierChild3" presStyleCnt="0"/>
      <dgm:spPr/>
    </dgm:pt>
    <dgm:pt modelId="{EBAE147C-C89A-4053-8CCA-4BCA7DC881E3}" type="pres">
      <dgm:prSet presAssocID="{CEF5ABFC-3D93-471D-B30A-F2AE08F353DE}" presName="bgShapesFlow" presStyleCnt="0"/>
      <dgm:spPr/>
    </dgm:pt>
  </dgm:ptLst>
  <dgm:cxnLst>
    <dgm:cxn modelId="{17043DC0-679E-48FC-BFC7-D43EFABC23C1}" type="presOf" srcId="{DCB0ADAD-04C3-4CB7-8910-F5D7D4271378}" destId="{140F34C0-BD6D-4F5D-BFD9-305F0660FAFD}" srcOrd="0" destOrd="0" presId="urn:microsoft.com/office/officeart/2005/8/layout/hierarchy6"/>
    <dgm:cxn modelId="{CABE8CD2-906B-4910-814B-FE7CE230C71E}" type="presOf" srcId="{1B62A150-98C9-4F1F-91AB-F79BC7F66237}" destId="{B52F3B41-49DE-487C-9783-5EFB648E02D5}" srcOrd="0" destOrd="0" presId="urn:microsoft.com/office/officeart/2005/8/layout/hierarchy6"/>
    <dgm:cxn modelId="{7D76F2E0-5C26-45CC-B3C2-66714324C90E}" type="presOf" srcId="{55C28808-29FB-491E-94BA-C6CF3A24774B}" destId="{FE1C20F5-906D-47BF-8FEF-DB78468C1643}" srcOrd="0" destOrd="0" presId="urn:microsoft.com/office/officeart/2005/8/layout/hierarchy6"/>
    <dgm:cxn modelId="{8CFD2DFF-5C33-4A3C-8529-844EE4C8151A}" srcId="{DE218683-E843-4597-8B2A-B0DD5D319BEA}" destId="{1B1DEAE9-DC4E-448D-8DCA-C0A14C18F54F}" srcOrd="0" destOrd="0" parTransId="{1B62A150-98C9-4F1F-91AB-F79BC7F66237}" sibTransId="{25D08CF8-1F6C-4B84-B31B-35CEC14FB660}"/>
    <dgm:cxn modelId="{3C61286C-182E-43CF-80EF-DD16E37E2AF7}" type="presOf" srcId="{1B1DEAE9-DC4E-448D-8DCA-C0A14C18F54F}" destId="{9E8DB3FA-7ED3-4A93-A235-EF15E08B1A8B}" srcOrd="0" destOrd="0" presId="urn:microsoft.com/office/officeart/2005/8/layout/hierarchy6"/>
    <dgm:cxn modelId="{EAAC1B1E-B008-4815-96B1-7CFE593024C0}" type="presOf" srcId="{DE218683-E843-4597-8B2A-B0DD5D319BEA}" destId="{6450DA25-15A7-42A4-A4E3-B1107640F6D5}" srcOrd="0" destOrd="0" presId="urn:microsoft.com/office/officeart/2005/8/layout/hierarchy6"/>
    <dgm:cxn modelId="{EC70C83F-A683-4E3D-936E-7E86D5098162}" type="presOf" srcId="{CEF5ABFC-3D93-471D-B30A-F2AE08F353DE}" destId="{11752A01-BEB3-495A-8976-7283414991F5}" srcOrd="0" destOrd="0" presId="urn:microsoft.com/office/officeart/2005/8/layout/hierarchy6"/>
    <dgm:cxn modelId="{9397503B-9655-4F5D-A8E6-222320F7C261}" srcId="{90D69AA4-3235-4F1B-B478-F423FC6CF395}" destId="{DE218683-E843-4597-8B2A-B0DD5D319BEA}" srcOrd="0" destOrd="0" parTransId="{DCB0ADAD-04C3-4CB7-8910-F5D7D4271378}" sibTransId="{9B3F7682-800C-4AE5-B00A-A94BCF86C2B2}"/>
    <dgm:cxn modelId="{A0146590-B561-400F-9452-C0E603200D71}" srcId="{DE218683-E843-4597-8B2A-B0DD5D319BEA}" destId="{52FCC090-8A7D-410D-A5CA-F25F444F90DA}" srcOrd="1" destOrd="0" parTransId="{55C28808-29FB-491E-94BA-C6CF3A24774B}" sibTransId="{C8E20548-3198-4408-A9EA-EFED6FAEFE11}"/>
    <dgm:cxn modelId="{B6779155-CE4E-4E3A-BD4A-9E09482FDC9E}" type="presOf" srcId="{52FCC090-8A7D-410D-A5CA-F25F444F90DA}" destId="{13C55AA6-0AC7-48DA-BB59-E238136A643B}" srcOrd="0" destOrd="0" presId="urn:microsoft.com/office/officeart/2005/8/layout/hierarchy6"/>
    <dgm:cxn modelId="{4E98EE86-B5FC-40C0-8F72-1E79BCA8D692}" type="presOf" srcId="{90D69AA4-3235-4F1B-B478-F423FC6CF395}" destId="{5EDBC3CF-1C42-4C86-BEA5-9B573CE15EB6}" srcOrd="0" destOrd="0" presId="urn:microsoft.com/office/officeart/2005/8/layout/hierarchy6"/>
    <dgm:cxn modelId="{1908732A-EA80-448B-82A5-53552839FB29}" srcId="{52FCC090-8A7D-410D-A5CA-F25F444F90DA}" destId="{2F9D11F5-6D50-408A-A252-1CC888509044}" srcOrd="0" destOrd="0" parTransId="{0AFAF03A-F4A9-49D0-969F-FE7340BD9442}" sibTransId="{642753CD-1DDD-41D0-A3AA-8A895FCB7DC3}"/>
    <dgm:cxn modelId="{6316EEA9-7F8A-477D-995C-4441B420FC15}" srcId="{CEF5ABFC-3D93-471D-B30A-F2AE08F353DE}" destId="{90D69AA4-3235-4F1B-B478-F423FC6CF395}" srcOrd="0" destOrd="0" parTransId="{798F7183-00F0-45FD-BD8D-6D22D0DF674E}" sibTransId="{971120A4-267D-4E15-9E15-055E7AA843B3}"/>
    <dgm:cxn modelId="{C456F8B0-C704-44C4-A8F5-F317B17FA2FE}" type="presOf" srcId="{2F9D11F5-6D50-408A-A252-1CC888509044}" destId="{BF0F5396-7162-4037-BEFC-E73BE313E429}" srcOrd="0" destOrd="0" presId="urn:microsoft.com/office/officeart/2005/8/layout/hierarchy6"/>
    <dgm:cxn modelId="{AAE22BD3-1972-471E-93C7-CAF6F54B23D3}" type="presOf" srcId="{0AFAF03A-F4A9-49D0-969F-FE7340BD9442}" destId="{8B04ECC8-0FC6-4710-935C-7CFD7584ECAF}" srcOrd="0" destOrd="0" presId="urn:microsoft.com/office/officeart/2005/8/layout/hierarchy6"/>
    <dgm:cxn modelId="{3C3CB9E9-752C-452E-BDEB-AC917E02A75B}" type="presParOf" srcId="{11752A01-BEB3-495A-8976-7283414991F5}" destId="{C7810D99-E1A9-405F-96C8-CC8392FBD948}" srcOrd="0" destOrd="0" presId="urn:microsoft.com/office/officeart/2005/8/layout/hierarchy6"/>
    <dgm:cxn modelId="{98184C32-185A-4BFA-A28F-FEE4AC61B7DA}" type="presParOf" srcId="{C7810D99-E1A9-405F-96C8-CC8392FBD948}" destId="{BBB385AD-A4A6-4A16-B646-100421F32E2F}" srcOrd="0" destOrd="0" presId="urn:microsoft.com/office/officeart/2005/8/layout/hierarchy6"/>
    <dgm:cxn modelId="{09D6D755-0A6E-4257-98F4-33F5B23AD182}" type="presParOf" srcId="{BBB385AD-A4A6-4A16-B646-100421F32E2F}" destId="{C381F7FD-ABB2-4C62-B592-95D7AC764675}" srcOrd="0" destOrd="0" presId="urn:microsoft.com/office/officeart/2005/8/layout/hierarchy6"/>
    <dgm:cxn modelId="{64E146EC-5413-4671-B54D-E7816BCA8DAD}" type="presParOf" srcId="{C381F7FD-ABB2-4C62-B592-95D7AC764675}" destId="{5EDBC3CF-1C42-4C86-BEA5-9B573CE15EB6}" srcOrd="0" destOrd="0" presId="urn:microsoft.com/office/officeart/2005/8/layout/hierarchy6"/>
    <dgm:cxn modelId="{97F5AE9F-4391-460F-AC97-5D6D60CEE528}" type="presParOf" srcId="{C381F7FD-ABB2-4C62-B592-95D7AC764675}" destId="{5AB09388-C16C-4928-AA37-094845FA16DF}" srcOrd="1" destOrd="0" presId="urn:microsoft.com/office/officeart/2005/8/layout/hierarchy6"/>
    <dgm:cxn modelId="{89AFD181-C7C3-48C5-B476-1664E7BEA5E3}" type="presParOf" srcId="{5AB09388-C16C-4928-AA37-094845FA16DF}" destId="{140F34C0-BD6D-4F5D-BFD9-305F0660FAFD}" srcOrd="0" destOrd="0" presId="urn:microsoft.com/office/officeart/2005/8/layout/hierarchy6"/>
    <dgm:cxn modelId="{A8CAC368-0C2E-4C47-B25D-64C6AEB61007}" type="presParOf" srcId="{5AB09388-C16C-4928-AA37-094845FA16DF}" destId="{1ACE186A-B155-4B71-8F05-566DBBEDF645}" srcOrd="1" destOrd="0" presId="urn:microsoft.com/office/officeart/2005/8/layout/hierarchy6"/>
    <dgm:cxn modelId="{4D336778-B4C9-4227-8247-0BD401B44CB5}" type="presParOf" srcId="{1ACE186A-B155-4B71-8F05-566DBBEDF645}" destId="{6450DA25-15A7-42A4-A4E3-B1107640F6D5}" srcOrd="0" destOrd="0" presId="urn:microsoft.com/office/officeart/2005/8/layout/hierarchy6"/>
    <dgm:cxn modelId="{1F85DD39-DF07-46C3-9FD6-AD654AD5E4D9}" type="presParOf" srcId="{1ACE186A-B155-4B71-8F05-566DBBEDF645}" destId="{8222C8B2-D20B-42BB-B9CF-A077CDF30F3B}" srcOrd="1" destOrd="0" presId="urn:microsoft.com/office/officeart/2005/8/layout/hierarchy6"/>
    <dgm:cxn modelId="{B338CC49-EB1C-4FC5-BCC3-4873A569D6D9}" type="presParOf" srcId="{8222C8B2-D20B-42BB-B9CF-A077CDF30F3B}" destId="{B52F3B41-49DE-487C-9783-5EFB648E02D5}" srcOrd="0" destOrd="0" presId="urn:microsoft.com/office/officeart/2005/8/layout/hierarchy6"/>
    <dgm:cxn modelId="{AD433DBD-BAA3-4AE7-81BD-FC9F7CD49FF1}" type="presParOf" srcId="{8222C8B2-D20B-42BB-B9CF-A077CDF30F3B}" destId="{43D6B0AE-B0BF-42D2-892E-DDE0C6D7100E}" srcOrd="1" destOrd="0" presId="urn:microsoft.com/office/officeart/2005/8/layout/hierarchy6"/>
    <dgm:cxn modelId="{765A7548-C933-4B57-9D90-B416C2F22C22}" type="presParOf" srcId="{43D6B0AE-B0BF-42D2-892E-DDE0C6D7100E}" destId="{9E8DB3FA-7ED3-4A93-A235-EF15E08B1A8B}" srcOrd="0" destOrd="0" presId="urn:microsoft.com/office/officeart/2005/8/layout/hierarchy6"/>
    <dgm:cxn modelId="{1175F95A-CD11-4D0D-AB56-22F31ABDCAE6}" type="presParOf" srcId="{43D6B0AE-B0BF-42D2-892E-DDE0C6D7100E}" destId="{DB26700F-4BAB-4E1C-A963-E48FAB553036}" srcOrd="1" destOrd="0" presId="urn:microsoft.com/office/officeart/2005/8/layout/hierarchy6"/>
    <dgm:cxn modelId="{90694490-6B2E-4145-8F30-BB5ADFA3DF64}" type="presParOf" srcId="{8222C8B2-D20B-42BB-B9CF-A077CDF30F3B}" destId="{FE1C20F5-906D-47BF-8FEF-DB78468C1643}" srcOrd="2" destOrd="0" presId="urn:microsoft.com/office/officeart/2005/8/layout/hierarchy6"/>
    <dgm:cxn modelId="{250E41CC-30BB-44A5-B8B4-59E4C49D8F00}" type="presParOf" srcId="{8222C8B2-D20B-42BB-B9CF-A077CDF30F3B}" destId="{D3DA11D1-3EDC-4280-9412-88D26CF33102}" srcOrd="3" destOrd="0" presId="urn:microsoft.com/office/officeart/2005/8/layout/hierarchy6"/>
    <dgm:cxn modelId="{9386A8BA-4571-4F6E-97DF-F70C1D4DE639}" type="presParOf" srcId="{D3DA11D1-3EDC-4280-9412-88D26CF33102}" destId="{13C55AA6-0AC7-48DA-BB59-E238136A643B}" srcOrd="0" destOrd="0" presId="urn:microsoft.com/office/officeart/2005/8/layout/hierarchy6"/>
    <dgm:cxn modelId="{FF8CCB2A-3F9C-4EAE-9A3E-002A8C6DC65B}" type="presParOf" srcId="{D3DA11D1-3EDC-4280-9412-88D26CF33102}" destId="{93CF75B5-C8C6-4DE2-B001-977ABE8F0EAC}" srcOrd="1" destOrd="0" presId="urn:microsoft.com/office/officeart/2005/8/layout/hierarchy6"/>
    <dgm:cxn modelId="{73911550-4A62-4A1C-967E-6D880D305148}" type="presParOf" srcId="{93CF75B5-C8C6-4DE2-B001-977ABE8F0EAC}" destId="{8B04ECC8-0FC6-4710-935C-7CFD7584ECAF}" srcOrd="0" destOrd="0" presId="urn:microsoft.com/office/officeart/2005/8/layout/hierarchy6"/>
    <dgm:cxn modelId="{64103E9E-4D97-46D9-A53E-D96D50FBFB20}" type="presParOf" srcId="{93CF75B5-C8C6-4DE2-B001-977ABE8F0EAC}" destId="{A4AEE746-2EFC-4BA0-8045-76C21E59AF5D}" srcOrd="1" destOrd="0" presId="urn:microsoft.com/office/officeart/2005/8/layout/hierarchy6"/>
    <dgm:cxn modelId="{FB1B1E55-645B-4FCA-AF5C-74A75C53F744}" type="presParOf" srcId="{A4AEE746-2EFC-4BA0-8045-76C21E59AF5D}" destId="{BF0F5396-7162-4037-BEFC-E73BE313E429}" srcOrd="0" destOrd="0" presId="urn:microsoft.com/office/officeart/2005/8/layout/hierarchy6"/>
    <dgm:cxn modelId="{A9E8EDAD-8173-4704-A341-A919EE39F70E}" type="presParOf" srcId="{A4AEE746-2EFC-4BA0-8045-76C21E59AF5D}" destId="{46FAA8BF-0E18-450C-9257-C1154B5028A6}" srcOrd="1" destOrd="0" presId="urn:microsoft.com/office/officeart/2005/8/layout/hierarchy6"/>
    <dgm:cxn modelId="{DCAB7300-6AA3-4B57-9FDC-FDBC54C852CC}" type="presParOf" srcId="{11752A01-BEB3-495A-8976-7283414991F5}" destId="{EBAE147C-C89A-4053-8CCA-4BCA7DC881E3}" srcOrd="1" destOrd="0" presId="urn:microsoft.com/office/officeart/2005/8/layout/hierarchy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BC3CF-1C42-4C86-BEA5-9B573CE15EB6}">
      <dsp:nvSpPr>
        <dsp:cNvPr id="0" name=""/>
        <dsp:cNvSpPr/>
      </dsp:nvSpPr>
      <dsp:spPr>
        <a:xfrm>
          <a:off x="1656652" y="206408"/>
          <a:ext cx="1574505" cy="524835"/>
        </a:xfrm>
        <a:prstGeom prst="ellipse">
          <a:avLst/>
        </a:prstGeom>
        <a:solidFill>
          <a:schemeClr val="lt1">
            <a:hueOff val="0"/>
            <a:satOff val="0"/>
            <a:lumOff val="0"/>
            <a:alphaOff val="0"/>
          </a:schemeClr>
        </a:solidFill>
        <a:ln w="25400" cap="flat" cmpd="sng" algn="ctr">
          <a:solidFill>
            <a:srgbClr val="AE1F3D"/>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noProof="0" dirty="0" err="1" smtClean="0">
              <a:solidFill>
                <a:schemeClr val="tx1">
                  <a:lumMod val="75000"/>
                  <a:lumOff val="25000"/>
                </a:schemeClr>
              </a:solidFill>
              <a:latin typeface="+mn-lt"/>
              <a:cs typeface="Arial" panose="020B0604020202020204" pitchFamily="34" charset="0"/>
            </a:rPr>
            <a:t>Totale</a:t>
          </a:r>
          <a:r>
            <a:rPr lang="en-US" sz="1200" kern="1200" noProof="0" dirty="0" smtClean="0">
              <a:solidFill>
                <a:schemeClr val="tx1">
                  <a:lumMod val="75000"/>
                  <a:lumOff val="25000"/>
                </a:schemeClr>
              </a:solidFill>
              <a:latin typeface="+mn-lt"/>
              <a:cs typeface="Arial" panose="020B0604020202020204" pitchFamily="34" charset="0"/>
            </a:rPr>
            <a:t> </a:t>
          </a:r>
          <a:r>
            <a:rPr lang="en-US" sz="1200" kern="1200" noProof="0" dirty="0" err="1" smtClean="0">
              <a:solidFill>
                <a:schemeClr val="tx1">
                  <a:lumMod val="75000"/>
                  <a:lumOff val="25000"/>
                </a:schemeClr>
              </a:solidFill>
              <a:latin typeface="+mn-lt"/>
              <a:cs typeface="Arial" panose="020B0604020202020204" pitchFamily="34" charset="0"/>
            </a:rPr>
            <a:t>schede</a:t>
          </a:r>
          <a:r>
            <a:rPr lang="en-US" sz="1200" kern="1200" noProof="0" dirty="0" smtClean="0">
              <a:solidFill>
                <a:schemeClr val="tx1">
                  <a:lumMod val="75000"/>
                  <a:lumOff val="25000"/>
                </a:schemeClr>
              </a:solidFill>
              <a:latin typeface="+mn-lt"/>
              <a:cs typeface="Arial" panose="020B0604020202020204" pitchFamily="34" charset="0"/>
            </a:rPr>
            <a:t> di </a:t>
          </a:r>
          <a:r>
            <a:rPr lang="en-US" sz="1200" kern="1200" noProof="0" dirty="0" err="1" smtClean="0">
              <a:solidFill>
                <a:schemeClr val="tx1">
                  <a:lumMod val="75000"/>
                  <a:lumOff val="25000"/>
                </a:schemeClr>
              </a:solidFill>
              <a:latin typeface="+mn-lt"/>
              <a:cs typeface="Arial" panose="020B0604020202020204" pitchFamily="34" charset="0"/>
            </a:rPr>
            <a:t>morte</a:t>
          </a:r>
          <a:endParaRPr lang="en-US" sz="1200" kern="1200" noProof="0" dirty="0">
            <a:solidFill>
              <a:schemeClr val="tx1">
                <a:lumMod val="75000"/>
                <a:lumOff val="25000"/>
              </a:schemeClr>
            </a:solidFill>
            <a:latin typeface="+mn-lt"/>
            <a:cs typeface="Arial" panose="020B0604020202020204" pitchFamily="34" charset="0"/>
          </a:endParaRPr>
        </a:p>
      </dsp:txBody>
      <dsp:txXfrm>
        <a:off x="1887233" y="283268"/>
        <a:ext cx="1113343" cy="371115"/>
      </dsp:txXfrm>
    </dsp:sp>
    <dsp:sp modelId="{140F34C0-BD6D-4F5D-BFD9-305F0660FAFD}">
      <dsp:nvSpPr>
        <dsp:cNvPr id="0" name=""/>
        <dsp:cNvSpPr/>
      </dsp:nvSpPr>
      <dsp:spPr>
        <a:xfrm>
          <a:off x="2398185" y="731243"/>
          <a:ext cx="91440" cy="375546"/>
        </a:xfrm>
        <a:custGeom>
          <a:avLst/>
          <a:gdLst/>
          <a:ahLst/>
          <a:cxnLst/>
          <a:rect l="0" t="0" r="0" b="0"/>
          <a:pathLst>
            <a:path>
              <a:moveTo>
                <a:pt x="45720" y="0"/>
              </a:moveTo>
              <a:lnTo>
                <a:pt x="45720" y="375546"/>
              </a:lnTo>
            </a:path>
          </a:pathLst>
        </a:custGeom>
        <a:noFill/>
        <a:ln w="25400" cap="flat" cmpd="sng" algn="ctr">
          <a:solidFill>
            <a:srgbClr val="AE1F3D"/>
          </a:solidFill>
          <a:prstDash val="solid"/>
          <a:miter lim="800000"/>
        </a:ln>
        <a:effectLst/>
      </dsp:spPr>
      <dsp:style>
        <a:lnRef idx="2">
          <a:scrgbClr r="0" g="0" b="0"/>
        </a:lnRef>
        <a:fillRef idx="0">
          <a:scrgbClr r="0" g="0" b="0"/>
        </a:fillRef>
        <a:effectRef idx="0">
          <a:scrgbClr r="0" g="0" b="0"/>
        </a:effectRef>
        <a:fontRef idx="minor"/>
      </dsp:style>
    </dsp:sp>
    <dsp:sp modelId="{6450DA25-15A7-42A4-A4E3-B1107640F6D5}">
      <dsp:nvSpPr>
        <dsp:cNvPr id="0" name=""/>
        <dsp:cNvSpPr/>
      </dsp:nvSpPr>
      <dsp:spPr>
        <a:xfrm>
          <a:off x="1394230" y="1106789"/>
          <a:ext cx="2099350" cy="524835"/>
        </a:xfrm>
        <a:prstGeom prst="flowChartProcess">
          <a:avLst/>
        </a:prstGeom>
        <a:solidFill>
          <a:schemeClr val="lt1">
            <a:hueOff val="0"/>
            <a:satOff val="0"/>
            <a:lumOff val="0"/>
            <a:alphaOff val="0"/>
          </a:schemeClr>
        </a:solidFill>
        <a:ln w="25400" cap="flat" cmpd="sng" algn="ctr">
          <a:solidFill>
            <a:srgbClr val="AE1F3D"/>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t-IT" sz="1200" kern="1200" noProof="0" dirty="0" smtClean="0">
              <a:solidFill>
                <a:schemeClr val="tx1">
                  <a:lumMod val="75000"/>
                  <a:lumOff val="25000"/>
                </a:schemeClr>
              </a:solidFill>
              <a:latin typeface="+mn-lt"/>
              <a:cs typeface="Arial" panose="020B0604020202020204" pitchFamily="34" charset="0"/>
            </a:rPr>
            <a:t>Codifica automatica</a:t>
          </a:r>
          <a:endParaRPr lang="en-US" sz="1200" kern="1200" noProof="0" dirty="0">
            <a:solidFill>
              <a:schemeClr val="tx1">
                <a:lumMod val="75000"/>
                <a:lumOff val="25000"/>
              </a:schemeClr>
            </a:solidFill>
            <a:latin typeface="+mn-lt"/>
            <a:cs typeface="Arial" panose="020B0604020202020204" pitchFamily="34" charset="0"/>
          </a:endParaRPr>
        </a:p>
      </dsp:txBody>
      <dsp:txXfrm>
        <a:off x="1394230" y="1106789"/>
        <a:ext cx="2099350" cy="524835"/>
      </dsp:txXfrm>
    </dsp:sp>
    <dsp:sp modelId="{B52F3B41-49DE-487C-9783-5EFB648E02D5}">
      <dsp:nvSpPr>
        <dsp:cNvPr id="0" name=""/>
        <dsp:cNvSpPr/>
      </dsp:nvSpPr>
      <dsp:spPr>
        <a:xfrm>
          <a:off x="1445407" y="1631624"/>
          <a:ext cx="998497" cy="375546"/>
        </a:xfrm>
        <a:custGeom>
          <a:avLst/>
          <a:gdLst/>
          <a:ahLst/>
          <a:cxnLst/>
          <a:rect l="0" t="0" r="0" b="0"/>
          <a:pathLst>
            <a:path>
              <a:moveTo>
                <a:pt x="998497" y="0"/>
              </a:moveTo>
              <a:lnTo>
                <a:pt x="998497" y="187773"/>
              </a:lnTo>
              <a:lnTo>
                <a:pt x="0" y="187773"/>
              </a:lnTo>
              <a:lnTo>
                <a:pt x="0" y="375546"/>
              </a:lnTo>
            </a:path>
          </a:pathLst>
        </a:custGeom>
        <a:noFill/>
        <a:ln w="25400" cap="flat" cmpd="sng" algn="ctr">
          <a:solidFill>
            <a:srgbClr val="AE1F3D"/>
          </a:solidFill>
          <a:prstDash val="solid"/>
          <a:miter lim="800000"/>
        </a:ln>
        <a:effectLst/>
      </dsp:spPr>
      <dsp:style>
        <a:lnRef idx="2">
          <a:scrgbClr r="0" g="0" b="0"/>
        </a:lnRef>
        <a:fillRef idx="0">
          <a:scrgbClr r="0" g="0" b="0"/>
        </a:fillRef>
        <a:effectRef idx="0">
          <a:scrgbClr r="0" g="0" b="0"/>
        </a:effectRef>
        <a:fontRef idx="minor"/>
      </dsp:style>
    </dsp:sp>
    <dsp:sp modelId="{9E8DB3FA-7ED3-4A93-A235-EF15E08B1A8B}">
      <dsp:nvSpPr>
        <dsp:cNvPr id="0" name=""/>
        <dsp:cNvSpPr/>
      </dsp:nvSpPr>
      <dsp:spPr>
        <a:xfrm>
          <a:off x="662485" y="2007171"/>
          <a:ext cx="1565844" cy="528271"/>
        </a:xfrm>
        <a:prstGeom prst="ellipse">
          <a:avLst/>
        </a:prstGeom>
        <a:solidFill>
          <a:schemeClr val="lt1">
            <a:hueOff val="0"/>
            <a:satOff val="0"/>
            <a:lumOff val="0"/>
            <a:alphaOff val="0"/>
          </a:schemeClr>
        </a:solidFill>
        <a:ln w="25400" cap="flat" cmpd="sng" algn="ctr">
          <a:solidFill>
            <a:srgbClr val="AE1F3D"/>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t-IT" sz="1200" kern="1200" noProof="0" dirty="0" smtClean="0">
              <a:solidFill>
                <a:schemeClr val="tx1">
                  <a:lumMod val="75000"/>
                  <a:lumOff val="25000"/>
                </a:schemeClr>
              </a:solidFill>
              <a:latin typeface="+mn-lt"/>
              <a:cs typeface="Arial" panose="020B0604020202020204" pitchFamily="34" charset="0"/>
            </a:rPr>
            <a:t>Schede codificate</a:t>
          </a:r>
          <a:endParaRPr lang="it-IT" sz="1200" kern="1200" noProof="0" dirty="0">
            <a:solidFill>
              <a:schemeClr val="tx1">
                <a:lumMod val="75000"/>
                <a:lumOff val="25000"/>
              </a:schemeClr>
            </a:solidFill>
            <a:latin typeface="+mn-lt"/>
            <a:cs typeface="Arial" panose="020B0604020202020204" pitchFamily="34" charset="0"/>
          </a:endParaRPr>
        </a:p>
      </dsp:txBody>
      <dsp:txXfrm>
        <a:off x="891798" y="2084534"/>
        <a:ext cx="1107218" cy="373545"/>
      </dsp:txXfrm>
    </dsp:sp>
    <dsp:sp modelId="{FE1C20F5-906D-47BF-8FEF-DB78468C1643}">
      <dsp:nvSpPr>
        <dsp:cNvPr id="0" name=""/>
        <dsp:cNvSpPr/>
      </dsp:nvSpPr>
      <dsp:spPr>
        <a:xfrm>
          <a:off x="2443905" y="1631624"/>
          <a:ext cx="994167" cy="375546"/>
        </a:xfrm>
        <a:custGeom>
          <a:avLst/>
          <a:gdLst/>
          <a:ahLst/>
          <a:cxnLst/>
          <a:rect l="0" t="0" r="0" b="0"/>
          <a:pathLst>
            <a:path>
              <a:moveTo>
                <a:pt x="0" y="0"/>
              </a:moveTo>
              <a:lnTo>
                <a:pt x="0" y="187773"/>
              </a:lnTo>
              <a:lnTo>
                <a:pt x="994167" y="187773"/>
              </a:lnTo>
              <a:lnTo>
                <a:pt x="994167" y="375546"/>
              </a:lnTo>
            </a:path>
          </a:pathLst>
        </a:custGeom>
        <a:noFill/>
        <a:ln w="25400" cap="flat" cmpd="sng" algn="ctr">
          <a:solidFill>
            <a:srgbClr val="AE1F3D"/>
          </a:solidFill>
          <a:prstDash val="solid"/>
          <a:miter lim="800000"/>
        </a:ln>
        <a:effectLst/>
      </dsp:spPr>
      <dsp:style>
        <a:lnRef idx="2">
          <a:scrgbClr r="0" g="0" b="0"/>
        </a:lnRef>
        <a:fillRef idx="0">
          <a:scrgbClr r="0" g="0" b="0"/>
        </a:fillRef>
        <a:effectRef idx="0">
          <a:scrgbClr r="0" g="0" b="0"/>
        </a:effectRef>
        <a:fontRef idx="minor"/>
      </dsp:style>
    </dsp:sp>
    <dsp:sp modelId="{13C55AA6-0AC7-48DA-BB59-E238136A643B}">
      <dsp:nvSpPr>
        <dsp:cNvPr id="0" name=""/>
        <dsp:cNvSpPr/>
      </dsp:nvSpPr>
      <dsp:spPr>
        <a:xfrm>
          <a:off x="2650819" y="2007171"/>
          <a:ext cx="1574505" cy="524835"/>
        </a:xfrm>
        <a:prstGeom prst="ellipse">
          <a:avLst/>
        </a:prstGeom>
        <a:solidFill>
          <a:schemeClr val="lt1">
            <a:hueOff val="0"/>
            <a:satOff val="0"/>
            <a:lumOff val="0"/>
            <a:alphaOff val="0"/>
          </a:schemeClr>
        </a:solidFill>
        <a:ln w="25400" cap="flat" cmpd="sng" algn="ctr">
          <a:solidFill>
            <a:srgbClr val="AE1F3D"/>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t-IT" sz="1200" kern="1200" noProof="0" dirty="0" smtClean="0">
              <a:solidFill>
                <a:schemeClr val="tx1">
                  <a:lumMod val="75000"/>
                  <a:lumOff val="25000"/>
                </a:schemeClr>
              </a:solidFill>
              <a:latin typeface="+mn-lt"/>
              <a:cs typeface="Arial" panose="020B0604020202020204" pitchFamily="34" charset="0"/>
            </a:rPr>
            <a:t>Schede</a:t>
          </a:r>
          <a:r>
            <a:rPr lang="it-IT" sz="1200" kern="1200" noProof="0" dirty="0" smtClean="0">
              <a:latin typeface="+mn-lt"/>
              <a:cs typeface="Arial" panose="020B0604020202020204" pitchFamily="34" charset="0"/>
            </a:rPr>
            <a:t> </a:t>
          </a:r>
          <a:r>
            <a:rPr lang="it-IT" sz="1200" kern="1200" noProof="0" dirty="0" smtClean="0">
              <a:solidFill>
                <a:schemeClr val="tx1">
                  <a:lumMod val="75000"/>
                  <a:lumOff val="25000"/>
                </a:schemeClr>
              </a:solidFill>
              <a:latin typeface="+mn-lt"/>
              <a:cs typeface="Arial" panose="020B0604020202020204" pitchFamily="34" charset="0"/>
            </a:rPr>
            <a:t>scartate</a:t>
          </a:r>
        </a:p>
      </dsp:txBody>
      <dsp:txXfrm>
        <a:off x="2881400" y="2084031"/>
        <a:ext cx="1113343" cy="371115"/>
      </dsp:txXfrm>
    </dsp:sp>
    <dsp:sp modelId="{8B04ECC8-0FC6-4710-935C-7CFD7584ECAF}">
      <dsp:nvSpPr>
        <dsp:cNvPr id="0" name=""/>
        <dsp:cNvSpPr/>
      </dsp:nvSpPr>
      <dsp:spPr>
        <a:xfrm>
          <a:off x="3392352" y="2532006"/>
          <a:ext cx="91440" cy="375546"/>
        </a:xfrm>
        <a:custGeom>
          <a:avLst/>
          <a:gdLst/>
          <a:ahLst/>
          <a:cxnLst/>
          <a:rect l="0" t="0" r="0" b="0"/>
          <a:pathLst>
            <a:path>
              <a:moveTo>
                <a:pt x="45720" y="0"/>
              </a:moveTo>
              <a:lnTo>
                <a:pt x="45720" y="375546"/>
              </a:lnTo>
            </a:path>
          </a:pathLst>
        </a:custGeom>
        <a:noFill/>
        <a:ln w="25400" cap="flat" cmpd="sng" algn="ctr">
          <a:solidFill>
            <a:srgbClr val="AE1F3D"/>
          </a:solidFill>
          <a:prstDash val="solid"/>
          <a:miter lim="800000"/>
        </a:ln>
        <a:effectLst/>
      </dsp:spPr>
      <dsp:style>
        <a:lnRef idx="2">
          <a:scrgbClr r="0" g="0" b="0"/>
        </a:lnRef>
        <a:fillRef idx="0">
          <a:scrgbClr r="0" g="0" b="0"/>
        </a:fillRef>
        <a:effectRef idx="0">
          <a:scrgbClr r="0" g="0" b="0"/>
        </a:effectRef>
        <a:fontRef idx="minor"/>
      </dsp:style>
    </dsp:sp>
    <dsp:sp modelId="{BF0F5396-7162-4037-BEFC-E73BE313E429}">
      <dsp:nvSpPr>
        <dsp:cNvPr id="0" name=""/>
        <dsp:cNvSpPr/>
      </dsp:nvSpPr>
      <dsp:spPr>
        <a:xfrm>
          <a:off x="2446024" y="2907552"/>
          <a:ext cx="1984095" cy="524835"/>
        </a:xfrm>
        <a:prstGeom prst="flowChartProcess">
          <a:avLst/>
        </a:prstGeom>
        <a:solidFill>
          <a:schemeClr val="lt1">
            <a:hueOff val="0"/>
            <a:satOff val="0"/>
            <a:lumOff val="0"/>
            <a:alphaOff val="0"/>
          </a:schemeClr>
        </a:solidFill>
        <a:ln w="25400" cap="flat" cmpd="sng" algn="ctr">
          <a:solidFill>
            <a:srgbClr val="AE1F3D"/>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t-IT" sz="1200" kern="1200" noProof="0" dirty="0" smtClean="0">
              <a:solidFill>
                <a:schemeClr val="tx1">
                  <a:lumMod val="75000"/>
                  <a:lumOff val="25000"/>
                </a:schemeClr>
              </a:solidFill>
              <a:latin typeface="+mn-lt"/>
              <a:cs typeface="Arial" panose="020B0604020202020204" pitchFamily="34" charset="0"/>
            </a:rPr>
            <a:t>Codifica</a:t>
          </a:r>
          <a:r>
            <a:rPr lang="it-IT" sz="1200" kern="1200" noProof="0" dirty="0" smtClean="0">
              <a:latin typeface="+mn-lt"/>
              <a:cs typeface="Arial" panose="020B0604020202020204" pitchFamily="34" charset="0"/>
            </a:rPr>
            <a:t> </a:t>
          </a:r>
          <a:r>
            <a:rPr lang="it-IT" sz="1200" kern="1200" noProof="0" dirty="0" smtClean="0">
              <a:solidFill>
                <a:schemeClr val="tx1">
                  <a:lumMod val="75000"/>
                  <a:lumOff val="25000"/>
                </a:schemeClr>
              </a:solidFill>
              <a:latin typeface="+mn-lt"/>
              <a:cs typeface="Arial" panose="020B0604020202020204" pitchFamily="34" charset="0"/>
            </a:rPr>
            <a:t>manuale</a:t>
          </a:r>
          <a:endParaRPr lang="it-IT" sz="1200" kern="1200" noProof="0" dirty="0">
            <a:solidFill>
              <a:schemeClr val="tx1">
                <a:lumMod val="75000"/>
                <a:lumOff val="25000"/>
              </a:schemeClr>
            </a:solidFill>
            <a:latin typeface="+mn-lt"/>
            <a:cs typeface="Arial" panose="020B0604020202020204" pitchFamily="34" charset="0"/>
          </a:endParaRPr>
        </a:p>
      </dsp:txBody>
      <dsp:txXfrm>
        <a:off x="2446024" y="2907552"/>
        <a:ext cx="1984095" cy="52483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F11952-E48E-4F2D-AC0B-0CC1E0828BB4}" type="datetimeFigureOut">
              <a:rPr lang="it-IT" smtClean="0"/>
              <a:t>20/11/2024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87B47D-1F97-4A5B-9514-518C97E83861}" type="slidenum">
              <a:rPr lang="it-IT" smtClean="0"/>
              <a:t>‹N›</a:t>
            </a:fld>
            <a:endParaRPr lang="it-IT"/>
          </a:p>
        </p:txBody>
      </p:sp>
    </p:spTree>
    <p:extLst>
      <p:ext uri="{BB962C8B-B14F-4D97-AF65-F5344CB8AC3E}">
        <p14:creationId xmlns:p14="http://schemas.microsoft.com/office/powerpoint/2010/main" val="3945645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1511E0E-C3F8-5242-BF4F-9C00C99DF92D}" type="slidenum">
              <a:rPr lang="it-IT" smtClean="0"/>
              <a:t>1</a:t>
            </a:fld>
            <a:endParaRPr lang="it-IT"/>
          </a:p>
        </p:txBody>
      </p:sp>
    </p:spTree>
    <p:extLst>
      <p:ext uri="{BB962C8B-B14F-4D97-AF65-F5344CB8AC3E}">
        <p14:creationId xmlns:p14="http://schemas.microsoft.com/office/powerpoint/2010/main" val="4003237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1511E0E-C3F8-5242-BF4F-9C00C99DF92D}" type="slidenum">
              <a:rPr lang="it-IT" smtClean="0"/>
              <a:t>2</a:t>
            </a:fld>
            <a:endParaRPr lang="it-IT"/>
          </a:p>
        </p:txBody>
      </p:sp>
    </p:spTree>
    <p:extLst>
      <p:ext uri="{BB962C8B-B14F-4D97-AF65-F5344CB8AC3E}">
        <p14:creationId xmlns:p14="http://schemas.microsoft.com/office/powerpoint/2010/main" val="541925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b="0" i="0" kern="1200" dirty="0" smtClean="0">
                <a:solidFill>
                  <a:schemeClr val="tx1"/>
                </a:solidFill>
                <a:effectLst/>
                <a:latin typeface="+mn-lt"/>
                <a:ea typeface="+mn-ea"/>
                <a:cs typeface="+mn-cs"/>
              </a:rPr>
              <a:t>visto che la scheda non si legge, vale la pena di farla piccola e fare un focus solo sul quesito delle cause?</a:t>
            </a:r>
            <a:endParaRPr lang="it-IT" dirty="0"/>
          </a:p>
        </p:txBody>
      </p:sp>
      <p:sp>
        <p:nvSpPr>
          <p:cNvPr id="4" name="Segnaposto numero diapositiva 3"/>
          <p:cNvSpPr>
            <a:spLocks noGrp="1"/>
          </p:cNvSpPr>
          <p:nvPr>
            <p:ph type="sldNum" sz="quarter" idx="10"/>
          </p:nvPr>
        </p:nvSpPr>
        <p:spPr/>
        <p:txBody>
          <a:bodyPr/>
          <a:lstStyle/>
          <a:p>
            <a:fld id="{F1511E0E-C3F8-5242-BF4F-9C00C99DF92D}" type="slidenum">
              <a:rPr lang="it-IT" smtClean="0"/>
              <a:t>3</a:t>
            </a:fld>
            <a:endParaRPr lang="it-IT"/>
          </a:p>
        </p:txBody>
      </p:sp>
    </p:spTree>
    <p:extLst>
      <p:ext uri="{BB962C8B-B14F-4D97-AF65-F5344CB8AC3E}">
        <p14:creationId xmlns:p14="http://schemas.microsoft.com/office/powerpoint/2010/main" val="3187465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Toglierei</a:t>
            </a:r>
            <a:r>
              <a:rPr lang="it-IT" baseline="0" dirty="0" smtClean="0"/>
              <a:t> registrazione dei modelli dal titolo, nel riquadro registrazione scriverei: </a:t>
            </a:r>
          </a:p>
          <a:p>
            <a:r>
              <a:rPr lang="it-IT" baseline="0" dirty="0" smtClean="0"/>
              <a:t>Registrazione dei modelli, il testo delle cause di morte deve essere registrato seguendo specifiche regole sintattiche (introduzione di separatori, gestione di casi specifici, ,…). Nella parte della codifica automatica farei capire che ad ogni causa riportata va attribuito un codice </a:t>
            </a:r>
            <a:endParaRPr lang="it-IT" dirty="0"/>
          </a:p>
        </p:txBody>
      </p:sp>
      <p:sp>
        <p:nvSpPr>
          <p:cNvPr id="4" name="Segnaposto numero diapositiva 3"/>
          <p:cNvSpPr>
            <a:spLocks noGrp="1"/>
          </p:cNvSpPr>
          <p:nvPr>
            <p:ph type="sldNum" sz="quarter" idx="10"/>
          </p:nvPr>
        </p:nvSpPr>
        <p:spPr/>
        <p:txBody>
          <a:bodyPr/>
          <a:lstStyle/>
          <a:p>
            <a:fld id="{F1511E0E-C3F8-5242-BF4F-9C00C99DF92D}" type="slidenum">
              <a:rPr lang="it-IT" smtClean="0"/>
              <a:t>4</a:t>
            </a:fld>
            <a:endParaRPr lang="it-IT"/>
          </a:p>
        </p:txBody>
      </p:sp>
    </p:spTree>
    <p:extLst>
      <p:ext uri="{BB962C8B-B14F-4D97-AF65-F5344CB8AC3E}">
        <p14:creationId xmlns:p14="http://schemas.microsoft.com/office/powerpoint/2010/main" val="4063490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1511E0E-C3F8-5242-BF4F-9C00C99DF92D}" type="slidenum">
              <a:rPr lang="it-IT" smtClean="0"/>
              <a:t>5</a:t>
            </a:fld>
            <a:endParaRPr lang="it-IT"/>
          </a:p>
        </p:txBody>
      </p:sp>
    </p:spTree>
    <p:extLst>
      <p:ext uri="{BB962C8B-B14F-4D97-AF65-F5344CB8AC3E}">
        <p14:creationId xmlns:p14="http://schemas.microsoft.com/office/powerpoint/2010/main" val="631688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1511E0E-C3F8-5242-BF4F-9C00C99DF92D}" type="slidenum">
              <a:rPr lang="it-IT" smtClean="0"/>
              <a:t>6</a:t>
            </a:fld>
            <a:endParaRPr lang="it-IT"/>
          </a:p>
        </p:txBody>
      </p:sp>
    </p:spTree>
    <p:extLst>
      <p:ext uri="{BB962C8B-B14F-4D97-AF65-F5344CB8AC3E}">
        <p14:creationId xmlns:p14="http://schemas.microsoft.com/office/powerpoint/2010/main" val="98232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F580544-6AB9-426B-9E59-5A4CFAA8D476}" type="datetimeFigureOut">
              <a:rPr lang="it-IT" smtClean="0"/>
              <a:t>20/11/2024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F82E04C-3C38-4EE5-A85A-58838023ECDA}" type="slidenum">
              <a:rPr lang="it-IT" smtClean="0"/>
              <a:t>‹N›</a:t>
            </a:fld>
            <a:endParaRPr lang="it-IT"/>
          </a:p>
        </p:txBody>
      </p:sp>
    </p:spTree>
    <p:extLst>
      <p:ext uri="{BB962C8B-B14F-4D97-AF65-F5344CB8AC3E}">
        <p14:creationId xmlns:p14="http://schemas.microsoft.com/office/powerpoint/2010/main" val="1446089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F580544-6AB9-426B-9E59-5A4CFAA8D476}" type="datetimeFigureOut">
              <a:rPr lang="it-IT" smtClean="0"/>
              <a:t>20/11/2024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F82E04C-3C38-4EE5-A85A-58838023ECDA}" type="slidenum">
              <a:rPr lang="it-IT" smtClean="0"/>
              <a:t>‹N›</a:t>
            </a:fld>
            <a:endParaRPr lang="it-IT"/>
          </a:p>
        </p:txBody>
      </p:sp>
    </p:spTree>
    <p:extLst>
      <p:ext uri="{BB962C8B-B14F-4D97-AF65-F5344CB8AC3E}">
        <p14:creationId xmlns:p14="http://schemas.microsoft.com/office/powerpoint/2010/main" val="2451118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F580544-6AB9-426B-9E59-5A4CFAA8D476}" type="datetimeFigureOut">
              <a:rPr lang="it-IT" smtClean="0"/>
              <a:t>20/11/2024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F82E04C-3C38-4EE5-A85A-58838023ECDA}" type="slidenum">
              <a:rPr lang="it-IT" smtClean="0"/>
              <a:t>‹N›</a:t>
            </a:fld>
            <a:endParaRPr lang="it-IT"/>
          </a:p>
        </p:txBody>
      </p:sp>
    </p:spTree>
    <p:extLst>
      <p:ext uri="{BB962C8B-B14F-4D97-AF65-F5344CB8AC3E}">
        <p14:creationId xmlns:p14="http://schemas.microsoft.com/office/powerpoint/2010/main" val="3024767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F580544-6AB9-426B-9E59-5A4CFAA8D476}" type="datetimeFigureOut">
              <a:rPr lang="it-IT" smtClean="0"/>
              <a:t>20/11/2024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F82E04C-3C38-4EE5-A85A-58838023ECDA}" type="slidenum">
              <a:rPr lang="it-IT" smtClean="0"/>
              <a:t>‹N›</a:t>
            </a:fld>
            <a:endParaRPr lang="it-IT"/>
          </a:p>
        </p:txBody>
      </p:sp>
    </p:spTree>
    <p:extLst>
      <p:ext uri="{BB962C8B-B14F-4D97-AF65-F5344CB8AC3E}">
        <p14:creationId xmlns:p14="http://schemas.microsoft.com/office/powerpoint/2010/main" val="1231257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0F580544-6AB9-426B-9E59-5A4CFAA8D476}" type="datetimeFigureOut">
              <a:rPr lang="it-IT" smtClean="0"/>
              <a:t>20/11/2024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F82E04C-3C38-4EE5-A85A-58838023ECDA}" type="slidenum">
              <a:rPr lang="it-IT" smtClean="0"/>
              <a:t>‹N›</a:t>
            </a:fld>
            <a:endParaRPr lang="it-IT"/>
          </a:p>
        </p:txBody>
      </p:sp>
    </p:spTree>
    <p:extLst>
      <p:ext uri="{BB962C8B-B14F-4D97-AF65-F5344CB8AC3E}">
        <p14:creationId xmlns:p14="http://schemas.microsoft.com/office/powerpoint/2010/main" val="1884432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F580544-6AB9-426B-9E59-5A4CFAA8D476}" type="datetimeFigureOut">
              <a:rPr lang="it-IT" smtClean="0"/>
              <a:t>20/11/2024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F82E04C-3C38-4EE5-A85A-58838023ECDA}" type="slidenum">
              <a:rPr lang="it-IT" smtClean="0"/>
              <a:t>‹N›</a:t>
            </a:fld>
            <a:endParaRPr lang="it-IT"/>
          </a:p>
        </p:txBody>
      </p:sp>
    </p:spTree>
    <p:extLst>
      <p:ext uri="{BB962C8B-B14F-4D97-AF65-F5344CB8AC3E}">
        <p14:creationId xmlns:p14="http://schemas.microsoft.com/office/powerpoint/2010/main" val="2378021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F580544-6AB9-426B-9E59-5A4CFAA8D476}" type="datetimeFigureOut">
              <a:rPr lang="it-IT" smtClean="0"/>
              <a:t>20/11/2024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F82E04C-3C38-4EE5-A85A-58838023ECDA}" type="slidenum">
              <a:rPr lang="it-IT" smtClean="0"/>
              <a:t>‹N›</a:t>
            </a:fld>
            <a:endParaRPr lang="it-IT"/>
          </a:p>
        </p:txBody>
      </p:sp>
    </p:spTree>
    <p:extLst>
      <p:ext uri="{BB962C8B-B14F-4D97-AF65-F5344CB8AC3E}">
        <p14:creationId xmlns:p14="http://schemas.microsoft.com/office/powerpoint/2010/main" val="3383873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F580544-6AB9-426B-9E59-5A4CFAA8D476}" type="datetimeFigureOut">
              <a:rPr lang="it-IT" smtClean="0"/>
              <a:t>20/11/2024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F82E04C-3C38-4EE5-A85A-58838023ECDA}" type="slidenum">
              <a:rPr lang="it-IT" smtClean="0"/>
              <a:t>‹N›</a:t>
            </a:fld>
            <a:endParaRPr lang="it-IT"/>
          </a:p>
        </p:txBody>
      </p:sp>
    </p:spTree>
    <p:extLst>
      <p:ext uri="{BB962C8B-B14F-4D97-AF65-F5344CB8AC3E}">
        <p14:creationId xmlns:p14="http://schemas.microsoft.com/office/powerpoint/2010/main" val="3831206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F580544-6AB9-426B-9E59-5A4CFAA8D476}" type="datetimeFigureOut">
              <a:rPr lang="it-IT" smtClean="0"/>
              <a:t>20/11/2024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F82E04C-3C38-4EE5-A85A-58838023ECDA}" type="slidenum">
              <a:rPr lang="it-IT" smtClean="0"/>
              <a:t>‹N›</a:t>
            </a:fld>
            <a:endParaRPr lang="it-IT"/>
          </a:p>
        </p:txBody>
      </p:sp>
    </p:spTree>
    <p:extLst>
      <p:ext uri="{BB962C8B-B14F-4D97-AF65-F5344CB8AC3E}">
        <p14:creationId xmlns:p14="http://schemas.microsoft.com/office/powerpoint/2010/main" val="2200637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0F580544-6AB9-426B-9E59-5A4CFAA8D476}" type="datetimeFigureOut">
              <a:rPr lang="it-IT" smtClean="0"/>
              <a:t>20/11/2024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F82E04C-3C38-4EE5-A85A-58838023ECDA}" type="slidenum">
              <a:rPr lang="it-IT" smtClean="0"/>
              <a:t>‹N›</a:t>
            </a:fld>
            <a:endParaRPr lang="it-IT"/>
          </a:p>
        </p:txBody>
      </p:sp>
    </p:spTree>
    <p:extLst>
      <p:ext uri="{BB962C8B-B14F-4D97-AF65-F5344CB8AC3E}">
        <p14:creationId xmlns:p14="http://schemas.microsoft.com/office/powerpoint/2010/main" val="316906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0F580544-6AB9-426B-9E59-5A4CFAA8D476}" type="datetimeFigureOut">
              <a:rPr lang="it-IT" smtClean="0"/>
              <a:t>20/11/2024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F82E04C-3C38-4EE5-A85A-58838023ECDA}" type="slidenum">
              <a:rPr lang="it-IT" smtClean="0"/>
              <a:t>‹N›</a:t>
            </a:fld>
            <a:endParaRPr lang="it-IT"/>
          </a:p>
        </p:txBody>
      </p:sp>
    </p:spTree>
    <p:extLst>
      <p:ext uri="{BB962C8B-B14F-4D97-AF65-F5344CB8AC3E}">
        <p14:creationId xmlns:p14="http://schemas.microsoft.com/office/powerpoint/2010/main" val="1146259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580544-6AB9-426B-9E59-5A4CFAA8D476}" type="datetimeFigureOut">
              <a:rPr lang="it-IT" smtClean="0"/>
              <a:t>20/11/2024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82E04C-3C38-4EE5-A85A-58838023ECDA}" type="slidenum">
              <a:rPr lang="it-IT" smtClean="0"/>
              <a:t>‹N›</a:t>
            </a:fld>
            <a:endParaRPr lang="it-IT"/>
          </a:p>
        </p:txBody>
      </p:sp>
    </p:spTree>
    <p:extLst>
      <p:ext uri="{BB962C8B-B14F-4D97-AF65-F5344CB8AC3E}">
        <p14:creationId xmlns:p14="http://schemas.microsoft.com/office/powerpoint/2010/main" val="2591771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openxmlformats.org/officeDocument/2006/relationships/image" Target="../media/image5.jpeg"/><Relationship Id="rId4" Type="http://schemas.openxmlformats.org/officeDocument/2006/relationships/diagramData" Target="../diagrams/data1.xml"/><Relationship Id="rId9"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tangolo 9"/>
          <p:cNvSpPr/>
          <p:nvPr/>
        </p:nvSpPr>
        <p:spPr>
          <a:xfrm>
            <a:off x="188" y="0"/>
            <a:ext cx="1519633" cy="6858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2257" tIns="16128" rIns="32257" bIns="16128" numCol="1" spcCol="0" rtlCol="0" fromWordArt="0" anchor="ctr" anchorCtr="0" forceAA="0" compatLnSpc="1">
            <a:prstTxWarp prst="textNoShape">
              <a:avLst/>
            </a:prstTxWarp>
            <a:noAutofit/>
          </a:bodyPr>
          <a:lstStyle/>
          <a:p>
            <a:pPr algn="ctr"/>
            <a:endParaRPr lang="it-IT"/>
          </a:p>
        </p:txBody>
      </p:sp>
      <p:cxnSp>
        <p:nvCxnSpPr>
          <p:cNvPr id="18" name="Connettore 1 17"/>
          <p:cNvCxnSpPr>
            <a:cxnSpLocks/>
          </p:cNvCxnSpPr>
          <p:nvPr/>
        </p:nvCxnSpPr>
        <p:spPr>
          <a:xfrm>
            <a:off x="6803865" y="1079501"/>
            <a:ext cx="5045777" cy="2519"/>
          </a:xfrm>
          <a:prstGeom prst="line">
            <a:avLst/>
          </a:prstGeom>
          <a:ln w="6350" cap="rnd">
            <a:solidFill>
              <a:schemeClr val="bg1"/>
            </a:solidFill>
            <a:prstDash val="dash"/>
          </a:ln>
        </p:spPr>
        <p:style>
          <a:lnRef idx="1">
            <a:schemeClr val="accent1"/>
          </a:lnRef>
          <a:fillRef idx="0">
            <a:schemeClr val="accent1"/>
          </a:fillRef>
          <a:effectRef idx="0">
            <a:schemeClr val="accent1"/>
          </a:effectRef>
          <a:fontRef idx="minor">
            <a:schemeClr val="tx1"/>
          </a:fontRef>
        </p:style>
      </p:cxnSp>
      <p:pic>
        <p:nvPicPr>
          <p:cNvPr id="23" name="Immagine 22"/>
          <p:cNvPicPr>
            <a:picLocks noChangeAspect="1"/>
          </p:cNvPicPr>
          <p:nvPr/>
        </p:nvPicPr>
        <p:blipFill rotWithShape="1">
          <a:blip r:embed="rId3" cstate="print">
            <a:extLst>
              <a:ext uri="{28A0092B-C50C-407E-A947-70E740481C1C}">
                <a14:useLocalDpi xmlns:a14="http://schemas.microsoft.com/office/drawing/2010/main" val="0"/>
              </a:ext>
            </a:extLst>
          </a:blip>
          <a:srcRect l="30530" t="20116" r="29316" b="22036"/>
          <a:stretch/>
        </p:blipFill>
        <p:spPr>
          <a:xfrm>
            <a:off x="2051081" y="698582"/>
            <a:ext cx="3619676" cy="3077077"/>
          </a:xfrm>
          <a:prstGeom prst="rect">
            <a:avLst/>
          </a:prstGeom>
        </p:spPr>
      </p:pic>
      <p:sp>
        <p:nvSpPr>
          <p:cNvPr id="37" name="CasellaDiTesto 36"/>
          <p:cNvSpPr txBox="1"/>
          <p:nvPr/>
        </p:nvSpPr>
        <p:spPr>
          <a:xfrm>
            <a:off x="5194369" y="1268780"/>
            <a:ext cx="3200512" cy="165558"/>
          </a:xfrm>
          <a:prstGeom prst="rect">
            <a:avLst/>
          </a:prstGeom>
          <a:noFill/>
        </p:spPr>
        <p:txBody>
          <a:bodyPr wrap="square" rtlCol="0">
            <a:spAutoFit/>
          </a:bodyPr>
          <a:lstStyle/>
          <a:p>
            <a:endParaRPr lang="it-IT" sz="476"/>
          </a:p>
        </p:txBody>
      </p:sp>
      <p:sp>
        <p:nvSpPr>
          <p:cNvPr id="38" name="CasellaDiTesto 37"/>
          <p:cNvSpPr txBox="1"/>
          <p:nvPr/>
        </p:nvSpPr>
        <p:spPr>
          <a:xfrm>
            <a:off x="12534280" y="1731239"/>
            <a:ext cx="3200512" cy="165558"/>
          </a:xfrm>
          <a:prstGeom prst="rect">
            <a:avLst/>
          </a:prstGeom>
          <a:noFill/>
        </p:spPr>
        <p:txBody>
          <a:bodyPr wrap="square" rtlCol="0">
            <a:spAutoFit/>
          </a:bodyPr>
          <a:lstStyle/>
          <a:p>
            <a:endParaRPr lang="it-IT" sz="476"/>
          </a:p>
        </p:txBody>
      </p:sp>
      <p:grpSp>
        <p:nvGrpSpPr>
          <p:cNvPr id="8" name="Gruppo 7">
            <a:extLst>
              <a:ext uri="{FF2B5EF4-FFF2-40B4-BE49-F238E27FC236}">
                <a16:creationId xmlns:a16="http://schemas.microsoft.com/office/drawing/2014/main" id="{389C347F-22AD-8043-9566-541ABC8CA633}"/>
              </a:ext>
            </a:extLst>
          </p:cNvPr>
          <p:cNvGrpSpPr/>
          <p:nvPr/>
        </p:nvGrpSpPr>
        <p:grpSpPr>
          <a:xfrm>
            <a:off x="8289789" y="3260070"/>
            <a:ext cx="1380120" cy="1159935"/>
            <a:chOff x="104776" y="4077307"/>
            <a:chExt cx="1035090" cy="869951"/>
          </a:xfrm>
        </p:grpSpPr>
        <p:sp>
          <p:nvSpPr>
            <p:cNvPr id="11" name="CasellaDiTesto 10"/>
            <p:cNvSpPr txBox="1"/>
            <p:nvPr/>
          </p:nvSpPr>
          <p:spPr>
            <a:xfrm>
              <a:off x="104776" y="4120544"/>
              <a:ext cx="1035090" cy="826714"/>
            </a:xfrm>
            <a:prstGeom prst="rect">
              <a:avLst/>
            </a:prstGeom>
            <a:noFill/>
          </p:spPr>
          <p:txBody>
            <a:bodyPr wrap="square" lIns="0" tIns="0" rIns="0" bIns="0" rtlCol="0" anchor="t" anchorCtr="0">
              <a:noAutofit/>
            </a:bodyPr>
            <a:lstStyle/>
            <a:p>
              <a:pPr>
                <a:spcAft>
                  <a:spcPts val="800"/>
                </a:spcAft>
              </a:pPr>
              <a:r>
                <a:rPr lang="it-IT" sz="933" cap="all" spc="-27" dirty="0">
                  <a:solidFill>
                    <a:srgbClr val="0C3182"/>
                  </a:solidFill>
                  <a:uFill>
                    <a:solidFill>
                      <a:srgbClr val="DB332E"/>
                    </a:solidFill>
                  </a:uFill>
                  <a:latin typeface="Trebuchet MS" charset="0"/>
                  <a:ea typeface="Trebuchet MS" charset="0"/>
                  <a:cs typeface="Trebuchet MS" charset="0"/>
                </a:rPr>
                <a:t>ROMA 26 FEBBRAIO 2018</a:t>
              </a:r>
            </a:p>
            <a:p>
              <a:pPr>
                <a:spcAft>
                  <a:spcPts val="800"/>
                </a:spcAft>
              </a:pPr>
              <a:r>
                <a:rPr lang="it-IT" sz="933" b="1" cap="all" spc="-27" dirty="0">
                  <a:solidFill>
                    <a:srgbClr val="DB332E"/>
                  </a:solidFill>
                  <a:uFill>
                    <a:solidFill>
                      <a:srgbClr val="DB332E"/>
                    </a:solidFill>
                  </a:uFill>
                  <a:latin typeface="Trebuchet MS" charset="0"/>
                  <a:ea typeface="Trebuchet MS" charset="0"/>
                  <a:cs typeface="Trebuchet MS" charset="0"/>
                </a:rPr>
                <a:t>INAUGURAZIONE </a:t>
              </a:r>
              <a:br>
                <a:rPr lang="it-IT" sz="933" b="1" cap="all" spc="-27" dirty="0">
                  <a:solidFill>
                    <a:srgbClr val="DB332E"/>
                  </a:solidFill>
                  <a:uFill>
                    <a:solidFill>
                      <a:srgbClr val="DB332E"/>
                    </a:solidFill>
                  </a:uFill>
                  <a:latin typeface="Trebuchet MS" charset="0"/>
                  <a:ea typeface="Trebuchet MS" charset="0"/>
                  <a:cs typeface="Trebuchet MS" charset="0"/>
                </a:rPr>
              </a:br>
              <a:r>
                <a:rPr lang="it-IT" sz="933" b="1" cap="all" spc="-27" dirty="0">
                  <a:solidFill>
                    <a:srgbClr val="DB332E"/>
                  </a:solidFill>
                  <a:uFill>
                    <a:solidFill>
                      <a:srgbClr val="DB332E"/>
                    </a:solidFill>
                  </a:uFill>
                  <a:latin typeface="Trebuchet MS" charset="0"/>
                  <a:ea typeface="Trebuchet MS" charset="0"/>
                  <a:cs typeface="Trebuchet MS" charset="0"/>
                </a:rPr>
                <a:t>DEL NUOVO LABORATORIO DELL’INNOVAZIONE</a:t>
              </a:r>
            </a:p>
            <a:p>
              <a:pPr>
                <a:spcAft>
                  <a:spcPts val="800"/>
                </a:spcAft>
              </a:pPr>
              <a:r>
                <a:rPr lang="it-IT" sz="933" cap="all" spc="-27" dirty="0">
                  <a:solidFill>
                    <a:srgbClr val="0C3182"/>
                  </a:solidFill>
                  <a:uFill>
                    <a:solidFill>
                      <a:srgbClr val="DB332E"/>
                    </a:solidFill>
                  </a:uFill>
                  <a:latin typeface="Trebuchet MS" charset="0"/>
                  <a:ea typeface="Trebuchet MS" charset="0"/>
                  <a:cs typeface="Trebuchet MS" charset="0"/>
                </a:rPr>
                <a:t>GIORGIO ALLEVA</a:t>
              </a:r>
            </a:p>
          </p:txBody>
        </p:sp>
        <p:cxnSp>
          <p:nvCxnSpPr>
            <p:cNvPr id="20" name="Connettore 1 19">
              <a:extLst>
                <a:ext uri="{FF2B5EF4-FFF2-40B4-BE49-F238E27FC236}">
                  <a16:creationId xmlns:a16="http://schemas.microsoft.com/office/drawing/2014/main" id="{2AF6B847-6AA4-EE45-B5C1-2378D77A13DF}"/>
                </a:ext>
              </a:extLst>
            </p:cNvPr>
            <p:cNvCxnSpPr>
              <a:cxnSpLocks/>
            </p:cNvCxnSpPr>
            <p:nvPr/>
          </p:nvCxnSpPr>
          <p:spPr>
            <a:xfrm>
              <a:off x="118416" y="4947257"/>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Connettore 1 21">
              <a:extLst>
                <a:ext uri="{FF2B5EF4-FFF2-40B4-BE49-F238E27FC236}">
                  <a16:creationId xmlns:a16="http://schemas.microsoft.com/office/drawing/2014/main" id="{1F1A679F-AE4E-3F40-B58A-DA116213B895}"/>
                </a:ext>
              </a:extLst>
            </p:cNvPr>
            <p:cNvCxnSpPr>
              <a:cxnSpLocks/>
            </p:cNvCxnSpPr>
            <p:nvPr/>
          </p:nvCxnSpPr>
          <p:spPr>
            <a:xfrm>
              <a:off x="118416" y="4756757"/>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Connettore 1 23">
              <a:extLst>
                <a:ext uri="{FF2B5EF4-FFF2-40B4-BE49-F238E27FC236}">
                  <a16:creationId xmlns:a16="http://schemas.microsoft.com/office/drawing/2014/main" id="{02ECA76D-CE46-964F-ADB1-58FE7D489276}"/>
                </a:ext>
              </a:extLst>
            </p:cNvPr>
            <p:cNvCxnSpPr>
              <a:cxnSpLocks/>
            </p:cNvCxnSpPr>
            <p:nvPr/>
          </p:nvCxnSpPr>
          <p:spPr>
            <a:xfrm>
              <a:off x="118416" y="4255107"/>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6" name="Connettore 1 25">
              <a:extLst>
                <a:ext uri="{FF2B5EF4-FFF2-40B4-BE49-F238E27FC236}">
                  <a16:creationId xmlns:a16="http://schemas.microsoft.com/office/drawing/2014/main" id="{75C640FF-78E7-C749-9B3D-914AE55087D2}"/>
                </a:ext>
              </a:extLst>
            </p:cNvPr>
            <p:cNvCxnSpPr>
              <a:cxnSpLocks/>
            </p:cNvCxnSpPr>
            <p:nvPr/>
          </p:nvCxnSpPr>
          <p:spPr>
            <a:xfrm>
              <a:off x="118416" y="4077307"/>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33" name="Rettangolo 32">
            <a:extLst>
              <a:ext uri="{FF2B5EF4-FFF2-40B4-BE49-F238E27FC236}">
                <a16:creationId xmlns:a16="http://schemas.microsoft.com/office/drawing/2014/main" id="{9CB06311-B68B-0A48-AB55-4E3C68E72BEE}"/>
              </a:ext>
            </a:extLst>
          </p:cNvPr>
          <p:cNvSpPr/>
          <p:nvPr/>
        </p:nvSpPr>
        <p:spPr>
          <a:xfrm>
            <a:off x="6202017" y="0"/>
            <a:ext cx="5989983" cy="6858000"/>
          </a:xfrm>
          <a:prstGeom prst="rect">
            <a:avLst/>
          </a:prstGeom>
          <a:solidFill>
            <a:srgbClr val="0D318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2257" tIns="16128" rIns="32257" bIns="16128" numCol="1" spcCol="0" rtlCol="0" fromWordArt="0" anchor="ctr" anchorCtr="0" forceAA="0" compatLnSpc="1">
            <a:prstTxWarp prst="textNoShape">
              <a:avLst/>
            </a:prstTxWarp>
            <a:noAutofit/>
          </a:bodyPr>
          <a:lstStyle/>
          <a:p>
            <a:pPr algn="ctr"/>
            <a:endParaRPr lang="it-IT"/>
          </a:p>
        </p:txBody>
      </p:sp>
      <p:sp>
        <p:nvSpPr>
          <p:cNvPr id="4" name="CasellaDiTesto 3"/>
          <p:cNvSpPr txBox="1"/>
          <p:nvPr/>
        </p:nvSpPr>
        <p:spPr>
          <a:xfrm>
            <a:off x="6803865" y="1834994"/>
            <a:ext cx="3837632" cy="2154436"/>
          </a:xfrm>
          <a:prstGeom prst="rect">
            <a:avLst/>
          </a:prstGeom>
          <a:noFill/>
        </p:spPr>
        <p:txBody>
          <a:bodyPr wrap="square" lIns="0" tIns="0" rIns="0" bIns="0" rtlCol="0">
            <a:spAutoFit/>
          </a:bodyPr>
          <a:lstStyle/>
          <a:p>
            <a:pPr>
              <a:tabLst>
                <a:tab pos="1919872" algn="l"/>
              </a:tabLst>
            </a:pPr>
            <a:r>
              <a:rPr lang="it-IT" sz="2800" b="1" dirty="0" smtClean="0">
                <a:solidFill>
                  <a:schemeClr val="bg1"/>
                </a:solidFill>
                <a:latin typeface="Trebuchet MS" charset="0"/>
                <a:ea typeface="Trebuchet MS" charset="0"/>
                <a:cs typeface="Trebuchet MS" charset="0"/>
              </a:rPr>
              <a:t>Applicazione di metodi di intelligenza artificiale per la codifica automatica delle cause di morte</a:t>
            </a:r>
            <a:endParaRPr lang="it-IT" sz="2800" b="1" dirty="0">
              <a:solidFill>
                <a:schemeClr val="bg1"/>
              </a:solidFill>
              <a:latin typeface="Trebuchet MS" charset="0"/>
              <a:ea typeface="Trebuchet MS" charset="0"/>
              <a:cs typeface="Trebuchet MS" charset="0"/>
            </a:endParaRPr>
          </a:p>
        </p:txBody>
      </p:sp>
      <p:sp>
        <p:nvSpPr>
          <p:cNvPr id="34" name="CasellaDiTesto 33">
            <a:extLst>
              <a:ext uri="{FF2B5EF4-FFF2-40B4-BE49-F238E27FC236}">
                <a16:creationId xmlns:a16="http://schemas.microsoft.com/office/drawing/2014/main" id="{E6941202-2A64-E048-AB50-1D5F04D3AE21}"/>
              </a:ext>
            </a:extLst>
          </p:cNvPr>
          <p:cNvSpPr txBox="1"/>
          <p:nvPr/>
        </p:nvSpPr>
        <p:spPr>
          <a:xfrm>
            <a:off x="6803865" y="724076"/>
            <a:ext cx="4734305" cy="287323"/>
          </a:xfrm>
          <a:prstGeom prst="rect">
            <a:avLst/>
          </a:prstGeom>
          <a:noFill/>
        </p:spPr>
        <p:txBody>
          <a:bodyPr wrap="square" lIns="0" tIns="0" rIns="0" bIns="0" rtlCol="0">
            <a:spAutoFit/>
          </a:bodyPr>
          <a:lstStyle/>
          <a:p>
            <a:pPr>
              <a:tabLst>
                <a:tab pos="1919872" algn="l"/>
              </a:tabLst>
            </a:pPr>
            <a:r>
              <a:rPr lang="it-IT" sz="1867" dirty="0" err="1" smtClean="0">
                <a:solidFill>
                  <a:schemeClr val="bg1"/>
                </a:solidFill>
                <a:latin typeface="Trebuchet MS" charset="0"/>
                <a:ea typeface="Trebuchet MS" charset="0"/>
                <a:cs typeface="Trebuchet MS" charset="0"/>
              </a:rPr>
              <a:t>LabInn</a:t>
            </a:r>
            <a:r>
              <a:rPr lang="it-IT" sz="1867" dirty="0" smtClean="0">
                <a:solidFill>
                  <a:schemeClr val="bg1"/>
                </a:solidFill>
                <a:latin typeface="Trebuchet MS" charset="0"/>
                <a:ea typeface="Trebuchet MS" charset="0"/>
                <a:cs typeface="Trebuchet MS" charset="0"/>
              </a:rPr>
              <a:t> V Call - 19 NOVEMBRE 2024</a:t>
            </a:r>
            <a:endParaRPr lang="it-IT" sz="1867" dirty="0">
              <a:solidFill>
                <a:schemeClr val="bg1"/>
              </a:solidFill>
              <a:latin typeface="Trebuchet MS" charset="0"/>
              <a:ea typeface="Trebuchet MS" charset="0"/>
              <a:cs typeface="Trebuchet MS" charset="0"/>
            </a:endParaRPr>
          </a:p>
        </p:txBody>
      </p:sp>
      <p:sp>
        <p:nvSpPr>
          <p:cNvPr id="35" name="CasellaDiTesto 34">
            <a:extLst>
              <a:ext uri="{FF2B5EF4-FFF2-40B4-BE49-F238E27FC236}">
                <a16:creationId xmlns:a16="http://schemas.microsoft.com/office/drawing/2014/main" id="{82E36139-6FE7-6846-ACBB-7C6CC20E9687}"/>
              </a:ext>
            </a:extLst>
          </p:cNvPr>
          <p:cNvSpPr txBox="1"/>
          <p:nvPr/>
        </p:nvSpPr>
        <p:spPr>
          <a:xfrm>
            <a:off x="6893591" y="4804992"/>
            <a:ext cx="4866323" cy="1723933"/>
          </a:xfrm>
          <a:prstGeom prst="rect">
            <a:avLst/>
          </a:prstGeom>
          <a:noFill/>
        </p:spPr>
        <p:txBody>
          <a:bodyPr wrap="square" lIns="0" tIns="0" rIns="0" bIns="0" rtlCol="0">
            <a:spAutoFit/>
          </a:bodyPr>
          <a:lstStyle/>
          <a:p>
            <a:pPr>
              <a:tabLst>
                <a:tab pos="1919872" algn="l"/>
              </a:tabLst>
            </a:pPr>
            <a:r>
              <a:rPr lang="it-IT" sz="1867" dirty="0" smtClean="0">
                <a:solidFill>
                  <a:schemeClr val="bg1"/>
                </a:solidFill>
                <a:latin typeface="Trebuchet MS" charset="0"/>
                <a:ea typeface="Trebuchet MS" charset="0"/>
                <a:cs typeface="Trebuchet MS" charset="0"/>
              </a:rPr>
              <a:t>Tania Bracci</a:t>
            </a:r>
          </a:p>
          <a:p>
            <a:pPr>
              <a:tabLst>
                <a:tab pos="1919872" algn="l"/>
              </a:tabLst>
            </a:pPr>
            <a:r>
              <a:rPr lang="it-IT" sz="1867" dirty="0" smtClean="0">
                <a:solidFill>
                  <a:schemeClr val="bg1"/>
                </a:solidFill>
                <a:latin typeface="Trebuchet MS" charset="0"/>
                <a:ea typeface="Trebuchet MS" charset="0"/>
                <a:cs typeface="Trebuchet MS" charset="0"/>
              </a:rPr>
              <a:t>Francesco Grippo</a:t>
            </a:r>
          </a:p>
          <a:p>
            <a:pPr>
              <a:tabLst>
                <a:tab pos="1919872" algn="l"/>
              </a:tabLst>
            </a:pPr>
            <a:r>
              <a:rPr lang="it-IT" sz="1867" dirty="0" smtClean="0">
                <a:solidFill>
                  <a:schemeClr val="bg1"/>
                </a:solidFill>
                <a:latin typeface="Trebuchet MS" charset="0"/>
                <a:ea typeface="Trebuchet MS" charset="0"/>
                <a:cs typeface="Trebuchet MS" charset="0"/>
              </a:rPr>
              <a:t>Simone Navarra (Referente di progetto)</a:t>
            </a:r>
          </a:p>
          <a:p>
            <a:pPr>
              <a:tabLst>
                <a:tab pos="1919872" algn="l"/>
              </a:tabLst>
            </a:pPr>
            <a:r>
              <a:rPr lang="it-IT" sz="1867" dirty="0" smtClean="0">
                <a:solidFill>
                  <a:schemeClr val="bg1"/>
                </a:solidFill>
                <a:latin typeface="Trebuchet MS" charset="0"/>
                <a:ea typeface="Trebuchet MS" charset="0"/>
                <a:cs typeface="Trebuchet MS" charset="0"/>
              </a:rPr>
              <a:t>Chiara Orsi </a:t>
            </a:r>
          </a:p>
          <a:p>
            <a:pPr>
              <a:tabLst>
                <a:tab pos="1919872" algn="l"/>
              </a:tabLst>
            </a:pPr>
            <a:r>
              <a:rPr lang="it-IT" sz="1867" dirty="0" smtClean="0">
                <a:solidFill>
                  <a:schemeClr val="bg1"/>
                </a:solidFill>
                <a:latin typeface="Trebuchet MS" charset="0"/>
                <a:ea typeface="Trebuchet MS" charset="0"/>
                <a:cs typeface="Trebuchet MS" charset="0"/>
              </a:rPr>
              <a:t>Angela Pappagallo (Referente informatico)</a:t>
            </a:r>
          </a:p>
          <a:p>
            <a:pPr>
              <a:tabLst>
                <a:tab pos="1919872" algn="l"/>
              </a:tabLst>
            </a:pPr>
            <a:r>
              <a:rPr lang="it-IT" sz="1867" dirty="0" smtClean="0">
                <a:solidFill>
                  <a:schemeClr val="bg1"/>
                </a:solidFill>
                <a:latin typeface="Trebuchet MS" charset="0"/>
                <a:ea typeface="Trebuchet MS" charset="0"/>
                <a:cs typeface="Trebuchet MS" charset="0"/>
              </a:rPr>
              <a:t>Francesco Pugliese</a:t>
            </a:r>
          </a:p>
        </p:txBody>
      </p:sp>
      <p:cxnSp>
        <p:nvCxnSpPr>
          <p:cNvPr id="36" name="Connettore 1 35">
            <a:extLst>
              <a:ext uri="{FF2B5EF4-FFF2-40B4-BE49-F238E27FC236}">
                <a16:creationId xmlns:a16="http://schemas.microsoft.com/office/drawing/2014/main" id="{54FA6D19-AFBA-D549-98BA-022B4866E6D2}"/>
              </a:ext>
            </a:extLst>
          </p:cNvPr>
          <p:cNvCxnSpPr>
            <a:cxnSpLocks/>
          </p:cNvCxnSpPr>
          <p:nvPr/>
        </p:nvCxnSpPr>
        <p:spPr>
          <a:xfrm>
            <a:off x="6803865" y="1079501"/>
            <a:ext cx="5045777" cy="2519"/>
          </a:xfrm>
          <a:prstGeom prst="line">
            <a:avLst/>
          </a:prstGeom>
          <a:ln w="6350" cap="rnd">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0" name="Connettore 1 39">
            <a:extLst>
              <a:ext uri="{FF2B5EF4-FFF2-40B4-BE49-F238E27FC236}">
                <a16:creationId xmlns:a16="http://schemas.microsoft.com/office/drawing/2014/main" id="{02B0AB61-10C2-A34F-9E41-C5F956E3361E}"/>
              </a:ext>
            </a:extLst>
          </p:cNvPr>
          <p:cNvCxnSpPr>
            <a:cxnSpLocks/>
          </p:cNvCxnSpPr>
          <p:nvPr/>
        </p:nvCxnSpPr>
        <p:spPr>
          <a:xfrm>
            <a:off x="6803865" y="6605657"/>
            <a:ext cx="5045777" cy="2519"/>
          </a:xfrm>
          <a:prstGeom prst="line">
            <a:avLst/>
          </a:prstGeom>
          <a:ln w="6350" cap="rnd">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7142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tangolo 9"/>
          <p:cNvSpPr/>
          <p:nvPr/>
        </p:nvSpPr>
        <p:spPr>
          <a:xfrm>
            <a:off x="188" y="0"/>
            <a:ext cx="1519633"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2257" tIns="16128" rIns="32257" bIns="16128" numCol="1" spcCol="0" rtlCol="0" fromWordArt="0" anchor="ctr" anchorCtr="0" forceAA="0" compatLnSpc="1">
            <a:prstTxWarp prst="textNoShape">
              <a:avLst/>
            </a:prstTxWarp>
            <a:noAutofit/>
          </a:bodyPr>
          <a:lstStyle/>
          <a:p>
            <a:pPr algn="ctr"/>
            <a:endParaRPr lang="it-IT"/>
          </a:p>
        </p:txBody>
      </p:sp>
      <p:sp>
        <p:nvSpPr>
          <p:cNvPr id="29" name="CasellaDiTesto 28">
            <a:extLst>
              <a:ext uri="{FF2B5EF4-FFF2-40B4-BE49-F238E27FC236}">
                <a16:creationId xmlns:a16="http://schemas.microsoft.com/office/drawing/2014/main" id="{17DF046E-78C6-BC4D-80DB-98C04F53112B}"/>
              </a:ext>
            </a:extLst>
          </p:cNvPr>
          <p:cNvSpPr txBox="1"/>
          <p:nvPr/>
        </p:nvSpPr>
        <p:spPr>
          <a:xfrm>
            <a:off x="187" y="5150866"/>
            <a:ext cx="1519820" cy="1805559"/>
          </a:xfrm>
          <a:prstGeom prst="rect">
            <a:avLst/>
          </a:prstGeom>
          <a:noFill/>
        </p:spPr>
        <p:txBody>
          <a:bodyPr wrap="square" lIns="0" tIns="0" rIns="0" bIns="0" rtlCol="0">
            <a:spAutoFit/>
          </a:bodyPr>
          <a:lstStyle/>
          <a:p>
            <a:pPr algn="ctr">
              <a:tabLst>
                <a:tab pos="1919872" algn="l"/>
              </a:tabLst>
            </a:pPr>
            <a:r>
              <a:rPr lang="it-IT" sz="11733" dirty="0">
                <a:solidFill>
                  <a:schemeClr val="bg1"/>
                </a:solidFill>
                <a:latin typeface="Trebuchet MS" charset="0"/>
                <a:ea typeface="Trebuchet MS" charset="0"/>
                <a:cs typeface="Trebuchet MS" charset="0"/>
              </a:rPr>
              <a:t>1</a:t>
            </a:r>
          </a:p>
        </p:txBody>
      </p:sp>
      <p:sp>
        <p:nvSpPr>
          <p:cNvPr id="4" name="CasellaDiTesto 3"/>
          <p:cNvSpPr txBox="1"/>
          <p:nvPr/>
        </p:nvSpPr>
        <p:spPr>
          <a:xfrm>
            <a:off x="1758089" y="517399"/>
            <a:ext cx="10091553" cy="492443"/>
          </a:xfrm>
          <a:prstGeom prst="rect">
            <a:avLst/>
          </a:prstGeom>
          <a:noFill/>
        </p:spPr>
        <p:txBody>
          <a:bodyPr wrap="square" lIns="0" tIns="0" rIns="0" bIns="0" rtlCol="0">
            <a:spAutoFit/>
          </a:bodyPr>
          <a:lstStyle/>
          <a:p>
            <a:pPr>
              <a:tabLst>
                <a:tab pos="1919872" algn="l"/>
              </a:tabLst>
            </a:pPr>
            <a:r>
              <a:rPr lang="it-IT" sz="3200" b="1" dirty="0" smtClean="0">
                <a:solidFill>
                  <a:srgbClr val="0C3182"/>
                </a:solidFill>
                <a:latin typeface="Trebuchet MS" charset="0"/>
                <a:ea typeface="Trebuchet MS" charset="0"/>
                <a:cs typeface="Trebuchet MS" charset="0"/>
              </a:rPr>
              <a:t>Rilevazione sui Decessi e le Cause di morte</a:t>
            </a:r>
            <a:endParaRPr lang="it-IT" sz="3200" b="1" dirty="0">
              <a:solidFill>
                <a:srgbClr val="0C3182"/>
              </a:solidFill>
              <a:latin typeface="Trebuchet MS" charset="0"/>
              <a:ea typeface="Trebuchet MS" charset="0"/>
              <a:cs typeface="Trebuchet MS" charset="0"/>
            </a:endParaRPr>
          </a:p>
        </p:txBody>
      </p:sp>
      <p:cxnSp>
        <p:nvCxnSpPr>
          <p:cNvPr id="18" name="Connettore 1 17"/>
          <p:cNvCxnSpPr/>
          <p:nvPr/>
        </p:nvCxnSpPr>
        <p:spPr>
          <a:xfrm>
            <a:off x="1758089" y="1082019"/>
            <a:ext cx="10091553"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pic>
        <p:nvPicPr>
          <p:cNvPr id="23" name="Immagine 22"/>
          <p:cNvPicPr>
            <a:picLocks noChangeAspect="1"/>
          </p:cNvPicPr>
          <p:nvPr/>
        </p:nvPicPr>
        <p:blipFill rotWithShape="1">
          <a:blip r:embed="rId3" cstate="print">
            <a:extLst>
              <a:ext uri="{28A0092B-C50C-407E-A947-70E740481C1C}">
                <a14:useLocalDpi xmlns:a14="http://schemas.microsoft.com/office/drawing/2010/main" val="0"/>
              </a:ext>
            </a:extLst>
          </a:blip>
          <a:srcRect l="30530" t="20116" r="29316" b="22036"/>
          <a:stretch/>
        </p:blipFill>
        <p:spPr>
          <a:xfrm>
            <a:off x="134108" y="36010"/>
            <a:ext cx="1251789" cy="1064143"/>
          </a:xfrm>
          <a:prstGeom prst="rect">
            <a:avLst/>
          </a:prstGeom>
        </p:spPr>
      </p:pic>
      <p:sp>
        <p:nvSpPr>
          <p:cNvPr id="38" name="CasellaDiTesto 37"/>
          <p:cNvSpPr txBox="1"/>
          <p:nvPr/>
        </p:nvSpPr>
        <p:spPr>
          <a:xfrm>
            <a:off x="8636249" y="1268780"/>
            <a:ext cx="3200512" cy="165558"/>
          </a:xfrm>
          <a:prstGeom prst="rect">
            <a:avLst/>
          </a:prstGeom>
          <a:noFill/>
        </p:spPr>
        <p:txBody>
          <a:bodyPr wrap="square" rtlCol="0">
            <a:spAutoFit/>
          </a:bodyPr>
          <a:lstStyle/>
          <a:p>
            <a:endParaRPr lang="it-IT" sz="476"/>
          </a:p>
        </p:txBody>
      </p:sp>
      <p:cxnSp>
        <p:nvCxnSpPr>
          <p:cNvPr id="39" name="Connettore 1 38"/>
          <p:cNvCxnSpPr/>
          <p:nvPr/>
        </p:nvCxnSpPr>
        <p:spPr>
          <a:xfrm>
            <a:off x="1758089" y="6570943"/>
            <a:ext cx="10091553"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6" name="Segnaposto numero diapositiva 5">
            <a:extLst>
              <a:ext uri="{FF2B5EF4-FFF2-40B4-BE49-F238E27FC236}">
                <a16:creationId xmlns:a16="http://schemas.microsoft.com/office/drawing/2014/main" id="{DE9F9B63-074E-524B-8A0E-F81428A14A42}"/>
              </a:ext>
            </a:extLst>
          </p:cNvPr>
          <p:cNvSpPr>
            <a:spLocks noGrp="1"/>
          </p:cNvSpPr>
          <p:nvPr>
            <p:ph type="sldNum" sz="quarter" idx="12"/>
          </p:nvPr>
        </p:nvSpPr>
        <p:spPr>
          <a:xfrm>
            <a:off x="9093561" y="6548507"/>
            <a:ext cx="2743200" cy="365125"/>
          </a:xfrm>
        </p:spPr>
        <p:txBody>
          <a:bodyPr vert="horz" lIns="0" tIns="0" rIns="0" bIns="0" rtlCol="0" anchor="ctr"/>
          <a:lstStyle/>
          <a:p>
            <a:fld id="{1ED6836B-D036-1A41-8504-E0077B02D938}" type="slidenum">
              <a:rPr lang="it-IT" b="1" smtClean="0">
                <a:solidFill>
                  <a:srgbClr val="0D3183"/>
                </a:solidFill>
                <a:latin typeface="Trebuchet MS" panose="020B0703020202090204" pitchFamily="34" charset="0"/>
              </a:rPr>
              <a:t>2</a:t>
            </a:fld>
            <a:endParaRPr lang="it-IT" b="1" dirty="0">
              <a:solidFill>
                <a:srgbClr val="0D3183"/>
              </a:solidFill>
              <a:latin typeface="Trebuchet MS" panose="020B0703020202090204" pitchFamily="34" charset="0"/>
            </a:endParaRPr>
          </a:p>
        </p:txBody>
      </p:sp>
      <p:grpSp>
        <p:nvGrpSpPr>
          <p:cNvPr id="7" name="Gruppo 6">
            <a:extLst>
              <a:ext uri="{FF2B5EF4-FFF2-40B4-BE49-F238E27FC236}">
                <a16:creationId xmlns:a16="http://schemas.microsoft.com/office/drawing/2014/main" id="{AC1B5F68-E577-F048-93D8-280589B9C799}"/>
              </a:ext>
            </a:extLst>
          </p:cNvPr>
          <p:cNvGrpSpPr/>
          <p:nvPr/>
        </p:nvGrpSpPr>
        <p:grpSpPr>
          <a:xfrm>
            <a:off x="134108" y="4114813"/>
            <a:ext cx="1385899" cy="2477567"/>
            <a:chOff x="100581" y="3096499"/>
            <a:chExt cx="1039424" cy="1858175"/>
          </a:xfrm>
        </p:grpSpPr>
        <p:sp>
          <p:nvSpPr>
            <p:cNvPr id="11" name="CasellaDiTesto 10"/>
            <p:cNvSpPr txBox="1"/>
            <p:nvPr/>
          </p:nvSpPr>
          <p:spPr>
            <a:xfrm>
              <a:off x="104915" y="3174254"/>
              <a:ext cx="1035090" cy="1574111"/>
            </a:xfrm>
            <a:prstGeom prst="rect">
              <a:avLst/>
            </a:prstGeom>
            <a:noFill/>
          </p:spPr>
          <p:txBody>
            <a:bodyPr wrap="square" lIns="0" tIns="0" rIns="0" bIns="0" rtlCol="0" anchor="t" anchorCtr="0">
              <a:noAutofit/>
            </a:bodyPr>
            <a:lstStyle/>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19 novembre 2024</a:t>
              </a:r>
              <a:endParaRPr lang="it-IT" sz="933" cap="all" spc="-27" dirty="0">
                <a:solidFill>
                  <a:srgbClr val="0C3182"/>
                </a:solidFill>
                <a:uFill>
                  <a:solidFill>
                    <a:srgbClr val="DB332E"/>
                  </a:solidFill>
                </a:uFill>
                <a:latin typeface="Trebuchet MS" charset="0"/>
                <a:ea typeface="Trebuchet MS" charset="0"/>
                <a:cs typeface="Trebuchet MS" charset="0"/>
              </a:endParaRPr>
            </a:p>
            <a:p>
              <a:pPr>
                <a:spcAft>
                  <a:spcPts val="800"/>
                </a:spcAft>
              </a:pPr>
              <a:r>
                <a:rPr lang="it-IT" sz="933" b="1" cap="all" spc="-27" dirty="0" smtClean="0">
                  <a:solidFill>
                    <a:srgbClr val="DB332E"/>
                  </a:solidFill>
                  <a:uFill>
                    <a:solidFill>
                      <a:srgbClr val="DB332E"/>
                    </a:solidFill>
                  </a:uFill>
                  <a:latin typeface="Trebuchet MS" charset="0"/>
                  <a:ea typeface="Trebuchet MS" charset="0"/>
                  <a:cs typeface="Trebuchet MS" charset="0"/>
                </a:rPr>
                <a:t>Applicazione di metodi di intelligenza artificiale per la codifica automatica delle cause di morte</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Tania Bracci</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Francesco Grippo</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Simone Navarra</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Chiara Orsi </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Angela Pappagallo</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Francesco Pugliese</a:t>
              </a:r>
            </a:p>
            <a:p>
              <a:pPr>
                <a:spcAft>
                  <a:spcPts val="800"/>
                </a:spcAft>
              </a:pPr>
              <a:endParaRPr lang="it-IT" sz="933" cap="all" spc="-27" dirty="0">
                <a:solidFill>
                  <a:srgbClr val="0C3182"/>
                </a:solidFill>
                <a:uFill>
                  <a:solidFill>
                    <a:srgbClr val="DB332E"/>
                  </a:solidFill>
                </a:uFill>
                <a:latin typeface="Trebuchet MS" charset="0"/>
                <a:ea typeface="Trebuchet MS" charset="0"/>
                <a:cs typeface="Trebuchet MS" charset="0"/>
              </a:endParaRPr>
            </a:p>
            <a:p>
              <a:pPr>
                <a:spcAft>
                  <a:spcPts val="800"/>
                </a:spcAft>
              </a:pPr>
              <a:endParaRPr lang="it-IT" sz="933" cap="all" spc="-27" dirty="0">
                <a:solidFill>
                  <a:srgbClr val="0C3182"/>
                </a:solidFill>
                <a:uFill>
                  <a:solidFill>
                    <a:srgbClr val="DB332E"/>
                  </a:solidFill>
                </a:uFill>
                <a:latin typeface="Trebuchet MS" charset="0"/>
                <a:ea typeface="Trebuchet MS" charset="0"/>
                <a:cs typeface="Trebuchet MS" charset="0"/>
              </a:endParaRPr>
            </a:p>
          </p:txBody>
        </p:sp>
        <p:cxnSp>
          <p:nvCxnSpPr>
            <p:cNvPr id="20" name="Connettore 1 19">
              <a:extLst>
                <a:ext uri="{FF2B5EF4-FFF2-40B4-BE49-F238E27FC236}">
                  <a16:creationId xmlns:a16="http://schemas.microsoft.com/office/drawing/2014/main" id="{2AF6B847-6AA4-EE45-B5C1-2378D77A13DF}"/>
                </a:ext>
              </a:extLst>
            </p:cNvPr>
            <p:cNvCxnSpPr>
              <a:cxnSpLocks/>
            </p:cNvCxnSpPr>
            <p:nvPr/>
          </p:nvCxnSpPr>
          <p:spPr>
            <a:xfrm>
              <a:off x="100581" y="3096499"/>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Connettore 1 23">
              <a:extLst>
                <a:ext uri="{FF2B5EF4-FFF2-40B4-BE49-F238E27FC236}">
                  <a16:creationId xmlns:a16="http://schemas.microsoft.com/office/drawing/2014/main" id="{02ECA76D-CE46-964F-ADB1-58FE7D489276}"/>
                </a:ext>
              </a:extLst>
            </p:cNvPr>
            <p:cNvCxnSpPr>
              <a:cxnSpLocks/>
            </p:cNvCxnSpPr>
            <p:nvPr/>
          </p:nvCxnSpPr>
          <p:spPr>
            <a:xfrm>
              <a:off x="118416" y="4417203"/>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6" name="Connettore 1 25">
              <a:extLst>
                <a:ext uri="{FF2B5EF4-FFF2-40B4-BE49-F238E27FC236}">
                  <a16:creationId xmlns:a16="http://schemas.microsoft.com/office/drawing/2014/main" id="{75C640FF-78E7-C749-9B3D-914AE55087D2}"/>
                </a:ext>
              </a:extLst>
            </p:cNvPr>
            <p:cNvCxnSpPr>
              <a:cxnSpLocks/>
            </p:cNvCxnSpPr>
            <p:nvPr/>
          </p:nvCxnSpPr>
          <p:spPr>
            <a:xfrm>
              <a:off x="118416" y="3737615"/>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1" name="Connettore 1 20">
              <a:extLst>
                <a:ext uri="{FF2B5EF4-FFF2-40B4-BE49-F238E27FC236}">
                  <a16:creationId xmlns:a16="http://schemas.microsoft.com/office/drawing/2014/main" id="{9B454115-5521-A24C-A041-0B475B611F0A}"/>
                </a:ext>
              </a:extLst>
            </p:cNvPr>
            <p:cNvCxnSpPr>
              <a:cxnSpLocks/>
            </p:cNvCxnSpPr>
            <p:nvPr/>
          </p:nvCxnSpPr>
          <p:spPr>
            <a:xfrm>
              <a:off x="118416" y="4216164"/>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5" name="Connettore 1 24">
              <a:extLst>
                <a:ext uri="{FF2B5EF4-FFF2-40B4-BE49-F238E27FC236}">
                  <a16:creationId xmlns:a16="http://schemas.microsoft.com/office/drawing/2014/main" id="{4AE0975F-C11E-3843-B755-98499C3A9439}"/>
                </a:ext>
              </a:extLst>
            </p:cNvPr>
            <p:cNvCxnSpPr>
              <a:cxnSpLocks/>
            </p:cNvCxnSpPr>
            <p:nvPr/>
          </p:nvCxnSpPr>
          <p:spPr>
            <a:xfrm>
              <a:off x="118416" y="4585815"/>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7" name="Connettore 1 26">
              <a:extLst>
                <a:ext uri="{FF2B5EF4-FFF2-40B4-BE49-F238E27FC236}">
                  <a16:creationId xmlns:a16="http://schemas.microsoft.com/office/drawing/2014/main" id="{B2EF6947-8F8E-A242-95B6-6D862FCD4CB2}"/>
                </a:ext>
              </a:extLst>
            </p:cNvPr>
            <p:cNvCxnSpPr>
              <a:cxnSpLocks/>
            </p:cNvCxnSpPr>
            <p:nvPr/>
          </p:nvCxnSpPr>
          <p:spPr>
            <a:xfrm>
              <a:off x="118416" y="4773883"/>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Connettore 1 27">
              <a:extLst>
                <a:ext uri="{FF2B5EF4-FFF2-40B4-BE49-F238E27FC236}">
                  <a16:creationId xmlns:a16="http://schemas.microsoft.com/office/drawing/2014/main" id="{D9E84B36-B2F1-C140-8D9F-94D4234279A1}"/>
                </a:ext>
              </a:extLst>
            </p:cNvPr>
            <p:cNvCxnSpPr>
              <a:cxnSpLocks/>
            </p:cNvCxnSpPr>
            <p:nvPr/>
          </p:nvCxnSpPr>
          <p:spPr>
            <a:xfrm>
              <a:off x="118416" y="4954674"/>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33" name="Text Box 2"/>
          <p:cNvSpPr txBox="1">
            <a:spLocks noChangeArrowheads="1"/>
          </p:cNvSpPr>
          <p:nvPr/>
        </p:nvSpPr>
        <p:spPr bwMode="auto">
          <a:xfrm>
            <a:off x="3257911" y="1351559"/>
            <a:ext cx="7207250"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it-IT" altLang="it-IT" sz="2400" b="1" dirty="0">
                <a:latin typeface="+mn-lt"/>
              </a:rPr>
              <a:t>La </a:t>
            </a:r>
            <a:r>
              <a:rPr lang="it-IT" altLang="it-IT" sz="2400" b="1" dirty="0">
                <a:solidFill>
                  <a:srgbClr val="FF0000"/>
                </a:solidFill>
                <a:latin typeface="+mn-lt"/>
              </a:rPr>
              <a:t>Rilevazione sui Decessi e sulle Cause di morte </a:t>
            </a:r>
          </a:p>
          <a:p>
            <a:pPr algn="ctr" eaLnBrk="1" hangingPunct="1">
              <a:spcBef>
                <a:spcPct val="0"/>
              </a:spcBef>
              <a:buFontTx/>
              <a:buNone/>
            </a:pPr>
            <a:r>
              <a:rPr lang="it-IT" altLang="it-IT" sz="2400" dirty="0">
                <a:latin typeface="+mn-lt"/>
              </a:rPr>
              <a:t>serve per</a:t>
            </a:r>
          </a:p>
          <a:p>
            <a:pPr algn="ctr" eaLnBrk="1" hangingPunct="1">
              <a:spcBef>
                <a:spcPct val="0"/>
              </a:spcBef>
              <a:buFontTx/>
              <a:buNone/>
            </a:pPr>
            <a:r>
              <a:rPr lang="it-IT" altLang="it-IT" sz="2400" b="1" dirty="0">
                <a:solidFill>
                  <a:srgbClr val="FF0000"/>
                </a:solidFill>
                <a:latin typeface="+mn-lt"/>
              </a:rPr>
              <a:t>CONOSCERE LO STATO DELLA SALUTE</a:t>
            </a:r>
          </a:p>
          <a:p>
            <a:pPr algn="ctr" eaLnBrk="1" hangingPunct="1">
              <a:spcBef>
                <a:spcPct val="0"/>
              </a:spcBef>
              <a:buFontTx/>
              <a:buNone/>
            </a:pPr>
            <a:r>
              <a:rPr lang="it-IT" altLang="it-IT" sz="2400" b="1" dirty="0">
                <a:latin typeface="+mn-lt"/>
              </a:rPr>
              <a:t> </a:t>
            </a:r>
            <a:r>
              <a:rPr lang="it-IT" altLang="it-IT" sz="2400" dirty="0">
                <a:latin typeface="+mn-lt"/>
              </a:rPr>
              <a:t>della popolazione</a:t>
            </a:r>
          </a:p>
        </p:txBody>
      </p:sp>
      <p:sp>
        <p:nvSpPr>
          <p:cNvPr id="34" name="Text Box 5"/>
          <p:cNvSpPr txBox="1">
            <a:spLocks noChangeArrowheads="1"/>
          </p:cNvSpPr>
          <p:nvPr/>
        </p:nvSpPr>
        <p:spPr bwMode="auto">
          <a:xfrm>
            <a:off x="2504642" y="3499774"/>
            <a:ext cx="871378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it-IT" altLang="it-IT" sz="2400" b="1" dirty="0">
                <a:latin typeface="+mn-lt"/>
              </a:rPr>
              <a:t>STATISTICHE DI MORTALITA</a:t>
            </a:r>
            <a:r>
              <a:rPr lang="it-IT" altLang="it-IT" sz="2400" b="1" dirty="0" smtClean="0">
                <a:latin typeface="+mn-lt"/>
              </a:rPr>
              <a:t>’</a:t>
            </a:r>
            <a:endParaRPr lang="it-IT" altLang="it-IT" sz="2400" b="1" dirty="0">
              <a:latin typeface="+mn-lt"/>
            </a:endParaRPr>
          </a:p>
        </p:txBody>
      </p:sp>
      <p:sp>
        <p:nvSpPr>
          <p:cNvPr id="35" name="Text Box 3"/>
          <p:cNvSpPr txBox="1">
            <a:spLocks noChangeArrowheads="1"/>
          </p:cNvSpPr>
          <p:nvPr/>
        </p:nvSpPr>
        <p:spPr bwMode="auto">
          <a:xfrm>
            <a:off x="2601382" y="4042621"/>
            <a:ext cx="4425060"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spcBef>
                <a:spcPct val="0"/>
              </a:spcBef>
              <a:buNone/>
            </a:pPr>
            <a:r>
              <a:rPr lang="it-IT" altLang="it-IT" sz="1600" b="1" dirty="0" smtClean="0">
                <a:solidFill>
                  <a:srgbClr val="FF0000"/>
                </a:solidFill>
                <a:latin typeface="+mn-lt"/>
              </a:rPr>
              <a:t>A quali domande rispondono</a:t>
            </a:r>
          </a:p>
          <a:p>
            <a:pPr algn="just" eaLnBrk="1" hangingPunct="1">
              <a:spcBef>
                <a:spcPct val="0"/>
              </a:spcBef>
              <a:buNone/>
            </a:pPr>
            <a:endParaRPr lang="it-IT" altLang="it-IT" sz="1600" b="1" dirty="0" smtClean="0">
              <a:latin typeface="+mn-lt"/>
            </a:endParaRPr>
          </a:p>
          <a:p>
            <a:pPr marL="342900" indent="-342900" algn="just" eaLnBrk="1" hangingPunct="1">
              <a:spcBef>
                <a:spcPct val="0"/>
              </a:spcBef>
            </a:pPr>
            <a:r>
              <a:rPr lang="it-IT" altLang="it-IT" sz="1600" dirty="0" smtClean="0">
                <a:latin typeface="+mn-lt"/>
              </a:rPr>
              <a:t>Quante </a:t>
            </a:r>
            <a:r>
              <a:rPr lang="it-IT" altLang="it-IT" sz="1600" dirty="0">
                <a:latin typeface="+mn-lt"/>
              </a:rPr>
              <a:t>persone muoiono?</a:t>
            </a:r>
          </a:p>
          <a:p>
            <a:pPr marL="342900" indent="-342900" algn="just" eaLnBrk="1" hangingPunct="1">
              <a:spcBef>
                <a:spcPct val="0"/>
              </a:spcBef>
            </a:pPr>
            <a:r>
              <a:rPr lang="it-IT" altLang="it-IT" sz="1600" dirty="0">
                <a:latin typeface="+mn-lt"/>
              </a:rPr>
              <a:t>DI COSA </a:t>
            </a:r>
            <a:r>
              <a:rPr lang="it-IT" altLang="it-IT" sz="1600" dirty="0" smtClean="0">
                <a:latin typeface="+mn-lt"/>
              </a:rPr>
              <a:t>MUOIONO?</a:t>
            </a:r>
            <a:endParaRPr lang="it-IT" altLang="it-IT" sz="1600" dirty="0">
              <a:latin typeface="+mn-lt"/>
            </a:endParaRPr>
          </a:p>
          <a:p>
            <a:pPr marL="342900" indent="-342900" algn="just" eaLnBrk="1" hangingPunct="1">
              <a:spcBef>
                <a:spcPct val="0"/>
              </a:spcBef>
            </a:pPr>
            <a:r>
              <a:rPr lang="it-IT" altLang="it-IT" sz="1600" dirty="0" smtClean="0">
                <a:latin typeface="+mn-lt"/>
              </a:rPr>
              <a:t>Dove </a:t>
            </a:r>
            <a:r>
              <a:rPr lang="it-IT" altLang="it-IT" sz="1600" dirty="0">
                <a:latin typeface="+mn-lt"/>
              </a:rPr>
              <a:t>muoiono?</a:t>
            </a:r>
          </a:p>
          <a:p>
            <a:pPr marL="342900" indent="-342900" algn="just" eaLnBrk="1" hangingPunct="1">
              <a:spcBef>
                <a:spcPct val="0"/>
              </a:spcBef>
            </a:pPr>
            <a:r>
              <a:rPr lang="it-IT" altLang="it-IT" sz="1600" dirty="0">
                <a:latin typeface="+mn-lt"/>
              </a:rPr>
              <a:t>A che età muoiono?</a:t>
            </a:r>
          </a:p>
          <a:p>
            <a:pPr marL="342900" indent="-342900" algn="just" eaLnBrk="1" hangingPunct="1">
              <a:spcBef>
                <a:spcPct val="0"/>
              </a:spcBef>
            </a:pPr>
            <a:r>
              <a:rPr lang="it-IT" altLang="it-IT" sz="1600" dirty="0">
                <a:latin typeface="+mn-lt"/>
              </a:rPr>
              <a:t>Ci sono differenze per </a:t>
            </a:r>
            <a:r>
              <a:rPr lang="it-IT" altLang="it-IT" sz="1600" dirty="0" smtClean="0">
                <a:latin typeface="+mn-lt"/>
              </a:rPr>
              <a:t>genere e territorio?</a:t>
            </a:r>
            <a:endParaRPr lang="it-IT" altLang="it-IT" sz="1600" dirty="0">
              <a:latin typeface="+mn-lt"/>
            </a:endParaRPr>
          </a:p>
          <a:p>
            <a:pPr marL="342900" indent="-342900" algn="just" eaLnBrk="1" hangingPunct="1">
              <a:spcBef>
                <a:spcPct val="0"/>
              </a:spcBef>
            </a:pPr>
            <a:r>
              <a:rPr lang="it-IT" altLang="it-IT" sz="1600" dirty="0">
                <a:latin typeface="+mn-lt"/>
              </a:rPr>
              <a:t>Ci sono differenze per altre caratteristiche? </a:t>
            </a:r>
            <a:r>
              <a:rPr lang="it-IT" altLang="it-IT" sz="1200" dirty="0">
                <a:latin typeface="+mn-lt"/>
              </a:rPr>
              <a:t>(istruzione, stato civile</a:t>
            </a:r>
            <a:r>
              <a:rPr lang="it-IT" altLang="it-IT" sz="1200" dirty="0" smtClean="0">
                <a:latin typeface="+mn-lt"/>
              </a:rPr>
              <a:t>,…)</a:t>
            </a:r>
            <a:endParaRPr lang="it-IT" altLang="it-IT" sz="1200" dirty="0">
              <a:latin typeface="+mn-lt"/>
            </a:endParaRPr>
          </a:p>
          <a:p>
            <a:pPr marL="342900" indent="-342900" algn="just" eaLnBrk="1" hangingPunct="1">
              <a:spcBef>
                <a:spcPct val="0"/>
              </a:spcBef>
            </a:pPr>
            <a:r>
              <a:rPr lang="it-IT" altLang="it-IT" sz="1600" dirty="0" smtClean="0">
                <a:latin typeface="+mn-lt"/>
              </a:rPr>
              <a:t>Quali cambiamenti nel tempo?</a:t>
            </a:r>
            <a:endParaRPr lang="it-IT" altLang="it-IT" sz="1600" dirty="0">
              <a:latin typeface="+mn-lt"/>
            </a:endParaRPr>
          </a:p>
        </p:txBody>
      </p:sp>
      <p:sp>
        <p:nvSpPr>
          <p:cNvPr id="36" name="Text Box 3"/>
          <p:cNvSpPr txBox="1">
            <a:spLocks noChangeArrowheads="1"/>
          </p:cNvSpPr>
          <p:nvPr/>
        </p:nvSpPr>
        <p:spPr bwMode="auto">
          <a:xfrm>
            <a:off x="7634592" y="4028619"/>
            <a:ext cx="3999945" cy="2185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spcBef>
                <a:spcPct val="0"/>
              </a:spcBef>
              <a:buNone/>
            </a:pPr>
            <a:r>
              <a:rPr lang="it-IT" altLang="it-IT" sz="1600" b="1" dirty="0" smtClean="0">
                <a:solidFill>
                  <a:srgbClr val="FF0000"/>
                </a:solidFill>
                <a:latin typeface="+mn-lt"/>
              </a:rPr>
              <a:t>Requisiti</a:t>
            </a:r>
          </a:p>
          <a:p>
            <a:pPr algn="just" eaLnBrk="1" hangingPunct="1">
              <a:spcBef>
                <a:spcPct val="0"/>
              </a:spcBef>
              <a:buNone/>
            </a:pPr>
            <a:endParaRPr lang="it-IT" altLang="it-IT" sz="1600" b="1" dirty="0" smtClean="0">
              <a:latin typeface="+mn-lt"/>
            </a:endParaRPr>
          </a:p>
          <a:p>
            <a:pPr marL="342900" indent="-342900" algn="just" eaLnBrk="1" hangingPunct="1">
              <a:spcBef>
                <a:spcPct val="0"/>
              </a:spcBef>
            </a:pPr>
            <a:r>
              <a:rPr lang="it-IT" altLang="it-IT" sz="1600" dirty="0" smtClean="0">
                <a:latin typeface="+mn-lt"/>
              </a:rPr>
              <a:t>Confrontabilità nel tempo</a:t>
            </a:r>
          </a:p>
          <a:p>
            <a:pPr marL="342900" indent="-342900" algn="just" eaLnBrk="1" hangingPunct="1">
              <a:spcBef>
                <a:spcPct val="0"/>
              </a:spcBef>
            </a:pPr>
            <a:endParaRPr lang="it-IT" altLang="it-IT" sz="1600" dirty="0">
              <a:latin typeface="+mn-lt"/>
            </a:endParaRPr>
          </a:p>
          <a:p>
            <a:pPr marL="342900" indent="-342900" algn="just" eaLnBrk="1" hangingPunct="1">
              <a:spcBef>
                <a:spcPct val="0"/>
              </a:spcBef>
            </a:pPr>
            <a:r>
              <a:rPr lang="it-IT" altLang="it-IT" sz="1600" dirty="0" smtClean="0">
                <a:latin typeface="+mn-lt"/>
              </a:rPr>
              <a:t>Confrontabilità nello spazio </a:t>
            </a:r>
          </a:p>
          <a:p>
            <a:pPr marL="1085850" lvl="1" indent="-342900" algn="just" eaLnBrk="1" hangingPunct="1">
              <a:spcBef>
                <a:spcPct val="0"/>
              </a:spcBef>
            </a:pPr>
            <a:r>
              <a:rPr lang="it-IT" altLang="it-IT" sz="1200" dirty="0" smtClean="0">
                <a:latin typeface="+mn-lt"/>
              </a:rPr>
              <a:t>nel Paese e a livello internazionale</a:t>
            </a:r>
          </a:p>
          <a:p>
            <a:pPr marL="1085850" lvl="1" indent="-342900" algn="just" eaLnBrk="1" hangingPunct="1">
              <a:spcBef>
                <a:spcPct val="0"/>
              </a:spcBef>
            </a:pPr>
            <a:r>
              <a:rPr lang="it-IT" altLang="it-IT" sz="1200" dirty="0" smtClean="0">
                <a:latin typeface="+mn-lt"/>
              </a:rPr>
              <a:t> «Armonizzazione delle statistiche»</a:t>
            </a:r>
            <a:endParaRPr lang="it-IT" altLang="it-IT" sz="1200" dirty="0">
              <a:latin typeface="+mn-lt"/>
            </a:endParaRPr>
          </a:p>
          <a:p>
            <a:pPr marL="342900" indent="-342900" algn="just" eaLnBrk="1" hangingPunct="1">
              <a:spcBef>
                <a:spcPct val="0"/>
              </a:spcBef>
            </a:pPr>
            <a:endParaRPr lang="it-IT" altLang="it-IT" sz="1600" dirty="0" smtClean="0">
              <a:latin typeface="+mn-lt"/>
            </a:endParaRPr>
          </a:p>
          <a:p>
            <a:pPr marL="342900" indent="-342900" algn="just" eaLnBrk="1" hangingPunct="1">
              <a:spcBef>
                <a:spcPct val="0"/>
              </a:spcBef>
            </a:pPr>
            <a:r>
              <a:rPr lang="it-IT" altLang="it-IT" sz="1600" dirty="0" smtClean="0">
                <a:latin typeface="+mn-lt"/>
              </a:rPr>
              <a:t>Tempestività</a:t>
            </a:r>
            <a:endParaRPr lang="it-IT" altLang="it-IT" sz="1600" dirty="0">
              <a:latin typeface="+mn-lt"/>
            </a:endParaRPr>
          </a:p>
        </p:txBody>
      </p:sp>
    </p:spTree>
    <p:extLst>
      <p:ext uri="{BB962C8B-B14F-4D97-AF65-F5344CB8AC3E}">
        <p14:creationId xmlns:p14="http://schemas.microsoft.com/office/powerpoint/2010/main" val="756774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tangolo 9"/>
          <p:cNvSpPr/>
          <p:nvPr/>
        </p:nvSpPr>
        <p:spPr>
          <a:xfrm>
            <a:off x="188" y="0"/>
            <a:ext cx="1519633"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2257" tIns="16128" rIns="32257" bIns="16128" numCol="1" spcCol="0" rtlCol="0" fromWordArt="0" anchor="ctr" anchorCtr="0" forceAA="0" compatLnSpc="1">
            <a:prstTxWarp prst="textNoShape">
              <a:avLst/>
            </a:prstTxWarp>
            <a:noAutofit/>
          </a:bodyPr>
          <a:lstStyle/>
          <a:p>
            <a:pPr algn="ctr"/>
            <a:endParaRPr lang="it-IT"/>
          </a:p>
        </p:txBody>
      </p:sp>
      <p:sp>
        <p:nvSpPr>
          <p:cNvPr id="29" name="CasellaDiTesto 28">
            <a:extLst>
              <a:ext uri="{FF2B5EF4-FFF2-40B4-BE49-F238E27FC236}">
                <a16:creationId xmlns:a16="http://schemas.microsoft.com/office/drawing/2014/main" id="{17DF046E-78C6-BC4D-80DB-98C04F53112B}"/>
              </a:ext>
            </a:extLst>
          </p:cNvPr>
          <p:cNvSpPr txBox="1"/>
          <p:nvPr/>
        </p:nvSpPr>
        <p:spPr>
          <a:xfrm>
            <a:off x="187" y="5150866"/>
            <a:ext cx="1519820" cy="1805559"/>
          </a:xfrm>
          <a:prstGeom prst="rect">
            <a:avLst/>
          </a:prstGeom>
          <a:noFill/>
        </p:spPr>
        <p:txBody>
          <a:bodyPr wrap="square" lIns="0" tIns="0" rIns="0" bIns="0" rtlCol="0">
            <a:spAutoFit/>
          </a:bodyPr>
          <a:lstStyle/>
          <a:p>
            <a:pPr algn="ctr">
              <a:tabLst>
                <a:tab pos="1919872" algn="l"/>
              </a:tabLst>
            </a:pPr>
            <a:r>
              <a:rPr lang="it-IT" sz="11733" dirty="0">
                <a:solidFill>
                  <a:schemeClr val="bg1"/>
                </a:solidFill>
                <a:latin typeface="Trebuchet MS" charset="0"/>
                <a:ea typeface="Trebuchet MS" charset="0"/>
                <a:cs typeface="Trebuchet MS" charset="0"/>
              </a:rPr>
              <a:t>1</a:t>
            </a:r>
          </a:p>
        </p:txBody>
      </p:sp>
      <p:sp>
        <p:nvSpPr>
          <p:cNvPr id="4" name="CasellaDiTesto 3"/>
          <p:cNvSpPr txBox="1"/>
          <p:nvPr/>
        </p:nvSpPr>
        <p:spPr>
          <a:xfrm>
            <a:off x="1758089" y="517399"/>
            <a:ext cx="10091553" cy="492443"/>
          </a:xfrm>
          <a:prstGeom prst="rect">
            <a:avLst/>
          </a:prstGeom>
          <a:noFill/>
        </p:spPr>
        <p:txBody>
          <a:bodyPr wrap="square" lIns="0" tIns="0" rIns="0" bIns="0" rtlCol="0">
            <a:spAutoFit/>
          </a:bodyPr>
          <a:lstStyle/>
          <a:p>
            <a:pPr>
              <a:tabLst>
                <a:tab pos="1919872" algn="l"/>
              </a:tabLst>
            </a:pPr>
            <a:r>
              <a:rPr lang="it-IT" sz="3200" b="1" dirty="0" smtClean="0">
                <a:solidFill>
                  <a:srgbClr val="0C3182"/>
                </a:solidFill>
                <a:latin typeface="Trebuchet MS" charset="0"/>
                <a:ea typeface="Trebuchet MS" charset="0"/>
                <a:cs typeface="Trebuchet MS" charset="0"/>
              </a:rPr>
              <a:t>Modello di rilevazione</a:t>
            </a:r>
            <a:endParaRPr lang="it-IT" sz="3200" b="1" dirty="0">
              <a:solidFill>
                <a:srgbClr val="0C3182"/>
              </a:solidFill>
              <a:latin typeface="Trebuchet MS" charset="0"/>
              <a:ea typeface="Trebuchet MS" charset="0"/>
              <a:cs typeface="Trebuchet MS" charset="0"/>
            </a:endParaRPr>
          </a:p>
        </p:txBody>
      </p:sp>
      <p:cxnSp>
        <p:nvCxnSpPr>
          <p:cNvPr id="18" name="Connettore 1 17"/>
          <p:cNvCxnSpPr/>
          <p:nvPr/>
        </p:nvCxnSpPr>
        <p:spPr>
          <a:xfrm>
            <a:off x="1758089" y="1082019"/>
            <a:ext cx="10091553"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pic>
        <p:nvPicPr>
          <p:cNvPr id="23" name="Immagine 22"/>
          <p:cNvPicPr>
            <a:picLocks noChangeAspect="1"/>
          </p:cNvPicPr>
          <p:nvPr/>
        </p:nvPicPr>
        <p:blipFill rotWithShape="1">
          <a:blip r:embed="rId3" cstate="print">
            <a:extLst>
              <a:ext uri="{28A0092B-C50C-407E-A947-70E740481C1C}">
                <a14:useLocalDpi xmlns:a14="http://schemas.microsoft.com/office/drawing/2010/main" val="0"/>
              </a:ext>
            </a:extLst>
          </a:blip>
          <a:srcRect l="30530" t="20116" r="29316" b="22036"/>
          <a:stretch/>
        </p:blipFill>
        <p:spPr>
          <a:xfrm>
            <a:off x="134108" y="36010"/>
            <a:ext cx="1251789" cy="1064143"/>
          </a:xfrm>
          <a:prstGeom prst="rect">
            <a:avLst/>
          </a:prstGeom>
        </p:spPr>
      </p:pic>
      <p:cxnSp>
        <p:nvCxnSpPr>
          <p:cNvPr id="39" name="Connettore 1 38"/>
          <p:cNvCxnSpPr/>
          <p:nvPr/>
        </p:nvCxnSpPr>
        <p:spPr>
          <a:xfrm>
            <a:off x="1758089" y="6570943"/>
            <a:ext cx="10091553"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6" name="Segnaposto numero diapositiva 5">
            <a:extLst>
              <a:ext uri="{FF2B5EF4-FFF2-40B4-BE49-F238E27FC236}">
                <a16:creationId xmlns:a16="http://schemas.microsoft.com/office/drawing/2014/main" id="{DE9F9B63-074E-524B-8A0E-F81428A14A42}"/>
              </a:ext>
            </a:extLst>
          </p:cNvPr>
          <p:cNvSpPr>
            <a:spLocks noGrp="1"/>
          </p:cNvSpPr>
          <p:nvPr>
            <p:ph type="sldNum" sz="quarter" idx="12"/>
          </p:nvPr>
        </p:nvSpPr>
        <p:spPr>
          <a:xfrm>
            <a:off x="9093561" y="6548507"/>
            <a:ext cx="2743200" cy="365125"/>
          </a:xfrm>
        </p:spPr>
        <p:txBody>
          <a:bodyPr vert="horz" lIns="0" tIns="0" rIns="0" bIns="0" rtlCol="0" anchor="ctr"/>
          <a:lstStyle/>
          <a:p>
            <a:fld id="{1ED6836B-D036-1A41-8504-E0077B02D938}" type="slidenum">
              <a:rPr lang="it-IT" b="1" smtClean="0">
                <a:solidFill>
                  <a:srgbClr val="0D3183"/>
                </a:solidFill>
                <a:latin typeface="Trebuchet MS" panose="020B0703020202090204" pitchFamily="34" charset="0"/>
              </a:rPr>
              <a:t>3</a:t>
            </a:fld>
            <a:endParaRPr lang="it-IT" b="1" dirty="0">
              <a:solidFill>
                <a:srgbClr val="0D3183"/>
              </a:solidFill>
              <a:latin typeface="Trebuchet MS" panose="020B0703020202090204" pitchFamily="34" charset="0"/>
            </a:endParaRPr>
          </a:p>
        </p:txBody>
      </p:sp>
      <p:grpSp>
        <p:nvGrpSpPr>
          <p:cNvPr id="7" name="Gruppo 6">
            <a:extLst>
              <a:ext uri="{FF2B5EF4-FFF2-40B4-BE49-F238E27FC236}">
                <a16:creationId xmlns:a16="http://schemas.microsoft.com/office/drawing/2014/main" id="{AC1B5F68-E577-F048-93D8-280589B9C799}"/>
              </a:ext>
            </a:extLst>
          </p:cNvPr>
          <p:cNvGrpSpPr/>
          <p:nvPr/>
        </p:nvGrpSpPr>
        <p:grpSpPr>
          <a:xfrm>
            <a:off x="134108" y="4114813"/>
            <a:ext cx="1385899" cy="2477567"/>
            <a:chOff x="100581" y="3096499"/>
            <a:chExt cx="1039424" cy="1858175"/>
          </a:xfrm>
        </p:grpSpPr>
        <p:sp>
          <p:nvSpPr>
            <p:cNvPr id="11" name="CasellaDiTesto 10"/>
            <p:cNvSpPr txBox="1"/>
            <p:nvPr/>
          </p:nvSpPr>
          <p:spPr>
            <a:xfrm>
              <a:off x="104915" y="3174254"/>
              <a:ext cx="1035090" cy="1574111"/>
            </a:xfrm>
            <a:prstGeom prst="rect">
              <a:avLst/>
            </a:prstGeom>
            <a:noFill/>
          </p:spPr>
          <p:txBody>
            <a:bodyPr wrap="square" lIns="0" tIns="0" rIns="0" bIns="0" rtlCol="0" anchor="t" anchorCtr="0">
              <a:noAutofit/>
            </a:bodyPr>
            <a:lstStyle/>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19 novembre 2024</a:t>
              </a:r>
              <a:endParaRPr lang="it-IT" sz="933" cap="all" spc="-27" dirty="0">
                <a:solidFill>
                  <a:srgbClr val="0C3182"/>
                </a:solidFill>
                <a:uFill>
                  <a:solidFill>
                    <a:srgbClr val="DB332E"/>
                  </a:solidFill>
                </a:uFill>
                <a:latin typeface="Trebuchet MS" charset="0"/>
                <a:ea typeface="Trebuchet MS" charset="0"/>
                <a:cs typeface="Trebuchet MS" charset="0"/>
              </a:endParaRPr>
            </a:p>
            <a:p>
              <a:pPr>
                <a:spcAft>
                  <a:spcPts val="800"/>
                </a:spcAft>
              </a:pPr>
              <a:r>
                <a:rPr lang="it-IT" sz="933" b="1" cap="all" spc="-27" dirty="0" smtClean="0">
                  <a:solidFill>
                    <a:srgbClr val="DB332E"/>
                  </a:solidFill>
                  <a:uFill>
                    <a:solidFill>
                      <a:srgbClr val="DB332E"/>
                    </a:solidFill>
                  </a:uFill>
                  <a:latin typeface="Trebuchet MS" charset="0"/>
                  <a:ea typeface="Trebuchet MS" charset="0"/>
                  <a:cs typeface="Trebuchet MS" charset="0"/>
                </a:rPr>
                <a:t>Applicazione di metodi di intelligenza artificiale per la codifica automatica delle cause di morte</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Tania Bracci</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Francesco Grippo</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Simone Navarra</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Chiara Orsi </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Angela Pappagallo</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Francesco Pugliese</a:t>
              </a:r>
            </a:p>
            <a:p>
              <a:pPr>
                <a:spcAft>
                  <a:spcPts val="800"/>
                </a:spcAft>
              </a:pPr>
              <a:endParaRPr lang="it-IT" sz="933" cap="all" spc="-27" dirty="0">
                <a:solidFill>
                  <a:srgbClr val="0C3182"/>
                </a:solidFill>
                <a:uFill>
                  <a:solidFill>
                    <a:srgbClr val="DB332E"/>
                  </a:solidFill>
                </a:uFill>
                <a:latin typeface="Trebuchet MS" charset="0"/>
                <a:ea typeface="Trebuchet MS" charset="0"/>
                <a:cs typeface="Trebuchet MS" charset="0"/>
              </a:endParaRPr>
            </a:p>
            <a:p>
              <a:pPr>
                <a:spcAft>
                  <a:spcPts val="800"/>
                </a:spcAft>
              </a:pPr>
              <a:endParaRPr lang="it-IT" sz="933" cap="all" spc="-27" dirty="0">
                <a:solidFill>
                  <a:srgbClr val="0C3182"/>
                </a:solidFill>
                <a:uFill>
                  <a:solidFill>
                    <a:srgbClr val="DB332E"/>
                  </a:solidFill>
                </a:uFill>
                <a:latin typeface="Trebuchet MS" charset="0"/>
                <a:ea typeface="Trebuchet MS" charset="0"/>
                <a:cs typeface="Trebuchet MS" charset="0"/>
              </a:endParaRPr>
            </a:p>
          </p:txBody>
        </p:sp>
        <p:cxnSp>
          <p:nvCxnSpPr>
            <p:cNvPr id="20" name="Connettore 1 19">
              <a:extLst>
                <a:ext uri="{FF2B5EF4-FFF2-40B4-BE49-F238E27FC236}">
                  <a16:creationId xmlns:a16="http://schemas.microsoft.com/office/drawing/2014/main" id="{2AF6B847-6AA4-EE45-B5C1-2378D77A13DF}"/>
                </a:ext>
              </a:extLst>
            </p:cNvPr>
            <p:cNvCxnSpPr>
              <a:cxnSpLocks/>
            </p:cNvCxnSpPr>
            <p:nvPr/>
          </p:nvCxnSpPr>
          <p:spPr>
            <a:xfrm>
              <a:off x="100581" y="3096499"/>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Connettore 1 23">
              <a:extLst>
                <a:ext uri="{FF2B5EF4-FFF2-40B4-BE49-F238E27FC236}">
                  <a16:creationId xmlns:a16="http://schemas.microsoft.com/office/drawing/2014/main" id="{02ECA76D-CE46-964F-ADB1-58FE7D489276}"/>
                </a:ext>
              </a:extLst>
            </p:cNvPr>
            <p:cNvCxnSpPr>
              <a:cxnSpLocks/>
            </p:cNvCxnSpPr>
            <p:nvPr/>
          </p:nvCxnSpPr>
          <p:spPr>
            <a:xfrm>
              <a:off x="118416" y="4417203"/>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6" name="Connettore 1 25">
              <a:extLst>
                <a:ext uri="{FF2B5EF4-FFF2-40B4-BE49-F238E27FC236}">
                  <a16:creationId xmlns:a16="http://schemas.microsoft.com/office/drawing/2014/main" id="{75C640FF-78E7-C749-9B3D-914AE55087D2}"/>
                </a:ext>
              </a:extLst>
            </p:cNvPr>
            <p:cNvCxnSpPr>
              <a:cxnSpLocks/>
            </p:cNvCxnSpPr>
            <p:nvPr/>
          </p:nvCxnSpPr>
          <p:spPr>
            <a:xfrm>
              <a:off x="118416" y="3737615"/>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1" name="Connettore 1 20">
              <a:extLst>
                <a:ext uri="{FF2B5EF4-FFF2-40B4-BE49-F238E27FC236}">
                  <a16:creationId xmlns:a16="http://schemas.microsoft.com/office/drawing/2014/main" id="{9B454115-5521-A24C-A041-0B475B611F0A}"/>
                </a:ext>
              </a:extLst>
            </p:cNvPr>
            <p:cNvCxnSpPr>
              <a:cxnSpLocks/>
            </p:cNvCxnSpPr>
            <p:nvPr/>
          </p:nvCxnSpPr>
          <p:spPr>
            <a:xfrm>
              <a:off x="118416" y="4216164"/>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5" name="Connettore 1 24">
              <a:extLst>
                <a:ext uri="{FF2B5EF4-FFF2-40B4-BE49-F238E27FC236}">
                  <a16:creationId xmlns:a16="http://schemas.microsoft.com/office/drawing/2014/main" id="{4AE0975F-C11E-3843-B755-98499C3A9439}"/>
                </a:ext>
              </a:extLst>
            </p:cNvPr>
            <p:cNvCxnSpPr>
              <a:cxnSpLocks/>
            </p:cNvCxnSpPr>
            <p:nvPr/>
          </p:nvCxnSpPr>
          <p:spPr>
            <a:xfrm>
              <a:off x="118416" y="4585815"/>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7" name="Connettore 1 26">
              <a:extLst>
                <a:ext uri="{FF2B5EF4-FFF2-40B4-BE49-F238E27FC236}">
                  <a16:creationId xmlns:a16="http://schemas.microsoft.com/office/drawing/2014/main" id="{B2EF6947-8F8E-A242-95B6-6D862FCD4CB2}"/>
                </a:ext>
              </a:extLst>
            </p:cNvPr>
            <p:cNvCxnSpPr>
              <a:cxnSpLocks/>
            </p:cNvCxnSpPr>
            <p:nvPr/>
          </p:nvCxnSpPr>
          <p:spPr>
            <a:xfrm>
              <a:off x="118416" y="4773883"/>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Connettore 1 27">
              <a:extLst>
                <a:ext uri="{FF2B5EF4-FFF2-40B4-BE49-F238E27FC236}">
                  <a16:creationId xmlns:a16="http://schemas.microsoft.com/office/drawing/2014/main" id="{D9E84B36-B2F1-C140-8D9F-94D4234279A1}"/>
                </a:ext>
              </a:extLst>
            </p:cNvPr>
            <p:cNvCxnSpPr>
              <a:cxnSpLocks/>
            </p:cNvCxnSpPr>
            <p:nvPr/>
          </p:nvCxnSpPr>
          <p:spPr>
            <a:xfrm>
              <a:off x="118416" y="4954674"/>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pic>
        <p:nvPicPr>
          <p:cNvPr id="30"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1805" t="8065" r="1678" b="5547"/>
          <a:stretch/>
        </p:blipFill>
        <p:spPr bwMode="auto">
          <a:xfrm>
            <a:off x="1758089" y="1172448"/>
            <a:ext cx="4418267" cy="31176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1"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22923" t="32959" r="33313" b="30997"/>
          <a:stretch/>
        </p:blipFill>
        <p:spPr bwMode="auto">
          <a:xfrm>
            <a:off x="4508993" y="2714263"/>
            <a:ext cx="7327768" cy="3771810"/>
          </a:xfrm>
          <a:prstGeom prst="rect">
            <a:avLst/>
          </a:prstGeom>
          <a:noFill/>
          <a:ln w="38100">
            <a:solidFill>
              <a:srgbClr val="C00000"/>
            </a:solidFill>
            <a:miter lim="800000"/>
            <a:headEnd/>
            <a:tailEnd/>
          </a:ln>
          <a:extLst>
            <a:ext uri="{909E8E84-426E-40DD-AFC4-6F175D3DCCD1}">
              <a14:hiddenFill xmlns:a14="http://schemas.microsoft.com/office/drawing/2010/main">
                <a:solidFill>
                  <a:schemeClr val="accent1"/>
                </a:solidFill>
              </a14:hiddenFill>
            </a:ext>
          </a:extLst>
        </p:spPr>
      </p:pic>
      <p:sp>
        <p:nvSpPr>
          <p:cNvPr id="2" name="CasellaDiTesto 1"/>
          <p:cNvSpPr txBox="1"/>
          <p:nvPr/>
        </p:nvSpPr>
        <p:spPr>
          <a:xfrm>
            <a:off x="1758089" y="4313184"/>
            <a:ext cx="2510444" cy="646331"/>
          </a:xfrm>
          <a:prstGeom prst="rect">
            <a:avLst/>
          </a:prstGeom>
          <a:noFill/>
        </p:spPr>
        <p:txBody>
          <a:bodyPr wrap="square" rtlCol="0">
            <a:spAutoFit/>
          </a:bodyPr>
          <a:lstStyle/>
          <a:p>
            <a:r>
              <a:rPr lang="it-IT" b="1" dirty="0" smtClean="0">
                <a:solidFill>
                  <a:srgbClr val="FF0000"/>
                </a:solidFill>
              </a:rPr>
              <a:t>Modello Istat D4-D4bis «Scheda di morte»</a:t>
            </a:r>
            <a:endParaRPr lang="it-IT" b="1" dirty="0">
              <a:solidFill>
                <a:srgbClr val="FF0000"/>
              </a:solidFill>
            </a:endParaRPr>
          </a:p>
        </p:txBody>
      </p:sp>
      <p:sp>
        <p:nvSpPr>
          <p:cNvPr id="3" name="Rettangolo 2"/>
          <p:cNvSpPr/>
          <p:nvPr/>
        </p:nvSpPr>
        <p:spPr>
          <a:xfrm>
            <a:off x="1802116" y="2086494"/>
            <a:ext cx="2570379" cy="127640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CasellaDiTesto 31"/>
          <p:cNvSpPr txBox="1"/>
          <p:nvPr/>
        </p:nvSpPr>
        <p:spPr>
          <a:xfrm>
            <a:off x="6176356" y="1736552"/>
            <a:ext cx="5717313" cy="923330"/>
          </a:xfrm>
          <a:prstGeom prst="rect">
            <a:avLst/>
          </a:prstGeom>
          <a:noFill/>
        </p:spPr>
        <p:txBody>
          <a:bodyPr wrap="square" rtlCol="0">
            <a:spAutoFit/>
          </a:bodyPr>
          <a:lstStyle/>
          <a:p>
            <a:pPr algn="r"/>
            <a:r>
              <a:rPr lang="it-IT" b="1" dirty="0" smtClean="0">
                <a:solidFill>
                  <a:srgbClr val="FF0000"/>
                </a:solidFill>
              </a:rPr>
              <a:t>Per ogni singolo decesso avvenuto sul territorio nazionale, il medico certificatore riporta le informazioni sulle cause di morte in questa parte del certificato cartaceo</a:t>
            </a:r>
            <a:endParaRPr lang="it-IT" b="1" dirty="0">
              <a:solidFill>
                <a:srgbClr val="FF0000"/>
              </a:solidFill>
            </a:endParaRPr>
          </a:p>
        </p:txBody>
      </p:sp>
      <p:sp>
        <p:nvSpPr>
          <p:cNvPr id="5" name="CasellaDiTesto 4"/>
          <p:cNvSpPr txBox="1"/>
          <p:nvPr/>
        </p:nvSpPr>
        <p:spPr>
          <a:xfrm>
            <a:off x="5370020" y="4167392"/>
            <a:ext cx="5943037" cy="307777"/>
          </a:xfrm>
          <a:prstGeom prst="rect">
            <a:avLst/>
          </a:prstGeom>
          <a:noFill/>
        </p:spPr>
        <p:txBody>
          <a:bodyPr wrap="square" rtlCol="0">
            <a:spAutoFit/>
          </a:bodyPr>
          <a:lstStyle/>
          <a:p>
            <a:r>
              <a:rPr lang="it-IT" sz="1400" b="1" dirty="0" smtClean="0">
                <a:latin typeface="Courier New" panose="02070309020205020404" pitchFamily="49" charset="0"/>
                <a:cs typeface="Courier New" panose="02070309020205020404" pitchFamily="49" charset="0"/>
              </a:rPr>
              <a:t>ARRESTO CARDIACO</a:t>
            </a:r>
            <a:endParaRPr lang="it-IT" sz="1400" b="1" dirty="0">
              <a:latin typeface="Courier New" panose="02070309020205020404" pitchFamily="49" charset="0"/>
              <a:cs typeface="Courier New" panose="02070309020205020404" pitchFamily="49" charset="0"/>
            </a:endParaRPr>
          </a:p>
        </p:txBody>
      </p:sp>
      <p:sp>
        <p:nvSpPr>
          <p:cNvPr id="33" name="CasellaDiTesto 32"/>
          <p:cNvSpPr txBox="1"/>
          <p:nvPr/>
        </p:nvSpPr>
        <p:spPr>
          <a:xfrm>
            <a:off x="5370017" y="3778689"/>
            <a:ext cx="5943037" cy="307777"/>
          </a:xfrm>
          <a:prstGeom prst="rect">
            <a:avLst/>
          </a:prstGeom>
          <a:noFill/>
        </p:spPr>
        <p:txBody>
          <a:bodyPr wrap="square" rtlCol="0">
            <a:spAutoFit/>
          </a:bodyPr>
          <a:lstStyle/>
          <a:p>
            <a:r>
              <a:rPr lang="it-IT" sz="1400" b="1" dirty="0" smtClean="0">
                <a:latin typeface="Courier New" panose="02070309020205020404" pitchFamily="49" charset="0"/>
                <a:cs typeface="Courier New" panose="02070309020205020404" pitchFamily="49" charset="0"/>
              </a:rPr>
              <a:t>CACHESSIA</a:t>
            </a:r>
            <a:endParaRPr lang="it-IT" sz="1400" b="1" dirty="0">
              <a:latin typeface="Courier New" panose="02070309020205020404" pitchFamily="49" charset="0"/>
              <a:cs typeface="Courier New" panose="02070309020205020404" pitchFamily="49" charset="0"/>
            </a:endParaRPr>
          </a:p>
        </p:txBody>
      </p:sp>
      <p:sp>
        <p:nvSpPr>
          <p:cNvPr id="34" name="CasellaDiTesto 33"/>
          <p:cNvSpPr txBox="1"/>
          <p:nvPr/>
        </p:nvSpPr>
        <p:spPr>
          <a:xfrm>
            <a:off x="5370018" y="3416531"/>
            <a:ext cx="5943037" cy="307777"/>
          </a:xfrm>
          <a:prstGeom prst="rect">
            <a:avLst/>
          </a:prstGeom>
          <a:noFill/>
        </p:spPr>
        <p:txBody>
          <a:bodyPr wrap="square" rtlCol="0">
            <a:spAutoFit/>
          </a:bodyPr>
          <a:lstStyle/>
          <a:p>
            <a:r>
              <a:rPr lang="it-IT" sz="1400" b="1" dirty="0" smtClean="0">
                <a:latin typeface="Courier New" panose="02070309020205020404" pitchFamily="49" charset="0"/>
                <a:cs typeface="Courier New" panose="02070309020205020404" pitchFamily="49" charset="0"/>
              </a:rPr>
              <a:t>METASTASI</a:t>
            </a:r>
            <a:endParaRPr lang="it-IT" sz="1400" b="1" dirty="0">
              <a:latin typeface="Courier New" panose="02070309020205020404" pitchFamily="49" charset="0"/>
              <a:cs typeface="Courier New" panose="02070309020205020404" pitchFamily="49" charset="0"/>
            </a:endParaRPr>
          </a:p>
        </p:txBody>
      </p:sp>
      <p:sp>
        <p:nvSpPr>
          <p:cNvPr id="35" name="CasellaDiTesto 34"/>
          <p:cNvSpPr txBox="1"/>
          <p:nvPr/>
        </p:nvSpPr>
        <p:spPr>
          <a:xfrm>
            <a:off x="5370017" y="2985962"/>
            <a:ext cx="5943037" cy="307777"/>
          </a:xfrm>
          <a:prstGeom prst="rect">
            <a:avLst/>
          </a:prstGeom>
          <a:noFill/>
        </p:spPr>
        <p:txBody>
          <a:bodyPr wrap="square" rtlCol="0">
            <a:spAutoFit/>
          </a:bodyPr>
          <a:lstStyle/>
          <a:p>
            <a:r>
              <a:rPr lang="it-IT" sz="1400" b="1" dirty="0" smtClean="0">
                <a:latin typeface="Courier New" panose="02070309020205020404" pitchFamily="49" charset="0"/>
                <a:cs typeface="Courier New" panose="02070309020205020404" pitchFamily="49" charset="0"/>
              </a:rPr>
              <a:t>CARCINOMA POLMONARE</a:t>
            </a:r>
            <a:endParaRPr lang="it-IT" sz="14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6519719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tangolo 9"/>
          <p:cNvSpPr/>
          <p:nvPr/>
        </p:nvSpPr>
        <p:spPr>
          <a:xfrm>
            <a:off x="188" y="0"/>
            <a:ext cx="1519633"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2257" tIns="16128" rIns="32257" bIns="16128" numCol="1" spcCol="0" rtlCol="0" fromWordArt="0" anchor="ctr" anchorCtr="0" forceAA="0" compatLnSpc="1">
            <a:prstTxWarp prst="textNoShape">
              <a:avLst/>
            </a:prstTxWarp>
            <a:noAutofit/>
          </a:bodyPr>
          <a:lstStyle/>
          <a:p>
            <a:pPr algn="ctr"/>
            <a:endParaRPr lang="it-IT"/>
          </a:p>
        </p:txBody>
      </p:sp>
      <p:sp>
        <p:nvSpPr>
          <p:cNvPr id="29" name="CasellaDiTesto 28">
            <a:extLst>
              <a:ext uri="{FF2B5EF4-FFF2-40B4-BE49-F238E27FC236}">
                <a16:creationId xmlns:a16="http://schemas.microsoft.com/office/drawing/2014/main" id="{17DF046E-78C6-BC4D-80DB-98C04F53112B}"/>
              </a:ext>
            </a:extLst>
          </p:cNvPr>
          <p:cNvSpPr txBox="1"/>
          <p:nvPr/>
        </p:nvSpPr>
        <p:spPr>
          <a:xfrm>
            <a:off x="187" y="5150866"/>
            <a:ext cx="1519820" cy="1805559"/>
          </a:xfrm>
          <a:prstGeom prst="rect">
            <a:avLst/>
          </a:prstGeom>
          <a:noFill/>
        </p:spPr>
        <p:txBody>
          <a:bodyPr wrap="square" lIns="0" tIns="0" rIns="0" bIns="0" rtlCol="0">
            <a:spAutoFit/>
          </a:bodyPr>
          <a:lstStyle/>
          <a:p>
            <a:pPr algn="ctr">
              <a:tabLst>
                <a:tab pos="1919872" algn="l"/>
              </a:tabLst>
            </a:pPr>
            <a:r>
              <a:rPr lang="it-IT" sz="11733" dirty="0">
                <a:solidFill>
                  <a:schemeClr val="bg1"/>
                </a:solidFill>
                <a:latin typeface="Trebuchet MS" charset="0"/>
                <a:ea typeface="Trebuchet MS" charset="0"/>
                <a:cs typeface="Trebuchet MS" charset="0"/>
              </a:rPr>
              <a:t>1</a:t>
            </a:r>
          </a:p>
        </p:txBody>
      </p:sp>
      <p:sp>
        <p:nvSpPr>
          <p:cNvPr id="4" name="CasellaDiTesto 3"/>
          <p:cNvSpPr txBox="1"/>
          <p:nvPr/>
        </p:nvSpPr>
        <p:spPr>
          <a:xfrm>
            <a:off x="1758089" y="517399"/>
            <a:ext cx="10091553" cy="446276"/>
          </a:xfrm>
          <a:prstGeom prst="rect">
            <a:avLst/>
          </a:prstGeom>
          <a:noFill/>
        </p:spPr>
        <p:txBody>
          <a:bodyPr wrap="square" lIns="0" tIns="0" rIns="0" bIns="0" rtlCol="0">
            <a:spAutoFit/>
          </a:bodyPr>
          <a:lstStyle/>
          <a:p>
            <a:pPr>
              <a:tabLst>
                <a:tab pos="1919872" algn="l"/>
              </a:tabLst>
            </a:pPr>
            <a:r>
              <a:rPr lang="it-IT" sz="2900" b="1" dirty="0" smtClean="0">
                <a:solidFill>
                  <a:srgbClr val="0C3182"/>
                </a:solidFill>
                <a:latin typeface="Trebuchet MS" charset="0"/>
                <a:ea typeface="Trebuchet MS" charset="0"/>
                <a:cs typeface="Trebuchet MS" charset="0"/>
              </a:rPr>
              <a:t>Codifica delle cause di morte</a:t>
            </a:r>
          </a:p>
        </p:txBody>
      </p:sp>
      <p:cxnSp>
        <p:nvCxnSpPr>
          <p:cNvPr id="18" name="Connettore 1 17"/>
          <p:cNvCxnSpPr/>
          <p:nvPr/>
        </p:nvCxnSpPr>
        <p:spPr>
          <a:xfrm>
            <a:off x="1758089" y="1082019"/>
            <a:ext cx="10091553"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pic>
        <p:nvPicPr>
          <p:cNvPr id="23" name="Immagine 22"/>
          <p:cNvPicPr>
            <a:picLocks noChangeAspect="1"/>
          </p:cNvPicPr>
          <p:nvPr/>
        </p:nvPicPr>
        <p:blipFill rotWithShape="1">
          <a:blip r:embed="rId3" cstate="print">
            <a:extLst>
              <a:ext uri="{28A0092B-C50C-407E-A947-70E740481C1C}">
                <a14:useLocalDpi xmlns:a14="http://schemas.microsoft.com/office/drawing/2010/main" val="0"/>
              </a:ext>
            </a:extLst>
          </a:blip>
          <a:srcRect l="30530" t="20116" r="29316" b="22036"/>
          <a:stretch/>
        </p:blipFill>
        <p:spPr>
          <a:xfrm>
            <a:off x="134108" y="36010"/>
            <a:ext cx="1251789" cy="1064143"/>
          </a:xfrm>
          <a:prstGeom prst="rect">
            <a:avLst/>
          </a:prstGeom>
        </p:spPr>
      </p:pic>
      <p:sp>
        <p:nvSpPr>
          <p:cNvPr id="38" name="CasellaDiTesto 37"/>
          <p:cNvSpPr txBox="1"/>
          <p:nvPr/>
        </p:nvSpPr>
        <p:spPr>
          <a:xfrm>
            <a:off x="4712645" y="562199"/>
            <a:ext cx="3200512" cy="165558"/>
          </a:xfrm>
          <a:prstGeom prst="rect">
            <a:avLst/>
          </a:prstGeom>
          <a:noFill/>
        </p:spPr>
        <p:txBody>
          <a:bodyPr wrap="square" rtlCol="0">
            <a:spAutoFit/>
          </a:bodyPr>
          <a:lstStyle/>
          <a:p>
            <a:endParaRPr lang="it-IT" sz="476"/>
          </a:p>
        </p:txBody>
      </p:sp>
      <p:cxnSp>
        <p:nvCxnSpPr>
          <p:cNvPr id="39" name="Connettore 1 38"/>
          <p:cNvCxnSpPr/>
          <p:nvPr/>
        </p:nvCxnSpPr>
        <p:spPr>
          <a:xfrm>
            <a:off x="1758089" y="6570943"/>
            <a:ext cx="10091553"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6" name="Segnaposto numero diapositiva 5">
            <a:extLst>
              <a:ext uri="{FF2B5EF4-FFF2-40B4-BE49-F238E27FC236}">
                <a16:creationId xmlns:a16="http://schemas.microsoft.com/office/drawing/2014/main" id="{DE9F9B63-074E-524B-8A0E-F81428A14A42}"/>
              </a:ext>
            </a:extLst>
          </p:cNvPr>
          <p:cNvSpPr>
            <a:spLocks noGrp="1"/>
          </p:cNvSpPr>
          <p:nvPr>
            <p:ph type="sldNum" sz="quarter" idx="12"/>
          </p:nvPr>
        </p:nvSpPr>
        <p:spPr>
          <a:xfrm>
            <a:off x="9093561" y="6548507"/>
            <a:ext cx="2743200" cy="365125"/>
          </a:xfrm>
        </p:spPr>
        <p:txBody>
          <a:bodyPr vert="horz" lIns="0" tIns="0" rIns="0" bIns="0" rtlCol="0" anchor="ctr"/>
          <a:lstStyle/>
          <a:p>
            <a:fld id="{1ED6836B-D036-1A41-8504-E0077B02D938}" type="slidenum">
              <a:rPr lang="it-IT" b="1" smtClean="0">
                <a:solidFill>
                  <a:srgbClr val="0D3183"/>
                </a:solidFill>
                <a:latin typeface="Trebuchet MS" panose="020B0703020202090204" pitchFamily="34" charset="0"/>
              </a:rPr>
              <a:t>4</a:t>
            </a:fld>
            <a:endParaRPr lang="it-IT" b="1" dirty="0">
              <a:solidFill>
                <a:srgbClr val="0D3183"/>
              </a:solidFill>
              <a:latin typeface="Trebuchet MS" panose="020B0703020202090204" pitchFamily="34" charset="0"/>
            </a:endParaRPr>
          </a:p>
        </p:txBody>
      </p:sp>
      <p:grpSp>
        <p:nvGrpSpPr>
          <p:cNvPr id="7" name="Gruppo 6">
            <a:extLst>
              <a:ext uri="{FF2B5EF4-FFF2-40B4-BE49-F238E27FC236}">
                <a16:creationId xmlns:a16="http://schemas.microsoft.com/office/drawing/2014/main" id="{AC1B5F68-E577-F048-93D8-280589B9C799}"/>
              </a:ext>
            </a:extLst>
          </p:cNvPr>
          <p:cNvGrpSpPr/>
          <p:nvPr/>
        </p:nvGrpSpPr>
        <p:grpSpPr>
          <a:xfrm>
            <a:off x="134108" y="4114813"/>
            <a:ext cx="1385899" cy="2477567"/>
            <a:chOff x="100581" y="3096499"/>
            <a:chExt cx="1039424" cy="1858175"/>
          </a:xfrm>
        </p:grpSpPr>
        <p:sp>
          <p:nvSpPr>
            <p:cNvPr id="11" name="CasellaDiTesto 10"/>
            <p:cNvSpPr txBox="1"/>
            <p:nvPr/>
          </p:nvSpPr>
          <p:spPr>
            <a:xfrm>
              <a:off x="104915" y="3174254"/>
              <a:ext cx="1035090" cy="1574111"/>
            </a:xfrm>
            <a:prstGeom prst="rect">
              <a:avLst/>
            </a:prstGeom>
            <a:noFill/>
          </p:spPr>
          <p:txBody>
            <a:bodyPr wrap="square" lIns="0" tIns="0" rIns="0" bIns="0" rtlCol="0" anchor="t" anchorCtr="0">
              <a:noAutofit/>
            </a:bodyPr>
            <a:lstStyle/>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19 novembre 2024</a:t>
              </a:r>
              <a:endParaRPr lang="it-IT" sz="933" cap="all" spc="-27" dirty="0">
                <a:solidFill>
                  <a:srgbClr val="0C3182"/>
                </a:solidFill>
                <a:uFill>
                  <a:solidFill>
                    <a:srgbClr val="DB332E"/>
                  </a:solidFill>
                </a:uFill>
                <a:latin typeface="Trebuchet MS" charset="0"/>
                <a:ea typeface="Trebuchet MS" charset="0"/>
                <a:cs typeface="Trebuchet MS" charset="0"/>
              </a:endParaRPr>
            </a:p>
            <a:p>
              <a:pPr>
                <a:spcAft>
                  <a:spcPts val="800"/>
                </a:spcAft>
              </a:pPr>
              <a:r>
                <a:rPr lang="it-IT" sz="933" b="1" cap="all" spc="-27" dirty="0" smtClean="0">
                  <a:solidFill>
                    <a:srgbClr val="DB332E"/>
                  </a:solidFill>
                  <a:uFill>
                    <a:solidFill>
                      <a:srgbClr val="DB332E"/>
                    </a:solidFill>
                  </a:uFill>
                  <a:latin typeface="Trebuchet MS" charset="0"/>
                  <a:ea typeface="Trebuchet MS" charset="0"/>
                  <a:cs typeface="Trebuchet MS" charset="0"/>
                </a:rPr>
                <a:t>Applicazione di metodi di intelligenza artificiale per la codifica automatica delle cause di morte</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Tania Bracci</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Francesco Grippo</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Simone Navarra</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Chiara Orsi </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Angela Pappagallo</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Francesco Pugliese</a:t>
              </a:r>
            </a:p>
            <a:p>
              <a:pPr>
                <a:spcAft>
                  <a:spcPts val="800"/>
                </a:spcAft>
              </a:pPr>
              <a:endParaRPr lang="it-IT" sz="933" cap="all" spc="-27" dirty="0">
                <a:solidFill>
                  <a:srgbClr val="0C3182"/>
                </a:solidFill>
                <a:uFill>
                  <a:solidFill>
                    <a:srgbClr val="DB332E"/>
                  </a:solidFill>
                </a:uFill>
                <a:latin typeface="Trebuchet MS" charset="0"/>
                <a:ea typeface="Trebuchet MS" charset="0"/>
                <a:cs typeface="Trebuchet MS" charset="0"/>
              </a:endParaRPr>
            </a:p>
            <a:p>
              <a:pPr>
                <a:spcAft>
                  <a:spcPts val="800"/>
                </a:spcAft>
              </a:pPr>
              <a:endParaRPr lang="it-IT" sz="933" cap="all" spc="-27" dirty="0">
                <a:solidFill>
                  <a:srgbClr val="0C3182"/>
                </a:solidFill>
                <a:uFill>
                  <a:solidFill>
                    <a:srgbClr val="DB332E"/>
                  </a:solidFill>
                </a:uFill>
                <a:latin typeface="Trebuchet MS" charset="0"/>
                <a:ea typeface="Trebuchet MS" charset="0"/>
                <a:cs typeface="Trebuchet MS" charset="0"/>
              </a:endParaRPr>
            </a:p>
          </p:txBody>
        </p:sp>
        <p:cxnSp>
          <p:nvCxnSpPr>
            <p:cNvPr id="20" name="Connettore 1 19">
              <a:extLst>
                <a:ext uri="{FF2B5EF4-FFF2-40B4-BE49-F238E27FC236}">
                  <a16:creationId xmlns:a16="http://schemas.microsoft.com/office/drawing/2014/main" id="{2AF6B847-6AA4-EE45-B5C1-2378D77A13DF}"/>
                </a:ext>
              </a:extLst>
            </p:cNvPr>
            <p:cNvCxnSpPr>
              <a:cxnSpLocks/>
            </p:cNvCxnSpPr>
            <p:nvPr/>
          </p:nvCxnSpPr>
          <p:spPr>
            <a:xfrm>
              <a:off x="100581" y="3096499"/>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Connettore 1 23">
              <a:extLst>
                <a:ext uri="{FF2B5EF4-FFF2-40B4-BE49-F238E27FC236}">
                  <a16:creationId xmlns:a16="http://schemas.microsoft.com/office/drawing/2014/main" id="{02ECA76D-CE46-964F-ADB1-58FE7D489276}"/>
                </a:ext>
              </a:extLst>
            </p:cNvPr>
            <p:cNvCxnSpPr>
              <a:cxnSpLocks/>
            </p:cNvCxnSpPr>
            <p:nvPr/>
          </p:nvCxnSpPr>
          <p:spPr>
            <a:xfrm>
              <a:off x="118416" y="4417203"/>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6" name="Connettore 1 25">
              <a:extLst>
                <a:ext uri="{FF2B5EF4-FFF2-40B4-BE49-F238E27FC236}">
                  <a16:creationId xmlns:a16="http://schemas.microsoft.com/office/drawing/2014/main" id="{75C640FF-78E7-C749-9B3D-914AE55087D2}"/>
                </a:ext>
              </a:extLst>
            </p:cNvPr>
            <p:cNvCxnSpPr>
              <a:cxnSpLocks/>
            </p:cNvCxnSpPr>
            <p:nvPr/>
          </p:nvCxnSpPr>
          <p:spPr>
            <a:xfrm>
              <a:off x="118416" y="3737615"/>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1" name="Connettore 1 20">
              <a:extLst>
                <a:ext uri="{FF2B5EF4-FFF2-40B4-BE49-F238E27FC236}">
                  <a16:creationId xmlns:a16="http://schemas.microsoft.com/office/drawing/2014/main" id="{9B454115-5521-A24C-A041-0B475B611F0A}"/>
                </a:ext>
              </a:extLst>
            </p:cNvPr>
            <p:cNvCxnSpPr>
              <a:cxnSpLocks/>
            </p:cNvCxnSpPr>
            <p:nvPr/>
          </p:nvCxnSpPr>
          <p:spPr>
            <a:xfrm>
              <a:off x="118416" y="4216164"/>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5" name="Connettore 1 24">
              <a:extLst>
                <a:ext uri="{FF2B5EF4-FFF2-40B4-BE49-F238E27FC236}">
                  <a16:creationId xmlns:a16="http://schemas.microsoft.com/office/drawing/2014/main" id="{4AE0975F-C11E-3843-B755-98499C3A9439}"/>
                </a:ext>
              </a:extLst>
            </p:cNvPr>
            <p:cNvCxnSpPr>
              <a:cxnSpLocks/>
            </p:cNvCxnSpPr>
            <p:nvPr/>
          </p:nvCxnSpPr>
          <p:spPr>
            <a:xfrm>
              <a:off x="118416" y="4585815"/>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7" name="Connettore 1 26">
              <a:extLst>
                <a:ext uri="{FF2B5EF4-FFF2-40B4-BE49-F238E27FC236}">
                  <a16:creationId xmlns:a16="http://schemas.microsoft.com/office/drawing/2014/main" id="{B2EF6947-8F8E-A242-95B6-6D862FCD4CB2}"/>
                </a:ext>
              </a:extLst>
            </p:cNvPr>
            <p:cNvCxnSpPr>
              <a:cxnSpLocks/>
            </p:cNvCxnSpPr>
            <p:nvPr/>
          </p:nvCxnSpPr>
          <p:spPr>
            <a:xfrm>
              <a:off x="118416" y="4773883"/>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Connettore 1 27">
              <a:extLst>
                <a:ext uri="{FF2B5EF4-FFF2-40B4-BE49-F238E27FC236}">
                  <a16:creationId xmlns:a16="http://schemas.microsoft.com/office/drawing/2014/main" id="{D9E84B36-B2F1-C140-8D9F-94D4234279A1}"/>
                </a:ext>
              </a:extLst>
            </p:cNvPr>
            <p:cNvCxnSpPr>
              <a:cxnSpLocks/>
            </p:cNvCxnSpPr>
            <p:nvPr/>
          </p:nvCxnSpPr>
          <p:spPr>
            <a:xfrm>
              <a:off x="118416" y="4954674"/>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graphicFrame>
        <p:nvGraphicFramePr>
          <p:cNvPr id="22" name="Diagramma 21"/>
          <p:cNvGraphicFramePr>
            <a:graphicFrameLocks noChangeAspect="1"/>
          </p:cNvGraphicFramePr>
          <p:nvPr>
            <p:extLst>
              <p:ext uri="{D42A27DB-BD31-4B8C-83A1-F6EECF244321}">
                <p14:modId xmlns:p14="http://schemas.microsoft.com/office/powerpoint/2010/main" val="1316558220"/>
              </p:ext>
            </p:extLst>
          </p:nvPr>
        </p:nvGraphicFramePr>
        <p:xfrm>
          <a:off x="1593199" y="2431354"/>
          <a:ext cx="5092605" cy="363879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3" name="Rettangolo 32"/>
          <p:cNvSpPr/>
          <p:nvPr/>
        </p:nvSpPr>
        <p:spPr>
          <a:xfrm>
            <a:off x="1799163" y="2431354"/>
            <a:ext cx="4456850" cy="372198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42" name="Picture 11"/>
          <p:cNvPicPr>
            <a:picLocks noChangeAspect="1" noChangeArrowheads="1"/>
          </p:cNvPicPr>
          <p:nvPr/>
        </p:nvPicPr>
        <p:blipFill rotWithShape="1">
          <a:blip r:embed="rId9" cstate="print"/>
          <a:srcRect l="31154" t="10101"/>
          <a:stretch/>
        </p:blipFill>
        <p:spPr bwMode="auto">
          <a:xfrm>
            <a:off x="1949456" y="5408377"/>
            <a:ext cx="932202" cy="651432"/>
          </a:xfrm>
          <a:prstGeom prst="rect">
            <a:avLst/>
          </a:prstGeom>
          <a:noFill/>
          <a:ln w="9525">
            <a:noFill/>
            <a:miter lim="800000"/>
            <a:headEnd/>
            <a:tailEnd/>
          </a:ln>
        </p:spPr>
      </p:pic>
      <p:pic>
        <p:nvPicPr>
          <p:cNvPr id="43" name="Picture 2" descr="https://www.tsoshop.co.uk/productimages/3/9789241549165.jpg"/>
          <p:cNvPicPr>
            <a:picLocks noChangeAspect="1" noChangeArrowheads="1"/>
          </p:cNvPicPr>
          <p:nvPr/>
        </p:nvPicPr>
        <p:blipFill rotWithShape="1">
          <a:blip r:embed="rId10">
            <a:extLst>
              <a:ext uri="{28A0092B-C50C-407E-A947-70E740481C1C}">
                <a14:useLocalDpi xmlns:a14="http://schemas.microsoft.com/office/drawing/2010/main" val="0"/>
              </a:ext>
            </a:extLst>
          </a:blip>
          <a:srcRect l="9844" t="13762" r="24472" b="12655"/>
          <a:stretch/>
        </p:blipFill>
        <p:spPr bwMode="auto">
          <a:xfrm>
            <a:off x="5217351" y="1263790"/>
            <a:ext cx="1749234" cy="2691128"/>
          </a:xfrm>
          <a:prstGeom prst="rect">
            <a:avLst/>
          </a:prstGeom>
          <a:noFill/>
          <a:extLst>
            <a:ext uri="{909E8E84-426E-40DD-AFC4-6F175D3DCCD1}">
              <a14:hiddenFill xmlns:a14="http://schemas.microsoft.com/office/drawing/2010/main">
                <a:solidFill>
                  <a:srgbClr val="FFFFFF"/>
                </a:solidFill>
              </a14:hiddenFill>
            </a:ext>
          </a:extLst>
        </p:spPr>
      </p:pic>
      <p:sp>
        <p:nvSpPr>
          <p:cNvPr id="44" name="CasellaDiTesto 43"/>
          <p:cNvSpPr txBox="1"/>
          <p:nvPr/>
        </p:nvSpPr>
        <p:spPr>
          <a:xfrm>
            <a:off x="5693683" y="4280930"/>
            <a:ext cx="611554" cy="523220"/>
          </a:xfrm>
          <a:prstGeom prst="rect">
            <a:avLst/>
          </a:prstGeom>
          <a:noFill/>
        </p:spPr>
        <p:txBody>
          <a:bodyPr wrap="square" rtlCol="0">
            <a:spAutoFit/>
          </a:bodyPr>
          <a:lstStyle/>
          <a:p>
            <a:r>
              <a:rPr lang="it-IT" sz="1400" b="1" dirty="0"/>
              <a:t>2</a:t>
            </a:r>
            <a:r>
              <a:rPr lang="it-IT" sz="1400" b="1" dirty="0" smtClean="0"/>
              <a:t>0%</a:t>
            </a:r>
          </a:p>
          <a:p>
            <a:pPr marL="285750" indent="-285750">
              <a:buFontTx/>
              <a:buChar char="-"/>
            </a:pPr>
            <a:endParaRPr lang="it-IT" sz="1400" b="1" dirty="0"/>
          </a:p>
        </p:txBody>
      </p:sp>
      <p:sp>
        <p:nvSpPr>
          <p:cNvPr id="45" name="CasellaDiTesto 44"/>
          <p:cNvSpPr txBox="1"/>
          <p:nvPr/>
        </p:nvSpPr>
        <p:spPr>
          <a:xfrm>
            <a:off x="1949456" y="4280930"/>
            <a:ext cx="611554" cy="523220"/>
          </a:xfrm>
          <a:prstGeom prst="rect">
            <a:avLst/>
          </a:prstGeom>
          <a:noFill/>
        </p:spPr>
        <p:txBody>
          <a:bodyPr wrap="square" rtlCol="0">
            <a:spAutoFit/>
          </a:bodyPr>
          <a:lstStyle/>
          <a:p>
            <a:r>
              <a:rPr lang="it-IT" sz="1400" b="1" dirty="0" smtClean="0"/>
              <a:t>80%</a:t>
            </a:r>
          </a:p>
          <a:p>
            <a:pPr marL="285750" indent="-285750">
              <a:buFontTx/>
              <a:buChar char="-"/>
            </a:pPr>
            <a:endParaRPr lang="it-IT" sz="1400" b="1" dirty="0"/>
          </a:p>
        </p:txBody>
      </p:sp>
      <p:sp>
        <p:nvSpPr>
          <p:cNvPr id="40" name="Text Box 3"/>
          <p:cNvSpPr txBox="1">
            <a:spLocks noChangeArrowheads="1"/>
          </p:cNvSpPr>
          <p:nvPr/>
        </p:nvSpPr>
        <p:spPr bwMode="auto">
          <a:xfrm>
            <a:off x="7088574" y="1290702"/>
            <a:ext cx="4425060" cy="5047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spcBef>
                <a:spcPct val="0"/>
              </a:spcBef>
              <a:buNone/>
            </a:pPr>
            <a:r>
              <a:rPr lang="it-IT" altLang="it-IT" sz="1400" b="1" dirty="0" smtClean="0">
                <a:latin typeface="+mn-lt"/>
              </a:rPr>
              <a:t>Le cause di morte riportate in forma di testo dal medico vengono classificate secondo la </a:t>
            </a:r>
            <a:r>
              <a:rPr lang="it-IT" altLang="it-IT" sz="1400" b="1" dirty="0" smtClean="0">
                <a:solidFill>
                  <a:srgbClr val="FF0000"/>
                </a:solidFill>
                <a:latin typeface="+mn-lt"/>
              </a:rPr>
              <a:t>classificazione ICD-10</a:t>
            </a:r>
          </a:p>
          <a:p>
            <a:pPr algn="just" eaLnBrk="1" hangingPunct="1">
              <a:spcBef>
                <a:spcPct val="0"/>
              </a:spcBef>
              <a:buNone/>
            </a:pPr>
            <a:endParaRPr lang="it-IT" altLang="it-IT" sz="1400" b="1" dirty="0">
              <a:latin typeface="+mn-lt"/>
            </a:endParaRPr>
          </a:p>
          <a:p>
            <a:pPr algn="just" eaLnBrk="1" hangingPunct="1">
              <a:spcBef>
                <a:spcPct val="0"/>
              </a:spcBef>
              <a:buNone/>
            </a:pPr>
            <a:r>
              <a:rPr lang="it-IT" altLang="it-IT" sz="1400" b="1" dirty="0" smtClean="0">
                <a:latin typeface="+mn-lt"/>
              </a:rPr>
              <a:t>Ad ogni condizione riportata viene attribuito un codice dell’ICD-10</a:t>
            </a:r>
          </a:p>
          <a:p>
            <a:pPr algn="just" eaLnBrk="1" hangingPunct="1">
              <a:spcBef>
                <a:spcPct val="0"/>
              </a:spcBef>
              <a:buNone/>
            </a:pPr>
            <a:endParaRPr lang="it-IT" altLang="it-IT" sz="1400" b="1" dirty="0">
              <a:latin typeface="+mn-lt"/>
            </a:endParaRPr>
          </a:p>
          <a:p>
            <a:pPr algn="just" eaLnBrk="1" hangingPunct="1">
              <a:spcBef>
                <a:spcPct val="0"/>
              </a:spcBef>
              <a:buNone/>
            </a:pPr>
            <a:r>
              <a:rPr lang="it-IT" altLang="it-IT" sz="1400" b="1" dirty="0">
                <a:latin typeface="+mn-lt"/>
              </a:rPr>
              <a:t>Per la codifica </a:t>
            </a:r>
            <a:r>
              <a:rPr lang="it-IT" altLang="it-IT" sz="1400" b="1" dirty="0" smtClean="0">
                <a:latin typeface="+mn-lt"/>
              </a:rPr>
              <a:t>viene </a:t>
            </a:r>
            <a:r>
              <a:rPr lang="it-IT" altLang="it-IT" sz="1400" b="1" dirty="0">
                <a:latin typeface="+mn-lt"/>
              </a:rPr>
              <a:t>usato il </a:t>
            </a:r>
            <a:r>
              <a:rPr lang="it-IT" altLang="it-IT" sz="1400" b="1" dirty="0">
                <a:solidFill>
                  <a:srgbClr val="FF0000"/>
                </a:solidFill>
                <a:latin typeface="+mn-lt"/>
              </a:rPr>
              <a:t>software </a:t>
            </a:r>
            <a:r>
              <a:rPr lang="it-IT" altLang="it-IT" sz="1400" b="1" dirty="0" smtClean="0">
                <a:solidFill>
                  <a:srgbClr val="FF0000"/>
                </a:solidFill>
                <a:latin typeface="+mn-lt"/>
              </a:rPr>
              <a:t>Iris </a:t>
            </a:r>
            <a:r>
              <a:rPr lang="it-IT" altLang="it-IT" sz="1400" b="1" dirty="0" smtClean="0">
                <a:latin typeface="+mn-lt"/>
              </a:rPr>
              <a:t>che, utilizzando un dizionario di terminologia medica, attribuisce ad ogni causa di morte un codice dell’ICD-10</a:t>
            </a:r>
            <a:endParaRPr lang="it-IT" altLang="it-IT" sz="1400" b="1" dirty="0">
              <a:latin typeface="+mn-lt"/>
            </a:endParaRPr>
          </a:p>
          <a:p>
            <a:pPr algn="just" eaLnBrk="1" hangingPunct="1">
              <a:spcBef>
                <a:spcPct val="0"/>
              </a:spcBef>
              <a:buNone/>
            </a:pPr>
            <a:endParaRPr lang="it-IT" altLang="it-IT" sz="1400" b="1" dirty="0">
              <a:latin typeface="+mn-lt"/>
            </a:endParaRPr>
          </a:p>
          <a:p>
            <a:pPr algn="just" eaLnBrk="1" hangingPunct="1">
              <a:spcBef>
                <a:spcPct val="0"/>
              </a:spcBef>
              <a:buNone/>
            </a:pPr>
            <a:r>
              <a:rPr lang="it-IT" altLang="it-IT" sz="1400" b="1" dirty="0" smtClean="0">
                <a:latin typeface="+mn-lt"/>
              </a:rPr>
              <a:t>L’insieme dei codici di una scheda di morte costituisce le </a:t>
            </a:r>
            <a:r>
              <a:rPr lang="it-IT" altLang="it-IT" sz="1400" b="1" dirty="0" smtClean="0">
                <a:solidFill>
                  <a:srgbClr val="FF0000"/>
                </a:solidFill>
                <a:latin typeface="+mn-lt"/>
              </a:rPr>
              <a:t>CAUSE MULTIPLE</a:t>
            </a:r>
          </a:p>
          <a:p>
            <a:pPr algn="just" eaLnBrk="1" hangingPunct="1">
              <a:spcBef>
                <a:spcPct val="0"/>
              </a:spcBef>
              <a:buNone/>
            </a:pPr>
            <a:endParaRPr lang="it-IT" altLang="it-IT" sz="1400" b="1" dirty="0">
              <a:latin typeface="+mn-lt"/>
            </a:endParaRPr>
          </a:p>
          <a:p>
            <a:pPr algn="just" eaLnBrk="1" hangingPunct="1">
              <a:spcBef>
                <a:spcPct val="0"/>
              </a:spcBef>
              <a:buNone/>
            </a:pPr>
            <a:r>
              <a:rPr lang="it-IT" altLang="it-IT" sz="1400" b="1" dirty="0" smtClean="0">
                <a:latin typeface="+mn-lt"/>
              </a:rPr>
              <a:t>Dalle cause multiple, applicando le regole dell’ICD-10, viene selezionata la </a:t>
            </a:r>
            <a:r>
              <a:rPr lang="it-IT" altLang="it-IT" sz="1400" b="1" dirty="0" smtClean="0">
                <a:solidFill>
                  <a:srgbClr val="FF0000"/>
                </a:solidFill>
                <a:latin typeface="+mn-lt"/>
              </a:rPr>
              <a:t>CAUSA INIZIALE </a:t>
            </a:r>
            <a:r>
              <a:rPr lang="it-IT" altLang="it-IT" sz="1400" b="1" dirty="0" smtClean="0">
                <a:latin typeface="+mn-lt"/>
              </a:rPr>
              <a:t>di morte</a:t>
            </a:r>
          </a:p>
          <a:p>
            <a:pPr algn="just" eaLnBrk="1" hangingPunct="1">
              <a:spcBef>
                <a:spcPct val="0"/>
              </a:spcBef>
              <a:buNone/>
            </a:pPr>
            <a:endParaRPr lang="it-IT" altLang="it-IT" sz="1400" b="1" dirty="0" smtClean="0">
              <a:latin typeface="+mn-lt"/>
            </a:endParaRPr>
          </a:p>
          <a:p>
            <a:pPr algn="just" eaLnBrk="1" hangingPunct="1">
              <a:spcBef>
                <a:spcPct val="0"/>
              </a:spcBef>
              <a:buNone/>
            </a:pPr>
            <a:r>
              <a:rPr lang="it-IT" sz="1400" b="1" dirty="0" smtClean="0">
                <a:solidFill>
                  <a:srgbClr val="FF0000"/>
                </a:solidFill>
                <a:latin typeface="+mn-lt"/>
              </a:rPr>
              <a:t>Le </a:t>
            </a:r>
            <a:r>
              <a:rPr lang="it-IT" sz="1400" b="1" dirty="0">
                <a:solidFill>
                  <a:srgbClr val="FF0000"/>
                </a:solidFill>
                <a:latin typeface="+mn-lt"/>
              </a:rPr>
              <a:t>cause multiple e la causa iniziale sono entrambe utilizzate per le statistiche di mortalità </a:t>
            </a:r>
            <a:r>
              <a:rPr lang="it-IT" sz="1400" b="1" dirty="0" smtClean="0">
                <a:solidFill>
                  <a:srgbClr val="FF0000"/>
                </a:solidFill>
                <a:latin typeface="+mn-lt"/>
              </a:rPr>
              <a:t>ufficiali</a:t>
            </a:r>
          </a:p>
          <a:p>
            <a:pPr algn="just" eaLnBrk="1" hangingPunct="1">
              <a:spcBef>
                <a:spcPct val="0"/>
              </a:spcBef>
              <a:buNone/>
            </a:pPr>
            <a:endParaRPr lang="it-IT" sz="1400" b="1" dirty="0">
              <a:solidFill>
                <a:srgbClr val="FF0000"/>
              </a:solidFill>
              <a:latin typeface="+mn-lt"/>
            </a:endParaRPr>
          </a:p>
          <a:p>
            <a:pPr algn="just" eaLnBrk="1" hangingPunct="1">
              <a:spcBef>
                <a:spcPct val="0"/>
              </a:spcBef>
              <a:buNone/>
            </a:pPr>
            <a:r>
              <a:rPr lang="it-IT" sz="1400" b="1" dirty="0" smtClean="0">
                <a:latin typeface="+mn-lt"/>
              </a:rPr>
              <a:t>Iris codifica completamente in automatico circa l’80% delle schede totali. Il restante 20% viene codificato da personale altamente qualificato utilizzando Iris in modalità interattiva</a:t>
            </a:r>
            <a:endParaRPr lang="it-IT" sz="1400" b="1" dirty="0">
              <a:latin typeface="+mn-lt"/>
            </a:endParaRPr>
          </a:p>
        </p:txBody>
      </p:sp>
    </p:spTree>
    <p:extLst>
      <p:ext uri="{BB962C8B-B14F-4D97-AF65-F5344CB8AC3E}">
        <p14:creationId xmlns:p14="http://schemas.microsoft.com/office/powerpoint/2010/main" val="2515309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tangolo 9"/>
          <p:cNvSpPr/>
          <p:nvPr/>
        </p:nvSpPr>
        <p:spPr>
          <a:xfrm>
            <a:off x="188" y="0"/>
            <a:ext cx="1519633"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2257" tIns="16128" rIns="32257" bIns="16128" numCol="1" spcCol="0" rtlCol="0" fromWordArt="0" anchor="ctr" anchorCtr="0" forceAA="0" compatLnSpc="1">
            <a:prstTxWarp prst="textNoShape">
              <a:avLst/>
            </a:prstTxWarp>
            <a:noAutofit/>
          </a:bodyPr>
          <a:lstStyle/>
          <a:p>
            <a:pPr algn="ctr"/>
            <a:endParaRPr lang="it-IT"/>
          </a:p>
        </p:txBody>
      </p:sp>
      <p:sp>
        <p:nvSpPr>
          <p:cNvPr id="29" name="CasellaDiTesto 28">
            <a:extLst>
              <a:ext uri="{FF2B5EF4-FFF2-40B4-BE49-F238E27FC236}">
                <a16:creationId xmlns:a16="http://schemas.microsoft.com/office/drawing/2014/main" id="{17DF046E-78C6-BC4D-80DB-98C04F53112B}"/>
              </a:ext>
            </a:extLst>
          </p:cNvPr>
          <p:cNvSpPr txBox="1"/>
          <p:nvPr/>
        </p:nvSpPr>
        <p:spPr>
          <a:xfrm>
            <a:off x="187" y="5150866"/>
            <a:ext cx="1519820" cy="1805559"/>
          </a:xfrm>
          <a:prstGeom prst="rect">
            <a:avLst/>
          </a:prstGeom>
          <a:noFill/>
        </p:spPr>
        <p:txBody>
          <a:bodyPr wrap="square" lIns="0" tIns="0" rIns="0" bIns="0" rtlCol="0">
            <a:spAutoFit/>
          </a:bodyPr>
          <a:lstStyle/>
          <a:p>
            <a:pPr algn="ctr">
              <a:tabLst>
                <a:tab pos="1919872" algn="l"/>
              </a:tabLst>
            </a:pPr>
            <a:r>
              <a:rPr lang="it-IT" sz="11733" dirty="0">
                <a:solidFill>
                  <a:schemeClr val="bg1"/>
                </a:solidFill>
                <a:latin typeface="Trebuchet MS" charset="0"/>
                <a:ea typeface="Trebuchet MS" charset="0"/>
                <a:cs typeface="Trebuchet MS" charset="0"/>
              </a:rPr>
              <a:t>1</a:t>
            </a:r>
          </a:p>
        </p:txBody>
      </p:sp>
      <p:sp>
        <p:nvSpPr>
          <p:cNvPr id="4" name="CasellaDiTesto 3"/>
          <p:cNvSpPr txBox="1"/>
          <p:nvPr/>
        </p:nvSpPr>
        <p:spPr>
          <a:xfrm>
            <a:off x="1758089" y="517399"/>
            <a:ext cx="10091553" cy="492443"/>
          </a:xfrm>
          <a:prstGeom prst="rect">
            <a:avLst/>
          </a:prstGeom>
          <a:noFill/>
        </p:spPr>
        <p:txBody>
          <a:bodyPr wrap="square" lIns="0" tIns="0" rIns="0" bIns="0" rtlCol="0">
            <a:spAutoFit/>
          </a:bodyPr>
          <a:lstStyle/>
          <a:p>
            <a:pPr>
              <a:tabLst>
                <a:tab pos="1919872" algn="l"/>
              </a:tabLst>
            </a:pPr>
            <a:r>
              <a:rPr lang="it-IT" sz="3200" b="1" dirty="0" smtClean="0">
                <a:solidFill>
                  <a:srgbClr val="0C3182"/>
                </a:solidFill>
                <a:latin typeface="Trebuchet MS" charset="0"/>
                <a:ea typeface="Trebuchet MS" charset="0"/>
                <a:cs typeface="Trebuchet MS" charset="0"/>
              </a:rPr>
              <a:t>L’idea</a:t>
            </a:r>
            <a:endParaRPr lang="it-IT" sz="3200" b="1" dirty="0">
              <a:solidFill>
                <a:srgbClr val="0C3182"/>
              </a:solidFill>
              <a:latin typeface="Trebuchet MS" charset="0"/>
              <a:ea typeface="Trebuchet MS" charset="0"/>
              <a:cs typeface="Trebuchet MS" charset="0"/>
            </a:endParaRPr>
          </a:p>
        </p:txBody>
      </p:sp>
      <p:cxnSp>
        <p:nvCxnSpPr>
          <p:cNvPr id="18" name="Connettore 1 17"/>
          <p:cNvCxnSpPr/>
          <p:nvPr/>
        </p:nvCxnSpPr>
        <p:spPr>
          <a:xfrm>
            <a:off x="1758089" y="1082019"/>
            <a:ext cx="10091553"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pic>
        <p:nvPicPr>
          <p:cNvPr id="23" name="Immagine 22"/>
          <p:cNvPicPr>
            <a:picLocks noChangeAspect="1"/>
          </p:cNvPicPr>
          <p:nvPr/>
        </p:nvPicPr>
        <p:blipFill rotWithShape="1">
          <a:blip r:embed="rId3" cstate="print">
            <a:extLst>
              <a:ext uri="{28A0092B-C50C-407E-A947-70E740481C1C}">
                <a14:useLocalDpi xmlns:a14="http://schemas.microsoft.com/office/drawing/2010/main" val="0"/>
              </a:ext>
            </a:extLst>
          </a:blip>
          <a:srcRect l="30530" t="20116" r="29316" b="22036"/>
          <a:stretch/>
        </p:blipFill>
        <p:spPr>
          <a:xfrm>
            <a:off x="134108" y="36010"/>
            <a:ext cx="1251789" cy="1064143"/>
          </a:xfrm>
          <a:prstGeom prst="rect">
            <a:avLst/>
          </a:prstGeom>
        </p:spPr>
      </p:pic>
      <p:sp>
        <p:nvSpPr>
          <p:cNvPr id="38" name="CasellaDiTesto 37"/>
          <p:cNvSpPr txBox="1"/>
          <p:nvPr/>
        </p:nvSpPr>
        <p:spPr>
          <a:xfrm>
            <a:off x="8636249" y="1268780"/>
            <a:ext cx="3200512" cy="165558"/>
          </a:xfrm>
          <a:prstGeom prst="rect">
            <a:avLst/>
          </a:prstGeom>
          <a:noFill/>
        </p:spPr>
        <p:txBody>
          <a:bodyPr wrap="square" rtlCol="0">
            <a:spAutoFit/>
          </a:bodyPr>
          <a:lstStyle/>
          <a:p>
            <a:endParaRPr lang="it-IT" sz="476"/>
          </a:p>
        </p:txBody>
      </p:sp>
      <p:cxnSp>
        <p:nvCxnSpPr>
          <p:cNvPr id="39" name="Connettore 1 38"/>
          <p:cNvCxnSpPr/>
          <p:nvPr/>
        </p:nvCxnSpPr>
        <p:spPr>
          <a:xfrm>
            <a:off x="1758089" y="6570943"/>
            <a:ext cx="10091553"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6" name="Segnaposto numero diapositiva 5">
            <a:extLst>
              <a:ext uri="{FF2B5EF4-FFF2-40B4-BE49-F238E27FC236}">
                <a16:creationId xmlns:a16="http://schemas.microsoft.com/office/drawing/2014/main" id="{DE9F9B63-074E-524B-8A0E-F81428A14A42}"/>
              </a:ext>
            </a:extLst>
          </p:cNvPr>
          <p:cNvSpPr>
            <a:spLocks noGrp="1"/>
          </p:cNvSpPr>
          <p:nvPr>
            <p:ph type="sldNum" sz="quarter" idx="12"/>
          </p:nvPr>
        </p:nvSpPr>
        <p:spPr>
          <a:xfrm>
            <a:off x="9093561" y="6548507"/>
            <a:ext cx="2743200" cy="365125"/>
          </a:xfrm>
        </p:spPr>
        <p:txBody>
          <a:bodyPr vert="horz" lIns="0" tIns="0" rIns="0" bIns="0" rtlCol="0" anchor="ctr"/>
          <a:lstStyle/>
          <a:p>
            <a:fld id="{1ED6836B-D036-1A41-8504-E0077B02D938}" type="slidenum">
              <a:rPr lang="it-IT" b="1" smtClean="0">
                <a:solidFill>
                  <a:srgbClr val="0D3183"/>
                </a:solidFill>
                <a:latin typeface="Trebuchet MS" panose="020B0703020202090204" pitchFamily="34" charset="0"/>
              </a:rPr>
              <a:t>5</a:t>
            </a:fld>
            <a:endParaRPr lang="it-IT" b="1" dirty="0">
              <a:solidFill>
                <a:srgbClr val="0D3183"/>
              </a:solidFill>
              <a:latin typeface="Trebuchet MS" panose="020B0703020202090204" pitchFamily="34" charset="0"/>
            </a:endParaRPr>
          </a:p>
        </p:txBody>
      </p:sp>
      <p:grpSp>
        <p:nvGrpSpPr>
          <p:cNvPr id="7" name="Gruppo 6">
            <a:extLst>
              <a:ext uri="{FF2B5EF4-FFF2-40B4-BE49-F238E27FC236}">
                <a16:creationId xmlns:a16="http://schemas.microsoft.com/office/drawing/2014/main" id="{AC1B5F68-E577-F048-93D8-280589B9C799}"/>
              </a:ext>
            </a:extLst>
          </p:cNvPr>
          <p:cNvGrpSpPr/>
          <p:nvPr/>
        </p:nvGrpSpPr>
        <p:grpSpPr>
          <a:xfrm>
            <a:off x="134108" y="4114813"/>
            <a:ext cx="1385899" cy="2477567"/>
            <a:chOff x="100581" y="3096499"/>
            <a:chExt cx="1039424" cy="1858175"/>
          </a:xfrm>
        </p:grpSpPr>
        <p:sp>
          <p:nvSpPr>
            <p:cNvPr id="11" name="CasellaDiTesto 10"/>
            <p:cNvSpPr txBox="1"/>
            <p:nvPr/>
          </p:nvSpPr>
          <p:spPr>
            <a:xfrm>
              <a:off x="104915" y="3174254"/>
              <a:ext cx="1035090" cy="1574111"/>
            </a:xfrm>
            <a:prstGeom prst="rect">
              <a:avLst/>
            </a:prstGeom>
            <a:noFill/>
          </p:spPr>
          <p:txBody>
            <a:bodyPr wrap="square" lIns="0" tIns="0" rIns="0" bIns="0" rtlCol="0" anchor="t" anchorCtr="0">
              <a:noAutofit/>
            </a:bodyPr>
            <a:lstStyle/>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19 novembre 2024</a:t>
              </a:r>
              <a:endParaRPr lang="it-IT" sz="933" cap="all" spc="-27" dirty="0">
                <a:solidFill>
                  <a:srgbClr val="0C3182"/>
                </a:solidFill>
                <a:uFill>
                  <a:solidFill>
                    <a:srgbClr val="DB332E"/>
                  </a:solidFill>
                </a:uFill>
                <a:latin typeface="Trebuchet MS" charset="0"/>
                <a:ea typeface="Trebuchet MS" charset="0"/>
                <a:cs typeface="Trebuchet MS" charset="0"/>
              </a:endParaRPr>
            </a:p>
            <a:p>
              <a:pPr>
                <a:spcAft>
                  <a:spcPts val="800"/>
                </a:spcAft>
              </a:pPr>
              <a:r>
                <a:rPr lang="it-IT" sz="933" b="1" cap="all" spc="-27" dirty="0" smtClean="0">
                  <a:solidFill>
                    <a:srgbClr val="DB332E"/>
                  </a:solidFill>
                  <a:uFill>
                    <a:solidFill>
                      <a:srgbClr val="DB332E"/>
                    </a:solidFill>
                  </a:uFill>
                  <a:latin typeface="Trebuchet MS" charset="0"/>
                  <a:ea typeface="Trebuchet MS" charset="0"/>
                  <a:cs typeface="Trebuchet MS" charset="0"/>
                </a:rPr>
                <a:t>Applicazione di metodi di intelligenza artificiale per la codifica automatica delle cause di morte</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Tania Bracci</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Francesco Grippo</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Simone Navarra</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Chiara Orsi </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Angela Pappagallo</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Francesco Pugliese</a:t>
              </a:r>
            </a:p>
            <a:p>
              <a:pPr>
                <a:spcAft>
                  <a:spcPts val="800"/>
                </a:spcAft>
              </a:pPr>
              <a:endParaRPr lang="it-IT" sz="933" cap="all" spc="-27" dirty="0">
                <a:solidFill>
                  <a:srgbClr val="0C3182"/>
                </a:solidFill>
                <a:uFill>
                  <a:solidFill>
                    <a:srgbClr val="DB332E"/>
                  </a:solidFill>
                </a:uFill>
                <a:latin typeface="Trebuchet MS" charset="0"/>
                <a:ea typeface="Trebuchet MS" charset="0"/>
                <a:cs typeface="Trebuchet MS" charset="0"/>
              </a:endParaRPr>
            </a:p>
            <a:p>
              <a:pPr>
                <a:spcAft>
                  <a:spcPts val="800"/>
                </a:spcAft>
              </a:pPr>
              <a:endParaRPr lang="it-IT" sz="933" cap="all" spc="-27" dirty="0">
                <a:solidFill>
                  <a:srgbClr val="0C3182"/>
                </a:solidFill>
                <a:uFill>
                  <a:solidFill>
                    <a:srgbClr val="DB332E"/>
                  </a:solidFill>
                </a:uFill>
                <a:latin typeface="Trebuchet MS" charset="0"/>
                <a:ea typeface="Trebuchet MS" charset="0"/>
                <a:cs typeface="Trebuchet MS" charset="0"/>
              </a:endParaRPr>
            </a:p>
          </p:txBody>
        </p:sp>
        <p:cxnSp>
          <p:nvCxnSpPr>
            <p:cNvPr id="20" name="Connettore 1 19">
              <a:extLst>
                <a:ext uri="{FF2B5EF4-FFF2-40B4-BE49-F238E27FC236}">
                  <a16:creationId xmlns:a16="http://schemas.microsoft.com/office/drawing/2014/main" id="{2AF6B847-6AA4-EE45-B5C1-2378D77A13DF}"/>
                </a:ext>
              </a:extLst>
            </p:cNvPr>
            <p:cNvCxnSpPr>
              <a:cxnSpLocks/>
            </p:cNvCxnSpPr>
            <p:nvPr/>
          </p:nvCxnSpPr>
          <p:spPr>
            <a:xfrm>
              <a:off x="100581" y="3096499"/>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Connettore 1 23">
              <a:extLst>
                <a:ext uri="{FF2B5EF4-FFF2-40B4-BE49-F238E27FC236}">
                  <a16:creationId xmlns:a16="http://schemas.microsoft.com/office/drawing/2014/main" id="{02ECA76D-CE46-964F-ADB1-58FE7D489276}"/>
                </a:ext>
              </a:extLst>
            </p:cNvPr>
            <p:cNvCxnSpPr>
              <a:cxnSpLocks/>
            </p:cNvCxnSpPr>
            <p:nvPr/>
          </p:nvCxnSpPr>
          <p:spPr>
            <a:xfrm>
              <a:off x="118416" y="4417203"/>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6" name="Connettore 1 25">
              <a:extLst>
                <a:ext uri="{FF2B5EF4-FFF2-40B4-BE49-F238E27FC236}">
                  <a16:creationId xmlns:a16="http://schemas.microsoft.com/office/drawing/2014/main" id="{75C640FF-78E7-C749-9B3D-914AE55087D2}"/>
                </a:ext>
              </a:extLst>
            </p:cNvPr>
            <p:cNvCxnSpPr>
              <a:cxnSpLocks/>
            </p:cNvCxnSpPr>
            <p:nvPr/>
          </p:nvCxnSpPr>
          <p:spPr>
            <a:xfrm>
              <a:off x="118416" y="3737615"/>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1" name="Connettore 1 20">
              <a:extLst>
                <a:ext uri="{FF2B5EF4-FFF2-40B4-BE49-F238E27FC236}">
                  <a16:creationId xmlns:a16="http://schemas.microsoft.com/office/drawing/2014/main" id="{9B454115-5521-A24C-A041-0B475B611F0A}"/>
                </a:ext>
              </a:extLst>
            </p:cNvPr>
            <p:cNvCxnSpPr>
              <a:cxnSpLocks/>
            </p:cNvCxnSpPr>
            <p:nvPr/>
          </p:nvCxnSpPr>
          <p:spPr>
            <a:xfrm>
              <a:off x="118416" y="4216164"/>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5" name="Connettore 1 24">
              <a:extLst>
                <a:ext uri="{FF2B5EF4-FFF2-40B4-BE49-F238E27FC236}">
                  <a16:creationId xmlns:a16="http://schemas.microsoft.com/office/drawing/2014/main" id="{4AE0975F-C11E-3843-B755-98499C3A9439}"/>
                </a:ext>
              </a:extLst>
            </p:cNvPr>
            <p:cNvCxnSpPr>
              <a:cxnSpLocks/>
            </p:cNvCxnSpPr>
            <p:nvPr/>
          </p:nvCxnSpPr>
          <p:spPr>
            <a:xfrm>
              <a:off x="118416" y="4585815"/>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7" name="Connettore 1 26">
              <a:extLst>
                <a:ext uri="{FF2B5EF4-FFF2-40B4-BE49-F238E27FC236}">
                  <a16:creationId xmlns:a16="http://schemas.microsoft.com/office/drawing/2014/main" id="{B2EF6947-8F8E-A242-95B6-6D862FCD4CB2}"/>
                </a:ext>
              </a:extLst>
            </p:cNvPr>
            <p:cNvCxnSpPr>
              <a:cxnSpLocks/>
            </p:cNvCxnSpPr>
            <p:nvPr/>
          </p:nvCxnSpPr>
          <p:spPr>
            <a:xfrm>
              <a:off x="118416" y="4773883"/>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Connettore 1 27">
              <a:extLst>
                <a:ext uri="{FF2B5EF4-FFF2-40B4-BE49-F238E27FC236}">
                  <a16:creationId xmlns:a16="http://schemas.microsoft.com/office/drawing/2014/main" id="{D9E84B36-B2F1-C140-8D9F-94D4234279A1}"/>
                </a:ext>
              </a:extLst>
            </p:cNvPr>
            <p:cNvCxnSpPr>
              <a:cxnSpLocks/>
            </p:cNvCxnSpPr>
            <p:nvPr/>
          </p:nvCxnSpPr>
          <p:spPr>
            <a:xfrm>
              <a:off x="118416" y="4954674"/>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2" name="Rettangolo 1"/>
          <p:cNvSpPr/>
          <p:nvPr/>
        </p:nvSpPr>
        <p:spPr>
          <a:xfrm>
            <a:off x="2693670" y="2187161"/>
            <a:ext cx="8267700" cy="2862322"/>
          </a:xfrm>
          <a:prstGeom prst="rect">
            <a:avLst/>
          </a:prstGeom>
        </p:spPr>
        <p:txBody>
          <a:bodyPr wrap="square">
            <a:spAutoFit/>
          </a:bodyPr>
          <a:lstStyle/>
          <a:p>
            <a:pPr marL="285750" indent="-285750">
              <a:buFont typeface="Arial" panose="020B0604020202020204" pitchFamily="34" charset="0"/>
              <a:buChar char="•"/>
            </a:pPr>
            <a:r>
              <a:rPr lang="it-IT" dirty="0" smtClean="0"/>
              <a:t>La maggior parte degli scarti della codifica automatica è dovuta al mancato riconoscimento del testo medico (18% del totale delle schede);</a:t>
            </a:r>
          </a:p>
          <a:p>
            <a:pPr marL="285750" indent="-285750">
              <a:buFont typeface="Arial" panose="020B0604020202020204" pitchFamily="34" charset="0"/>
              <a:buChar char="•"/>
            </a:pPr>
            <a:endParaRPr lang="it-IT" dirty="0" smtClean="0"/>
          </a:p>
          <a:p>
            <a:pPr marL="285750" indent="-285750">
              <a:buFont typeface="Arial" panose="020B0604020202020204" pitchFamily="34" charset="0"/>
              <a:buChar char="•"/>
            </a:pPr>
            <a:r>
              <a:rPr lang="it-IT" dirty="0" smtClean="0"/>
              <a:t>È necessaria una continua manutenzione del dizionario di Iris per mantenere alta la performance di codifica;</a:t>
            </a:r>
          </a:p>
          <a:p>
            <a:endParaRPr lang="it-IT" dirty="0" smtClean="0"/>
          </a:p>
          <a:p>
            <a:endParaRPr lang="it-IT" dirty="0" smtClean="0"/>
          </a:p>
          <a:p>
            <a:endParaRPr lang="it-IT" dirty="0"/>
          </a:p>
          <a:p>
            <a:r>
              <a:rPr lang="it-IT" b="1" dirty="0" smtClean="0">
                <a:solidFill>
                  <a:srgbClr val="FF0000"/>
                </a:solidFill>
              </a:rPr>
              <a:t>Da qui nasce l’idea di applicare metodi di AI per migliorare il riconoscimento e la codifica della terminologia medica che è in continua evoluzione e molto variegata.</a:t>
            </a:r>
            <a:endParaRPr lang="it-IT" b="1" dirty="0">
              <a:solidFill>
                <a:srgbClr val="FF0000"/>
              </a:solidFill>
            </a:endParaRPr>
          </a:p>
        </p:txBody>
      </p:sp>
    </p:spTree>
    <p:extLst>
      <p:ext uri="{BB962C8B-B14F-4D97-AF65-F5344CB8AC3E}">
        <p14:creationId xmlns:p14="http://schemas.microsoft.com/office/powerpoint/2010/main" val="2843010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tangolo 9"/>
          <p:cNvSpPr/>
          <p:nvPr/>
        </p:nvSpPr>
        <p:spPr>
          <a:xfrm>
            <a:off x="188" y="0"/>
            <a:ext cx="1519633"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2257" tIns="16128" rIns="32257" bIns="16128" numCol="1" spcCol="0" rtlCol="0" fromWordArt="0" anchor="ctr" anchorCtr="0" forceAA="0" compatLnSpc="1">
            <a:prstTxWarp prst="textNoShape">
              <a:avLst/>
            </a:prstTxWarp>
            <a:noAutofit/>
          </a:bodyPr>
          <a:lstStyle/>
          <a:p>
            <a:pPr algn="ctr"/>
            <a:endParaRPr lang="it-IT"/>
          </a:p>
        </p:txBody>
      </p:sp>
      <p:sp>
        <p:nvSpPr>
          <p:cNvPr id="29" name="CasellaDiTesto 28">
            <a:extLst>
              <a:ext uri="{FF2B5EF4-FFF2-40B4-BE49-F238E27FC236}">
                <a16:creationId xmlns:a16="http://schemas.microsoft.com/office/drawing/2014/main" id="{17DF046E-78C6-BC4D-80DB-98C04F53112B}"/>
              </a:ext>
            </a:extLst>
          </p:cNvPr>
          <p:cNvSpPr txBox="1"/>
          <p:nvPr/>
        </p:nvSpPr>
        <p:spPr>
          <a:xfrm>
            <a:off x="187" y="5150866"/>
            <a:ext cx="1519820" cy="1805559"/>
          </a:xfrm>
          <a:prstGeom prst="rect">
            <a:avLst/>
          </a:prstGeom>
          <a:noFill/>
        </p:spPr>
        <p:txBody>
          <a:bodyPr wrap="square" lIns="0" tIns="0" rIns="0" bIns="0" rtlCol="0">
            <a:spAutoFit/>
          </a:bodyPr>
          <a:lstStyle/>
          <a:p>
            <a:pPr algn="ctr">
              <a:tabLst>
                <a:tab pos="1919872" algn="l"/>
              </a:tabLst>
            </a:pPr>
            <a:r>
              <a:rPr lang="it-IT" sz="11733" dirty="0">
                <a:solidFill>
                  <a:schemeClr val="bg1"/>
                </a:solidFill>
                <a:latin typeface="Trebuchet MS" charset="0"/>
                <a:ea typeface="Trebuchet MS" charset="0"/>
                <a:cs typeface="Trebuchet MS" charset="0"/>
              </a:rPr>
              <a:t>1</a:t>
            </a:r>
          </a:p>
        </p:txBody>
      </p:sp>
      <p:sp>
        <p:nvSpPr>
          <p:cNvPr id="4" name="CasellaDiTesto 3"/>
          <p:cNvSpPr txBox="1"/>
          <p:nvPr/>
        </p:nvSpPr>
        <p:spPr>
          <a:xfrm>
            <a:off x="1758089" y="517399"/>
            <a:ext cx="10091553" cy="492443"/>
          </a:xfrm>
          <a:prstGeom prst="rect">
            <a:avLst/>
          </a:prstGeom>
          <a:noFill/>
        </p:spPr>
        <p:txBody>
          <a:bodyPr wrap="square" lIns="0" tIns="0" rIns="0" bIns="0" rtlCol="0">
            <a:spAutoFit/>
          </a:bodyPr>
          <a:lstStyle/>
          <a:p>
            <a:pPr>
              <a:tabLst>
                <a:tab pos="1919872" algn="l"/>
              </a:tabLst>
            </a:pPr>
            <a:r>
              <a:rPr lang="it-IT" sz="3200" b="1" dirty="0" smtClean="0">
                <a:solidFill>
                  <a:srgbClr val="0C3182"/>
                </a:solidFill>
                <a:latin typeface="Trebuchet MS" charset="0"/>
                <a:ea typeface="Trebuchet MS" charset="0"/>
                <a:cs typeface="Trebuchet MS" charset="0"/>
              </a:rPr>
              <a:t>Scopo e risultati attesi</a:t>
            </a:r>
            <a:endParaRPr lang="it-IT" sz="3200" b="1" dirty="0">
              <a:solidFill>
                <a:srgbClr val="0C3182"/>
              </a:solidFill>
              <a:latin typeface="Trebuchet MS" charset="0"/>
              <a:ea typeface="Trebuchet MS" charset="0"/>
              <a:cs typeface="Trebuchet MS" charset="0"/>
            </a:endParaRPr>
          </a:p>
        </p:txBody>
      </p:sp>
      <p:cxnSp>
        <p:nvCxnSpPr>
          <p:cNvPr id="18" name="Connettore 1 17"/>
          <p:cNvCxnSpPr/>
          <p:nvPr/>
        </p:nvCxnSpPr>
        <p:spPr>
          <a:xfrm>
            <a:off x="1758089" y="1082019"/>
            <a:ext cx="10091553"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pic>
        <p:nvPicPr>
          <p:cNvPr id="23" name="Immagine 22"/>
          <p:cNvPicPr>
            <a:picLocks noChangeAspect="1"/>
          </p:cNvPicPr>
          <p:nvPr/>
        </p:nvPicPr>
        <p:blipFill rotWithShape="1">
          <a:blip r:embed="rId3" cstate="print">
            <a:extLst>
              <a:ext uri="{28A0092B-C50C-407E-A947-70E740481C1C}">
                <a14:useLocalDpi xmlns:a14="http://schemas.microsoft.com/office/drawing/2010/main" val="0"/>
              </a:ext>
            </a:extLst>
          </a:blip>
          <a:srcRect l="30530" t="20116" r="29316" b="22036"/>
          <a:stretch/>
        </p:blipFill>
        <p:spPr>
          <a:xfrm>
            <a:off x="134108" y="36010"/>
            <a:ext cx="1251789" cy="1064143"/>
          </a:xfrm>
          <a:prstGeom prst="rect">
            <a:avLst/>
          </a:prstGeom>
        </p:spPr>
      </p:pic>
      <p:sp>
        <p:nvSpPr>
          <p:cNvPr id="38" name="CasellaDiTesto 37"/>
          <p:cNvSpPr txBox="1"/>
          <p:nvPr/>
        </p:nvSpPr>
        <p:spPr>
          <a:xfrm>
            <a:off x="8636249" y="1268780"/>
            <a:ext cx="3200512" cy="165558"/>
          </a:xfrm>
          <a:prstGeom prst="rect">
            <a:avLst/>
          </a:prstGeom>
          <a:noFill/>
        </p:spPr>
        <p:txBody>
          <a:bodyPr wrap="square" rtlCol="0">
            <a:spAutoFit/>
          </a:bodyPr>
          <a:lstStyle/>
          <a:p>
            <a:endParaRPr lang="it-IT" sz="476"/>
          </a:p>
        </p:txBody>
      </p:sp>
      <p:cxnSp>
        <p:nvCxnSpPr>
          <p:cNvPr id="39" name="Connettore 1 38"/>
          <p:cNvCxnSpPr/>
          <p:nvPr/>
        </p:nvCxnSpPr>
        <p:spPr>
          <a:xfrm>
            <a:off x="1758089" y="6570943"/>
            <a:ext cx="10091553"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6" name="Segnaposto numero diapositiva 5">
            <a:extLst>
              <a:ext uri="{FF2B5EF4-FFF2-40B4-BE49-F238E27FC236}">
                <a16:creationId xmlns:a16="http://schemas.microsoft.com/office/drawing/2014/main" id="{DE9F9B63-074E-524B-8A0E-F81428A14A42}"/>
              </a:ext>
            </a:extLst>
          </p:cNvPr>
          <p:cNvSpPr>
            <a:spLocks noGrp="1"/>
          </p:cNvSpPr>
          <p:nvPr>
            <p:ph type="sldNum" sz="quarter" idx="12"/>
          </p:nvPr>
        </p:nvSpPr>
        <p:spPr>
          <a:xfrm>
            <a:off x="9093561" y="6548507"/>
            <a:ext cx="2743200" cy="365125"/>
          </a:xfrm>
        </p:spPr>
        <p:txBody>
          <a:bodyPr vert="horz" lIns="0" tIns="0" rIns="0" bIns="0" rtlCol="0" anchor="ctr"/>
          <a:lstStyle/>
          <a:p>
            <a:fld id="{1ED6836B-D036-1A41-8504-E0077B02D938}" type="slidenum">
              <a:rPr lang="it-IT" b="1" smtClean="0">
                <a:solidFill>
                  <a:srgbClr val="0D3183"/>
                </a:solidFill>
                <a:latin typeface="Trebuchet MS" panose="020B0703020202090204" pitchFamily="34" charset="0"/>
              </a:rPr>
              <a:t>6</a:t>
            </a:fld>
            <a:endParaRPr lang="it-IT" b="1" dirty="0">
              <a:solidFill>
                <a:srgbClr val="0D3183"/>
              </a:solidFill>
              <a:latin typeface="Trebuchet MS" panose="020B0703020202090204" pitchFamily="34" charset="0"/>
            </a:endParaRPr>
          </a:p>
        </p:txBody>
      </p:sp>
      <p:grpSp>
        <p:nvGrpSpPr>
          <p:cNvPr id="7" name="Gruppo 6">
            <a:extLst>
              <a:ext uri="{FF2B5EF4-FFF2-40B4-BE49-F238E27FC236}">
                <a16:creationId xmlns:a16="http://schemas.microsoft.com/office/drawing/2014/main" id="{AC1B5F68-E577-F048-93D8-280589B9C799}"/>
              </a:ext>
            </a:extLst>
          </p:cNvPr>
          <p:cNvGrpSpPr/>
          <p:nvPr/>
        </p:nvGrpSpPr>
        <p:grpSpPr>
          <a:xfrm>
            <a:off x="134108" y="4114813"/>
            <a:ext cx="1385899" cy="2477567"/>
            <a:chOff x="100581" y="3096499"/>
            <a:chExt cx="1039424" cy="1858175"/>
          </a:xfrm>
        </p:grpSpPr>
        <p:sp>
          <p:nvSpPr>
            <p:cNvPr id="11" name="CasellaDiTesto 10"/>
            <p:cNvSpPr txBox="1"/>
            <p:nvPr/>
          </p:nvSpPr>
          <p:spPr>
            <a:xfrm>
              <a:off x="104915" y="3174254"/>
              <a:ext cx="1035090" cy="1574111"/>
            </a:xfrm>
            <a:prstGeom prst="rect">
              <a:avLst/>
            </a:prstGeom>
            <a:noFill/>
          </p:spPr>
          <p:txBody>
            <a:bodyPr wrap="square" lIns="0" tIns="0" rIns="0" bIns="0" rtlCol="0" anchor="t" anchorCtr="0">
              <a:noAutofit/>
            </a:bodyPr>
            <a:lstStyle/>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19 novembre 2024</a:t>
              </a:r>
              <a:endParaRPr lang="it-IT" sz="933" cap="all" spc="-27" dirty="0">
                <a:solidFill>
                  <a:srgbClr val="0C3182"/>
                </a:solidFill>
                <a:uFill>
                  <a:solidFill>
                    <a:srgbClr val="DB332E"/>
                  </a:solidFill>
                </a:uFill>
                <a:latin typeface="Trebuchet MS" charset="0"/>
                <a:ea typeface="Trebuchet MS" charset="0"/>
                <a:cs typeface="Trebuchet MS" charset="0"/>
              </a:endParaRPr>
            </a:p>
            <a:p>
              <a:pPr>
                <a:spcAft>
                  <a:spcPts val="800"/>
                </a:spcAft>
              </a:pPr>
              <a:r>
                <a:rPr lang="it-IT" sz="933" b="1" cap="all" spc="-27" dirty="0" smtClean="0">
                  <a:solidFill>
                    <a:srgbClr val="DB332E"/>
                  </a:solidFill>
                  <a:uFill>
                    <a:solidFill>
                      <a:srgbClr val="DB332E"/>
                    </a:solidFill>
                  </a:uFill>
                  <a:latin typeface="Trebuchet MS" charset="0"/>
                  <a:ea typeface="Trebuchet MS" charset="0"/>
                  <a:cs typeface="Trebuchet MS" charset="0"/>
                </a:rPr>
                <a:t>Applicazione di metodi di intelligenza artificiale per la codifica automatica delle cause di morte</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Tania Bracci</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Francesco Grippo</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Simone Navarra</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Chiara Orsi </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Angela Pappagallo</a:t>
              </a:r>
            </a:p>
            <a:p>
              <a:pPr>
                <a:spcAft>
                  <a:spcPts val="800"/>
                </a:spcAft>
              </a:pPr>
              <a:r>
                <a:rPr lang="it-IT" sz="933" cap="all" spc="-27" dirty="0" smtClean="0">
                  <a:solidFill>
                    <a:srgbClr val="0C3182"/>
                  </a:solidFill>
                  <a:uFill>
                    <a:solidFill>
                      <a:srgbClr val="DB332E"/>
                    </a:solidFill>
                  </a:uFill>
                  <a:latin typeface="Trebuchet MS" charset="0"/>
                  <a:ea typeface="Trebuchet MS" charset="0"/>
                  <a:cs typeface="Trebuchet MS" charset="0"/>
                </a:rPr>
                <a:t>Francesco Pugliese</a:t>
              </a:r>
            </a:p>
            <a:p>
              <a:pPr>
                <a:spcAft>
                  <a:spcPts val="800"/>
                </a:spcAft>
              </a:pPr>
              <a:endParaRPr lang="it-IT" sz="933" cap="all" spc="-27" dirty="0">
                <a:solidFill>
                  <a:srgbClr val="0C3182"/>
                </a:solidFill>
                <a:uFill>
                  <a:solidFill>
                    <a:srgbClr val="DB332E"/>
                  </a:solidFill>
                </a:uFill>
                <a:latin typeface="Trebuchet MS" charset="0"/>
                <a:ea typeface="Trebuchet MS" charset="0"/>
                <a:cs typeface="Trebuchet MS" charset="0"/>
              </a:endParaRPr>
            </a:p>
            <a:p>
              <a:pPr>
                <a:spcAft>
                  <a:spcPts val="800"/>
                </a:spcAft>
              </a:pPr>
              <a:endParaRPr lang="it-IT" sz="933" cap="all" spc="-27" dirty="0">
                <a:solidFill>
                  <a:srgbClr val="0C3182"/>
                </a:solidFill>
                <a:uFill>
                  <a:solidFill>
                    <a:srgbClr val="DB332E"/>
                  </a:solidFill>
                </a:uFill>
                <a:latin typeface="Trebuchet MS" charset="0"/>
                <a:ea typeface="Trebuchet MS" charset="0"/>
                <a:cs typeface="Trebuchet MS" charset="0"/>
              </a:endParaRPr>
            </a:p>
          </p:txBody>
        </p:sp>
        <p:cxnSp>
          <p:nvCxnSpPr>
            <p:cNvPr id="20" name="Connettore 1 19">
              <a:extLst>
                <a:ext uri="{FF2B5EF4-FFF2-40B4-BE49-F238E27FC236}">
                  <a16:creationId xmlns:a16="http://schemas.microsoft.com/office/drawing/2014/main" id="{2AF6B847-6AA4-EE45-B5C1-2378D77A13DF}"/>
                </a:ext>
              </a:extLst>
            </p:cNvPr>
            <p:cNvCxnSpPr>
              <a:cxnSpLocks/>
            </p:cNvCxnSpPr>
            <p:nvPr/>
          </p:nvCxnSpPr>
          <p:spPr>
            <a:xfrm>
              <a:off x="100581" y="3096499"/>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Connettore 1 23">
              <a:extLst>
                <a:ext uri="{FF2B5EF4-FFF2-40B4-BE49-F238E27FC236}">
                  <a16:creationId xmlns:a16="http://schemas.microsoft.com/office/drawing/2014/main" id="{02ECA76D-CE46-964F-ADB1-58FE7D489276}"/>
                </a:ext>
              </a:extLst>
            </p:cNvPr>
            <p:cNvCxnSpPr>
              <a:cxnSpLocks/>
            </p:cNvCxnSpPr>
            <p:nvPr/>
          </p:nvCxnSpPr>
          <p:spPr>
            <a:xfrm>
              <a:off x="118416" y="4417203"/>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6" name="Connettore 1 25">
              <a:extLst>
                <a:ext uri="{FF2B5EF4-FFF2-40B4-BE49-F238E27FC236}">
                  <a16:creationId xmlns:a16="http://schemas.microsoft.com/office/drawing/2014/main" id="{75C640FF-78E7-C749-9B3D-914AE55087D2}"/>
                </a:ext>
              </a:extLst>
            </p:cNvPr>
            <p:cNvCxnSpPr>
              <a:cxnSpLocks/>
            </p:cNvCxnSpPr>
            <p:nvPr/>
          </p:nvCxnSpPr>
          <p:spPr>
            <a:xfrm>
              <a:off x="118416" y="3737615"/>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1" name="Connettore 1 20">
              <a:extLst>
                <a:ext uri="{FF2B5EF4-FFF2-40B4-BE49-F238E27FC236}">
                  <a16:creationId xmlns:a16="http://schemas.microsoft.com/office/drawing/2014/main" id="{9B454115-5521-A24C-A041-0B475B611F0A}"/>
                </a:ext>
              </a:extLst>
            </p:cNvPr>
            <p:cNvCxnSpPr>
              <a:cxnSpLocks/>
            </p:cNvCxnSpPr>
            <p:nvPr/>
          </p:nvCxnSpPr>
          <p:spPr>
            <a:xfrm>
              <a:off x="118416" y="4216164"/>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5" name="Connettore 1 24">
              <a:extLst>
                <a:ext uri="{FF2B5EF4-FFF2-40B4-BE49-F238E27FC236}">
                  <a16:creationId xmlns:a16="http://schemas.microsoft.com/office/drawing/2014/main" id="{4AE0975F-C11E-3843-B755-98499C3A9439}"/>
                </a:ext>
              </a:extLst>
            </p:cNvPr>
            <p:cNvCxnSpPr>
              <a:cxnSpLocks/>
            </p:cNvCxnSpPr>
            <p:nvPr/>
          </p:nvCxnSpPr>
          <p:spPr>
            <a:xfrm>
              <a:off x="118416" y="4585815"/>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7" name="Connettore 1 26">
              <a:extLst>
                <a:ext uri="{FF2B5EF4-FFF2-40B4-BE49-F238E27FC236}">
                  <a16:creationId xmlns:a16="http://schemas.microsoft.com/office/drawing/2014/main" id="{B2EF6947-8F8E-A242-95B6-6D862FCD4CB2}"/>
                </a:ext>
              </a:extLst>
            </p:cNvPr>
            <p:cNvCxnSpPr>
              <a:cxnSpLocks/>
            </p:cNvCxnSpPr>
            <p:nvPr/>
          </p:nvCxnSpPr>
          <p:spPr>
            <a:xfrm>
              <a:off x="118416" y="4773883"/>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Connettore 1 27">
              <a:extLst>
                <a:ext uri="{FF2B5EF4-FFF2-40B4-BE49-F238E27FC236}">
                  <a16:creationId xmlns:a16="http://schemas.microsoft.com/office/drawing/2014/main" id="{D9E84B36-B2F1-C140-8D9F-94D4234279A1}"/>
                </a:ext>
              </a:extLst>
            </p:cNvPr>
            <p:cNvCxnSpPr>
              <a:cxnSpLocks/>
            </p:cNvCxnSpPr>
            <p:nvPr/>
          </p:nvCxnSpPr>
          <p:spPr>
            <a:xfrm>
              <a:off x="118416" y="4954674"/>
              <a:ext cx="921007" cy="0"/>
            </a:xfrm>
            <a:prstGeom prst="line">
              <a:avLst/>
            </a:prstGeom>
            <a:ln w="6350" cap="rnd">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19" name="Rettangolo 18"/>
          <p:cNvSpPr/>
          <p:nvPr/>
        </p:nvSpPr>
        <p:spPr>
          <a:xfrm>
            <a:off x="2045369" y="1581767"/>
            <a:ext cx="9791392" cy="5355312"/>
          </a:xfrm>
          <a:prstGeom prst="rect">
            <a:avLst/>
          </a:prstGeom>
        </p:spPr>
        <p:txBody>
          <a:bodyPr wrap="square">
            <a:spAutoFit/>
          </a:bodyPr>
          <a:lstStyle/>
          <a:p>
            <a:r>
              <a:rPr lang="it-IT" b="1" dirty="0" smtClean="0">
                <a:solidFill>
                  <a:srgbClr val="FF0000"/>
                </a:solidFill>
              </a:rPr>
              <a:t>Il progetto ha l’obiettivo di :</a:t>
            </a:r>
          </a:p>
          <a:p>
            <a:endParaRPr lang="it-IT" dirty="0"/>
          </a:p>
          <a:p>
            <a:pPr marL="285750" indent="-285750">
              <a:buFont typeface="Arial" panose="020B0604020202020204" pitchFamily="34" charset="0"/>
              <a:buChar char="•"/>
            </a:pPr>
            <a:r>
              <a:rPr lang="it-IT" dirty="0" smtClean="0"/>
              <a:t>individuare i metodi di AI più adatti per la codifica delle cause di morte;</a:t>
            </a:r>
          </a:p>
          <a:p>
            <a:pPr marL="285750" indent="-285750">
              <a:buFont typeface="Arial" panose="020B0604020202020204" pitchFamily="34" charset="0"/>
              <a:buChar char="•"/>
            </a:pPr>
            <a:r>
              <a:rPr lang="it-IT" dirty="0"/>
              <a:t>c</a:t>
            </a:r>
            <a:r>
              <a:rPr lang="it-IT" dirty="0" smtClean="0"/>
              <a:t>reare un algoritmo per la codifica delle cause di morte applicando tali metodi;</a:t>
            </a:r>
          </a:p>
          <a:p>
            <a:pPr marL="285750" indent="-285750">
              <a:buFont typeface="Arial" panose="020B0604020202020204" pitchFamily="34" charset="0"/>
              <a:buChar char="•"/>
            </a:pPr>
            <a:r>
              <a:rPr lang="it-IT" dirty="0"/>
              <a:t>v</a:t>
            </a:r>
            <a:r>
              <a:rPr lang="it-IT" dirty="0" smtClean="0"/>
              <a:t>alutare la performance di codifica automatica e la qualità del dato applicando tale algoritmo.</a:t>
            </a:r>
          </a:p>
          <a:p>
            <a:endParaRPr lang="it-IT" dirty="0" smtClean="0"/>
          </a:p>
          <a:p>
            <a:endParaRPr lang="it-IT" dirty="0" smtClean="0"/>
          </a:p>
          <a:p>
            <a:endParaRPr lang="it-IT" dirty="0" smtClean="0"/>
          </a:p>
          <a:p>
            <a:r>
              <a:rPr lang="it-IT" b="1" dirty="0" smtClean="0">
                <a:solidFill>
                  <a:srgbClr val="FF0000"/>
                </a:solidFill>
              </a:rPr>
              <a:t>I principali risultati attesi sono:</a:t>
            </a:r>
          </a:p>
          <a:p>
            <a:endParaRPr lang="it-IT" b="1" dirty="0" smtClean="0">
              <a:solidFill>
                <a:srgbClr val="FF0000"/>
              </a:solidFill>
            </a:endParaRPr>
          </a:p>
          <a:p>
            <a:pPr marL="285750" indent="-285750">
              <a:buFont typeface="Arial" panose="020B0604020202020204" pitchFamily="34" charset="0"/>
              <a:buChar char="•"/>
            </a:pPr>
            <a:r>
              <a:rPr lang="it-IT" dirty="0" smtClean="0"/>
              <a:t>aumento </a:t>
            </a:r>
            <a:r>
              <a:rPr lang="it-IT" dirty="0"/>
              <a:t>del numero di schede di morte codificate completamente in automatico, senza intervento </a:t>
            </a:r>
            <a:r>
              <a:rPr lang="it-IT" dirty="0" smtClean="0"/>
              <a:t>umano;</a:t>
            </a:r>
          </a:p>
          <a:p>
            <a:pPr marL="285750" indent="-285750">
              <a:buFont typeface="Arial" panose="020B0604020202020204" pitchFamily="34" charset="0"/>
              <a:buChar char="•"/>
            </a:pPr>
            <a:r>
              <a:rPr lang="it-IT" dirty="0" smtClean="0"/>
              <a:t>riduzione della variabilità di codifica tra i codificatori e di errori con conseguente miglioramento della qualità</a:t>
            </a:r>
            <a:r>
              <a:rPr lang="it-IT" dirty="0"/>
              <a:t>;</a:t>
            </a:r>
            <a:endParaRPr lang="it-IT" dirty="0" smtClean="0"/>
          </a:p>
          <a:p>
            <a:pPr marL="285750" indent="-285750">
              <a:buFont typeface="Arial" panose="020B0604020202020204" pitchFamily="34" charset="0"/>
              <a:buChar char="•"/>
            </a:pPr>
            <a:r>
              <a:rPr lang="it-IT" dirty="0"/>
              <a:t>i</a:t>
            </a:r>
            <a:r>
              <a:rPr lang="it-IT" dirty="0" smtClean="0"/>
              <a:t>n vista dell’imminente </a:t>
            </a:r>
            <a:r>
              <a:rPr lang="it-IT" dirty="0"/>
              <a:t>sostituzione della scheda cartacea con un modello </a:t>
            </a:r>
            <a:r>
              <a:rPr lang="it-IT" dirty="0" smtClean="0"/>
              <a:t>elettronico,  i metodi di AI saranno utili per mantenere un’elevata performance di riconoscimento del testo medico in mancanza del pretrattamento cui questo viene attualmente sottoposto in fase di registrazione dei modelli cartacei.</a:t>
            </a:r>
          </a:p>
          <a:p>
            <a:endParaRPr lang="it-IT" dirty="0" smtClean="0"/>
          </a:p>
        </p:txBody>
      </p:sp>
    </p:spTree>
    <p:extLst>
      <p:ext uri="{BB962C8B-B14F-4D97-AF65-F5344CB8AC3E}">
        <p14:creationId xmlns:p14="http://schemas.microsoft.com/office/powerpoint/2010/main" val="37209644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1684</TotalTime>
  <Words>785</Words>
  <Application>Microsoft Office PowerPoint</Application>
  <PresentationFormat>Widescreen</PresentationFormat>
  <Paragraphs>144</Paragraphs>
  <Slides>6</Slides>
  <Notes>6</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6</vt:i4>
      </vt:variant>
    </vt:vector>
  </HeadingPairs>
  <TitlesOfParts>
    <vt:vector size="12" baseType="lpstr">
      <vt:lpstr>Arial</vt:lpstr>
      <vt:lpstr>Calibri</vt:lpstr>
      <vt:lpstr>Calibri Light</vt:lpstr>
      <vt:lpstr>Courier New</vt:lpstr>
      <vt:lpstr>Trebuchet MS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ISTAT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Simone Navarra</dc:creator>
  <cp:lastModifiedBy>Simone Navarra</cp:lastModifiedBy>
  <cp:revision>102</cp:revision>
  <dcterms:created xsi:type="dcterms:W3CDTF">2024-11-18T11:34:12Z</dcterms:created>
  <dcterms:modified xsi:type="dcterms:W3CDTF">2024-11-20T08:55:40Z</dcterms:modified>
</cp:coreProperties>
</file>