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08" r:id="rId1"/>
  </p:sldMasterIdLst>
  <p:notesMasterIdLst>
    <p:notesMasterId r:id="rId9"/>
  </p:notesMasterIdLst>
  <p:sldIdLst>
    <p:sldId id="260" r:id="rId2"/>
    <p:sldId id="266" r:id="rId3"/>
    <p:sldId id="261" r:id="rId4"/>
    <p:sldId id="262" r:id="rId5"/>
    <p:sldId id="263" r:id="rId6"/>
    <p:sldId id="264" r:id="rId7"/>
    <p:sldId id="265" r:id="rId8"/>
  </p:sldIdLst>
  <p:sldSz cx="9144000" cy="5143500" type="screen16x9"/>
  <p:notesSz cx="6858000" cy="9144000"/>
  <p:defaultTextStyle>
    <a:defPPr>
      <a:defRPr lang="it-IT"/>
    </a:defPPr>
    <a:lvl1pPr marL="0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790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579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8369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1158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3948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6737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9527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2316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pos="66" userDrawn="1">
          <p15:clr>
            <a:srgbClr val="A4A3A4"/>
          </p15:clr>
        </p15:guide>
        <p15:guide id="3" orient="horz" pos="509" userDrawn="1">
          <p15:clr>
            <a:srgbClr val="A4A3A4"/>
          </p15:clr>
        </p15:guide>
        <p15:guide id="4" pos="828" userDrawn="1">
          <p15:clr>
            <a:srgbClr val="A4A3A4"/>
          </p15:clr>
        </p15:guide>
        <p15:guide id="5" pos="2340" userDrawn="1">
          <p15:clr>
            <a:srgbClr val="A4A3A4"/>
          </p15:clr>
        </p15:guide>
        <p15:guide id="6" pos="2454" userDrawn="1">
          <p15:clr>
            <a:srgbClr val="A4A3A4"/>
          </p15:clr>
        </p15:guide>
        <p15:guide id="7" pos="3966" userDrawn="1">
          <p15:clr>
            <a:srgbClr val="A4A3A4"/>
          </p15:clr>
        </p15:guide>
        <p15:guide id="8" pos="4080" userDrawn="1">
          <p15:clr>
            <a:srgbClr val="A4A3A4"/>
          </p15:clr>
        </p15:guide>
        <p15:guide id="9" pos="5598" userDrawn="1">
          <p15:clr>
            <a:srgbClr val="A4A3A4"/>
          </p15:clr>
        </p15:guide>
        <p15:guide id="10" orient="horz" pos="432" userDrawn="1">
          <p15:clr>
            <a:srgbClr val="A4A3A4"/>
          </p15:clr>
        </p15:guide>
        <p15:guide id="11" orient="horz" pos="8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32E"/>
    <a:srgbClr val="0D3183"/>
    <a:srgbClr val="0C3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4807"/>
  </p:normalViewPr>
  <p:slideViewPr>
    <p:cSldViewPr snapToGrid="0" snapToObjects="1" showGuides="1">
      <p:cViewPr varScale="1">
        <p:scale>
          <a:sx n="105" d="100"/>
          <a:sy n="105" d="100"/>
        </p:scale>
        <p:origin x="-90" y="-744"/>
      </p:cViewPr>
      <p:guideLst>
        <p:guide orient="horz" pos="3117"/>
        <p:guide orient="horz" pos="509"/>
        <p:guide orient="horz" pos="432"/>
        <p:guide orient="horz" pos="826"/>
        <p:guide pos="66"/>
        <p:guide pos="828"/>
        <p:guide pos="2340"/>
        <p:guide pos="2454"/>
        <p:guide pos="3966"/>
        <p:guide pos="4080"/>
        <p:guide pos="55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B9CF3-D12C-43A3-A83D-DC904B2811B4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E965CE1D-F8F0-4224-99E0-3F8E97C0E5C3}">
      <dgm:prSet custT="1"/>
      <dgm:spPr/>
      <dgm:t>
        <a:bodyPr/>
        <a:lstStyle/>
        <a:p>
          <a:pPr algn="l" rtl="0"/>
          <a:r>
            <a:rPr lang="it-IT" sz="1400" b="1" dirty="0"/>
            <a:t>Produzione di statistiche sperimentali, da affiancare alla produzione tradizionale di statistiche sulle imprese</a:t>
          </a:r>
          <a:endParaRPr lang="it-IT" sz="1400" dirty="0"/>
        </a:p>
      </dgm:t>
    </dgm:pt>
    <dgm:pt modelId="{E2DFB638-95B6-404A-8F6F-5C1CD4EBF356}" type="parTrans" cxnId="{BADCCBB4-72F3-4DD4-A486-D3C67C142E0F}">
      <dgm:prSet/>
      <dgm:spPr/>
      <dgm:t>
        <a:bodyPr/>
        <a:lstStyle/>
        <a:p>
          <a:endParaRPr lang="it-IT"/>
        </a:p>
      </dgm:t>
    </dgm:pt>
    <dgm:pt modelId="{B3AB35C9-D684-4801-B300-B7798F24BCB6}" type="sibTrans" cxnId="{BADCCBB4-72F3-4DD4-A486-D3C67C142E0F}">
      <dgm:prSet/>
      <dgm:spPr/>
      <dgm:t>
        <a:bodyPr/>
        <a:lstStyle/>
        <a:p>
          <a:endParaRPr lang="it-IT"/>
        </a:p>
      </dgm:t>
    </dgm:pt>
    <dgm:pt modelId="{D4CA3898-E5E6-4343-993B-03ECEB1C41FE}">
      <dgm:prSet custT="1"/>
      <dgm:spPr/>
      <dgm:t>
        <a:bodyPr/>
        <a:lstStyle/>
        <a:p>
          <a:pPr algn="l" rtl="0"/>
          <a:r>
            <a:rPr lang="it-IT" sz="1200" b="1" dirty="0">
              <a:latin typeface="Trebuchet MS" charset="0"/>
              <a:ea typeface="Trebuchet MS" charset="0"/>
              <a:cs typeface="Trebuchet MS" charset="0"/>
            </a:rPr>
            <a:t>Diffusione di un nuovo output statistico sperimentale ad integrazione del registro statistico delle imprese</a:t>
          </a:r>
          <a:endParaRPr lang="it-IT" sz="1200" dirty="0"/>
        </a:p>
      </dgm:t>
    </dgm:pt>
    <dgm:pt modelId="{B87D59FF-E896-4A6A-B9DC-96EA3F81B488}" type="parTrans" cxnId="{70403691-112C-4726-8501-053C29AF582C}">
      <dgm:prSet/>
      <dgm:spPr/>
      <dgm:t>
        <a:bodyPr/>
        <a:lstStyle/>
        <a:p>
          <a:endParaRPr lang="it-IT"/>
        </a:p>
      </dgm:t>
    </dgm:pt>
    <dgm:pt modelId="{D7A670B8-E1AB-46C1-AE9A-41A06DA62D0C}" type="sibTrans" cxnId="{70403691-112C-4726-8501-053C29AF582C}">
      <dgm:prSet/>
      <dgm:spPr/>
      <dgm:t>
        <a:bodyPr/>
        <a:lstStyle/>
        <a:p>
          <a:endParaRPr lang="it-IT"/>
        </a:p>
      </dgm:t>
    </dgm:pt>
    <dgm:pt modelId="{65FA800C-85D6-4E4D-BF1B-8F34364EFF45}" type="pres">
      <dgm:prSet presAssocID="{D90B9CF3-D12C-43A3-A83D-DC904B2811B4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it-IT"/>
        </a:p>
      </dgm:t>
    </dgm:pt>
    <dgm:pt modelId="{1E2B965D-476B-42AA-B9E1-D93C2849A1EF}" type="pres">
      <dgm:prSet presAssocID="{D90B9CF3-D12C-43A3-A83D-DC904B2811B4}" presName="arrowNode" presStyleLbl="node1" presStyleIdx="0" presStyleCnt="1"/>
      <dgm:spPr>
        <a:solidFill>
          <a:srgbClr val="C00000"/>
        </a:solidFill>
      </dgm:spPr>
    </dgm:pt>
    <dgm:pt modelId="{151A6A86-C743-4352-87A4-5880DFB1E1C6}" type="pres">
      <dgm:prSet presAssocID="{E965CE1D-F8F0-4224-99E0-3F8E97C0E5C3}" presName="txNode1" presStyleLbl="revTx" presStyleIdx="0" presStyleCnt="2" custScaleX="592920" custLinFactNeighborX="-234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8427C3-E940-44F2-A113-5BC8459D5D73}" type="pres">
      <dgm:prSet presAssocID="{D4CA3898-E5E6-4343-993B-03ECEB1C41FE}" presName="txNode2" presStyleLbl="revTx" presStyleIdx="1" presStyleCnt="2" custScaleX="4387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ADCCBB4-72F3-4DD4-A486-D3C67C142E0F}" srcId="{D90B9CF3-D12C-43A3-A83D-DC904B2811B4}" destId="{E965CE1D-F8F0-4224-99E0-3F8E97C0E5C3}" srcOrd="0" destOrd="0" parTransId="{E2DFB638-95B6-404A-8F6F-5C1CD4EBF356}" sibTransId="{B3AB35C9-D684-4801-B300-B7798F24BCB6}"/>
    <dgm:cxn modelId="{71C2ECD0-3A7A-42CD-965E-BD9D2298969C}" type="presOf" srcId="{D90B9CF3-D12C-43A3-A83D-DC904B2811B4}" destId="{65FA800C-85D6-4E4D-BF1B-8F34364EFF45}" srcOrd="0" destOrd="0" presId="urn:microsoft.com/office/officeart/2009/3/layout/DescendingProcess"/>
    <dgm:cxn modelId="{38E590DD-0D12-41B0-9002-55EC5D356124}" type="presOf" srcId="{D4CA3898-E5E6-4343-993B-03ECEB1C41FE}" destId="{328427C3-E940-44F2-A113-5BC8459D5D73}" srcOrd="0" destOrd="0" presId="urn:microsoft.com/office/officeart/2009/3/layout/DescendingProcess"/>
    <dgm:cxn modelId="{C45D5981-B3FD-477D-A03E-072CBA4CE46A}" type="presOf" srcId="{E965CE1D-F8F0-4224-99E0-3F8E97C0E5C3}" destId="{151A6A86-C743-4352-87A4-5880DFB1E1C6}" srcOrd="0" destOrd="0" presId="urn:microsoft.com/office/officeart/2009/3/layout/DescendingProcess"/>
    <dgm:cxn modelId="{70403691-112C-4726-8501-053C29AF582C}" srcId="{D90B9CF3-D12C-43A3-A83D-DC904B2811B4}" destId="{D4CA3898-E5E6-4343-993B-03ECEB1C41FE}" srcOrd="1" destOrd="0" parTransId="{B87D59FF-E896-4A6A-B9DC-96EA3F81B488}" sibTransId="{D7A670B8-E1AB-46C1-AE9A-41A06DA62D0C}"/>
    <dgm:cxn modelId="{54B966D9-39C1-4C79-B737-F16ECC280CB5}" type="presParOf" srcId="{65FA800C-85D6-4E4D-BF1B-8F34364EFF45}" destId="{1E2B965D-476B-42AA-B9E1-D93C2849A1EF}" srcOrd="0" destOrd="0" presId="urn:microsoft.com/office/officeart/2009/3/layout/DescendingProcess"/>
    <dgm:cxn modelId="{A5AB191C-B8E6-43E3-95D4-A03606AD3981}" type="presParOf" srcId="{65FA800C-85D6-4E4D-BF1B-8F34364EFF45}" destId="{151A6A86-C743-4352-87A4-5880DFB1E1C6}" srcOrd="1" destOrd="0" presId="urn:microsoft.com/office/officeart/2009/3/layout/DescendingProcess"/>
    <dgm:cxn modelId="{3DF5FEEA-59FE-413B-BDFC-5076C6B18208}" type="presParOf" srcId="{65FA800C-85D6-4E4D-BF1B-8F34364EFF45}" destId="{328427C3-E940-44F2-A113-5BC8459D5D73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B965D-476B-42AA-B9E1-D93C2849A1EF}">
      <dsp:nvSpPr>
        <dsp:cNvPr id="0" name=""/>
        <dsp:cNvSpPr/>
      </dsp:nvSpPr>
      <dsp:spPr>
        <a:xfrm rot="4396374">
          <a:off x="1035895" y="274768"/>
          <a:ext cx="1191990" cy="831264"/>
        </a:xfrm>
        <a:prstGeom prst="swooshArrow">
          <a:avLst>
            <a:gd name="adj1" fmla="val 16310"/>
            <a:gd name="adj2" fmla="val 31370"/>
          </a:avLst>
        </a:prstGeom>
        <a:solidFill>
          <a:srgbClr val="C0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A6A86-C743-4352-87A4-5880DFB1E1C6}">
      <dsp:nvSpPr>
        <dsp:cNvPr id="0" name=""/>
        <dsp:cNvSpPr/>
      </dsp:nvSpPr>
      <dsp:spPr>
        <a:xfrm>
          <a:off x="-429083" y="0"/>
          <a:ext cx="3332129" cy="220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Produzione di statistiche sperimentali, da affiancare alla produzione tradizionale di statistiche sulle imprese</a:t>
          </a:r>
          <a:endParaRPr lang="it-IT" sz="1400" kern="1200" dirty="0"/>
        </a:p>
      </dsp:txBody>
      <dsp:txXfrm>
        <a:off x="-429083" y="0"/>
        <a:ext cx="3332129" cy="220928"/>
      </dsp:txXfrm>
    </dsp:sp>
    <dsp:sp modelId="{328427C3-E940-44F2-A113-5BC8459D5D73}">
      <dsp:nvSpPr>
        <dsp:cNvPr id="0" name=""/>
        <dsp:cNvSpPr/>
      </dsp:nvSpPr>
      <dsp:spPr>
        <a:xfrm>
          <a:off x="429084" y="1159873"/>
          <a:ext cx="3332131" cy="220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latin typeface="Trebuchet MS" charset="0"/>
              <a:ea typeface="Trebuchet MS" charset="0"/>
              <a:cs typeface="Trebuchet MS" charset="0"/>
            </a:rPr>
            <a:t>Diffusione di un nuovo output statistico sperimentale ad integrazione del registro statistico delle imprese</a:t>
          </a:r>
          <a:endParaRPr lang="it-IT" sz="1200" kern="1200" dirty="0"/>
        </a:p>
      </dsp:txBody>
      <dsp:txXfrm>
        <a:off x="429084" y="1159873"/>
        <a:ext cx="3332131" cy="220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DD95-DA78-0F4A-83A8-268F1B5F7491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11E0E-C3F8-5242-BF4F-9C00C99DF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45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1pPr>
    <a:lvl2pPr marL="120929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2pPr>
    <a:lvl3pPr marL="241859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3pPr>
    <a:lvl4pPr marL="362788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4pPr>
    <a:lvl5pPr marL="483718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5pPr>
    <a:lvl6pPr marL="604647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6pPr>
    <a:lvl7pPr marL="725576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7pPr>
    <a:lvl8pPr marL="846506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8pPr>
    <a:lvl9pPr marL="967435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59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593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63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63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63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63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63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16E6-C3B9-DE42-AF4F-DEE8737E015E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12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78D7-589E-A545-8FC9-4CBD28D6489F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73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C779-FE6C-6E43-88C9-0373193548FF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61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8084-452A-2C43-B742-2907D6663B1E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67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A053-0FDD-4D46-B2B0-2EE2DF952466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52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33B2-35E9-104C-97F7-5B3102A455E7}" type="datetime1">
              <a:rPr lang="it-IT" smtClean="0"/>
              <a:t>13/11/2018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88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AE6-C8D7-494B-80A0-91811C175793}" type="datetime1">
              <a:rPr lang="it-IT" smtClean="0"/>
              <a:t>13/11/2018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94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32E3-6358-E04C-A82A-70C141F0890C}" type="datetime1">
              <a:rPr lang="it-IT" smtClean="0"/>
              <a:t>13/11/2018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13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D5C7-04F3-844F-A1CF-77B05910E76E}" type="datetime1">
              <a:rPr lang="it-IT" smtClean="0"/>
              <a:t>13/11/2018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6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ABB9-B760-B841-AD5A-A27280FD266E}" type="datetime1">
              <a:rPr lang="it-IT" smtClean="0"/>
              <a:t>13/11/2018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5197-F748-E142-9F1F-3E619F1F5EF8}" type="datetime1">
              <a:rPr lang="it-IT" smtClean="0"/>
              <a:t>13/11/2018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87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1028-9A14-2D43-9E35-A12C9B3B3CCB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21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0" y="0"/>
            <a:ext cx="1139725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cxnSp>
        <p:nvCxnSpPr>
          <p:cNvPr id="18" name="Connettore 1 17"/>
          <p:cNvCxnSpPr>
            <a:cxnSpLocks/>
          </p:cNvCxnSpPr>
          <p:nvPr/>
        </p:nvCxnSpPr>
        <p:spPr>
          <a:xfrm>
            <a:off x="5102898" y="809625"/>
            <a:ext cx="3784333" cy="1889"/>
          </a:xfrm>
          <a:prstGeom prst="line">
            <a:avLst/>
          </a:prstGeom>
          <a:ln w="635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sp>
        <p:nvSpPr>
          <p:cNvPr id="38" name="CasellaDiTesto 37"/>
          <p:cNvSpPr txBox="1"/>
          <p:nvPr/>
        </p:nvSpPr>
        <p:spPr>
          <a:xfrm>
            <a:off x="9400710" y="1298429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389C347F-22AD-8043-9566-541ABC8CA633}"/>
              </a:ext>
            </a:extLst>
          </p:cNvPr>
          <p:cNvGrpSpPr/>
          <p:nvPr/>
        </p:nvGrpSpPr>
        <p:grpSpPr>
          <a:xfrm>
            <a:off x="6217342" y="2445052"/>
            <a:ext cx="1035090" cy="869951"/>
            <a:chOff x="104776" y="4077307"/>
            <a:chExt cx="1035090" cy="869951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104776" y="4120544"/>
              <a:ext cx="1035090" cy="82671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ROMA 26 FEBBRAIO 2018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INAUGURAZIONE </a:t>
              </a:r>
              <a:b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DEL NUOVO LABORATORIO DELL’INNOVAZIONE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GIORGIO ALLEVA</a:t>
              </a:r>
            </a:p>
          </p:txBody>
        </p:sp>
        <p:cxnSp>
          <p:nvCxnSpPr>
            <p:cNvPr id="20" name="Connettore 1 19">
              <a:extLst>
                <a:ext uri="{FF2B5EF4-FFF2-40B4-BE49-F238E27FC236}">
                  <a16:creationId xmlns:a16="http://schemas.microsoft.com/office/drawing/2014/main" xmlns="" id="{2AF6B847-6AA4-EE45-B5C1-2378D77A13D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94725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>
              <a:extLst>
                <a:ext uri="{FF2B5EF4-FFF2-40B4-BE49-F238E27FC236}">
                  <a16:creationId xmlns:a16="http://schemas.microsoft.com/office/drawing/2014/main" xmlns="" id="{1F1A679F-AE4E-3F40-B58A-DA116213B895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75675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xmlns="" id="{02ECA76D-CE46-964F-ADB1-58FE7D489276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25510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>
              <a:extLst>
                <a:ext uri="{FF2B5EF4-FFF2-40B4-BE49-F238E27FC236}">
                  <a16:creationId xmlns:a16="http://schemas.microsoft.com/office/drawing/2014/main" xmlns="" id="{75C640FF-78E7-C749-9B3D-914AE55087D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07730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tangolo 32">
            <a:extLst>
              <a:ext uri="{FF2B5EF4-FFF2-40B4-BE49-F238E27FC236}">
                <a16:creationId xmlns:a16="http://schemas.microsoft.com/office/drawing/2014/main" xmlns="" id="{9CB06311-B68B-0A48-AB55-4E3C68E72BEE}"/>
              </a:ext>
            </a:extLst>
          </p:cNvPr>
          <p:cNvSpPr/>
          <p:nvPr/>
        </p:nvSpPr>
        <p:spPr>
          <a:xfrm>
            <a:off x="4651513" y="0"/>
            <a:ext cx="4492487" cy="5143500"/>
          </a:xfrm>
          <a:prstGeom prst="rect">
            <a:avLst/>
          </a:prstGeom>
          <a:solidFill>
            <a:srgbClr val="0D3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" name="CasellaDiTesto 3"/>
          <p:cNvSpPr txBox="1"/>
          <p:nvPr/>
        </p:nvSpPr>
        <p:spPr>
          <a:xfrm>
            <a:off x="5095968" y="1608984"/>
            <a:ext cx="342623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2800" b="1" i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Web mining </a:t>
            </a:r>
            <a:r>
              <a:rPr lang="it-IT" sz="28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per integrare e validare informazioni del registro statistico delle imprese attive (ASIA)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E6941202-2A64-E048-AB50-1D5F04D3AE21}"/>
              </a:ext>
            </a:extLst>
          </p:cNvPr>
          <p:cNvSpPr txBox="1"/>
          <p:nvPr/>
        </p:nvSpPr>
        <p:spPr>
          <a:xfrm>
            <a:off x="5102898" y="543056"/>
            <a:ext cx="35507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14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ROMA 26 FEBBRAIO 2018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82E36139-6FE7-6846-ACBB-7C6CC20E9687}"/>
              </a:ext>
            </a:extLst>
          </p:cNvPr>
          <p:cNvSpPr txBox="1"/>
          <p:nvPr/>
        </p:nvSpPr>
        <p:spPr>
          <a:xfrm>
            <a:off x="5102898" y="4656020"/>
            <a:ext cx="35507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14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Monica </a:t>
            </a:r>
            <a:r>
              <a:rPr lang="it-IT" sz="1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Consalvi</a:t>
            </a:r>
            <a:endParaRPr lang="it-IT" sz="14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cxnSp>
        <p:nvCxnSpPr>
          <p:cNvPr id="36" name="Connettore 1 35">
            <a:extLst>
              <a:ext uri="{FF2B5EF4-FFF2-40B4-BE49-F238E27FC236}">
                <a16:creationId xmlns:a16="http://schemas.microsoft.com/office/drawing/2014/main" xmlns="" id="{54FA6D19-AFBA-D549-98BA-022B4866E6D2}"/>
              </a:ext>
            </a:extLst>
          </p:cNvPr>
          <p:cNvCxnSpPr>
            <a:cxnSpLocks/>
          </p:cNvCxnSpPr>
          <p:nvPr/>
        </p:nvCxnSpPr>
        <p:spPr>
          <a:xfrm>
            <a:off x="5102898" y="809625"/>
            <a:ext cx="3784333" cy="1889"/>
          </a:xfrm>
          <a:prstGeom prst="line">
            <a:avLst/>
          </a:prstGeom>
          <a:ln w="635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xmlns="" id="{02B0AB61-10C2-A34F-9E41-C5F956E3361E}"/>
              </a:ext>
            </a:extLst>
          </p:cNvPr>
          <p:cNvCxnSpPr>
            <a:cxnSpLocks/>
          </p:cNvCxnSpPr>
          <p:nvPr/>
        </p:nvCxnSpPr>
        <p:spPr>
          <a:xfrm>
            <a:off x="5102898" y="4954242"/>
            <a:ext cx="3784333" cy="1889"/>
          </a:xfrm>
          <a:prstGeom prst="line">
            <a:avLst/>
          </a:prstGeom>
          <a:ln w="635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38CD5D3A-2DC5-EC41-90BB-A7CE9C893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970" y="808038"/>
            <a:ext cx="2583436" cy="23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6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-1" y="0"/>
            <a:ext cx="113976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86" tIns="12093" rIns="24186" bIns="120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00"/>
          </a:p>
        </p:txBody>
      </p:sp>
      <p:cxnSp>
        <p:nvCxnSpPr>
          <p:cNvPr id="18" name="Connettore 1 17"/>
          <p:cNvCxnSpPr/>
          <p:nvPr/>
        </p:nvCxnSpPr>
        <p:spPr>
          <a:xfrm>
            <a:off x="1388491" y="546172"/>
            <a:ext cx="7568897" cy="0"/>
          </a:xfrm>
          <a:prstGeom prst="line">
            <a:avLst/>
          </a:prstGeom>
          <a:ln w="317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0" t="20116" r="29316" b="22036"/>
          <a:stretch/>
        </p:blipFill>
        <p:spPr>
          <a:xfrm>
            <a:off x="100444" y="27007"/>
            <a:ext cx="938871" cy="79810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318466" y="4992019"/>
            <a:ext cx="7568897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500" b="1" cap="all" dirty="0">
                <a:solidFill>
                  <a:srgbClr val="FF0000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DCSE-SEA</a:t>
            </a:r>
            <a:r>
              <a:rPr lang="it-IT" sz="500" b="1" cap="all" dirty="0">
                <a:solidFill>
                  <a:srgbClr val="FF0000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: 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MONICA CONSALVI 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 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BARBARA GENTILI 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 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flavio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pancella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 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 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caterina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Viviano 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>
                <a:solidFill>
                  <a:srgbClr val="FF0000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DCME-MEA</a:t>
            </a:r>
            <a:r>
              <a:rPr lang="it-IT" sz="500" b="1" cap="all" dirty="0">
                <a:solidFill>
                  <a:srgbClr val="FF0000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: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gianpiero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bianchi 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francesco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scalfati 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>
                <a:solidFill>
                  <a:srgbClr val="FF0000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DCME-MEC: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donato 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summa 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 </a:t>
            </a:r>
            <a:r>
              <a:rPr lang="it-IT" sz="500" b="1" cap="all" dirty="0">
                <a:solidFill>
                  <a:srgbClr val="FF0000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DCIT: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domenico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aprile 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-226157" y="1723248"/>
            <a:ext cx="1265472" cy="1442768"/>
          </a:xfrm>
          <a:prstGeom prst="roundRect">
            <a:avLst/>
          </a:prstGeom>
          <a:solidFill>
            <a:srgbClr val="0D3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186" tIns="12093" rIns="24186" bIns="12093" rtlCol="0" anchor="ctr"/>
          <a:lstStyle/>
          <a:p>
            <a:pPr algn="ctr"/>
            <a:endParaRPr lang="it-IT">
              <a:solidFill>
                <a:srgbClr val="0D318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04166" y="1847971"/>
            <a:ext cx="82676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Utilizzo dei BIG DATA </a:t>
            </a:r>
            <a:endParaRPr lang="it-IT" sz="500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hangingPunct="0"/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a </a:t>
            </a:r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supporto del Registro statistico delle imprese attive mediante tecnologie di </a:t>
            </a:r>
            <a:r>
              <a:rPr lang="it-IT" sz="500" b="1" i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web </a:t>
            </a:r>
            <a:r>
              <a:rPr lang="it-IT" sz="500" b="1" i="1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scraping</a:t>
            </a:r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e </a:t>
            </a:r>
            <a:r>
              <a:rPr lang="it-IT" sz="500" b="1" i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text mining</a:t>
            </a:r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</a:p>
          <a:p>
            <a:pPr hangingPunct="0"/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 </a:t>
            </a:r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lo scopo </a:t>
            </a:r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di </a:t>
            </a:r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integrare </a:t>
            </a:r>
            <a:endParaRPr lang="it-IT" sz="500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hangingPunct="0"/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i </a:t>
            </a:r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dati anagrafici strutturati delle imprese </a:t>
            </a:r>
            <a:endParaRPr lang="it-IT" sz="500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hangingPunct="0"/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 </a:t>
            </a:r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i dati </a:t>
            </a:r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destrutturati </a:t>
            </a:r>
            <a:r>
              <a:rPr lang="it-IT" sz="5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del web</a:t>
            </a:r>
            <a:r>
              <a:rPr lang="it-IT" sz="5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74959" y="1548396"/>
            <a:ext cx="510509" cy="239866"/>
          </a:xfrm>
          <a:prstGeom prst="rect">
            <a:avLst/>
          </a:prstGeom>
        </p:spPr>
        <p:txBody>
          <a:bodyPr wrap="none" lIns="24186" tIns="12093" rIns="24186" bIns="12093">
            <a:spAutoFit/>
          </a:bodyPr>
          <a:lstStyle/>
          <a:p>
            <a:r>
              <a:rPr lang="it-IT" sz="140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l’idea</a:t>
            </a:r>
            <a:endParaRPr lang="it-IT" dirty="0">
              <a:solidFill>
                <a:srgbClr val="0D3183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67" y="2911523"/>
            <a:ext cx="243401" cy="365091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104166" y="3567898"/>
            <a:ext cx="82676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it-IT" sz="5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Diffusione di </a:t>
            </a:r>
            <a:r>
              <a:rPr lang="it-IT" sz="5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un nuovo output statistico sperimentale ad integrazione del registro statistico delle imprese</a:t>
            </a:r>
            <a:endParaRPr lang="it-IT" sz="500" dirty="0">
              <a:solidFill>
                <a:srgbClr val="0D3183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4959" y="3341159"/>
            <a:ext cx="944924" cy="178310"/>
          </a:xfrm>
          <a:prstGeom prst="rect">
            <a:avLst/>
          </a:prstGeom>
        </p:spPr>
        <p:txBody>
          <a:bodyPr wrap="none" lIns="24186" tIns="12093" rIns="24186" bIns="12093">
            <a:spAutoFit/>
          </a:bodyPr>
          <a:lstStyle/>
          <a:p>
            <a:r>
              <a:rPr lang="it-IT" sz="1000" dirty="0">
                <a:solidFill>
                  <a:srgbClr val="DB332E"/>
                </a:solidFill>
                <a:latin typeface="Trebuchet MS" charset="0"/>
                <a:ea typeface="Trebuchet MS" charset="0"/>
                <a:cs typeface="Trebuchet MS" charset="0"/>
              </a:rPr>
              <a:t>i risultati attesi</a:t>
            </a:r>
            <a:endParaRPr lang="it-IT" sz="1000" dirty="0">
              <a:solidFill>
                <a:srgbClr val="DB332E"/>
              </a:solidFill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120333" y="3512163"/>
            <a:ext cx="810594" cy="0"/>
          </a:xfrm>
          <a:prstGeom prst="line">
            <a:avLst/>
          </a:prstGeom>
          <a:ln w="31750" cap="rnd">
            <a:solidFill>
              <a:srgbClr val="0D31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04166" y="4463116"/>
            <a:ext cx="82676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it-IT" sz="5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la produzione di statistiche sperimentali, da affiancare alla produzione tradizionale di statistiche sulle </a:t>
            </a:r>
            <a:r>
              <a:rPr lang="it-IT" sz="5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imprese</a:t>
            </a:r>
            <a:endParaRPr lang="it-IT" sz="500" b="1" dirty="0">
              <a:solidFill>
                <a:srgbClr val="0D3183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74959" y="4131542"/>
            <a:ext cx="880803" cy="409143"/>
          </a:xfrm>
          <a:prstGeom prst="rect">
            <a:avLst/>
          </a:prstGeom>
        </p:spPr>
        <p:txBody>
          <a:bodyPr wrap="none" lIns="24186" tIns="12093" rIns="24186" bIns="12093">
            <a:spAutoFit/>
          </a:bodyPr>
          <a:lstStyle/>
          <a:p>
            <a:pPr>
              <a:lnSpc>
                <a:spcPts val="957"/>
              </a:lnSpc>
            </a:pPr>
            <a:r>
              <a:rPr lang="it-IT" sz="1000" dirty="0">
                <a:solidFill>
                  <a:srgbClr val="DB332E"/>
                </a:solidFill>
                <a:latin typeface="Trebuchet MS" charset="0"/>
                <a:ea typeface="Trebuchet MS" charset="0"/>
                <a:cs typeface="Trebuchet MS" charset="0"/>
              </a:rPr>
              <a:t>l’ambito</a:t>
            </a:r>
          </a:p>
          <a:p>
            <a:pPr>
              <a:lnSpc>
                <a:spcPts val="957"/>
              </a:lnSpc>
            </a:pPr>
            <a:r>
              <a:rPr lang="it-IT" sz="1000" dirty="0">
                <a:solidFill>
                  <a:srgbClr val="DB332E"/>
                </a:solidFill>
                <a:latin typeface="Trebuchet MS" charset="0"/>
                <a:ea typeface="Trebuchet MS" charset="0"/>
                <a:cs typeface="Trebuchet MS" charset="0"/>
              </a:rPr>
              <a:t>di innovazione</a:t>
            </a:r>
          </a:p>
          <a:p>
            <a:pPr>
              <a:lnSpc>
                <a:spcPts val="957"/>
              </a:lnSpc>
            </a:pPr>
            <a:endParaRPr lang="it-IT" sz="1000" dirty="0">
              <a:solidFill>
                <a:srgbClr val="DB332E"/>
              </a:solidFill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120333" y="4407381"/>
            <a:ext cx="810594" cy="0"/>
          </a:xfrm>
          <a:prstGeom prst="line">
            <a:avLst/>
          </a:prstGeom>
          <a:ln w="31750" cap="rnd">
            <a:solidFill>
              <a:srgbClr val="0D31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1318466" y="4928206"/>
            <a:ext cx="7568897" cy="0"/>
          </a:xfrm>
          <a:prstGeom prst="line">
            <a:avLst/>
          </a:prstGeom>
          <a:ln w="317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3315984" y="1247800"/>
            <a:ext cx="5571380" cy="1399158"/>
          </a:xfrm>
          <a:prstGeom prst="rect">
            <a:avLst/>
          </a:prstGeom>
        </p:spPr>
        <p:txBody>
          <a:bodyPr wrap="square" lIns="24186" tIns="12093" rIns="24186" bIns="12093">
            <a:spAutoFit/>
          </a:bodyPr>
          <a:lstStyle/>
          <a:p>
            <a:pPr algn="just">
              <a:lnSpc>
                <a:spcPct val="110000"/>
              </a:lnSpc>
              <a:spcAft>
                <a:spcPts val="238"/>
              </a:spcAft>
            </a:pPr>
            <a:r>
              <a:rPr lang="it-IT" sz="1000" b="1" dirty="0">
                <a:ea typeface="Tw Cen MT" panose="020B0602020104020603" pitchFamily="34" charset="0"/>
                <a:cs typeface="Times New Roman" panose="02020603050405020304" pitchFamily="18" charset="0"/>
              </a:rPr>
              <a:t>COME IDENTIFICHIAMO L’IMPRESA SUL WEB?</a:t>
            </a:r>
          </a:p>
          <a:p>
            <a:pPr marL="90697" indent="-90697" algn="just">
              <a:lnSpc>
                <a:spcPct val="110000"/>
              </a:lnSpc>
              <a:buFont typeface="Arial" panose="020B0604020202020204" pitchFamily="34" charset="0"/>
              <a:buChar char="-"/>
            </a:pP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In presenza di URL da fonte amministrativa, si procede con la validazione sintattica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della stringa,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il </a:t>
            </a:r>
            <a:r>
              <a:rPr lang="it-IT" sz="1000" dirty="0" err="1">
                <a:ea typeface="Tw Cen MT" panose="020B0602020104020603" pitchFamily="34" charset="0"/>
                <a:cs typeface="Times New Roman" panose="02020603050405020304" pitchFamily="18" charset="0"/>
              </a:rPr>
              <a:t>check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 degli errori ricorrenti e l’authority dell’indirizzo.</a:t>
            </a:r>
            <a:endParaRPr lang="it-IT" sz="1000" dirty="0"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 marL="90697" indent="-90697" algn="just">
              <a:lnSpc>
                <a:spcPct val="110000"/>
              </a:lnSpc>
              <a:spcAft>
                <a:spcPts val="238"/>
              </a:spcAft>
              <a:buFont typeface="Arial" panose="020B0604020202020204" pitchFamily="34" charset="0"/>
              <a:buChar char="-"/>
            </a:pP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Nel caso di URL mancante si utilizzano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tecniche di </a:t>
            </a:r>
            <a:r>
              <a:rPr lang="it-IT" sz="1000" i="1" dirty="0">
                <a:ea typeface="Tw Cen MT" panose="020B0602020104020603" pitchFamily="34" charset="0"/>
                <a:cs typeface="Times New Roman" panose="02020603050405020304" pitchFamily="18" charset="0"/>
              </a:rPr>
              <a:t>URL </a:t>
            </a:r>
            <a:r>
              <a:rPr lang="it-IT" sz="1000" i="1" dirty="0" err="1">
                <a:ea typeface="Tw Cen MT" panose="020B0602020104020603" pitchFamily="34" charset="0"/>
                <a:cs typeface="Times New Roman" panose="02020603050405020304" pitchFamily="18" charset="0"/>
              </a:rPr>
              <a:t>Retrieval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 con interrogazioni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in batch su motori di ricerca utilizzando i dati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anagrafici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dell’azienda,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oppure si scaricano informazioni direttamente da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portali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d’impresa tematici.</a:t>
            </a:r>
            <a:endParaRPr lang="it-IT" sz="1000" dirty="0"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In entrambi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gli approcci si procede con l’identificazione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corretta degli indirizzi web,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che certifica una esatta corrispondenza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tra i siti web e le imprese del registro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65915" y="631535"/>
            <a:ext cx="7521448" cy="727179"/>
          </a:xfrm>
          <a:prstGeom prst="rect">
            <a:avLst/>
          </a:prstGeom>
        </p:spPr>
        <p:txBody>
          <a:bodyPr wrap="square" lIns="24186" tIns="12093" rIns="24186" bIns="12093">
            <a:spAutoFit/>
          </a:bodyPr>
          <a:lstStyle/>
          <a:p>
            <a:pPr algn="just">
              <a:lnSpc>
                <a:spcPct val="110000"/>
              </a:lnSpc>
              <a:spcAft>
                <a:spcPts val="238"/>
              </a:spcAft>
            </a:pPr>
            <a:r>
              <a:rPr lang="it-IT" sz="1000" b="1" dirty="0">
                <a:ea typeface="Tw Cen MT" panose="020B0602020104020603" pitchFamily="34" charset="0"/>
                <a:cs typeface="Times New Roman" panose="02020603050405020304" pitchFamily="18" charset="0"/>
              </a:rPr>
              <a:t>QUALI IMPRESE CONSIDERIAMO NELLA SPERIMENTAZIONE?</a:t>
            </a:r>
            <a:endParaRPr lang="it-IT" sz="1000" b="1" dirty="0"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238"/>
              </a:spcAft>
            </a:pP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La fase di progettazione ed implementazione sarà realizzata su un </a:t>
            </a:r>
            <a:r>
              <a:rPr lang="it-IT" sz="1000" b="1" dirty="0">
                <a:ea typeface="Tw Cen MT" panose="020B0602020104020603" pitchFamily="34" charset="0"/>
                <a:cs typeface="Times New Roman" panose="02020603050405020304" pitchFamily="18" charset="0"/>
              </a:rPr>
              <a:t>campione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di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circa 100.000 imprese. Il campione di unità sarà estratto dall’ultima release disponibile del registro Asia-imprese, stratificato per dimensione in termini di occupazione/volume affari, settore di attività economica e forma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giuridica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.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388491" y="2556792"/>
            <a:ext cx="7492682" cy="1286306"/>
          </a:xfrm>
          <a:prstGeom prst="rect">
            <a:avLst/>
          </a:prstGeom>
        </p:spPr>
        <p:txBody>
          <a:bodyPr wrap="square" lIns="24186" tIns="12093" rIns="24186" bIns="12093">
            <a:spAutoFit/>
          </a:bodyPr>
          <a:lstStyle/>
          <a:p>
            <a:pPr algn="just">
              <a:lnSpc>
                <a:spcPct val="110000"/>
              </a:lnSpc>
              <a:spcAft>
                <a:spcPts val="238"/>
              </a:spcAft>
            </a:pPr>
            <a:r>
              <a:rPr lang="it-IT" sz="1000" b="1" dirty="0">
                <a:ea typeface="Tw Cen MT" panose="020B0602020104020603" pitchFamily="34" charset="0"/>
                <a:cs typeface="Times New Roman" panose="02020603050405020304" pitchFamily="18" charset="0"/>
              </a:rPr>
              <a:t>QUALI TECNICHE UTILIZZIAMO?</a:t>
            </a:r>
          </a:p>
          <a:p>
            <a:pPr algn="just">
              <a:lnSpc>
                <a:spcPct val="110000"/>
              </a:lnSpc>
              <a:spcAft>
                <a:spcPts val="238"/>
              </a:spcAft>
            </a:pP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Tecniche di </a:t>
            </a:r>
            <a:r>
              <a:rPr lang="it-IT" sz="1000" i="1" dirty="0">
                <a:ea typeface="Tw Cen MT" panose="020B0602020104020603" pitchFamily="34" charset="0"/>
                <a:cs typeface="Times New Roman" panose="02020603050405020304" pitchFamily="18" charset="0"/>
              </a:rPr>
              <a:t>Web </a:t>
            </a:r>
            <a:r>
              <a:rPr lang="it-IT" sz="1000" i="1" dirty="0" err="1">
                <a:ea typeface="Tw Cen MT" panose="020B0602020104020603" pitchFamily="34" charset="0"/>
                <a:cs typeface="Times New Roman" panose="02020603050405020304" pitchFamily="18" charset="0"/>
              </a:rPr>
              <a:t>Scraping</a:t>
            </a:r>
            <a:r>
              <a:rPr lang="it-IT" sz="1000" i="1" dirty="0">
                <a:ea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per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l’acquisizione dati web e tecniche di Analisi Testuale per l’estrazione delle informazioni da utilizzare per integrare il Registro ASIA. </a:t>
            </a:r>
            <a:endParaRPr lang="it-IT" sz="1000" dirty="0"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238"/>
              </a:spcAft>
            </a:pP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In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particolare, per il </a:t>
            </a:r>
            <a:r>
              <a:rPr lang="it-IT" sz="1000" b="1" i="1" dirty="0">
                <a:ea typeface="Tw Cen MT" panose="020B0602020104020603" pitchFamily="34" charset="0"/>
                <a:cs typeface="Times New Roman" panose="02020603050405020304" pitchFamily="18" charset="0"/>
              </a:rPr>
              <a:t>Web </a:t>
            </a:r>
            <a:r>
              <a:rPr lang="it-IT" sz="1000" b="1" i="1" dirty="0" err="1">
                <a:ea typeface="Tw Cen MT" panose="020B0602020104020603" pitchFamily="34" charset="0"/>
                <a:cs typeface="Times New Roman" panose="02020603050405020304" pitchFamily="18" charset="0"/>
              </a:rPr>
              <a:t>Scraping</a:t>
            </a:r>
            <a:r>
              <a:rPr lang="it-IT" sz="1000" b="1" i="1" dirty="0">
                <a:ea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saranno considerate le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tecniche di:  i) </a:t>
            </a:r>
            <a:r>
              <a:rPr lang="it-IT" sz="1000" i="1" dirty="0" err="1">
                <a:ea typeface="Tw Cen MT" panose="020B0602020104020603" pitchFamily="34" charset="0"/>
                <a:cs typeface="Times New Roman" panose="02020603050405020304" pitchFamily="18" charset="0"/>
              </a:rPr>
              <a:t>scraping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massivo da liste di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URL; ii) </a:t>
            </a:r>
            <a:r>
              <a:rPr lang="it-IT" sz="1000" i="1" dirty="0" err="1">
                <a:ea typeface="Tw Cen MT" panose="020B0602020104020603" pitchFamily="34" charset="0"/>
                <a:cs typeface="Times New Roman" panose="02020603050405020304" pitchFamily="18" charset="0"/>
              </a:rPr>
              <a:t>scraping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 tramite l’utilizzo in batch dei motori di ricerca; iii) </a:t>
            </a:r>
            <a:r>
              <a:rPr lang="it-IT" sz="1000" i="1" dirty="0" err="1">
                <a:ea typeface="Tw Cen MT" panose="020B0602020104020603" pitchFamily="34" charset="0"/>
                <a:cs typeface="Times New Roman" panose="02020603050405020304" pitchFamily="18" charset="0"/>
              </a:rPr>
              <a:t>scraping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specifico da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portali tematici.</a:t>
            </a:r>
          </a:p>
          <a:p>
            <a:pPr algn="just">
              <a:lnSpc>
                <a:spcPct val="110000"/>
              </a:lnSpc>
              <a:spcAft>
                <a:spcPts val="238"/>
              </a:spcAft>
            </a:pP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Per il </a:t>
            </a:r>
            <a:r>
              <a:rPr lang="it-IT" sz="1000" b="1" i="1" dirty="0">
                <a:ea typeface="Tw Cen MT" panose="020B0602020104020603" pitchFamily="34" charset="0"/>
                <a:cs typeface="Times New Roman" panose="02020603050405020304" pitchFamily="18" charset="0"/>
              </a:rPr>
              <a:t>Text Mining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verranno utilizzate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tecniche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di </a:t>
            </a:r>
            <a:r>
              <a:rPr lang="it-IT" sz="1000" i="1" dirty="0">
                <a:ea typeface="Tw Cen MT" panose="020B0602020104020603" pitchFamily="34" charset="0"/>
                <a:cs typeface="Times New Roman" panose="02020603050405020304" pitchFamily="18" charset="0"/>
              </a:rPr>
              <a:t>Natural Language Processing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per l’analisi e l’estrazione dell’informazione (dati, documenti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, metadati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, file ecc.) all’interno di testi in linguaggio </a:t>
            </a:r>
            <a:r>
              <a:rPr lang="it-IT" sz="1000" dirty="0">
                <a:ea typeface="Tw Cen MT" panose="020B0602020104020603" pitchFamily="34" charset="0"/>
                <a:cs typeface="Times New Roman" panose="02020603050405020304" pitchFamily="18" charset="0"/>
              </a:rPr>
              <a:t>naturale.</a:t>
            </a:r>
            <a:endParaRPr lang="it-IT" sz="1000" dirty="0">
              <a:ea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795890" y="4028730"/>
            <a:ext cx="5091473" cy="793864"/>
          </a:xfrm>
          <a:prstGeom prst="rect">
            <a:avLst/>
          </a:prstGeom>
        </p:spPr>
        <p:txBody>
          <a:bodyPr wrap="square" lIns="24186" tIns="12093" rIns="24186" bIns="12093">
            <a:spAutoFit/>
          </a:bodyPr>
          <a:lstStyle/>
          <a:p>
            <a:r>
              <a:rPr lang="it-IT" sz="1000" b="1" dirty="0"/>
              <a:t>QUAL E’ L’OUTPUT ATTESO?</a:t>
            </a:r>
            <a:endParaRPr lang="it-IT" sz="1000" b="1" dirty="0"/>
          </a:p>
          <a:p>
            <a:r>
              <a:rPr lang="it-IT" sz="1000" dirty="0"/>
              <a:t>Un set di informazioni a livello di impresa collegato al Registro il cui contenuto permetta di:</a:t>
            </a:r>
          </a:p>
          <a:p>
            <a:pPr marL="120929" indent="-120929">
              <a:buFontTx/>
              <a:buChar char="-"/>
            </a:pPr>
            <a:r>
              <a:rPr lang="it-IT" sz="1000" dirty="0"/>
              <a:t>completare le informazioni mancanti rispetto a variabili presenti sul Registro</a:t>
            </a:r>
          </a:p>
          <a:p>
            <a:pPr marL="120929" indent="-120929">
              <a:buFontTx/>
              <a:buChar char="-"/>
            </a:pPr>
            <a:r>
              <a:rPr lang="it-IT" sz="1000" dirty="0"/>
              <a:t>verificare alcune informazioni del Registro</a:t>
            </a:r>
          </a:p>
          <a:p>
            <a:pPr marL="120929" indent="-120929">
              <a:buFontTx/>
              <a:buChar char="-"/>
            </a:pPr>
            <a:r>
              <a:rPr lang="it-IT" sz="1000" dirty="0"/>
              <a:t>aggiungere nuove informazioni non esistenti nel Registro</a:t>
            </a:r>
            <a:endParaRPr lang="it-IT" sz="1000" dirty="0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91" y="3874007"/>
            <a:ext cx="2268149" cy="1005515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1365916" y="214099"/>
            <a:ext cx="7778084" cy="424532"/>
          </a:xfrm>
          <a:prstGeom prst="rect">
            <a:avLst/>
          </a:prstGeom>
        </p:spPr>
        <p:txBody>
          <a:bodyPr wrap="square" lIns="24186" tIns="12093" rIns="24186" bIns="12093">
            <a:spAutoFit/>
          </a:bodyPr>
          <a:lstStyle/>
          <a:p>
            <a:r>
              <a:rPr lang="it-IT" sz="1300" b="1" cap="all" dirty="0"/>
              <a:t>web mining per integrare e validare informazioni del registro statistico delle imprese attive (ASIA)</a:t>
            </a:r>
            <a:endParaRPr lang="it-IT" sz="1300" b="1" cap="all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66" y="1331429"/>
            <a:ext cx="1576422" cy="10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0" y="-5938"/>
            <a:ext cx="11397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" name="CasellaDiTesto 3"/>
          <p:cNvSpPr txBox="1"/>
          <p:nvPr/>
        </p:nvSpPr>
        <p:spPr>
          <a:xfrm>
            <a:off x="1318566" y="388049"/>
            <a:ext cx="75686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2400" b="1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Il progetto: ambito di innovazione e obiettivo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1318566" y="811514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cxnSp>
        <p:nvCxnSpPr>
          <p:cNvPr id="39" name="Connettore 1 38"/>
          <p:cNvCxnSpPr/>
          <p:nvPr/>
        </p:nvCxnSpPr>
        <p:spPr>
          <a:xfrm>
            <a:off x="1318566" y="4928207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E9F9B63-074E-524B-8A0E-F81428A1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171" y="4483844"/>
            <a:ext cx="2057400" cy="273844"/>
          </a:xfrm>
        </p:spPr>
        <p:txBody>
          <a:bodyPr lIns="0" tIns="0" rIns="0" bIns="0"/>
          <a:lstStyle/>
          <a:p>
            <a:fld id="{1ED6836B-D036-1A41-8504-E0077B02D938}" type="slidenum">
              <a:rPr lang="it-IT" b="1" smtClean="0">
                <a:solidFill>
                  <a:srgbClr val="0D3183"/>
                </a:solidFill>
                <a:latin typeface="Trebuchet MS" panose="020B0703020202090204" pitchFamily="34" charset="0"/>
              </a:rPr>
              <a:t>2</a:t>
            </a:fld>
            <a:endParaRPr lang="it-IT" b="1" dirty="0">
              <a:solidFill>
                <a:srgbClr val="0D318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xmlns="" id="{AC1B5F68-E577-F048-93D8-280589B9C799}"/>
              </a:ext>
            </a:extLst>
          </p:cNvPr>
          <p:cNvGrpSpPr/>
          <p:nvPr/>
        </p:nvGrpSpPr>
        <p:grpSpPr>
          <a:xfrm>
            <a:off x="104776" y="1865183"/>
            <a:ext cx="1035090" cy="3305324"/>
            <a:chOff x="104776" y="3437267"/>
            <a:chExt cx="1035090" cy="3305324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104776" y="3437267"/>
              <a:ext cx="1035090" cy="330532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ROMA </a:t>
              </a: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21 MARZO 2018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web mining per integrare e validare informazioni del registro statistico delle imprese attive (ASIA)</a:t>
              </a:r>
            </a:p>
            <a:p>
              <a:pPr>
                <a:spcAft>
                  <a:spcPts val="600"/>
                </a:spcAft>
              </a:pPr>
              <a:endParaRPr lang="it-IT" sz="700" b="1" cap="all" spc="-20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DCSE-SEA: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Monica Consalvi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BARBARA GENTILI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flavio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</a:t>
              </a: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pancella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caterina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Viviano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DCME-MEA: 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gianpiero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bianchi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francesco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scalfati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DCME-MEC: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donato summa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DCIT: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domenico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aprile</a:t>
              </a:r>
            </a:p>
          </p:txBody>
        </p:sp>
        <p:cxnSp>
          <p:nvCxnSpPr>
            <p:cNvPr id="33" name="Connettore 1 32">
              <a:extLst>
                <a:ext uri="{FF2B5EF4-FFF2-40B4-BE49-F238E27FC236}">
                  <a16:creationId xmlns:a16="http://schemas.microsoft.com/office/drawing/2014/main" xmlns="" id="{75C640FF-78E7-C749-9B3D-914AE55087D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57135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>
              <a:extLst>
                <a:ext uri="{FF2B5EF4-FFF2-40B4-BE49-F238E27FC236}">
                  <a16:creationId xmlns:a16="http://schemas.microsoft.com/office/drawing/2014/main" xmlns="" id="{9B454115-5521-A24C-A041-0B475B611F0A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299296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>
              <a:extLst>
                <a:ext uri="{FF2B5EF4-FFF2-40B4-BE49-F238E27FC236}">
                  <a16:creationId xmlns:a16="http://schemas.microsoft.com/office/drawing/2014/main" xmlns="" id="{4AE0975F-C11E-3843-B755-98499C3A9439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65707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>
              <a:extLst>
                <a:ext uri="{FF2B5EF4-FFF2-40B4-BE49-F238E27FC236}">
                  <a16:creationId xmlns:a16="http://schemas.microsoft.com/office/drawing/2014/main" xmlns="" id="{B2EF6947-8F8E-A242-95B6-6D862FCD4CB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83920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>
              <a:extLst>
                <a:ext uri="{FF2B5EF4-FFF2-40B4-BE49-F238E27FC236}">
                  <a16:creationId xmlns:a16="http://schemas.microsoft.com/office/drawing/2014/main" xmlns="" id="{D9E84B36-B2F1-C140-8D9F-94D4234279A1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025930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>
              <a:extLst>
                <a:ext uri="{FF2B5EF4-FFF2-40B4-BE49-F238E27FC236}">
                  <a16:creationId xmlns:a16="http://schemas.microsoft.com/office/drawing/2014/main" xmlns="" id="{81E2EB63-AC61-BF44-B00B-716C0A9634E4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216762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>
              <a:extLst>
                <a:ext uri="{FF2B5EF4-FFF2-40B4-BE49-F238E27FC236}">
                  <a16:creationId xmlns:a16="http://schemas.microsoft.com/office/drawing/2014/main" xmlns="" id="{91345540-5A37-604F-8F7B-32AC9CBF4D5B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582522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>
              <a:extLst>
                <a:ext uri="{FF2B5EF4-FFF2-40B4-BE49-F238E27FC236}">
                  <a16:creationId xmlns:a16="http://schemas.microsoft.com/office/drawing/2014/main" xmlns="" id="{A60A4425-669D-824B-B3A4-8AFD247E15E9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773353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:a16="http://schemas.microsoft.com/office/drawing/2014/main" xmlns="" id="{6608374B-2B46-B640-8AA6-697AE5FDE9CA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6139113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>
              <a:extLst>
                <a:ext uri="{FF2B5EF4-FFF2-40B4-BE49-F238E27FC236}">
                  <a16:creationId xmlns:a16="http://schemas.microsoft.com/office/drawing/2014/main" xmlns="" id="{F48A30D1-40C6-B642-AD8F-D1FDA9547219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652872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tangolo 1"/>
          <p:cNvSpPr/>
          <p:nvPr/>
        </p:nvSpPr>
        <p:spPr>
          <a:xfrm>
            <a:off x="1542210" y="1347671"/>
            <a:ext cx="5546371" cy="715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Utilizzo dei BIG DATA a supporto del Registro statistico delle imprese attive mediante tecnologie di web </a:t>
            </a:r>
            <a:r>
              <a:rPr lang="it-IT" dirty="0" err="1"/>
              <a:t>scraping</a:t>
            </a:r>
            <a:r>
              <a:rPr lang="it-IT" dirty="0"/>
              <a:t> e text mining, con lo scopo di integrare i dati anagrafici strutturati delle imprese con i dati destrutturati del web.</a:t>
            </a: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401982985"/>
              </p:ext>
            </p:extLst>
          </p:nvPr>
        </p:nvGraphicFramePr>
        <p:xfrm>
          <a:off x="3756449" y="3084987"/>
          <a:ext cx="3332132" cy="1380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" name="Immagin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8643" y="1175228"/>
            <a:ext cx="459970" cy="68995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42210" y="1024495"/>
            <a:ext cx="695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Trebuchet MS" charset="0"/>
                <a:ea typeface="Trebuchet MS" charset="0"/>
                <a:cs typeface="Trebuchet MS" charset="0"/>
              </a:rPr>
              <a:t>L’idea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0" name="Forma 49"/>
          <p:cNvSpPr/>
          <p:nvPr/>
        </p:nvSpPr>
        <p:spPr>
          <a:xfrm rot="1382962" flipV="1">
            <a:off x="2033482" y="2237447"/>
            <a:ext cx="1017146" cy="615416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C0000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2D013DC6-83DA-3F45-8EA5-00B85398B2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35" y="27007"/>
            <a:ext cx="893427" cy="7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1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0" y="-5938"/>
            <a:ext cx="11397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" name="CasellaDiTesto 3"/>
          <p:cNvSpPr txBox="1"/>
          <p:nvPr/>
        </p:nvSpPr>
        <p:spPr>
          <a:xfrm>
            <a:off x="1318566" y="388049"/>
            <a:ext cx="75686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2400" b="1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Quali imprese consideriamo nella sperimentazione?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1318566" y="811514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sp>
        <p:nvSpPr>
          <p:cNvPr id="38" name="CasellaDiTesto 37"/>
          <p:cNvSpPr txBox="1"/>
          <p:nvPr/>
        </p:nvSpPr>
        <p:spPr>
          <a:xfrm>
            <a:off x="6477187" y="524049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cxnSp>
        <p:nvCxnSpPr>
          <p:cNvPr id="39" name="Connettore 1 38"/>
          <p:cNvCxnSpPr/>
          <p:nvPr/>
        </p:nvCxnSpPr>
        <p:spPr>
          <a:xfrm>
            <a:off x="1318566" y="4928207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E9F9B63-074E-524B-8A0E-F81428A1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171" y="4483844"/>
            <a:ext cx="2057400" cy="273844"/>
          </a:xfrm>
        </p:spPr>
        <p:txBody>
          <a:bodyPr lIns="0" tIns="0" rIns="0" bIns="0"/>
          <a:lstStyle/>
          <a:p>
            <a:fld id="{1ED6836B-D036-1A41-8504-E0077B02D938}" type="slidenum">
              <a:rPr lang="it-IT" b="1" smtClean="0">
                <a:solidFill>
                  <a:srgbClr val="0D3183"/>
                </a:solidFill>
                <a:latin typeface="Trebuchet MS" panose="020B0703020202090204" pitchFamily="34" charset="0"/>
              </a:rPr>
              <a:t>3</a:t>
            </a:fld>
            <a:endParaRPr lang="it-IT" b="1" dirty="0">
              <a:solidFill>
                <a:srgbClr val="0D3183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18566" y="1519924"/>
            <a:ext cx="7386522" cy="256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La fase di progettazione ed implementazione sarà realizzata su un </a:t>
            </a:r>
            <a:r>
              <a:rPr lang="it-IT" sz="1400" b="1" dirty="0">
                <a:solidFill>
                  <a:srgbClr val="FF0000"/>
                </a:solidFill>
                <a:ea typeface="Tw Cen MT" panose="020B0602020104020603" pitchFamily="34" charset="0"/>
                <a:cs typeface="Times New Roman" panose="02020603050405020304" pitchFamily="18" charset="0"/>
              </a:rPr>
              <a:t>campione</a:t>
            </a:r>
            <a:r>
              <a:rPr lang="it-IT" sz="1400" b="1" dirty="0">
                <a:ea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di circa 100.000 imprese. 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endParaRPr lang="it-IT" sz="1400" dirty="0"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Il campione di unità sarà estratto dall’ultima release disponibile del registro Asia-imprese, stratificato per: </a:t>
            </a: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dimensione in termini di occupazione/volume affari, </a:t>
            </a: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settore di attività economica </a:t>
            </a: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forma giuridica 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xmlns="" id="{A0539F70-17AE-D745-8BC1-F7F439F61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5" y="27007"/>
            <a:ext cx="893427" cy="798107"/>
          </a:xfrm>
          <a:prstGeom prst="rect">
            <a:avLst/>
          </a:prstGeom>
        </p:spPr>
      </p:pic>
      <p:grpSp>
        <p:nvGrpSpPr>
          <p:cNvPr id="32" name="Gruppo 31">
            <a:extLst>
              <a:ext uri="{FF2B5EF4-FFF2-40B4-BE49-F238E27FC236}">
                <a16:creationId xmlns:a16="http://schemas.microsoft.com/office/drawing/2014/main" xmlns="" id="{EEF63719-A26A-004F-8924-727FFCF69119}"/>
              </a:ext>
            </a:extLst>
          </p:cNvPr>
          <p:cNvGrpSpPr/>
          <p:nvPr/>
        </p:nvGrpSpPr>
        <p:grpSpPr>
          <a:xfrm>
            <a:off x="104776" y="1865183"/>
            <a:ext cx="1035090" cy="3305324"/>
            <a:chOff x="104776" y="3437267"/>
            <a:chExt cx="1035090" cy="3305324"/>
          </a:xfrm>
        </p:grpSpPr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xmlns="" id="{24D5414C-C983-F047-85CF-9EFEC29EC230}"/>
                </a:ext>
              </a:extLst>
            </p:cNvPr>
            <p:cNvSpPr txBox="1"/>
            <p:nvPr/>
          </p:nvSpPr>
          <p:spPr>
            <a:xfrm>
              <a:off x="104776" y="3437267"/>
              <a:ext cx="1035090" cy="330532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ROMA </a:t>
              </a: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21 MARZO 2018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web mining per integrare e validare informazioni del registro statistico delle imprese attive (ASIA)</a:t>
              </a:r>
            </a:p>
            <a:p>
              <a:pPr>
                <a:spcAft>
                  <a:spcPts val="600"/>
                </a:spcAft>
              </a:pPr>
              <a:endParaRPr lang="it-IT" sz="700" b="1" cap="all" spc="-20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DCSE-SEA: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Monica Consalvi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BARBARA GENTILI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flavio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</a:t>
              </a: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pancella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caterina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Viviano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DCME-MEA: 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gianpiero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bianchi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francesco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scalfati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DCME-MEC: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donato summa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DCIT: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domenico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aprile</a:t>
              </a:r>
            </a:p>
          </p:txBody>
        </p:sp>
        <p:cxnSp>
          <p:nvCxnSpPr>
            <p:cNvPr id="50" name="Connettore 1 49">
              <a:extLst>
                <a:ext uri="{FF2B5EF4-FFF2-40B4-BE49-F238E27FC236}">
                  <a16:creationId xmlns:a16="http://schemas.microsoft.com/office/drawing/2014/main" xmlns="" id="{65436833-7388-9B45-8F5E-6549B5DA96E9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57135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>
              <a:extLst>
                <a:ext uri="{FF2B5EF4-FFF2-40B4-BE49-F238E27FC236}">
                  <a16:creationId xmlns:a16="http://schemas.microsoft.com/office/drawing/2014/main" xmlns="" id="{5FC05603-1A06-A94E-9F79-75DD121A91E3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299296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>
              <a:extLst>
                <a:ext uri="{FF2B5EF4-FFF2-40B4-BE49-F238E27FC236}">
                  <a16:creationId xmlns:a16="http://schemas.microsoft.com/office/drawing/2014/main" xmlns="" id="{1CB639DF-7D6F-F845-BE0D-15D3E33D224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65707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:a16="http://schemas.microsoft.com/office/drawing/2014/main" xmlns="" id="{0EA2AE9E-C912-8245-8A1E-0642A632FF37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83920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>
              <a:extLst>
                <a:ext uri="{FF2B5EF4-FFF2-40B4-BE49-F238E27FC236}">
                  <a16:creationId xmlns:a16="http://schemas.microsoft.com/office/drawing/2014/main" xmlns="" id="{E2052FDF-62E7-0E4A-BA83-0F732FF37450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025930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>
              <a:extLst>
                <a:ext uri="{FF2B5EF4-FFF2-40B4-BE49-F238E27FC236}">
                  <a16:creationId xmlns:a16="http://schemas.microsoft.com/office/drawing/2014/main" xmlns="" id="{5429147C-F9DF-8645-BA2D-C654FB19E03A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216762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>
              <a:extLst>
                <a:ext uri="{FF2B5EF4-FFF2-40B4-BE49-F238E27FC236}">
                  <a16:creationId xmlns:a16="http://schemas.microsoft.com/office/drawing/2014/main" xmlns="" id="{7A2BE5A2-6073-8442-8EC1-B090F2F42928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582522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>
              <a:extLst>
                <a:ext uri="{FF2B5EF4-FFF2-40B4-BE49-F238E27FC236}">
                  <a16:creationId xmlns:a16="http://schemas.microsoft.com/office/drawing/2014/main" xmlns="" id="{2532C77E-3BE4-C248-9EBA-3D57604CA3DC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773353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>
              <a:extLst>
                <a:ext uri="{FF2B5EF4-FFF2-40B4-BE49-F238E27FC236}">
                  <a16:creationId xmlns:a16="http://schemas.microsoft.com/office/drawing/2014/main" xmlns="" id="{DA037D96-F47C-5B40-B0A2-C4E32036E036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6139113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>
              <a:extLst>
                <a:ext uri="{FF2B5EF4-FFF2-40B4-BE49-F238E27FC236}">
                  <a16:creationId xmlns:a16="http://schemas.microsoft.com/office/drawing/2014/main" xmlns="" id="{EEE3A249-ACC7-1441-BE01-29823B50C98A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652872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935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0" y="-5938"/>
            <a:ext cx="11397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" name="CasellaDiTesto 3"/>
          <p:cNvSpPr txBox="1"/>
          <p:nvPr/>
        </p:nvSpPr>
        <p:spPr>
          <a:xfrm>
            <a:off x="1318566" y="388049"/>
            <a:ext cx="75686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2400" b="1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Come identifichiamo l’impresa sul web?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1318566" y="811514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sp>
        <p:nvSpPr>
          <p:cNvPr id="38" name="CasellaDiTesto 37"/>
          <p:cNvSpPr txBox="1"/>
          <p:nvPr/>
        </p:nvSpPr>
        <p:spPr>
          <a:xfrm>
            <a:off x="6477187" y="524049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cxnSp>
        <p:nvCxnSpPr>
          <p:cNvPr id="39" name="Connettore 1 38"/>
          <p:cNvCxnSpPr/>
          <p:nvPr/>
        </p:nvCxnSpPr>
        <p:spPr>
          <a:xfrm>
            <a:off x="1318566" y="4928207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E9F9B63-074E-524B-8A0E-F81428A1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171" y="4483844"/>
            <a:ext cx="2057400" cy="273844"/>
          </a:xfrm>
        </p:spPr>
        <p:txBody>
          <a:bodyPr lIns="0" tIns="0" rIns="0" bIns="0"/>
          <a:lstStyle/>
          <a:p>
            <a:fld id="{1ED6836B-D036-1A41-8504-E0077B02D938}" type="slidenum">
              <a:rPr lang="it-IT" b="1" smtClean="0">
                <a:solidFill>
                  <a:srgbClr val="0D3183"/>
                </a:solidFill>
                <a:latin typeface="Trebuchet MS" panose="020B0703020202090204" pitchFamily="34" charset="0"/>
              </a:rPr>
              <a:t>4</a:t>
            </a:fld>
            <a:endParaRPr lang="it-IT" b="1" dirty="0">
              <a:solidFill>
                <a:srgbClr val="0D3183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286000" y="1020556"/>
            <a:ext cx="4572000" cy="2225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it-IT" sz="1400" b="1" dirty="0">
                <a:solidFill>
                  <a:srgbClr val="FF0000"/>
                </a:solidFill>
                <a:ea typeface="Tw Cen MT" panose="020B0602020104020603" pitchFamily="34" charset="0"/>
                <a:cs typeface="Times New Roman" panose="02020603050405020304" pitchFamily="18" charset="0"/>
              </a:rPr>
              <a:t>In presenza di URL </a:t>
            </a: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da fonte amministrativa, si procede con la validazione sintattica della stringa, il </a:t>
            </a:r>
            <a:r>
              <a:rPr lang="it-IT" sz="1400" dirty="0" err="1">
                <a:ea typeface="Tw Cen MT" panose="020B0602020104020603" pitchFamily="34" charset="0"/>
                <a:cs typeface="Times New Roman" panose="02020603050405020304" pitchFamily="18" charset="0"/>
              </a:rPr>
              <a:t>check</a:t>
            </a: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 degli errori ricorrenti e l’authority dell’indirizzo.</a:t>
            </a:r>
          </a:p>
          <a:p>
            <a:pPr lvl="0" algn="just">
              <a:lnSpc>
                <a:spcPct val="110000"/>
              </a:lnSpc>
              <a:spcAft>
                <a:spcPts val="0"/>
              </a:spcAft>
            </a:pPr>
            <a:endParaRPr lang="it-IT" sz="1400" dirty="0"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-"/>
            </a:pPr>
            <a:r>
              <a:rPr lang="it-IT" sz="1400" b="1" dirty="0">
                <a:solidFill>
                  <a:srgbClr val="FF0000"/>
                </a:solidFill>
                <a:ea typeface="Tw Cen MT" panose="020B0602020104020603" pitchFamily="34" charset="0"/>
                <a:cs typeface="Times New Roman" panose="02020603050405020304" pitchFamily="18" charset="0"/>
              </a:rPr>
              <a:t>Nel caso di URL mancante </a:t>
            </a: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si utilizzano tecniche di </a:t>
            </a:r>
            <a:r>
              <a:rPr lang="it-IT" sz="1400" i="1" dirty="0">
                <a:ea typeface="Tw Cen MT" panose="020B0602020104020603" pitchFamily="34" charset="0"/>
                <a:cs typeface="Times New Roman" panose="02020603050405020304" pitchFamily="18" charset="0"/>
              </a:rPr>
              <a:t>URL </a:t>
            </a:r>
            <a:r>
              <a:rPr lang="it-IT" sz="1400" i="1" dirty="0" err="1">
                <a:ea typeface="Tw Cen MT" panose="020B0602020104020603" pitchFamily="34" charset="0"/>
                <a:cs typeface="Times New Roman" panose="02020603050405020304" pitchFamily="18" charset="0"/>
              </a:rPr>
              <a:t>Retrieval</a:t>
            </a:r>
            <a:r>
              <a:rPr lang="it-IT" sz="1400" i="1" dirty="0">
                <a:ea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con interrogazioni in batch su motori di ricerca utilizzando i dati anagrafici dell’azienda, oppure si scaricano informazioni direttamente da portali d’impresa tematici.</a:t>
            </a:r>
          </a:p>
        </p:txBody>
      </p:sp>
      <p:sp>
        <p:nvSpPr>
          <p:cNvPr id="3" name="Rettangolo 2"/>
          <p:cNvSpPr/>
          <p:nvPr/>
        </p:nvSpPr>
        <p:spPr>
          <a:xfrm>
            <a:off x="3002872" y="366416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In entrambi gli approcci si procede con l’identificazione corretta degli indirizzi web, che certifica una esatta corrispondenza tra i siti web e le imprese del registro.</a:t>
            </a:r>
          </a:p>
        </p:txBody>
      </p:sp>
      <p:sp>
        <p:nvSpPr>
          <p:cNvPr id="8" name="Freccia circolare a destra 7"/>
          <p:cNvSpPr/>
          <p:nvPr/>
        </p:nvSpPr>
        <p:spPr>
          <a:xfrm rot="20319946">
            <a:off x="1631667" y="2971861"/>
            <a:ext cx="808468" cy="1519463"/>
          </a:xfrm>
          <a:prstGeom prst="curvedRightArrow">
            <a:avLst/>
          </a:prstGeom>
          <a:solidFill>
            <a:srgbClr val="C00000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7DFCB4B4-C548-A84C-814C-CDB237F19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5" y="27007"/>
            <a:ext cx="893427" cy="798107"/>
          </a:xfrm>
          <a:prstGeom prst="rect">
            <a:avLst/>
          </a:prstGeom>
        </p:spPr>
      </p:pic>
      <p:grpSp>
        <p:nvGrpSpPr>
          <p:cNvPr id="49" name="Gruppo 48">
            <a:extLst>
              <a:ext uri="{FF2B5EF4-FFF2-40B4-BE49-F238E27FC236}">
                <a16:creationId xmlns:a16="http://schemas.microsoft.com/office/drawing/2014/main" xmlns="" id="{ED115FD3-AE67-204B-B89F-017D80E7B33C}"/>
              </a:ext>
            </a:extLst>
          </p:cNvPr>
          <p:cNvGrpSpPr/>
          <p:nvPr/>
        </p:nvGrpSpPr>
        <p:grpSpPr>
          <a:xfrm>
            <a:off x="104776" y="1865183"/>
            <a:ext cx="1035090" cy="3305324"/>
            <a:chOff x="104776" y="3437267"/>
            <a:chExt cx="1035090" cy="3305324"/>
          </a:xfrm>
        </p:grpSpPr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xmlns="" id="{B0A4233E-E198-3B4D-8E7F-323FF53F5F1D}"/>
                </a:ext>
              </a:extLst>
            </p:cNvPr>
            <p:cNvSpPr txBox="1"/>
            <p:nvPr/>
          </p:nvSpPr>
          <p:spPr>
            <a:xfrm>
              <a:off x="104776" y="3437267"/>
              <a:ext cx="1035090" cy="330532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ROMA </a:t>
              </a: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21 MARZO 2018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web mining per integrare e validare informazioni del registro statistico delle imprese attive (ASIA)</a:t>
              </a:r>
            </a:p>
            <a:p>
              <a:pPr>
                <a:spcAft>
                  <a:spcPts val="600"/>
                </a:spcAft>
              </a:pPr>
              <a:endParaRPr lang="it-IT" sz="700" b="1" cap="all" spc="-20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DCSE-SEA: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Monica Consalvi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BARBARA GENTILI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flavio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</a:t>
              </a: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pancella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caterina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Viviano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DCME-MEA: 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gianpiero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bianchi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francesco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scalfati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DCME-MEC: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donato summa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DCIT: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domenico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aprile</a:t>
              </a:r>
            </a:p>
          </p:txBody>
        </p:sp>
        <p:cxnSp>
          <p:nvCxnSpPr>
            <p:cNvPr id="51" name="Connettore 1 50">
              <a:extLst>
                <a:ext uri="{FF2B5EF4-FFF2-40B4-BE49-F238E27FC236}">
                  <a16:creationId xmlns:a16="http://schemas.microsoft.com/office/drawing/2014/main" xmlns="" id="{AB53F4A5-BEB1-D748-944F-8FBCA638DD71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57135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>
              <a:extLst>
                <a:ext uri="{FF2B5EF4-FFF2-40B4-BE49-F238E27FC236}">
                  <a16:creationId xmlns:a16="http://schemas.microsoft.com/office/drawing/2014/main" xmlns="" id="{AA05B109-354D-A148-9FE2-2CA47C7DB6E4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299296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:a16="http://schemas.microsoft.com/office/drawing/2014/main" xmlns="" id="{7775DA2B-6AFF-A947-B870-3A360F2F3783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65707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>
              <a:extLst>
                <a:ext uri="{FF2B5EF4-FFF2-40B4-BE49-F238E27FC236}">
                  <a16:creationId xmlns:a16="http://schemas.microsoft.com/office/drawing/2014/main" xmlns="" id="{63B9E2BC-88FF-ED44-8B94-7832DF283A2E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83920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>
              <a:extLst>
                <a:ext uri="{FF2B5EF4-FFF2-40B4-BE49-F238E27FC236}">
                  <a16:creationId xmlns:a16="http://schemas.microsoft.com/office/drawing/2014/main" xmlns="" id="{B8CBBCE2-4557-2D4D-A735-8320F845503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025930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>
              <a:extLst>
                <a:ext uri="{FF2B5EF4-FFF2-40B4-BE49-F238E27FC236}">
                  <a16:creationId xmlns:a16="http://schemas.microsoft.com/office/drawing/2014/main" xmlns="" id="{A87B9D4A-2AAC-4446-9F97-22780908FBDC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216762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>
              <a:extLst>
                <a:ext uri="{FF2B5EF4-FFF2-40B4-BE49-F238E27FC236}">
                  <a16:creationId xmlns:a16="http://schemas.microsoft.com/office/drawing/2014/main" xmlns="" id="{C1FAE15F-6DB4-8C4F-9143-6B3F8B9FCA24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582522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>
              <a:extLst>
                <a:ext uri="{FF2B5EF4-FFF2-40B4-BE49-F238E27FC236}">
                  <a16:creationId xmlns:a16="http://schemas.microsoft.com/office/drawing/2014/main" xmlns="" id="{2CD3EC9B-6AE1-774B-99BD-8CE10CE0B555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773353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>
              <a:extLst>
                <a:ext uri="{FF2B5EF4-FFF2-40B4-BE49-F238E27FC236}">
                  <a16:creationId xmlns:a16="http://schemas.microsoft.com/office/drawing/2014/main" xmlns="" id="{9925C82B-5298-0640-B00C-0A598CE7FB5D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6139113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>
              <a:extLst>
                <a:ext uri="{FF2B5EF4-FFF2-40B4-BE49-F238E27FC236}">
                  <a16:creationId xmlns:a16="http://schemas.microsoft.com/office/drawing/2014/main" xmlns="" id="{ECF2F4CF-C531-C24C-95F7-444EE0F2B41C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652872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935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0" y="-5938"/>
            <a:ext cx="11397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" name="CasellaDiTesto 3"/>
          <p:cNvSpPr txBox="1"/>
          <p:nvPr/>
        </p:nvSpPr>
        <p:spPr>
          <a:xfrm>
            <a:off x="1318566" y="388049"/>
            <a:ext cx="75686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2400" b="1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Quali tecniche utilizziamo?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1318566" y="811514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sp>
        <p:nvSpPr>
          <p:cNvPr id="38" name="CasellaDiTesto 37"/>
          <p:cNvSpPr txBox="1"/>
          <p:nvPr/>
        </p:nvSpPr>
        <p:spPr>
          <a:xfrm>
            <a:off x="6477187" y="524049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cxnSp>
        <p:nvCxnSpPr>
          <p:cNvPr id="39" name="Connettore 1 38"/>
          <p:cNvCxnSpPr/>
          <p:nvPr/>
        </p:nvCxnSpPr>
        <p:spPr>
          <a:xfrm>
            <a:off x="1318566" y="4928207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E9F9B63-074E-524B-8A0E-F81428A1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171" y="4483844"/>
            <a:ext cx="2057400" cy="273844"/>
          </a:xfrm>
        </p:spPr>
        <p:txBody>
          <a:bodyPr lIns="0" tIns="0" rIns="0" bIns="0"/>
          <a:lstStyle/>
          <a:p>
            <a:fld id="{1ED6836B-D036-1A41-8504-E0077B02D938}" type="slidenum">
              <a:rPr lang="it-IT" b="1" smtClean="0">
                <a:solidFill>
                  <a:srgbClr val="0D3183"/>
                </a:solidFill>
                <a:latin typeface="Trebuchet MS" panose="020B0703020202090204" pitchFamily="34" charset="0"/>
              </a:rPr>
              <a:t>5</a:t>
            </a:fld>
            <a:endParaRPr lang="it-IT" b="1" dirty="0">
              <a:solidFill>
                <a:srgbClr val="0D3183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419149" y="930532"/>
            <a:ext cx="6203289" cy="350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Tecniche di </a:t>
            </a:r>
            <a:r>
              <a:rPr lang="it-IT" sz="1400" b="1" i="1" dirty="0">
                <a:ea typeface="Tw Cen MT" panose="020B0602020104020603" pitchFamily="34" charset="0"/>
                <a:cs typeface="Times New Roman" panose="02020603050405020304" pitchFamily="18" charset="0"/>
              </a:rPr>
              <a:t>Web </a:t>
            </a:r>
            <a:r>
              <a:rPr lang="it-IT" sz="1400" b="1" i="1" dirty="0" err="1">
                <a:ea typeface="Tw Cen MT" panose="020B0602020104020603" pitchFamily="34" charset="0"/>
                <a:cs typeface="Times New Roman" panose="02020603050405020304" pitchFamily="18" charset="0"/>
              </a:rPr>
              <a:t>Scraping</a:t>
            </a:r>
            <a:r>
              <a:rPr lang="it-IT" sz="1400" b="1" i="1" dirty="0">
                <a:ea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per l’acquisizione dati web e tecniche di </a:t>
            </a:r>
            <a:r>
              <a:rPr lang="it-IT" sz="1400" b="1" dirty="0">
                <a:ea typeface="Tw Cen MT" panose="020B0602020104020603" pitchFamily="34" charset="0"/>
                <a:cs typeface="Times New Roman" panose="02020603050405020304" pitchFamily="18" charset="0"/>
              </a:rPr>
              <a:t>Analisi Testuale </a:t>
            </a: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per l’estrazione delle informazioni da utilizzare per integrare il Registro ASIA.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In particolare, per il </a:t>
            </a:r>
            <a:r>
              <a:rPr lang="it-IT" sz="1400" b="1" i="1" dirty="0">
                <a:solidFill>
                  <a:srgbClr val="FF0000"/>
                </a:solidFill>
                <a:ea typeface="Tw Cen MT" panose="020B0602020104020603" pitchFamily="34" charset="0"/>
                <a:cs typeface="Times New Roman" panose="02020603050405020304" pitchFamily="18" charset="0"/>
              </a:rPr>
              <a:t>Web </a:t>
            </a:r>
            <a:r>
              <a:rPr lang="it-IT" sz="1400" b="1" i="1" dirty="0" err="1">
                <a:solidFill>
                  <a:srgbClr val="FF0000"/>
                </a:solidFill>
                <a:ea typeface="Tw Cen MT" panose="020B0602020104020603" pitchFamily="34" charset="0"/>
                <a:cs typeface="Times New Roman" panose="02020603050405020304" pitchFamily="18" charset="0"/>
              </a:rPr>
              <a:t>Scraping</a:t>
            </a:r>
            <a:r>
              <a:rPr lang="it-IT" sz="1400" b="1" i="1" dirty="0">
                <a:solidFill>
                  <a:srgbClr val="FF0000"/>
                </a:solidFill>
                <a:ea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saranno considerate le tecniche di:  </a:t>
            </a:r>
          </a:p>
          <a:p>
            <a:pPr marL="400050" indent="-400050" algn="just">
              <a:lnSpc>
                <a:spcPct val="110000"/>
              </a:lnSpc>
              <a:spcAft>
                <a:spcPts val="900"/>
              </a:spcAft>
              <a:buAutoNum type="romanLcParenR"/>
            </a:pPr>
            <a:r>
              <a:rPr lang="it-IT" sz="1400" i="1" dirty="0" err="1">
                <a:ea typeface="Tw Cen MT" panose="020B0602020104020603" pitchFamily="34" charset="0"/>
                <a:cs typeface="Times New Roman" panose="02020603050405020304" pitchFamily="18" charset="0"/>
              </a:rPr>
              <a:t>scraping</a:t>
            </a: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 massivo da liste di URL; </a:t>
            </a:r>
          </a:p>
          <a:p>
            <a:pPr marL="400050" indent="-400050" algn="just">
              <a:lnSpc>
                <a:spcPct val="110000"/>
              </a:lnSpc>
              <a:spcAft>
                <a:spcPts val="900"/>
              </a:spcAft>
              <a:buAutoNum type="romanLcParenR"/>
            </a:pPr>
            <a:r>
              <a:rPr lang="it-IT" sz="1400" i="1" dirty="0" err="1">
                <a:ea typeface="Tw Cen MT" panose="020B0602020104020603" pitchFamily="34" charset="0"/>
                <a:cs typeface="Times New Roman" panose="02020603050405020304" pitchFamily="18" charset="0"/>
              </a:rPr>
              <a:t>scraping</a:t>
            </a: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 tramite l’utilizzo in batch dei motori di ricerca; </a:t>
            </a:r>
          </a:p>
          <a:p>
            <a:pPr marL="400050" indent="-400050" algn="just">
              <a:lnSpc>
                <a:spcPct val="110000"/>
              </a:lnSpc>
              <a:spcAft>
                <a:spcPts val="900"/>
              </a:spcAft>
              <a:buAutoNum type="romanLcParenR"/>
            </a:pPr>
            <a:r>
              <a:rPr lang="it-IT" sz="1400" i="1" dirty="0" err="1">
                <a:ea typeface="Tw Cen MT" panose="020B0602020104020603" pitchFamily="34" charset="0"/>
                <a:cs typeface="Times New Roman" panose="02020603050405020304" pitchFamily="18" charset="0"/>
              </a:rPr>
              <a:t>scraping</a:t>
            </a: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 specifico da portali tematici.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endParaRPr lang="it-IT" sz="1400" dirty="0"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Per il </a:t>
            </a:r>
            <a:r>
              <a:rPr lang="it-IT" sz="1400" b="1" i="1" dirty="0">
                <a:solidFill>
                  <a:srgbClr val="FF0000"/>
                </a:solidFill>
                <a:ea typeface="Tw Cen MT" panose="020B0602020104020603" pitchFamily="34" charset="0"/>
                <a:cs typeface="Times New Roman" panose="02020603050405020304" pitchFamily="18" charset="0"/>
              </a:rPr>
              <a:t>Text Mining </a:t>
            </a: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verranno utilizzate tecniche di </a:t>
            </a:r>
            <a:r>
              <a:rPr lang="it-IT" sz="1400" i="1" dirty="0">
                <a:ea typeface="Tw Cen MT" panose="020B0602020104020603" pitchFamily="34" charset="0"/>
                <a:cs typeface="Times New Roman" panose="02020603050405020304" pitchFamily="18" charset="0"/>
              </a:rPr>
              <a:t>Natural Language Processing </a:t>
            </a:r>
            <a:r>
              <a:rPr lang="it-IT" sz="1400" dirty="0">
                <a:ea typeface="Tw Cen MT" panose="020B0602020104020603" pitchFamily="34" charset="0"/>
                <a:cs typeface="Times New Roman" panose="02020603050405020304" pitchFamily="18" charset="0"/>
              </a:rPr>
              <a:t>per l’analisi e l’estrazione dell’informazione (dati, documenti, metadati, file ecc.) all’interno di testi in linguaggio naturale.</a:t>
            </a: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21" y="2139814"/>
            <a:ext cx="1784172" cy="1222649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56DD2CC5-A1A6-1B4A-9CE7-ACE0A44CE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35" y="27007"/>
            <a:ext cx="893427" cy="798107"/>
          </a:xfrm>
          <a:prstGeom prst="rect">
            <a:avLst/>
          </a:prstGeom>
        </p:spPr>
      </p:pic>
      <p:grpSp>
        <p:nvGrpSpPr>
          <p:cNvPr id="49" name="Gruppo 48">
            <a:extLst>
              <a:ext uri="{FF2B5EF4-FFF2-40B4-BE49-F238E27FC236}">
                <a16:creationId xmlns:a16="http://schemas.microsoft.com/office/drawing/2014/main" xmlns="" id="{539CD2DC-3857-664E-9D43-AC59D4788B38}"/>
              </a:ext>
            </a:extLst>
          </p:cNvPr>
          <p:cNvGrpSpPr/>
          <p:nvPr/>
        </p:nvGrpSpPr>
        <p:grpSpPr>
          <a:xfrm>
            <a:off x="104776" y="1865183"/>
            <a:ext cx="1035090" cy="3305324"/>
            <a:chOff x="104776" y="3437267"/>
            <a:chExt cx="1035090" cy="3305324"/>
          </a:xfrm>
        </p:grpSpPr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xmlns="" id="{4418DCB7-E7A4-6546-A17C-019B8F0A963B}"/>
                </a:ext>
              </a:extLst>
            </p:cNvPr>
            <p:cNvSpPr txBox="1"/>
            <p:nvPr/>
          </p:nvSpPr>
          <p:spPr>
            <a:xfrm>
              <a:off x="104776" y="3437267"/>
              <a:ext cx="1035090" cy="330532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ROMA </a:t>
              </a: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21 MARZO 2018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web mining per integrare e validare informazioni del registro statistico delle imprese attive (ASIA)</a:t>
              </a:r>
            </a:p>
            <a:p>
              <a:pPr>
                <a:spcAft>
                  <a:spcPts val="600"/>
                </a:spcAft>
              </a:pPr>
              <a:endParaRPr lang="it-IT" sz="700" b="1" cap="all" spc="-20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DCSE-SEA: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Monica Consalvi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BARBARA GENTILI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flavio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</a:t>
              </a: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pancella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caterina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Viviano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DCME-MEA: 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gianpiero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bianchi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francesco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scalfati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DCME-MEC: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donato summa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DCIT: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domenico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aprile</a:t>
              </a:r>
            </a:p>
          </p:txBody>
        </p:sp>
        <p:cxnSp>
          <p:nvCxnSpPr>
            <p:cNvPr id="51" name="Connettore 1 50">
              <a:extLst>
                <a:ext uri="{FF2B5EF4-FFF2-40B4-BE49-F238E27FC236}">
                  <a16:creationId xmlns:a16="http://schemas.microsoft.com/office/drawing/2014/main" xmlns="" id="{9673B4C8-D613-FE4D-99F2-1AD758D83475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57135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>
              <a:extLst>
                <a:ext uri="{FF2B5EF4-FFF2-40B4-BE49-F238E27FC236}">
                  <a16:creationId xmlns:a16="http://schemas.microsoft.com/office/drawing/2014/main" xmlns="" id="{99D9E9C6-806F-5144-AD50-6EA1CD9E78BB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299296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:a16="http://schemas.microsoft.com/office/drawing/2014/main" xmlns="" id="{7AB379DA-DD6D-9F45-8CC7-0A4304A54B5A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65707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>
              <a:extLst>
                <a:ext uri="{FF2B5EF4-FFF2-40B4-BE49-F238E27FC236}">
                  <a16:creationId xmlns:a16="http://schemas.microsoft.com/office/drawing/2014/main" xmlns="" id="{2C75CBB0-D7B4-054B-A903-8FA08E1140E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83920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>
              <a:extLst>
                <a:ext uri="{FF2B5EF4-FFF2-40B4-BE49-F238E27FC236}">
                  <a16:creationId xmlns:a16="http://schemas.microsoft.com/office/drawing/2014/main" xmlns="" id="{65DD01EF-3CC4-EA4F-81E3-AD88E20B8A2A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025930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>
              <a:extLst>
                <a:ext uri="{FF2B5EF4-FFF2-40B4-BE49-F238E27FC236}">
                  <a16:creationId xmlns:a16="http://schemas.microsoft.com/office/drawing/2014/main" xmlns="" id="{7975F91D-69ED-8646-A799-E534F84DD734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216762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>
              <a:extLst>
                <a:ext uri="{FF2B5EF4-FFF2-40B4-BE49-F238E27FC236}">
                  <a16:creationId xmlns:a16="http://schemas.microsoft.com/office/drawing/2014/main" xmlns="" id="{D21C3914-757A-7F44-AD53-D043648B1943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582522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>
              <a:extLst>
                <a:ext uri="{FF2B5EF4-FFF2-40B4-BE49-F238E27FC236}">
                  <a16:creationId xmlns:a16="http://schemas.microsoft.com/office/drawing/2014/main" xmlns="" id="{A0399476-560A-FE40-8118-9F26937DA76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773353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>
              <a:extLst>
                <a:ext uri="{FF2B5EF4-FFF2-40B4-BE49-F238E27FC236}">
                  <a16:creationId xmlns:a16="http://schemas.microsoft.com/office/drawing/2014/main" xmlns="" id="{6DCD3957-1BE4-CE43-9785-D1115EFB231C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6139113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>
              <a:extLst>
                <a:ext uri="{FF2B5EF4-FFF2-40B4-BE49-F238E27FC236}">
                  <a16:creationId xmlns:a16="http://schemas.microsoft.com/office/drawing/2014/main" xmlns="" id="{12BFCD3D-50E7-0247-918D-85A13F93D5C1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652872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935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0" y="-5938"/>
            <a:ext cx="11397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" name="CasellaDiTesto 3"/>
          <p:cNvSpPr txBox="1"/>
          <p:nvPr/>
        </p:nvSpPr>
        <p:spPr>
          <a:xfrm>
            <a:off x="1318566" y="388049"/>
            <a:ext cx="75686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2400" b="1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Qual è l’output atteso?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1318566" y="811514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sp>
        <p:nvSpPr>
          <p:cNvPr id="38" name="CasellaDiTesto 37"/>
          <p:cNvSpPr txBox="1"/>
          <p:nvPr/>
        </p:nvSpPr>
        <p:spPr>
          <a:xfrm>
            <a:off x="6477187" y="524049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cxnSp>
        <p:nvCxnSpPr>
          <p:cNvPr id="39" name="Connettore 1 38"/>
          <p:cNvCxnSpPr/>
          <p:nvPr/>
        </p:nvCxnSpPr>
        <p:spPr>
          <a:xfrm>
            <a:off x="1318566" y="4928207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E9F9B63-074E-524B-8A0E-F81428A1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171" y="4483844"/>
            <a:ext cx="2057400" cy="273844"/>
          </a:xfrm>
        </p:spPr>
        <p:txBody>
          <a:bodyPr lIns="0" tIns="0" rIns="0" bIns="0"/>
          <a:lstStyle/>
          <a:p>
            <a:fld id="{1ED6836B-D036-1A41-8504-E0077B02D938}" type="slidenum">
              <a:rPr lang="it-IT" b="1" smtClean="0">
                <a:solidFill>
                  <a:srgbClr val="0D3183"/>
                </a:solidFill>
                <a:latin typeface="Trebuchet MS" panose="020B0703020202090204" pitchFamily="34" charset="0"/>
              </a:rPr>
              <a:t>6</a:t>
            </a:fld>
            <a:endParaRPr lang="it-IT" b="1" dirty="0">
              <a:solidFill>
                <a:srgbClr val="0D3183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420978" y="1194576"/>
            <a:ext cx="7262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Il prototipo conterrà un set di informazioni a livello di impresa collegato al Registro il cui contenuto permetta di:</a:t>
            </a: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66" y="2065163"/>
            <a:ext cx="2258567" cy="100129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895777" y="1962297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1400" u="sng" dirty="0"/>
              <a:t>completare</a:t>
            </a:r>
            <a:r>
              <a:rPr lang="it-IT" sz="1400" dirty="0"/>
              <a:t> le informazioni mancanti rispetto a variabili presenti sul Registro delle Imprese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1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1400" u="sng" dirty="0"/>
              <a:t>verificare</a:t>
            </a:r>
            <a:r>
              <a:rPr lang="it-IT" sz="1400" dirty="0"/>
              <a:t> alcune informazioni del Registro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1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1400" u="sng" dirty="0"/>
              <a:t>aggiungere</a:t>
            </a:r>
            <a:r>
              <a:rPr lang="it-IT" sz="1400" dirty="0"/>
              <a:t> nuove informazioni non esistenti nel Registro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33792CCA-B841-2044-89B1-708B6758B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35" y="27007"/>
            <a:ext cx="893427" cy="798107"/>
          </a:xfrm>
          <a:prstGeom prst="rect">
            <a:avLst/>
          </a:prstGeom>
        </p:spPr>
      </p:pic>
      <p:grpSp>
        <p:nvGrpSpPr>
          <p:cNvPr id="49" name="Gruppo 48">
            <a:extLst>
              <a:ext uri="{FF2B5EF4-FFF2-40B4-BE49-F238E27FC236}">
                <a16:creationId xmlns:a16="http://schemas.microsoft.com/office/drawing/2014/main" xmlns="" id="{045202F0-EFC4-7947-8292-563F8D6DDC64}"/>
              </a:ext>
            </a:extLst>
          </p:cNvPr>
          <p:cNvGrpSpPr/>
          <p:nvPr/>
        </p:nvGrpSpPr>
        <p:grpSpPr>
          <a:xfrm>
            <a:off x="104776" y="1865183"/>
            <a:ext cx="1035090" cy="3305324"/>
            <a:chOff x="104776" y="3437267"/>
            <a:chExt cx="1035090" cy="3305324"/>
          </a:xfrm>
        </p:grpSpPr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xmlns="" id="{345B0270-0344-5D49-B2B8-5C7C50D575A2}"/>
                </a:ext>
              </a:extLst>
            </p:cNvPr>
            <p:cNvSpPr txBox="1"/>
            <p:nvPr/>
          </p:nvSpPr>
          <p:spPr>
            <a:xfrm>
              <a:off x="104776" y="3437267"/>
              <a:ext cx="1035090" cy="330532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700" cap="all" spc="-2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ROMA </a:t>
              </a:r>
              <a:r>
                <a:rPr lang="it-IT" sz="700" cap="all" spc="-2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21 MARZO 2018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web mining per integrare e validare informazioni del registro statistico delle imprese attive (ASIA)</a:t>
              </a:r>
            </a:p>
            <a:p>
              <a:pPr>
                <a:spcAft>
                  <a:spcPts val="600"/>
                </a:spcAft>
              </a:pPr>
              <a:endParaRPr lang="it-IT" sz="700" b="1" cap="all" spc="-20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DCSE-SEA: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Monica Consalvi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BARBARA GENTILI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flavio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</a:t>
              </a: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pancella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caterina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Viviano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DCME-MEA: 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gianpiero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bianchi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francesco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scalfati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DCME-MEC: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donato summa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DCIT: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 err="1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domenico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aprile</a:t>
              </a:r>
            </a:p>
          </p:txBody>
        </p:sp>
        <p:cxnSp>
          <p:nvCxnSpPr>
            <p:cNvPr id="51" name="Connettore 1 50">
              <a:extLst>
                <a:ext uri="{FF2B5EF4-FFF2-40B4-BE49-F238E27FC236}">
                  <a16:creationId xmlns:a16="http://schemas.microsoft.com/office/drawing/2014/main" xmlns="" id="{9F1560AA-5D43-0E43-9466-A8CA56503E6B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57135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>
              <a:extLst>
                <a:ext uri="{FF2B5EF4-FFF2-40B4-BE49-F238E27FC236}">
                  <a16:creationId xmlns:a16="http://schemas.microsoft.com/office/drawing/2014/main" xmlns="" id="{1E0D628B-8A2F-6F45-B8CA-82F487EBEA68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299296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:a16="http://schemas.microsoft.com/office/drawing/2014/main" xmlns="" id="{18B4967E-FE8E-194B-A286-3ADCE97BDB73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65707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>
              <a:extLst>
                <a:ext uri="{FF2B5EF4-FFF2-40B4-BE49-F238E27FC236}">
                  <a16:creationId xmlns:a16="http://schemas.microsoft.com/office/drawing/2014/main" xmlns="" id="{6A2821F3-2E9F-A746-907C-D5E313DA4055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83920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>
              <a:extLst>
                <a:ext uri="{FF2B5EF4-FFF2-40B4-BE49-F238E27FC236}">
                  <a16:creationId xmlns:a16="http://schemas.microsoft.com/office/drawing/2014/main" xmlns="" id="{95416C9F-C36D-2947-AA0B-5F5E775AC96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025930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>
              <a:extLst>
                <a:ext uri="{FF2B5EF4-FFF2-40B4-BE49-F238E27FC236}">
                  <a16:creationId xmlns:a16="http://schemas.microsoft.com/office/drawing/2014/main" xmlns="" id="{9C202C99-2BAB-E040-A7C0-E001DFA65C0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216762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>
              <a:extLst>
                <a:ext uri="{FF2B5EF4-FFF2-40B4-BE49-F238E27FC236}">
                  <a16:creationId xmlns:a16="http://schemas.microsoft.com/office/drawing/2014/main" xmlns="" id="{E27F3A56-CE5B-6A49-BCEB-22663DBDF62E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582522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>
              <a:extLst>
                <a:ext uri="{FF2B5EF4-FFF2-40B4-BE49-F238E27FC236}">
                  <a16:creationId xmlns:a16="http://schemas.microsoft.com/office/drawing/2014/main" xmlns="" id="{9C73A983-7A99-0749-8B62-166FC5173235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5773353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>
              <a:extLst>
                <a:ext uri="{FF2B5EF4-FFF2-40B4-BE49-F238E27FC236}">
                  <a16:creationId xmlns:a16="http://schemas.microsoft.com/office/drawing/2014/main" xmlns="" id="{722027F5-602F-2E40-BC10-F477C73BBB39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6139113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>
              <a:extLst>
                <a:ext uri="{FF2B5EF4-FFF2-40B4-BE49-F238E27FC236}">
                  <a16:creationId xmlns:a16="http://schemas.microsoft.com/office/drawing/2014/main" xmlns="" id="{70F6B595-4E92-4647-8296-13581A8B8D73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652872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3311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1276</TotalTime>
  <Words>1047</Words>
  <Application>Microsoft Office PowerPoint</Application>
  <PresentationFormat>Presentazione su schermo (16:9)</PresentationFormat>
  <Paragraphs>154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Istat</cp:lastModifiedBy>
  <cp:revision>52</cp:revision>
  <cp:lastPrinted>2018-01-31T14:57:52Z</cp:lastPrinted>
  <dcterms:created xsi:type="dcterms:W3CDTF">2018-01-29T12:09:06Z</dcterms:created>
  <dcterms:modified xsi:type="dcterms:W3CDTF">2018-11-13T10:53:03Z</dcterms:modified>
</cp:coreProperties>
</file>