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4"/>
  </p:notesMasterIdLst>
  <p:sldIdLst>
    <p:sldId id="259" r:id="rId2"/>
    <p:sldId id="261" r:id="rId3"/>
  </p:sldIdLst>
  <p:sldSz cx="34559875" cy="19440525"/>
  <p:notesSz cx="6858000" cy="9144000"/>
  <p:defaultTextStyle>
    <a:defPPr>
      <a:defRPr lang="it-IT"/>
    </a:defPPr>
    <a:lvl1pPr marL="0" algn="l" defTabSz="2591981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1pPr>
    <a:lvl2pPr marL="1295991" algn="l" defTabSz="2591981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2pPr>
    <a:lvl3pPr marL="2591981" algn="l" defTabSz="2591981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3pPr>
    <a:lvl4pPr marL="3887972" algn="l" defTabSz="2591981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4pPr>
    <a:lvl5pPr marL="5183962" algn="l" defTabSz="2591981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5pPr>
    <a:lvl6pPr marL="6479953" algn="l" defTabSz="2591981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6pPr>
    <a:lvl7pPr marL="7775943" algn="l" defTabSz="2591981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7pPr>
    <a:lvl8pPr marL="9071934" algn="l" defTabSz="2591981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8pPr>
    <a:lvl9pPr marL="10367924" algn="l" defTabSz="2591981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725" userDrawn="1">
          <p15:clr>
            <a:srgbClr val="A4A3A4"/>
          </p15:clr>
        </p15:guide>
        <p15:guide id="2" pos="248" userDrawn="1">
          <p15:clr>
            <a:srgbClr val="A4A3A4"/>
          </p15:clr>
        </p15:guide>
        <p15:guide id="3" orient="horz" pos="1927" userDrawn="1">
          <p15:clr>
            <a:srgbClr val="A4A3A4"/>
          </p15:clr>
        </p15:guide>
        <p15:guide id="4" pos="3129" userDrawn="1">
          <p15:clr>
            <a:srgbClr val="A4A3A4"/>
          </p15:clr>
        </p15:guide>
        <p15:guide id="5" pos="8844" userDrawn="1">
          <p15:clr>
            <a:srgbClr val="A4A3A4"/>
          </p15:clr>
        </p15:guide>
        <p15:guide id="6" pos="9275" userDrawn="1">
          <p15:clr>
            <a:srgbClr val="A4A3A4"/>
          </p15:clr>
        </p15:guide>
        <p15:guide id="7" pos="14990" userDrawn="1">
          <p15:clr>
            <a:srgbClr val="A4A3A4"/>
          </p15:clr>
        </p15:guide>
        <p15:guide id="8" pos="15421" userDrawn="1">
          <p15:clr>
            <a:srgbClr val="A4A3A4"/>
          </p15:clr>
        </p15:guide>
        <p15:guide id="9" pos="21159" userDrawn="1">
          <p15:clr>
            <a:srgbClr val="A4A3A4"/>
          </p15:clr>
        </p15:guide>
        <p15:guide id="10" orient="horz" pos="16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332E"/>
    <a:srgbClr val="0D3183"/>
    <a:srgbClr val="0C31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269" autoAdjust="0"/>
    <p:restoredTop sz="94673" autoAdjust="0"/>
  </p:normalViewPr>
  <p:slideViewPr>
    <p:cSldViewPr snapToGrid="0" snapToObjects="1" showGuides="1">
      <p:cViewPr>
        <p:scale>
          <a:sx n="30" d="100"/>
          <a:sy n="30" d="100"/>
        </p:scale>
        <p:origin x="-402" y="-522"/>
      </p:cViewPr>
      <p:guideLst>
        <p:guide orient="horz" pos="11725"/>
        <p:guide orient="horz" pos="1927"/>
        <p:guide orient="horz" pos="1632"/>
        <p:guide pos="248"/>
        <p:guide pos="3129"/>
        <p:guide pos="8844"/>
        <p:guide pos="9275"/>
        <p:guide pos="14990"/>
        <p:guide pos="15421"/>
        <p:guide pos="211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3DD95-DA78-0F4A-83A8-268F1B5F7491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11E0E-C3F8-5242-BF4F-9C00C99DF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245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11E0E-C3F8-5242-BF4F-9C00C99DF92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62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11E0E-C3F8-5242-BF4F-9C00C99DF92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6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985" y="3181587"/>
            <a:ext cx="25919906" cy="6768183"/>
          </a:xfrm>
        </p:spPr>
        <p:txBody>
          <a:bodyPr anchor="b"/>
          <a:lstStyle>
            <a:lvl1pPr algn="ctr">
              <a:defRPr sz="17008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9985" y="10210777"/>
            <a:ext cx="25919906" cy="4693625"/>
          </a:xfrm>
        </p:spPr>
        <p:txBody>
          <a:bodyPr/>
          <a:lstStyle>
            <a:lvl1pPr marL="0" indent="0" algn="ctr">
              <a:buNone/>
              <a:defRPr sz="6803"/>
            </a:lvl1pPr>
            <a:lvl2pPr marL="1295979" indent="0" algn="ctr">
              <a:buNone/>
              <a:defRPr sz="5669"/>
            </a:lvl2pPr>
            <a:lvl3pPr marL="2591958" indent="0" algn="ctr">
              <a:buNone/>
              <a:defRPr sz="5102"/>
            </a:lvl3pPr>
            <a:lvl4pPr marL="3887937" indent="0" algn="ctr">
              <a:buNone/>
              <a:defRPr sz="4535"/>
            </a:lvl4pPr>
            <a:lvl5pPr marL="5183916" indent="0" algn="ctr">
              <a:buNone/>
              <a:defRPr sz="4535"/>
            </a:lvl5pPr>
            <a:lvl6pPr marL="6479896" indent="0" algn="ctr">
              <a:buNone/>
              <a:defRPr sz="4535"/>
            </a:lvl6pPr>
            <a:lvl7pPr marL="7775875" indent="0" algn="ctr">
              <a:buNone/>
              <a:defRPr sz="4535"/>
            </a:lvl7pPr>
            <a:lvl8pPr marL="9071854" indent="0" algn="ctr">
              <a:buNone/>
              <a:defRPr sz="4535"/>
            </a:lvl8pPr>
            <a:lvl9pPr marL="10367833" indent="0" algn="ctr">
              <a:buNone/>
              <a:defRPr sz="4535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8D6A7-64D2-E249-A3A7-85BB5E496D63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8D6A7-64D2-E249-A3A7-85BB5E496D63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731911" y="1035028"/>
            <a:ext cx="7451973" cy="16474946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75991" y="1035028"/>
            <a:ext cx="21923921" cy="16474946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8D6A7-64D2-E249-A3A7-85BB5E496D63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8D6A7-64D2-E249-A3A7-85BB5E496D63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992" y="4846634"/>
            <a:ext cx="29807892" cy="8086717"/>
          </a:xfrm>
        </p:spPr>
        <p:txBody>
          <a:bodyPr anchor="b"/>
          <a:lstStyle>
            <a:lvl1pPr>
              <a:defRPr sz="17008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7992" y="13009854"/>
            <a:ext cx="29807892" cy="4252613"/>
          </a:xfrm>
        </p:spPr>
        <p:txBody>
          <a:bodyPr/>
          <a:lstStyle>
            <a:lvl1pPr marL="0" indent="0">
              <a:buNone/>
              <a:defRPr sz="6803">
                <a:solidFill>
                  <a:schemeClr val="tx1">
                    <a:tint val="75000"/>
                  </a:schemeClr>
                </a:solidFill>
              </a:defRPr>
            </a:lvl1pPr>
            <a:lvl2pPr marL="1295979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2pPr>
            <a:lvl3pPr marL="2591958" indent="0">
              <a:buNone/>
              <a:defRPr sz="5102">
                <a:solidFill>
                  <a:schemeClr val="tx1">
                    <a:tint val="75000"/>
                  </a:schemeClr>
                </a:solidFill>
              </a:defRPr>
            </a:lvl3pPr>
            <a:lvl4pPr marL="3887937" indent="0">
              <a:buNone/>
              <a:defRPr sz="4535">
                <a:solidFill>
                  <a:schemeClr val="tx1">
                    <a:tint val="75000"/>
                  </a:schemeClr>
                </a:solidFill>
              </a:defRPr>
            </a:lvl4pPr>
            <a:lvl5pPr marL="5183916" indent="0">
              <a:buNone/>
              <a:defRPr sz="4535">
                <a:solidFill>
                  <a:schemeClr val="tx1">
                    <a:tint val="75000"/>
                  </a:schemeClr>
                </a:solidFill>
              </a:defRPr>
            </a:lvl5pPr>
            <a:lvl6pPr marL="6479896" indent="0">
              <a:buNone/>
              <a:defRPr sz="4535">
                <a:solidFill>
                  <a:schemeClr val="tx1">
                    <a:tint val="75000"/>
                  </a:schemeClr>
                </a:solidFill>
              </a:defRPr>
            </a:lvl6pPr>
            <a:lvl7pPr marL="7775875" indent="0">
              <a:buNone/>
              <a:defRPr sz="4535">
                <a:solidFill>
                  <a:schemeClr val="tx1">
                    <a:tint val="75000"/>
                  </a:schemeClr>
                </a:solidFill>
              </a:defRPr>
            </a:lvl7pPr>
            <a:lvl8pPr marL="9071854" indent="0">
              <a:buNone/>
              <a:defRPr sz="4535">
                <a:solidFill>
                  <a:schemeClr val="tx1">
                    <a:tint val="75000"/>
                  </a:schemeClr>
                </a:solidFill>
              </a:defRPr>
            </a:lvl8pPr>
            <a:lvl9pPr marL="10367833" indent="0">
              <a:buNone/>
              <a:defRPr sz="45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8D6A7-64D2-E249-A3A7-85BB5E496D63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75991" y="5175140"/>
            <a:ext cx="14687947" cy="1233483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495937" y="5175140"/>
            <a:ext cx="14687947" cy="1233483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8D6A7-64D2-E249-A3A7-85BB5E496D63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0493" y="1035029"/>
            <a:ext cx="29807892" cy="375760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0494" y="4765630"/>
            <a:ext cx="14620446" cy="2335562"/>
          </a:xfrm>
        </p:spPr>
        <p:txBody>
          <a:bodyPr anchor="b"/>
          <a:lstStyle>
            <a:lvl1pPr marL="0" indent="0">
              <a:buNone/>
              <a:defRPr sz="6803" b="1"/>
            </a:lvl1pPr>
            <a:lvl2pPr marL="1295979" indent="0">
              <a:buNone/>
              <a:defRPr sz="5669" b="1"/>
            </a:lvl2pPr>
            <a:lvl3pPr marL="2591958" indent="0">
              <a:buNone/>
              <a:defRPr sz="5102" b="1"/>
            </a:lvl3pPr>
            <a:lvl4pPr marL="3887937" indent="0">
              <a:buNone/>
              <a:defRPr sz="4535" b="1"/>
            </a:lvl4pPr>
            <a:lvl5pPr marL="5183916" indent="0">
              <a:buNone/>
              <a:defRPr sz="4535" b="1"/>
            </a:lvl5pPr>
            <a:lvl6pPr marL="6479896" indent="0">
              <a:buNone/>
              <a:defRPr sz="4535" b="1"/>
            </a:lvl6pPr>
            <a:lvl7pPr marL="7775875" indent="0">
              <a:buNone/>
              <a:defRPr sz="4535" b="1"/>
            </a:lvl7pPr>
            <a:lvl8pPr marL="9071854" indent="0">
              <a:buNone/>
              <a:defRPr sz="4535" b="1"/>
            </a:lvl8pPr>
            <a:lvl9pPr marL="10367833" indent="0">
              <a:buNone/>
              <a:defRPr sz="4535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80494" y="7101192"/>
            <a:ext cx="14620446" cy="10444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495937" y="4765630"/>
            <a:ext cx="14692448" cy="2335562"/>
          </a:xfrm>
        </p:spPr>
        <p:txBody>
          <a:bodyPr anchor="b"/>
          <a:lstStyle>
            <a:lvl1pPr marL="0" indent="0">
              <a:buNone/>
              <a:defRPr sz="6803" b="1"/>
            </a:lvl1pPr>
            <a:lvl2pPr marL="1295979" indent="0">
              <a:buNone/>
              <a:defRPr sz="5669" b="1"/>
            </a:lvl2pPr>
            <a:lvl3pPr marL="2591958" indent="0">
              <a:buNone/>
              <a:defRPr sz="5102" b="1"/>
            </a:lvl3pPr>
            <a:lvl4pPr marL="3887937" indent="0">
              <a:buNone/>
              <a:defRPr sz="4535" b="1"/>
            </a:lvl4pPr>
            <a:lvl5pPr marL="5183916" indent="0">
              <a:buNone/>
              <a:defRPr sz="4535" b="1"/>
            </a:lvl5pPr>
            <a:lvl6pPr marL="6479896" indent="0">
              <a:buNone/>
              <a:defRPr sz="4535" b="1"/>
            </a:lvl6pPr>
            <a:lvl7pPr marL="7775875" indent="0">
              <a:buNone/>
              <a:defRPr sz="4535" b="1"/>
            </a:lvl7pPr>
            <a:lvl8pPr marL="9071854" indent="0">
              <a:buNone/>
              <a:defRPr sz="4535" b="1"/>
            </a:lvl8pPr>
            <a:lvl9pPr marL="10367833" indent="0">
              <a:buNone/>
              <a:defRPr sz="4535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495937" y="7101192"/>
            <a:ext cx="14692448" cy="10444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8D6A7-64D2-E249-A3A7-85BB5E496D63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8D6A7-64D2-E249-A3A7-85BB5E496D63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8D6A7-64D2-E249-A3A7-85BB5E496D63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0494" y="1296035"/>
            <a:ext cx="11146458" cy="4536123"/>
          </a:xfrm>
        </p:spPr>
        <p:txBody>
          <a:bodyPr anchor="b"/>
          <a:lstStyle>
            <a:lvl1pPr>
              <a:defRPr sz="907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2448" y="2799077"/>
            <a:ext cx="17495937" cy="13815373"/>
          </a:xfrm>
        </p:spPr>
        <p:txBody>
          <a:bodyPr/>
          <a:lstStyle>
            <a:lvl1pPr>
              <a:defRPr sz="9071"/>
            </a:lvl1pPr>
            <a:lvl2pPr>
              <a:defRPr sz="7937"/>
            </a:lvl2pPr>
            <a:lvl3pPr>
              <a:defRPr sz="6803"/>
            </a:lvl3pPr>
            <a:lvl4pPr>
              <a:defRPr sz="5669"/>
            </a:lvl4pPr>
            <a:lvl5pPr>
              <a:defRPr sz="5669"/>
            </a:lvl5pPr>
            <a:lvl6pPr>
              <a:defRPr sz="5669"/>
            </a:lvl6pPr>
            <a:lvl7pPr>
              <a:defRPr sz="5669"/>
            </a:lvl7pPr>
            <a:lvl8pPr>
              <a:defRPr sz="5669"/>
            </a:lvl8pPr>
            <a:lvl9pPr>
              <a:defRPr sz="566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0494" y="5832158"/>
            <a:ext cx="11146458" cy="10804793"/>
          </a:xfrm>
        </p:spPr>
        <p:txBody>
          <a:bodyPr/>
          <a:lstStyle>
            <a:lvl1pPr marL="0" indent="0">
              <a:buNone/>
              <a:defRPr sz="4535"/>
            </a:lvl1pPr>
            <a:lvl2pPr marL="1295979" indent="0">
              <a:buNone/>
              <a:defRPr sz="3968"/>
            </a:lvl2pPr>
            <a:lvl3pPr marL="2591958" indent="0">
              <a:buNone/>
              <a:defRPr sz="3402"/>
            </a:lvl3pPr>
            <a:lvl4pPr marL="3887937" indent="0">
              <a:buNone/>
              <a:defRPr sz="2835"/>
            </a:lvl4pPr>
            <a:lvl5pPr marL="5183916" indent="0">
              <a:buNone/>
              <a:defRPr sz="2835"/>
            </a:lvl5pPr>
            <a:lvl6pPr marL="6479896" indent="0">
              <a:buNone/>
              <a:defRPr sz="2835"/>
            </a:lvl6pPr>
            <a:lvl7pPr marL="7775875" indent="0">
              <a:buNone/>
              <a:defRPr sz="2835"/>
            </a:lvl7pPr>
            <a:lvl8pPr marL="9071854" indent="0">
              <a:buNone/>
              <a:defRPr sz="2835"/>
            </a:lvl8pPr>
            <a:lvl9pPr marL="10367833" indent="0">
              <a:buNone/>
              <a:defRPr sz="283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8D6A7-64D2-E249-A3A7-85BB5E496D63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0494" y="1296035"/>
            <a:ext cx="11146458" cy="4536123"/>
          </a:xfrm>
        </p:spPr>
        <p:txBody>
          <a:bodyPr anchor="b"/>
          <a:lstStyle>
            <a:lvl1pPr>
              <a:defRPr sz="907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692448" y="2799077"/>
            <a:ext cx="17495937" cy="13815373"/>
          </a:xfrm>
        </p:spPr>
        <p:txBody>
          <a:bodyPr anchor="t"/>
          <a:lstStyle>
            <a:lvl1pPr marL="0" indent="0">
              <a:buNone/>
              <a:defRPr sz="9071"/>
            </a:lvl1pPr>
            <a:lvl2pPr marL="1295979" indent="0">
              <a:buNone/>
              <a:defRPr sz="7937"/>
            </a:lvl2pPr>
            <a:lvl3pPr marL="2591958" indent="0">
              <a:buNone/>
              <a:defRPr sz="6803"/>
            </a:lvl3pPr>
            <a:lvl4pPr marL="3887937" indent="0">
              <a:buNone/>
              <a:defRPr sz="5669"/>
            </a:lvl4pPr>
            <a:lvl5pPr marL="5183916" indent="0">
              <a:buNone/>
              <a:defRPr sz="5669"/>
            </a:lvl5pPr>
            <a:lvl6pPr marL="6479896" indent="0">
              <a:buNone/>
              <a:defRPr sz="5669"/>
            </a:lvl6pPr>
            <a:lvl7pPr marL="7775875" indent="0">
              <a:buNone/>
              <a:defRPr sz="5669"/>
            </a:lvl7pPr>
            <a:lvl8pPr marL="9071854" indent="0">
              <a:buNone/>
              <a:defRPr sz="5669"/>
            </a:lvl8pPr>
            <a:lvl9pPr marL="10367833" indent="0">
              <a:buNone/>
              <a:defRPr sz="5669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0494" y="5832158"/>
            <a:ext cx="11146458" cy="10804793"/>
          </a:xfrm>
        </p:spPr>
        <p:txBody>
          <a:bodyPr/>
          <a:lstStyle>
            <a:lvl1pPr marL="0" indent="0">
              <a:buNone/>
              <a:defRPr sz="4535"/>
            </a:lvl1pPr>
            <a:lvl2pPr marL="1295979" indent="0">
              <a:buNone/>
              <a:defRPr sz="3968"/>
            </a:lvl2pPr>
            <a:lvl3pPr marL="2591958" indent="0">
              <a:buNone/>
              <a:defRPr sz="3402"/>
            </a:lvl3pPr>
            <a:lvl4pPr marL="3887937" indent="0">
              <a:buNone/>
              <a:defRPr sz="2835"/>
            </a:lvl4pPr>
            <a:lvl5pPr marL="5183916" indent="0">
              <a:buNone/>
              <a:defRPr sz="2835"/>
            </a:lvl5pPr>
            <a:lvl6pPr marL="6479896" indent="0">
              <a:buNone/>
              <a:defRPr sz="2835"/>
            </a:lvl6pPr>
            <a:lvl7pPr marL="7775875" indent="0">
              <a:buNone/>
              <a:defRPr sz="2835"/>
            </a:lvl7pPr>
            <a:lvl8pPr marL="9071854" indent="0">
              <a:buNone/>
              <a:defRPr sz="2835"/>
            </a:lvl8pPr>
            <a:lvl9pPr marL="10367833" indent="0">
              <a:buNone/>
              <a:defRPr sz="283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8D6A7-64D2-E249-A3A7-85BB5E496D63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75992" y="1035029"/>
            <a:ext cx="29807892" cy="3757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75992" y="5175140"/>
            <a:ext cx="29807892" cy="123348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75991" y="18018488"/>
            <a:ext cx="7775972" cy="10350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8D6A7-64D2-E249-A3A7-85BB5E496D63}" type="datetimeFigureOut">
              <a:rPr lang="it-IT" smtClean="0"/>
              <a:t>23/02/2018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47959" y="18018488"/>
            <a:ext cx="11663958" cy="10350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4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407912" y="18018488"/>
            <a:ext cx="7775972" cy="10350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758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591958" rtl="0" eaLnBrk="1" latinLnBrk="0" hangingPunct="1">
        <a:lnSpc>
          <a:spcPct val="90000"/>
        </a:lnSpc>
        <a:spcBef>
          <a:spcPct val="0"/>
        </a:spcBef>
        <a:buNone/>
        <a:defRPr sz="124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7990" indent="-647990" algn="l" defTabSz="2591958" rtl="0" eaLnBrk="1" latinLnBrk="0" hangingPunct="1">
        <a:lnSpc>
          <a:spcPct val="90000"/>
        </a:lnSpc>
        <a:spcBef>
          <a:spcPts val="283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1pPr>
      <a:lvl2pPr marL="1943969" indent="-647990" algn="l" defTabSz="2591958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6803" kern="1200">
          <a:solidFill>
            <a:schemeClr val="tx1"/>
          </a:solidFill>
          <a:latin typeface="+mn-lt"/>
          <a:ea typeface="+mn-ea"/>
          <a:cs typeface="+mn-cs"/>
        </a:defRPr>
      </a:lvl2pPr>
      <a:lvl3pPr marL="3239948" indent="-647990" algn="l" defTabSz="2591958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535927" indent="-647990" algn="l" defTabSz="2591958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4pPr>
      <a:lvl5pPr marL="5831906" indent="-647990" algn="l" defTabSz="2591958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5pPr>
      <a:lvl6pPr marL="7127885" indent="-647990" algn="l" defTabSz="2591958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6pPr>
      <a:lvl7pPr marL="8423864" indent="-647990" algn="l" defTabSz="2591958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7pPr>
      <a:lvl8pPr marL="9719843" indent="-647990" algn="l" defTabSz="2591958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8pPr>
      <a:lvl9pPr marL="11015823" indent="-647990" algn="l" defTabSz="2591958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51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91958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1pPr>
      <a:lvl2pPr marL="1295979" algn="l" defTabSz="2591958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2pPr>
      <a:lvl3pPr marL="2591958" algn="l" defTabSz="2591958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3pPr>
      <a:lvl4pPr marL="3887937" algn="l" defTabSz="2591958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4pPr>
      <a:lvl5pPr marL="5183916" algn="l" defTabSz="2591958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5pPr>
      <a:lvl6pPr marL="6479896" algn="l" defTabSz="2591958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6pPr>
      <a:lvl7pPr marL="7775875" algn="l" defTabSz="2591958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7pPr>
      <a:lvl8pPr marL="9071854" algn="l" defTabSz="2591958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8pPr>
      <a:lvl9pPr marL="10367833" algn="l" defTabSz="2591958" rtl="0" eaLnBrk="1" latinLnBrk="0" hangingPunct="1">
        <a:defRPr sz="51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-167243" y="0"/>
            <a:ext cx="4307737" cy="194405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5101"/>
          </a:p>
        </p:txBody>
      </p:sp>
      <p:sp>
        <p:nvSpPr>
          <p:cNvPr id="4" name="CasellaDiTesto 3"/>
          <p:cNvSpPr txBox="1"/>
          <p:nvPr/>
        </p:nvSpPr>
        <p:spPr>
          <a:xfrm>
            <a:off x="4876437" y="1234475"/>
            <a:ext cx="29085494" cy="20313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6600" dirty="0">
                <a:solidFill>
                  <a:srgbClr val="0C3182"/>
                </a:solidFill>
                <a:latin typeface="Trebuchet MS" charset="0"/>
                <a:ea typeface="Trebuchet MS" charset="0"/>
                <a:cs typeface="Trebuchet MS" charset="0"/>
              </a:rPr>
              <a:t>Integrazione di dati provenienti da più fonti </a:t>
            </a:r>
          </a:p>
          <a:p>
            <a:r>
              <a:rPr lang="it-IT" sz="6600" dirty="0">
                <a:solidFill>
                  <a:srgbClr val="0C3182"/>
                </a:solidFill>
                <a:latin typeface="Trebuchet MS" charset="0"/>
                <a:ea typeface="Trebuchet MS" charset="0"/>
                <a:cs typeface="Trebuchet MS" charset="0"/>
              </a:rPr>
              <a:t>per il calcolo di indicatori socio-economici a livello comunale</a:t>
            </a:r>
          </a:p>
        </p:txBody>
      </p:sp>
      <p:pic>
        <p:nvPicPr>
          <p:cNvPr id="23" name="Immagine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30" t="20116" r="29316" b="22036"/>
          <a:stretch/>
        </p:blipFill>
        <p:spPr>
          <a:xfrm>
            <a:off x="379628" y="102074"/>
            <a:ext cx="3548476" cy="3016550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4983162" y="18867985"/>
            <a:ext cx="28606751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it-IT" sz="1800" b="1" dirty="0">
                <a:solidFill>
                  <a:srgbClr val="0D3183"/>
                </a:solidFill>
                <a:latin typeface="Trebuchet MS" panose="020B0703020202090204" pitchFamily="34" charset="0"/>
              </a:rPr>
              <a:t>MICHELE D’ALÒ </a:t>
            </a:r>
            <a:r>
              <a:rPr lang="it-IT" sz="1800" b="1" dirty="0">
                <a:solidFill>
                  <a:srgbClr val="DB332E"/>
                </a:solidFill>
                <a:latin typeface="Trebuchet MS" panose="020B0703020202090204" pitchFamily="34" charset="0"/>
              </a:rPr>
              <a:t>|</a:t>
            </a:r>
            <a:r>
              <a:rPr lang="it-IT" sz="1800" b="1" dirty="0">
                <a:solidFill>
                  <a:srgbClr val="0D3183"/>
                </a:solidFill>
                <a:latin typeface="Trebuchet MS" panose="020B0703020202090204" pitchFamily="34" charset="0"/>
              </a:rPr>
              <a:t> ALESSIO GUANDALINI </a:t>
            </a:r>
            <a:r>
              <a:rPr lang="it-IT" sz="1800" b="1" dirty="0">
                <a:solidFill>
                  <a:srgbClr val="DB332E"/>
                </a:solidFill>
                <a:latin typeface="Trebuchet MS" panose="020B0703020202090204" pitchFamily="34" charset="0"/>
              </a:rPr>
              <a:t>|</a:t>
            </a:r>
            <a:r>
              <a:rPr lang="it-IT" sz="1800" b="1" dirty="0">
                <a:solidFill>
                  <a:srgbClr val="0D3183"/>
                </a:solidFill>
                <a:latin typeface="Trebuchet MS" panose="020B0703020202090204" pitchFamily="34" charset="0"/>
              </a:rPr>
              <a:t> SARA CASACCI </a:t>
            </a:r>
            <a:r>
              <a:rPr lang="it-IT" sz="1800" b="1" dirty="0">
                <a:solidFill>
                  <a:srgbClr val="DB332E"/>
                </a:solidFill>
                <a:latin typeface="Trebuchet MS" panose="020B0703020202090204" pitchFamily="34" charset="0"/>
              </a:rPr>
              <a:t>|</a:t>
            </a:r>
            <a:r>
              <a:rPr lang="it-IT" sz="1800" b="1" dirty="0">
                <a:solidFill>
                  <a:srgbClr val="0D3183"/>
                </a:solidFill>
                <a:latin typeface="Trebuchet MS" panose="020B0703020202090204" pitchFamily="34" charset="0"/>
              </a:rPr>
              <a:t> STEFANO DADDI </a:t>
            </a:r>
            <a:r>
              <a:rPr lang="it-IT" sz="1800" b="1" dirty="0">
                <a:solidFill>
                  <a:srgbClr val="DB332E"/>
                </a:solidFill>
                <a:latin typeface="Trebuchet MS" panose="020B0703020202090204" pitchFamily="34" charset="0"/>
              </a:rPr>
              <a:t>|</a:t>
            </a:r>
            <a:r>
              <a:rPr lang="it-IT" sz="1800" b="1" dirty="0">
                <a:solidFill>
                  <a:srgbClr val="0D3183"/>
                </a:solidFill>
                <a:latin typeface="Trebuchet MS" panose="020B0703020202090204" pitchFamily="34" charset="0"/>
              </a:rPr>
              <a:t> DARIO ERCOLANI </a:t>
            </a:r>
            <a:r>
              <a:rPr lang="it-IT" sz="1800" b="1" dirty="0">
                <a:solidFill>
                  <a:srgbClr val="DB332E"/>
                </a:solidFill>
                <a:latin typeface="Trebuchet MS" panose="020B0703020202090204" pitchFamily="34" charset="0"/>
              </a:rPr>
              <a:t>|</a:t>
            </a:r>
            <a:r>
              <a:rPr lang="it-IT" sz="1800" b="1" dirty="0">
                <a:solidFill>
                  <a:srgbClr val="0D3183"/>
                </a:solidFill>
                <a:latin typeface="Trebuchet MS" panose="020B0703020202090204" pitchFamily="34" charset="0"/>
              </a:rPr>
              <a:t> ANDREA FASULO </a:t>
            </a:r>
            <a:r>
              <a:rPr lang="it-IT" sz="1800" b="1" dirty="0">
                <a:solidFill>
                  <a:srgbClr val="DB332E"/>
                </a:solidFill>
                <a:latin typeface="Trebuchet MS" panose="020B0703020202090204" pitchFamily="34" charset="0"/>
              </a:rPr>
              <a:t>|</a:t>
            </a:r>
            <a:r>
              <a:rPr lang="it-IT" sz="1800" b="1" dirty="0">
                <a:solidFill>
                  <a:srgbClr val="0D3183"/>
                </a:solidFill>
                <a:latin typeface="Trebuchet MS" panose="020B0703020202090204" pitchFamily="34" charset="0"/>
              </a:rPr>
              <a:t> FABRIZIO SOLARI </a:t>
            </a:r>
            <a:r>
              <a:rPr lang="it-IT" sz="1800" b="1" dirty="0">
                <a:solidFill>
                  <a:srgbClr val="DB332E"/>
                </a:solidFill>
                <a:latin typeface="Trebuchet MS" panose="020B0703020202090204" pitchFamily="34" charset="0"/>
              </a:rPr>
              <a:t>|</a:t>
            </a:r>
            <a:r>
              <a:rPr lang="it-IT" sz="1800" b="1" dirty="0">
                <a:solidFill>
                  <a:srgbClr val="0D3183"/>
                </a:solidFill>
                <a:latin typeface="Trebuchet MS" panose="020B0703020202090204" pitchFamily="34" charset="0"/>
              </a:rPr>
              <a:t> CLEMENTINA VILLANI </a:t>
            </a:r>
            <a:r>
              <a:rPr lang="it-IT" sz="1800" b="1" dirty="0">
                <a:solidFill>
                  <a:srgbClr val="DB332E"/>
                </a:solidFill>
                <a:latin typeface="Trebuchet MS" panose="020B0703020202090204" pitchFamily="34" charset="0"/>
              </a:rPr>
              <a:t>|</a:t>
            </a:r>
            <a:r>
              <a:rPr lang="it-IT" sz="1800" b="1" dirty="0">
                <a:solidFill>
                  <a:srgbClr val="0D3183"/>
                </a:solidFill>
                <a:latin typeface="Trebuchet MS" panose="020B0703020202090204" pitchFamily="34" charset="0"/>
              </a:rPr>
              <a:t> MARIA GIOVANNA RANALLI </a:t>
            </a:r>
            <a:r>
              <a:rPr lang="it-IT" sz="1800" b="1" dirty="0">
                <a:solidFill>
                  <a:srgbClr val="DB332E"/>
                </a:solidFill>
                <a:latin typeface="Trebuchet MS" panose="020B0703020202090204" pitchFamily="34" charset="0"/>
              </a:rPr>
              <a:t>|</a:t>
            </a:r>
            <a:r>
              <a:rPr lang="it-IT" sz="1800" b="1" dirty="0">
                <a:solidFill>
                  <a:srgbClr val="0D3183"/>
                </a:solidFill>
                <a:latin typeface="Trebuchet MS" panose="020B0703020202090204" pitchFamily="34" charset="0"/>
              </a:rPr>
              <a:t> GAIA BERTARELLI</a:t>
            </a:r>
            <a:endParaRPr lang="it-IT" sz="1800" b="1" dirty="0">
              <a:solidFill>
                <a:srgbClr val="0D3183"/>
              </a:solidFill>
              <a:uFill>
                <a:solidFill>
                  <a:srgbClr val="DB332E"/>
                </a:solidFill>
              </a:uFill>
              <a:latin typeface="Trebuchet MS" panose="020B0703020202090204" pitchFamily="34" charset="0"/>
              <a:ea typeface="Trebuchet MS" charset="0"/>
              <a:cs typeface="Trebuchet MS" charset="0"/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-167243" y="7090753"/>
            <a:ext cx="4095347" cy="2726563"/>
          </a:xfrm>
          <a:prstGeom prst="roundRect">
            <a:avLst/>
          </a:prstGeom>
          <a:solidFill>
            <a:srgbClr val="0D31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D3183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93699" y="7562159"/>
            <a:ext cx="3124753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/>
            <a:r>
              <a:rPr lang="it-IT" sz="2000" b="1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Integrazione di dati socio-economici per calcolo di informazioni a livello </a:t>
            </a:r>
            <a:r>
              <a:rPr lang="it-IT" sz="2000" b="1" dirty="0" smtClean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comunale.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283309" y="5852365"/>
            <a:ext cx="20463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5400">
                <a:solidFill>
                  <a:srgbClr val="0D3183"/>
                </a:solidFill>
                <a:latin typeface="Trebuchet MS" charset="0"/>
                <a:ea typeface="Trebuchet MS" charset="0"/>
                <a:cs typeface="Trebuchet MS" charset="0"/>
              </a:rPr>
              <a:t>l’idea</a:t>
            </a:r>
            <a:endParaRPr lang="it-IT" dirty="0">
              <a:solidFill>
                <a:srgbClr val="0D3183"/>
              </a:solidFill>
            </a:endParaRPr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5909" y="8859684"/>
            <a:ext cx="919939" cy="1379909"/>
          </a:xfrm>
          <a:prstGeom prst="rect">
            <a:avLst/>
          </a:prstGeom>
        </p:spPr>
      </p:pic>
      <p:sp>
        <p:nvSpPr>
          <p:cNvPr id="25" name="CasellaDiTesto 24"/>
          <p:cNvSpPr txBox="1"/>
          <p:nvPr/>
        </p:nvSpPr>
        <p:spPr>
          <a:xfrm>
            <a:off x="393699" y="13058612"/>
            <a:ext cx="3124753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/>
            <a:r>
              <a:rPr lang="it-IT" sz="2000" b="1" dirty="0">
                <a:solidFill>
                  <a:srgbClr val="0D3183"/>
                </a:solidFill>
                <a:latin typeface="Trebuchet MS" charset="0"/>
                <a:ea typeface="Trebuchet MS" charset="0"/>
                <a:cs typeface="Trebuchet MS" charset="0"/>
              </a:rPr>
              <a:t>Metodi per il calcolo di indicatori in domini non  pianificati ed a ampliamento dell’informazione statistica</a:t>
            </a:r>
            <a:endParaRPr lang="it-IT" sz="2000" dirty="0">
              <a:solidFill>
                <a:srgbClr val="0D3183"/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283309" y="12201624"/>
            <a:ext cx="33986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DB332E"/>
                </a:solidFill>
                <a:latin typeface="Trebuchet MS" charset="0"/>
                <a:ea typeface="Trebuchet MS" charset="0"/>
                <a:cs typeface="Trebuchet MS" charset="0"/>
              </a:rPr>
              <a:t>i risultati attesi</a:t>
            </a:r>
            <a:endParaRPr lang="it-IT" sz="3600" dirty="0">
              <a:solidFill>
                <a:srgbClr val="DB332E"/>
              </a:solidFill>
            </a:endParaRPr>
          </a:p>
        </p:txBody>
      </p:sp>
      <p:cxnSp>
        <p:nvCxnSpPr>
          <p:cNvPr id="29" name="Connettore 1 28"/>
          <p:cNvCxnSpPr/>
          <p:nvPr/>
        </p:nvCxnSpPr>
        <p:spPr>
          <a:xfrm>
            <a:off x="454801" y="12847955"/>
            <a:ext cx="3063651" cy="0"/>
          </a:xfrm>
          <a:prstGeom prst="line">
            <a:avLst/>
          </a:prstGeom>
          <a:ln w="31750" cap="rnd">
            <a:solidFill>
              <a:srgbClr val="0D318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>
            <a:off x="324807" y="16868926"/>
            <a:ext cx="3124753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/>
            <a:r>
              <a:rPr lang="it-IT" sz="2000" b="1" dirty="0">
                <a:solidFill>
                  <a:srgbClr val="0D3183"/>
                </a:solidFill>
                <a:latin typeface="Trebuchet MS" charset="0"/>
                <a:ea typeface="Trebuchet MS" charset="0"/>
                <a:cs typeface="Trebuchet MS" charset="0"/>
              </a:rPr>
              <a:t>#Small area </a:t>
            </a:r>
            <a:r>
              <a:rPr lang="it-IT" sz="2000" b="1" dirty="0" err="1">
                <a:solidFill>
                  <a:srgbClr val="0D3183"/>
                </a:solidFill>
                <a:latin typeface="Trebuchet MS" charset="0"/>
                <a:ea typeface="Trebuchet MS" charset="0"/>
                <a:cs typeface="Trebuchet MS" charset="0"/>
              </a:rPr>
              <a:t>estimation</a:t>
            </a:r>
            <a:endParaRPr lang="it-IT" sz="2000" b="1" dirty="0">
              <a:solidFill>
                <a:srgbClr val="0D3183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hangingPunct="0"/>
            <a:r>
              <a:rPr lang="it-IT" sz="2000" b="1" dirty="0">
                <a:solidFill>
                  <a:srgbClr val="0D3183"/>
                </a:solidFill>
                <a:latin typeface="Trebuchet MS" charset="0"/>
                <a:ea typeface="Trebuchet MS" charset="0"/>
                <a:cs typeface="Trebuchet MS" charset="0"/>
              </a:rPr>
              <a:t>#</a:t>
            </a:r>
            <a:r>
              <a:rPr lang="it-IT" sz="2000" b="1" dirty="0" err="1">
                <a:solidFill>
                  <a:srgbClr val="0D3183"/>
                </a:solidFill>
                <a:latin typeface="Trebuchet MS" charset="0"/>
                <a:ea typeface="Trebuchet MS" charset="0"/>
                <a:cs typeface="Trebuchet MS" charset="0"/>
              </a:rPr>
              <a:t>processiinnovativi</a:t>
            </a:r>
            <a:r>
              <a:rPr lang="it-IT" sz="2000" b="1" dirty="0">
                <a:solidFill>
                  <a:srgbClr val="0D3183"/>
                </a:solidFill>
                <a:latin typeface="Trebuchet MS" charset="0"/>
                <a:ea typeface="Trebuchet MS" charset="0"/>
                <a:cs typeface="Trebuchet MS" charset="0"/>
              </a:rPr>
              <a:t> # integrazione di dati </a:t>
            </a:r>
            <a:r>
              <a:rPr lang="it-IT" sz="2000" b="1" dirty="0" err="1">
                <a:solidFill>
                  <a:srgbClr val="0D3183"/>
                </a:solidFill>
                <a:latin typeface="Trebuchet MS" charset="0"/>
                <a:ea typeface="Trebuchet MS" charset="0"/>
                <a:cs typeface="Trebuchet MS" charset="0"/>
              </a:rPr>
              <a:t>provienti</a:t>
            </a:r>
            <a:r>
              <a:rPr lang="it-IT" sz="2000" b="1" dirty="0">
                <a:solidFill>
                  <a:srgbClr val="0D3183"/>
                </a:solidFill>
                <a:latin typeface="Trebuchet MS" charset="0"/>
                <a:ea typeface="Trebuchet MS" charset="0"/>
                <a:cs typeface="Trebuchet MS" charset="0"/>
              </a:rPr>
              <a:t> da più fonti.</a:t>
            </a:r>
          </a:p>
        </p:txBody>
      </p:sp>
      <p:sp>
        <p:nvSpPr>
          <p:cNvPr id="31" name="Rettangolo 30"/>
          <p:cNvSpPr/>
          <p:nvPr/>
        </p:nvSpPr>
        <p:spPr>
          <a:xfrm>
            <a:off x="283309" y="15615698"/>
            <a:ext cx="3166251" cy="14838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3620"/>
              </a:lnSpc>
            </a:pPr>
            <a:r>
              <a:rPr lang="it-IT" sz="3600" dirty="0">
                <a:solidFill>
                  <a:srgbClr val="DB332E"/>
                </a:solidFill>
                <a:latin typeface="Trebuchet MS" charset="0"/>
                <a:ea typeface="Trebuchet MS" charset="0"/>
                <a:cs typeface="Trebuchet MS" charset="0"/>
              </a:rPr>
              <a:t>l’ambito</a:t>
            </a:r>
          </a:p>
          <a:p>
            <a:pPr>
              <a:lnSpc>
                <a:spcPts val="3620"/>
              </a:lnSpc>
            </a:pPr>
            <a:r>
              <a:rPr lang="it-IT" sz="3600" dirty="0">
                <a:solidFill>
                  <a:srgbClr val="DB332E"/>
                </a:solidFill>
                <a:latin typeface="Trebuchet MS" charset="0"/>
                <a:ea typeface="Trebuchet MS" charset="0"/>
                <a:cs typeface="Trebuchet MS" charset="0"/>
              </a:rPr>
              <a:t>di innovazione</a:t>
            </a:r>
          </a:p>
          <a:p>
            <a:pPr>
              <a:lnSpc>
                <a:spcPts val="3620"/>
              </a:lnSpc>
            </a:pPr>
            <a:endParaRPr lang="it-IT" sz="3600" dirty="0">
              <a:solidFill>
                <a:srgbClr val="DB332E"/>
              </a:solidFill>
            </a:endParaRPr>
          </a:p>
        </p:txBody>
      </p:sp>
      <p:cxnSp>
        <p:nvCxnSpPr>
          <p:cNvPr id="32" name="Connettore 1 31"/>
          <p:cNvCxnSpPr/>
          <p:nvPr/>
        </p:nvCxnSpPr>
        <p:spPr>
          <a:xfrm>
            <a:off x="454801" y="16658269"/>
            <a:ext cx="3063651" cy="0"/>
          </a:xfrm>
          <a:prstGeom prst="line">
            <a:avLst/>
          </a:prstGeom>
          <a:ln w="31750" cap="rnd">
            <a:solidFill>
              <a:srgbClr val="0D318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>
            <a:off x="4983163" y="18626795"/>
            <a:ext cx="28606750" cy="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>
            <a:off x="4983163" y="3067220"/>
            <a:ext cx="28606750" cy="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o 4">
            <a:extLst>
              <a:ext uri="{FF2B5EF4-FFF2-40B4-BE49-F238E27FC236}">
                <a16:creationId xmlns:a16="http://schemas.microsoft.com/office/drawing/2014/main" xmlns="" id="{DDAA6918-2CC5-6E42-8D04-EFA348B34708}"/>
              </a:ext>
            </a:extLst>
          </p:cNvPr>
          <p:cNvGrpSpPr/>
          <p:nvPr/>
        </p:nvGrpSpPr>
        <p:grpSpPr>
          <a:xfrm>
            <a:off x="4862559" y="3939054"/>
            <a:ext cx="28819815" cy="12194742"/>
            <a:chOff x="4861997" y="3939054"/>
            <a:chExt cx="29987438" cy="12194742"/>
          </a:xfrm>
        </p:grpSpPr>
        <p:sp>
          <p:nvSpPr>
            <p:cNvPr id="21" name="CasellaDiTesto 20"/>
            <p:cNvSpPr txBox="1"/>
            <p:nvPr/>
          </p:nvSpPr>
          <p:spPr>
            <a:xfrm>
              <a:off x="4876437" y="5896671"/>
              <a:ext cx="2798754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sz="4400" b="1" dirty="0">
                  <a:solidFill>
                    <a:srgbClr val="00B050"/>
                  </a:solidFill>
                </a:rPr>
                <a:t>Dati: </a:t>
              </a:r>
              <a:r>
                <a:rPr lang="it-IT" sz="4400" dirty="0"/>
                <a:t>Integrazione di dati da indagine, FL ed EU-SILC, con dati di fonte amministrativa  (Archimede</a:t>
              </a:r>
              <a:r>
                <a:rPr lang="it-IT" sz="4400" dirty="0" smtClean="0"/>
                <a:t>).</a:t>
              </a:r>
              <a:endParaRPr lang="it-IT" sz="4400" dirty="0"/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4891277" y="7131195"/>
              <a:ext cx="279613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sz="4400" b="1" dirty="0">
                  <a:solidFill>
                    <a:srgbClr val="00B050"/>
                  </a:solidFill>
                </a:rPr>
                <a:t>Metodologie: </a:t>
              </a:r>
              <a:r>
                <a:rPr lang="it-IT" sz="4400" dirty="0"/>
                <a:t>Metodi di stima per piccole aree, stimatore </a:t>
              </a:r>
              <a:r>
                <a:rPr lang="it-IT" sz="4400" dirty="0" err="1"/>
                <a:t>projection</a:t>
              </a:r>
              <a:r>
                <a:rPr lang="it-IT" sz="4400" dirty="0"/>
                <a:t> </a:t>
              </a:r>
              <a:r>
                <a:rPr lang="it-IT" sz="4400" dirty="0" err="1"/>
                <a:t>univariato</a:t>
              </a:r>
              <a:r>
                <a:rPr lang="it-IT" sz="4400" dirty="0"/>
                <a:t> e </a:t>
              </a:r>
              <a:r>
                <a:rPr lang="it-IT" sz="4400" dirty="0" smtClean="0"/>
                <a:t>multivariato.</a:t>
              </a:r>
              <a:endParaRPr lang="it-IT" sz="4400" dirty="0"/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4958606" y="8793043"/>
              <a:ext cx="29861949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sz="4400" b="1" dirty="0">
                  <a:solidFill>
                    <a:srgbClr val="00B050"/>
                  </a:solidFill>
                </a:rPr>
                <a:t>Output</a:t>
              </a:r>
              <a:r>
                <a:rPr lang="it-IT" sz="4400" dirty="0"/>
                <a:t>: sperimentazione sui dati disponibili al fine di verificare l’opportunità di ampliare l’informazione statistica diffusa dall’ISTAT (stime campionarie per domini pianificati ed </a:t>
              </a:r>
              <a:r>
                <a:rPr lang="it-IT" sz="4400" dirty="0" err="1"/>
                <a:t>ipercubi</a:t>
              </a:r>
              <a:r>
                <a:rPr lang="it-IT" sz="4400" dirty="0"/>
                <a:t> censuari</a:t>
              </a:r>
              <a:r>
                <a:rPr lang="it-IT" sz="4400" dirty="0" smtClean="0"/>
                <a:t>).</a:t>
              </a:r>
              <a:endParaRPr lang="it-IT" sz="4400" dirty="0"/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4861997" y="11109017"/>
              <a:ext cx="29861949" cy="3477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sz="4400" b="1" dirty="0">
                  <a:solidFill>
                    <a:srgbClr val="00B050"/>
                  </a:solidFill>
                </a:rPr>
                <a:t>Risultati attesi: </a:t>
              </a:r>
              <a:r>
                <a:rPr lang="it-IT" sz="4400" dirty="0"/>
                <a:t>Metodologia per il calcolo di indicatori per domini non pianificati; produzione di stime che siano consistenti con </a:t>
              </a:r>
              <a:r>
                <a:rPr lang="it-IT" sz="4400" dirty="0" smtClean="0"/>
                <a:t>l’informazione </a:t>
              </a:r>
              <a:r>
                <a:rPr lang="it-IT" sz="4400" dirty="0"/>
                <a:t>statistica ufficiale prodotta </a:t>
              </a:r>
              <a:r>
                <a:rPr lang="it-IT" sz="4400" dirty="0" smtClean="0"/>
                <a:t>dall’Istat; </a:t>
              </a:r>
              <a:r>
                <a:rPr lang="it-IT" sz="4400" dirty="0"/>
                <a:t>ampliamento dell’informazione statistica </a:t>
              </a:r>
              <a:r>
                <a:rPr lang="it-IT" sz="4400" dirty="0" smtClean="0"/>
                <a:t>desumibile </a:t>
              </a:r>
              <a:r>
                <a:rPr lang="it-IT" sz="4400" dirty="0"/>
                <a:t>da registri </a:t>
              </a:r>
              <a:r>
                <a:rPr lang="it-IT" sz="4400" dirty="0" smtClean="0"/>
                <a:t>amministrativi,  </a:t>
              </a:r>
              <a:r>
                <a:rPr lang="it-IT" sz="4400" dirty="0"/>
                <a:t>stime di indicatori ad un livello di dettaglio territoriale più dettagliato di quello a cui si riferiscono le indagini campionarie</a:t>
              </a:r>
              <a:r>
                <a:rPr lang="it-IT" sz="4400" dirty="0" smtClean="0"/>
                <a:t>. </a:t>
              </a:r>
              <a:r>
                <a:rPr lang="it-IT" sz="4400" dirty="0" smtClean="0"/>
                <a:t>L’output prodotto può essere utilizzato per fornire indicazioni sull’allocazione del campione in vista del coordinamento dei moduli delle indagini sociali e il Master sample. </a:t>
              </a:r>
              <a:endParaRPr lang="it-IT" sz="4400" dirty="0"/>
            </a:p>
          </p:txBody>
        </p:sp>
        <p:sp>
          <p:nvSpPr>
            <p:cNvPr id="2" name="Rettangolo 1"/>
            <p:cNvSpPr/>
            <p:nvPr/>
          </p:nvSpPr>
          <p:spPr>
            <a:xfrm>
              <a:off x="4891279" y="13389545"/>
              <a:ext cx="29861948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endParaRPr lang="it-IT" sz="4400" dirty="0"/>
            </a:p>
          </p:txBody>
        </p:sp>
        <p:sp>
          <p:nvSpPr>
            <p:cNvPr id="3" name="Rettangolo 2"/>
            <p:cNvSpPr/>
            <p:nvPr/>
          </p:nvSpPr>
          <p:spPr>
            <a:xfrm>
              <a:off x="4987487" y="15364355"/>
              <a:ext cx="29861948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4400" b="1" dirty="0">
                  <a:solidFill>
                    <a:srgbClr val="00B050"/>
                  </a:solidFill>
                </a:rPr>
                <a:t>Partecipanti: </a:t>
              </a:r>
              <a:r>
                <a:rPr lang="it-IT" sz="4400" dirty="0"/>
                <a:t>ISTAT (DIRM/DCME/MEB, DIPS/DCSS/SSB, DIPS/DCSS/SSD); Comune di Roma, Università di Perugia, Università di Pisa</a:t>
              </a:r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4891279" y="3939054"/>
              <a:ext cx="2986194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sz="4400" b="1" dirty="0">
                  <a:solidFill>
                    <a:srgbClr val="00B050"/>
                  </a:solidFill>
                </a:rPr>
                <a:t>L’obiettivo</a:t>
              </a:r>
              <a:r>
                <a:rPr lang="it-IT" sz="4400" dirty="0"/>
                <a:t> è quello di proporre soluzioni operative per la produzione di indicatori statisticamente affidabili e tempestivi a  un livello territoriale sufficientemente dettagliato, grandi comuni e aggregazioni di piccoli comuni.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3997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-167243" y="0"/>
            <a:ext cx="4307737" cy="194405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5101"/>
          </a:p>
        </p:txBody>
      </p:sp>
      <p:sp>
        <p:nvSpPr>
          <p:cNvPr id="4" name="CasellaDiTesto 3"/>
          <p:cNvSpPr txBox="1"/>
          <p:nvPr/>
        </p:nvSpPr>
        <p:spPr>
          <a:xfrm>
            <a:off x="4967288" y="1192571"/>
            <a:ext cx="29085494" cy="20313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600" dirty="0">
                <a:solidFill>
                  <a:srgbClr val="0C3182"/>
                </a:solidFill>
                <a:latin typeface="Trebuchet MS" charset="0"/>
                <a:ea typeface="Trebuchet MS" charset="0"/>
                <a:cs typeface="Trebuchet MS" charset="0"/>
              </a:rPr>
              <a:t>Integration of data for estimating socio-economic indicators </a:t>
            </a:r>
          </a:p>
          <a:p>
            <a:r>
              <a:rPr lang="en-US" sz="6600" dirty="0">
                <a:solidFill>
                  <a:srgbClr val="0C3182"/>
                </a:solidFill>
                <a:latin typeface="Trebuchet MS" charset="0"/>
                <a:ea typeface="Trebuchet MS" charset="0"/>
                <a:cs typeface="Trebuchet MS" charset="0"/>
              </a:rPr>
              <a:t>at the municipal level</a:t>
            </a:r>
            <a:endParaRPr lang="it-IT" sz="6600" dirty="0">
              <a:solidFill>
                <a:srgbClr val="0C3182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pic>
        <p:nvPicPr>
          <p:cNvPr id="23" name="Immagine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30" t="20116" r="29316" b="22036"/>
          <a:stretch/>
        </p:blipFill>
        <p:spPr>
          <a:xfrm>
            <a:off x="379628" y="102074"/>
            <a:ext cx="3548476" cy="3016550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4983162" y="18867985"/>
            <a:ext cx="28606751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it-IT" sz="1800" dirty="0"/>
              <a:t>Michele D'Alò, Alessio </a:t>
            </a:r>
            <a:r>
              <a:rPr lang="it-IT" sz="1800" dirty="0" err="1"/>
              <a:t>Guandalini</a:t>
            </a:r>
            <a:r>
              <a:rPr lang="it-IT" sz="1800" dirty="0"/>
              <a:t>, Sara Casacci, Stefano </a:t>
            </a:r>
            <a:r>
              <a:rPr lang="it-IT" sz="1800" dirty="0" err="1"/>
              <a:t>Daddi</a:t>
            </a:r>
            <a:r>
              <a:rPr lang="it-IT" sz="1800" dirty="0"/>
              <a:t>, Dario </a:t>
            </a:r>
            <a:r>
              <a:rPr lang="it-IT" sz="1800" dirty="0" err="1"/>
              <a:t>Ercolani</a:t>
            </a:r>
            <a:r>
              <a:rPr lang="it-IT" sz="1800" dirty="0"/>
              <a:t> , Andrea Fasulo, Fabrizio Solari, Clementina Villani, Maria Giovanna </a:t>
            </a:r>
            <a:r>
              <a:rPr lang="it-IT" sz="1800" dirty="0" err="1"/>
              <a:t>Ranalli</a:t>
            </a:r>
            <a:r>
              <a:rPr lang="it-IT" sz="1800" dirty="0"/>
              <a:t>, Gaia Bertarelli</a:t>
            </a:r>
            <a:endParaRPr lang="it-IT" sz="1800" b="1" cap="all" dirty="0">
              <a:solidFill>
                <a:srgbClr val="0C3182"/>
              </a:solidFill>
              <a:uFill>
                <a:solidFill>
                  <a:srgbClr val="DB332E"/>
                </a:solidFill>
              </a:uFill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-167243" y="6801997"/>
            <a:ext cx="4095347" cy="2726563"/>
          </a:xfrm>
          <a:prstGeom prst="roundRect">
            <a:avLst/>
          </a:prstGeom>
          <a:solidFill>
            <a:srgbClr val="0D31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D3183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93699" y="7369655"/>
            <a:ext cx="3124753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/>
            <a:r>
              <a:rPr lang="it-IT" sz="2000" b="1" dirty="0" err="1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IIntegrazione</a:t>
            </a:r>
            <a:r>
              <a:rPr lang="it-IT" sz="2000" b="1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 di dati socio-economici per calcolo di informazioni a livello comunale.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283309" y="5852365"/>
            <a:ext cx="15103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5400" dirty="0">
                <a:solidFill>
                  <a:srgbClr val="0D3183"/>
                </a:solidFill>
                <a:latin typeface="Trebuchet MS" charset="0"/>
                <a:ea typeface="Trebuchet MS" charset="0"/>
                <a:cs typeface="Trebuchet MS" charset="0"/>
              </a:rPr>
              <a:t>idea</a:t>
            </a:r>
            <a:endParaRPr lang="it-IT" dirty="0">
              <a:solidFill>
                <a:srgbClr val="0D3183"/>
              </a:solidFill>
            </a:endParaRPr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5909" y="8523331"/>
            <a:ext cx="919939" cy="1379909"/>
          </a:xfrm>
          <a:prstGeom prst="rect">
            <a:avLst/>
          </a:prstGeom>
        </p:spPr>
      </p:pic>
      <p:sp>
        <p:nvSpPr>
          <p:cNvPr id="25" name="CasellaDiTesto 24"/>
          <p:cNvSpPr txBox="1"/>
          <p:nvPr/>
        </p:nvSpPr>
        <p:spPr>
          <a:xfrm>
            <a:off x="393699" y="13485332"/>
            <a:ext cx="3124753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/>
            <a:r>
              <a:rPr lang="en-US" sz="2000" b="1" dirty="0">
                <a:solidFill>
                  <a:srgbClr val="0D3183"/>
                </a:solidFill>
                <a:latin typeface="Trebuchet MS" charset="0"/>
                <a:ea typeface="Trebuchet MS" charset="0"/>
                <a:cs typeface="Trebuchet MS" charset="0"/>
              </a:rPr>
              <a:t>Methods for calculating indicators for unplanned domains and widening statistical information. Coherence among estimates</a:t>
            </a:r>
            <a:endParaRPr lang="it-IT" sz="2000" dirty="0">
              <a:solidFill>
                <a:srgbClr val="0D3183"/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283309" y="12628344"/>
            <a:ext cx="36070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 err="1">
                <a:solidFill>
                  <a:srgbClr val="DB332E"/>
                </a:solidFill>
                <a:latin typeface="Trebuchet MS" charset="0"/>
              </a:rPr>
              <a:t>Expected</a:t>
            </a:r>
            <a:r>
              <a:rPr lang="it-IT" sz="3600" dirty="0">
                <a:solidFill>
                  <a:srgbClr val="DB332E"/>
                </a:solidFill>
                <a:latin typeface="Trebuchet MS" charset="0"/>
              </a:rPr>
              <a:t> </a:t>
            </a:r>
            <a:r>
              <a:rPr lang="it-IT" sz="3600" dirty="0" err="1">
                <a:solidFill>
                  <a:srgbClr val="DB332E"/>
                </a:solidFill>
                <a:latin typeface="Trebuchet MS" charset="0"/>
              </a:rPr>
              <a:t>results</a:t>
            </a:r>
            <a:endParaRPr lang="it-IT" sz="3600" dirty="0">
              <a:solidFill>
                <a:srgbClr val="DB332E"/>
              </a:solidFill>
            </a:endParaRPr>
          </a:p>
        </p:txBody>
      </p:sp>
      <p:cxnSp>
        <p:nvCxnSpPr>
          <p:cNvPr id="29" name="Connettore 1 28"/>
          <p:cNvCxnSpPr/>
          <p:nvPr/>
        </p:nvCxnSpPr>
        <p:spPr>
          <a:xfrm>
            <a:off x="454801" y="13274675"/>
            <a:ext cx="3063651" cy="0"/>
          </a:xfrm>
          <a:prstGeom prst="line">
            <a:avLst/>
          </a:prstGeom>
          <a:ln w="31750" cap="rnd">
            <a:solidFill>
              <a:srgbClr val="0D318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>
            <a:off x="324807" y="16868926"/>
            <a:ext cx="3124753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hangingPunct="0"/>
            <a:r>
              <a:rPr lang="it-IT" sz="2000" b="1" dirty="0">
                <a:solidFill>
                  <a:srgbClr val="0D3183"/>
                </a:solidFill>
                <a:latin typeface="Trebuchet MS" charset="0"/>
                <a:ea typeface="Trebuchet MS" charset="0"/>
                <a:cs typeface="Trebuchet MS" charset="0"/>
              </a:rPr>
              <a:t>#</a:t>
            </a:r>
            <a:r>
              <a:rPr lang="en-US" sz="2000" b="1" dirty="0">
                <a:solidFill>
                  <a:srgbClr val="0D3183"/>
                </a:solidFill>
                <a:latin typeface="Trebuchet MS" charset="0"/>
                <a:ea typeface="Trebuchet MS" charset="0"/>
                <a:cs typeface="Trebuchet MS" charset="0"/>
              </a:rPr>
              <a:t>#Small area estimation</a:t>
            </a:r>
          </a:p>
          <a:p>
            <a:pPr hangingPunct="0"/>
            <a:r>
              <a:rPr lang="en-US" sz="2000" b="1" dirty="0">
                <a:solidFill>
                  <a:srgbClr val="0D3183"/>
                </a:solidFill>
                <a:latin typeface="Trebuchet MS" charset="0"/>
                <a:ea typeface="Trebuchet MS" charset="0"/>
                <a:cs typeface="Trebuchet MS" charset="0"/>
              </a:rPr>
              <a:t># projection estimator</a:t>
            </a:r>
          </a:p>
          <a:p>
            <a:pPr hangingPunct="0"/>
            <a:r>
              <a:rPr lang="en-US" sz="2000" b="1" dirty="0">
                <a:solidFill>
                  <a:srgbClr val="0D3183"/>
                </a:solidFill>
                <a:latin typeface="Trebuchet MS" charset="0"/>
                <a:ea typeface="Trebuchet MS" charset="0"/>
                <a:cs typeface="Trebuchet MS" charset="0"/>
              </a:rPr>
              <a:t># integration of data from multiple sources.</a:t>
            </a:r>
            <a:r>
              <a:rPr lang="it-IT" sz="2000" b="1" dirty="0">
                <a:solidFill>
                  <a:srgbClr val="0D3183"/>
                </a:solidFill>
                <a:latin typeface="Trebuchet MS" charset="0"/>
                <a:ea typeface="Trebuchet MS" charset="0"/>
                <a:cs typeface="Trebuchet MS" charset="0"/>
              </a:rPr>
              <a:t>.</a:t>
            </a:r>
          </a:p>
        </p:txBody>
      </p:sp>
      <p:sp>
        <p:nvSpPr>
          <p:cNvPr id="31" name="Rettangolo 30"/>
          <p:cNvSpPr/>
          <p:nvPr/>
        </p:nvSpPr>
        <p:spPr>
          <a:xfrm>
            <a:off x="283309" y="15615698"/>
            <a:ext cx="266906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3620"/>
              </a:lnSpc>
            </a:pPr>
            <a:r>
              <a:rPr lang="it-IT" sz="3600" dirty="0">
                <a:solidFill>
                  <a:srgbClr val="DB332E"/>
                </a:solidFill>
              </a:rPr>
              <a:t>the </a:t>
            </a:r>
            <a:r>
              <a:rPr lang="it-IT" sz="3600" dirty="0" err="1">
                <a:solidFill>
                  <a:srgbClr val="DB332E"/>
                </a:solidFill>
              </a:rPr>
              <a:t>context</a:t>
            </a:r>
            <a:endParaRPr lang="it-IT" sz="3600" dirty="0">
              <a:solidFill>
                <a:srgbClr val="DB332E"/>
              </a:solidFill>
            </a:endParaRPr>
          </a:p>
          <a:p>
            <a:pPr>
              <a:lnSpc>
                <a:spcPts val="3620"/>
              </a:lnSpc>
            </a:pPr>
            <a:r>
              <a:rPr lang="it-IT" sz="3600" dirty="0">
                <a:solidFill>
                  <a:srgbClr val="DB332E"/>
                </a:solidFill>
              </a:rPr>
              <a:t>of </a:t>
            </a:r>
            <a:r>
              <a:rPr lang="it-IT" sz="3600" dirty="0" err="1">
                <a:solidFill>
                  <a:srgbClr val="DB332E"/>
                </a:solidFill>
              </a:rPr>
              <a:t>innovation</a:t>
            </a:r>
            <a:endParaRPr lang="it-IT" sz="3600" dirty="0">
              <a:solidFill>
                <a:srgbClr val="DB332E"/>
              </a:solidFill>
            </a:endParaRPr>
          </a:p>
        </p:txBody>
      </p:sp>
      <p:cxnSp>
        <p:nvCxnSpPr>
          <p:cNvPr id="32" name="Connettore 1 31"/>
          <p:cNvCxnSpPr/>
          <p:nvPr/>
        </p:nvCxnSpPr>
        <p:spPr>
          <a:xfrm>
            <a:off x="454801" y="16658269"/>
            <a:ext cx="3063651" cy="0"/>
          </a:xfrm>
          <a:prstGeom prst="line">
            <a:avLst/>
          </a:prstGeom>
          <a:ln w="31750" cap="rnd">
            <a:solidFill>
              <a:srgbClr val="0D318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>
            <a:off x="4983163" y="18626795"/>
            <a:ext cx="28606750" cy="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>
            <a:off x="4983163" y="3067220"/>
            <a:ext cx="28606750" cy="0"/>
          </a:xfrm>
          <a:prstGeom prst="line">
            <a:avLst/>
          </a:prstGeom>
          <a:ln w="31750" cap="rnd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o 4">
            <a:extLst>
              <a:ext uri="{FF2B5EF4-FFF2-40B4-BE49-F238E27FC236}">
                <a16:creationId xmlns:a16="http://schemas.microsoft.com/office/drawing/2014/main" xmlns="" id="{4D16815D-EFF9-6044-9B60-F1F6204B67D6}"/>
              </a:ext>
            </a:extLst>
          </p:cNvPr>
          <p:cNvGrpSpPr/>
          <p:nvPr/>
        </p:nvGrpSpPr>
        <p:grpSpPr>
          <a:xfrm>
            <a:off x="4983162" y="3862540"/>
            <a:ext cx="28606751" cy="13621939"/>
            <a:chOff x="4307734" y="3412158"/>
            <a:chExt cx="29861949" cy="13621939"/>
          </a:xfrm>
        </p:grpSpPr>
        <p:sp>
          <p:nvSpPr>
            <p:cNvPr id="21" name="CasellaDiTesto 20"/>
            <p:cNvSpPr txBox="1"/>
            <p:nvPr/>
          </p:nvSpPr>
          <p:spPr>
            <a:xfrm>
              <a:off x="4307734" y="5436546"/>
              <a:ext cx="2798754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400" b="1" dirty="0">
                  <a:solidFill>
                    <a:srgbClr val="00B050"/>
                  </a:solidFill>
                </a:rPr>
                <a:t>Data</a:t>
              </a:r>
              <a:r>
                <a:rPr lang="en-US" sz="4400" dirty="0"/>
                <a:t>: Integration of survey data, LF and EU-SILC, with data from administrative source (</a:t>
              </a:r>
              <a:r>
                <a:rPr lang="en-US" sz="4400" dirty="0" err="1"/>
                <a:t>Archimede</a:t>
              </a:r>
              <a:r>
                <a:rPr lang="en-US" sz="4400" dirty="0"/>
                <a:t>)</a:t>
              </a:r>
              <a:endParaRPr lang="it-IT" sz="4400" dirty="0"/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4307734" y="6782026"/>
              <a:ext cx="279613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400" b="1" dirty="0">
                  <a:solidFill>
                    <a:srgbClr val="00B050"/>
                  </a:solidFill>
                </a:rPr>
                <a:t>Methods: </a:t>
              </a:r>
              <a:r>
                <a:rPr lang="en-US" sz="4400" dirty="0"/>
                <a:t>Small area estimation, univariate and multivariate projection estimator</a:t>
              </a:r>
              <a:endParaRPr lang="it-IT" sz="4400" dirty="0"/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4307734" y="7847772"/>
              <a:ext cx="29861949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400" b="1" dirty="0">
                  <a:solidFill>
                    <a:srgbClr val="00B050"/>
                  </a:solidFill>
                </a:rPr>
                <a:t>Output: </a:t>
              </a:r>
              <a:r>
                <a:rPr lang="en-US" sz="4400" dirty="0"/>
                <a:t>experimental study on available data in order to verify the opportunity to boost the statistical information disseminated by ISTAT (estimates for planned domains and Census tables)</a:t>
              </a:r>
              <a:endParaRPr lang="it-IT" sz="4400" dirty="0"/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4307734" y="9820938"/>
              <a:ext cx="2986194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400" b="1" dirty="0">
                  <a:solidFill>
                    <a:srgbClr val="00B050"/>
                  </a:solidFill>
                </a:rPr>
                <a:t>Expected results</a:t>
              </a:r>
              <a:r>
                <a:rPr lang="en-US" sz="4400" dirty="0"/>
                <a:t>: Methods for computing indicators for unplanned domains; production of estimates that are consistent with official statistical information produced by Istat; extension of statistical information based on administrative registers, estimates of indicators at a more detailed territorial level than those to which sample surveys usually refer to.</a:t>
              </a:r>
              <a:endParaRPr lang="it-IT" sz="4400" dirty="0"/>
            </a:p>
          </p:txBody>
        </p:sp>
        <p:sp>
          <p:nvSpPr>
            <p:cNvPr id="2" name="Rettangolo 1"/>
            <p:cNvSpPr/>
            <p:nvPr/>
          </p:nvSpPr>
          <p:spPr>
            <a:xfrm>
              <a:off x="4307734" y="12625725"/>
              <a:ext cx="29861948" cy="21236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4400" b="1" dirty="0">
                  <a:solidFill>
                    <a:srgbClr val="00B050"/>
                  </a:solidFill>
                </a:rPr>
                <a:t>Example of indicators</a:t>
              </a:r>
              <a:r>
                <a:rPr lang="en-US" sz="4400" dirty="0"/>
                <a:t>: </a:t>
              </a:r>
              <a:r>
                <a:rPr lang="en-US" sz="4400" dirty="0">
                  <a:solidFill>
                    <a:srgbClr val="0070C0"/>
                  </a:solidFill>
                </a:rPr>
                <a:t>LF</a:t>
              </a:r>
              <a:r>
                <a:rPr lang="en-US" sz="4400" dirty="0"/>
                <a:t>: Employment rate of women aged 25-49 with preschool children (0-5 years); job satisfaction; perceived job insecurity; part time work according to sex – </a:t>
              </a:r>
              <a:r>
                <a:rPr lang="en-US" sz="4400" dirty="0">
                  <a:solidFill>
                    <a:srgbClr val="0070C0"/>
                  </a:solidFill>
                </a:rPr>
                <a:t>EU-SILC</a:t>
              </a:r>
              <a:r>
                <a:rPr lang="en-US" sz="4400" dirty="0"/>
                <a:t>: at risk poverty rate; material deprivation rate;  housing deprivation; quantile share ratio</a:t>
              </a:r>
              <a:endParaRPr lang="it-IT" sz="4400" dirty="0"/>
            </a:p>
          </p:txBody>
        </p:sp>
        <p:sp>
          <p:nvSpPr>
            <p:cNvPr id="3" name="Rettangolo 2"/>
            <p:cNvSpPr/>
            <p:nvPr/>
          </p:nvSpPr>
          <p:spPr>
            <a:xfrm>
              <a:off x="4307734" y="15587547"/>
              <a:ext cx="29861948" cy="1446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4400" b="1" dirty="0" err="1">
                  <a:solidFill>
                    <a:srgbClr val="00B050"/>
                  </a:solidFill>
                </a:rPr>
                <a:t>Participants</a:t>
              </a:r>
              <a:r>
                <a:rPr lang="it-IT" sz="4400" b="1" dirty="0">
                  <a:solidFill>
                    <a:srgbClr val="00B050"/>
                  </a:solidFill>
                </a:rPr>
                <a:t>: </a:t>
              </a:r>
              <a:r>
                <a:rPr lang="it-IT" sz="4400" dirty="0"/>
                <a:t>ISTAT (DIRM/DCME/MEB, DIPS/DCSS/SSB, DIPS/DCSS/SSD); Comune di Roma, Università di Perugia, Università di Pisa</a:t>
              </a:r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4307734" y="3412158"/>
              <a:ext cx="2986194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400" dirty="0"/>
                <a:t>The</a:t>
              </a:r>
              <a:r>
                <a:rPr lang="en-US" sz="4400" b="1" dirty="0">
                  <a:solidFill>
                    <a:srgbClr val="00B050"/>
                  </a:solidFill>
                </a:rPr>
                <a:t> aim </a:t>
              </a:r>
              <a:r>
                <a:rPr lang="en-US" sz="4400" dirty="0"/>
                <a:t>is to propose operational solutions for the production of reliable and timely indicators at a very detailed territorial level, such as large municipalities and aggregations of small municipalities.</a:t>
              </a:r>
              <a:endParaRPr lang="it-IT" sz="4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434682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2617</TotalTime>
  <Words>600</Words>
  <Application>Microsoft Office PowerPoint</Application>
  <PresentationFormat>Personalizzato</PresentationFormat>
  <Paragraphs>38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Istat</cp:lastModifiedBy>
  <cp:revision>51</cp:revision>
  <cp:lastPrinted>2018-01-31T14:57:52Z</cp:lastPrinted>
  <dcterms:created xsi:type="dcterms:W3CDTF">2018-01-29T12:09:06Z</dcterms:created>
  <dcterms:modified xsi:type="dcterms:W3CDTF">2018-02-23T10:19:49Z</dcterms:modified>
</cp:coreProperties>
</file>