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67" r:id="rId3"/>
    <p:sldId id="268" r:id="rId4"/>
    <p:sldId id="269" r:id="rId5"/>
    <p:sldId id="266" r:id="rId6"/>
    <p:sldId id="270" r:id="rId7"/>
    <p:sldId id="271" r:id="rId8"/>
    <p:sldId id="272" r:id="rId9"/>
    <p:sldId id="273" r:id="rId10"/>
    <p:sldId id="274" r:id="rId11"/>
    <p:sldId id="275" r:id="rId12"/>
    <p:sldId id="280" r:id="rId13"/>
    <p:sldId id="276" r:id="rId14"/>
    <p:sldId id="281" r:id="rId15"/>
    <p:sldId id="277" r:id="rId16"/>
    <p:sldId id="282" r:id="rId17"/>
    <p:sldId id="278" r:id="rId18"/>
    <p:sldId id="283" r:id="rId19"/>
    <p:sldId id="279" r:id="rId20"/>
    <p:sldId id="28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64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pos="506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FA2"/>
    <a:srgbClr val="A0C01A"/>
    <a:srgbClr val="71A84F"/>
    <a:srgbClr val="E0702A"/>
    <a:srgbClr val="C93439"/>
    <a:srgbClr val="D8202E"/>
    <a:srgbClr val="CA0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4"/>
    <p:restoredTop sz="94641"/>
  </p:normalViewPr>
  <p:slideViewPr>
    <p:cSldViewPr snapToGrid="0" snapToObjects="1" showGuides="1">
      <p:cViewPr varScale="1">
        <p:scale>
          <a:sx n="80" d="100"/>
          <a:sy n="80" d="100"/>
        </p:scale>
        <p:origin x="-78" y="-756"/>
      </p:cViewPr>
      <p:guideLst>
        <p:guide orient="horz" pos="2160"/>
        <p:guide orient="horz" pos="4156"/>
        <p:guide orient="horz" pos="3634"/>
        <p:guide orient="horz" pos="414"/>
        <p:guide orient="horz" pos="1026"/>
        <p:guide orient="horz" pos="595"/>
        <p:guide pos="3840"/>
        <p:guide pos="1164"/>
        <p:guide pos="7355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lucchese\Desktop\Tavole%20e%20grafici%20modulo%20ad%20hoc_SELE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1222528"/>
        <c:axId val="85901888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1222528"/>
        <c:axId val="85901888"/>
      </c:lineChart>
      <c:catAx>
        <c:axId val="91222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85901888"/>
        <c:crosses val="autoZero"/>
        <c:auto val="1"/>
        <c:lblAlgn val="ctr"/>
        <c:lblOffset val="0"/>
        <c:noMultiLvlLbl val="0"/>
      </c:catAx>
      <c:valAx>
        <c:axId val="85901888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1222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40158235955002E-2"/>
          <c:y val="0.118079090142529"/>
          <c:w val="0.93624618644255198"/>
          <c:h val="0.71563537689890999"/>
        </c:manualLayout>
      </c:layout>
      <c:lineChart>
        <c:grouping val="standard"/>
        <c:varyColors val="0"/>
        <c:ser>
          <c:idx val="1"/>
          <c:order val="0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1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8115584"/>
        <c:axId val="98405760"/>
      </c:lineChart>
      <c:catAx>
        <c:axId val="98115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8405760"/>
        <c:crosses val="autoZero"/>
        <c:auto val="1"/>
        <c:lblAlgn val="ctr"/>
        <c:lblOffset val="0"/>
        <c:noMultiLvlLbl val="0"/>
      </c:catAx>
      <c:valAx>
        <c:axId val="98405760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8115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5954432"/>
        <c:axId val="98408640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54432"/>
        <c:axId val="98408640"/>
      </c:lineChart>
      <c:catAx>
        <c:axId val="95954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8408640"/>
        <c:crosses val="autoZero"/>
        <c:auto val="1"/>
        <c:lblAlgn val="ctr"/>
        <c:lblOffset val="0"/>
        <c:noMultiLvlLbl val="0"/>
      </c:catAx>
      <c:valAx>
        <c:axId val="98408640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5954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40158235955002E-2"/>
          <c:y val="0.118079090142529"/>
          <c:w val="0.93624618644255198"/>
          <c:h val="0.71563537689890999"/>
        </c:manualLayout>
      </c:layout>
      <c:lineChart>
        <c:grouping val="standard"/>
        <c:varyColors val="0"/>
        <c:ser>
          <c:idx val="3"/>
          <c:order val="0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5954944"/>
        <c:axId val="98198656"/>
      </c:lineChart>
      <c:catAx>
        <c:axId val="95954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8198656"/>
        <c:crosses val="autoZero"/>
        <c:auto val="1"/>
        <c:lblAlgn val="ctr"/>
        <c:lblOffset val="0"/>
        <c:noMultiLvlLbl val="0"/>
      </c:catAx>
      <c:valAx>
        <c:axId val="98198656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5954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6114688"/>
        <c:axId val="98409792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14688"/>
        <c:axId val="98409792"/>
      </c:lineChart>
      <c:catAx>
        <c:axId val="961146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8409792"/>
        <c:crosses val="autoZero"/>
        <c:auto val="1"/>
        <c:lblAlgn val="ctr"/>
        <c:lblOffset val="0"/>
        <c:noMultiLvlLbl val="0"/>
      </c:catAx>
      <c:valAx>
        <c:axId val="98409792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611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40158235955002E-2"/>
          <c:y val="0.118079090142529"/>
          <c:w val="0.93624618644255198"/>
          <c:h val="0.71563537689890999"/>
        </c:manualLayout>
      </c:layout>
      <c:lineChart>
        <c:grouping val="standard"/>
        <c:varyColors val="0"/>
        <c:ser>
          <c:idx val="3"/>
          <c:order val="0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8244096"/>
        <c:axId val="98204992"/>
      </c:lineChart>
      <c:catAx>
        <c:axId val="982440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8204992"/>
        <c:crosses val="autoZero"/>
        <c:auto val="1"/>
        <c:lblAlgn val="ctr"/>
        <c:lblOffset val="0"/>
        <c:noMultiLvlLbl val="0"/>
      </c:catAx>
      <c:valAx>
        <c:axId val="98204992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824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0926592"/>
        <c:axId val="85904768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0926592"/>
        <c:axId val="85904768"/>
      </c:lineChart>
      <c:catAx>
        <c:axId val="90926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85904768"/>
        <c:crosses val="autoZero"/>
        <c:auto val="1"/>
        <c:lblAlgn val="ctr"/>
        <c:lblOffset val="0"/>
        <c:noMultiLvlLbl val="0"/>
      </c:catAx>
      <c:valAx>
        <c:axId val="85904768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092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1090432"/>
        <c:axId val="91258880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1090432"/>
        <c:axId val="91258880"/>
      </c:lineChart>
      <c:catAx>
        <c:axId val="910904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1258880"/>
        <c:crosses val="autoZero"/>
        <c:auto val="1"/>
        <c:lblAlgn val="ctr"/>
        <c:lblOffset val="0"/>
        <c:noMultiLvlLbl val="0"/>
      </c:catAx>
      <c:valAx>
        <c:axId val="91258880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109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40158235955002E-2"/>
          <c:y val="0.10149332803982"/>
          <c:w val="0.93624618644255198"/>
          <c:h val="0.71563537689890999"/>
        </c:manualLayout>
      </c:layout>
      <c:lineChart>
        <c:grouping val="standard"/>
        <c:varyColors val="0"/>
        <c:ser>
          <c:idx val="1"/>
          <c:order val="0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1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5854592"/>
        <c:axId val="91261760"/>
      </c:lineChart>
      <c:catAx>
        <c:axId val="95854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1261760"/>
        <c:crosses val="autoZero"/>
        <c:auto val="1"/>
        <c:lblAlgn val="ctr"/>
        <c:lblOffset val="0"/>
        <c:noMultiLvlLbl val="0"/>
      </c:catAx>
      <c:valAx>
        <c:axId val="91261760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5854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5885312"/>
        <c:axId val="91264640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885312"/>
        <c:axId val="91264640"/>
      </c:lineChart>
      <c:catAx>
        <c:axId val="95885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1264640"/>
        <c:crosses val="autoZero"/>
        <c:auto val="1"/>
        <c:lblAlgn val="ctr"/>
        <c:lblOffset val="0"/>
        <c:noMultiLvlLbl val="0"/>
      </c:catAx>
      <c:valAx>
        <c:axId val="91264640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5885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40158235955002E-2"/>
          <c:y val="0.118079090142529"/>
          <c:w val="0.93624618644255198"/>
          <c:h val="0.71563537689890999"/>
        </c:manualLayout>
      </c:layout>
      <c:lineChart>
        <c:grouping val="standard"/>
        <c:varyColors val="0"/>
        <c:ser>
          <c:idx val="1"/>
          <c:order val="0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1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5885824"/>
        <c:axId val="91308608"/>
      </c:lineChart>
      <c:catAx>
        <c:axId val="95885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1308608"/>
        <c:crosses val="autoZero"/>
        <c:auto val="1"/>
        <c:lblAlgn val="ctr"/>
        <c:lblOffset val="0"/>
        <c:noMultiLvlLbl val="0"/>
      </c:catAx>
      <c:valAx>
        <c:axId val="91308608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5885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6321024"/>
        <c:axId val="91310912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21024"/>
        <c:axId val="91310912"/>
      </c:lineChart>
      <c:catAx>
        <c:axId val="963210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1310912"/>
        <c:crosses val="autoZero"/>
        <c:auto val="1"/>
        <c:lblAlgn val="ctr"/>
        <c:lblOffset val="0"/>
        <c:noMultiLvlLbl val="0"/>
      </c:catAx>
      <c:valAx>
        <c:axId val="91310912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6321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40158235955002E-2"/>
          <c:y val="0.118079090142529"/>
          <c:w val="0.93624618644255198"/>
          <c:h val="0.71563537689890999"/>
        </c:manualLayout>
      </c:layout>
      <c:lineChart>
        <c:grouping val="standard"/>
        <c:varyColors val="0"/>
        <c:ser>
          <c:idx val="1"/>
          <c:order val="0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1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chemeClr val="accent1">
                  <a:lumMod val="75000"/>
                </a:schemeClr>
              </a:solidFill>
              <a:prstDash val="sysDot"/>
            </a:ln>
          </c:spPr>
        </c:hiLowLines>
        <c:marker val="1"/>
        <c:smooth val="0"/>
        <c:axId val="96346112"/>
        <c:axId val="91313792"/>
      </c:lineChart>
      <c:catAx>
        <c:axId val="963461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1313792"/>
        <c:crosses val="autoZero"/>
        <c:auto val="1"/>
        <c:lblAlgn val="ctr"/>
        <c:lblOffset val="0"/>
        <c:noMultiLvlLbl val="0"/>
      </c:catAx>
      <c:valAx>
        <c:axId val="91313792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6346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90948512250201E-2"/>
          <c:y val="0.104257705632018"/>
          <c:w val="0.93624618644255198"/>
          <c:h val="0.71563537689890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'nuovo investimenti 2018'!$AD$5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rgbClr val="23AFA2">
                <a:alpha val="46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AA-1E4D-8F05-91A12A0CC8D4}"/>
              </c:ext>
            </c:extLst>
          </c:dPt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2018'!$AE$5:$AK$5</c:f>
              <c:numCache>
                <c:formatCode>General</c:formatCode>
                <c:ptCount val="7"/>
                <c:pt idx="0">
                  <c:v>45.8</c:v>
                </c:pt>
                <c:pt idx="1">
                  <c:v>31.9</c:v>
                </c:pt>
                <c:pt idx="2">
                  <c:v>27</c:v>
                </c:pt>
                <c:pt idx="3">
                  <c:v>27.3</c:v>
                </c:pt>
                <c:pt idx="4">
                  <c:v>15</c:v>
                </c:pt>
                <c:pt idx="5">
                  <c:v>37.6</c:v>
                </c:pt>
                <c:pt idx="6">
                  <c:v>24.6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axId val="98542080"/>
        <c:axId val="98402880"/>
      </c:barChart>
      <c:lineChart>
        <c:grouping val="standard"/>
        <c:varyColors val="0"/>
        <c:ser>
          <c:idx val="1"/>
          <c:order val="1"/>
          <c:tx>
            <c:strRef>
              <c:f>'nuovo investimenti 2018'!$AD$6</c:f>
              <c:strCache>
                <c:ptCount val="1"/>
                <c:pt idx="0">
                  <c:v>Piccole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2018'!$AE$6:$AK$6</c:f>
              <c:numCache>
                <c:formatCode>General</c:formatCode>
                <c:ptCount val="7"/>
                <c:pt idx="0">
                  <c:v>27.7</c:v>
                </c:pt>
                <c:pt idx="1">
                  <c:v>14.1</c:v>
                </c:pt>
                <c:pt idx="2">
                  <c:v>14</c:v>
                </c:pt>
                <c:pt idx="3">
                  <c:v>9.5</c:v>
                </c:pt>
                <c:pt idx="4">
                  <c:v>5.8</c:v>
                </c:pt>
                <c:pt idx="5">
                  <c:v>24.2</c:v>
                </c:pt>
                <c:pt idx="6">
                  <c:v>11.8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DAA-1E4D-8F05-91A12A0CC8D4}"/>
            </c:ext>
          </c:extLst>
        </c:ser>
        <c:ser>
          <c:idx val="3"/>
          <c:order val="2"/>
          <c:tx>
            <c:strRef>
              <c:f>'nuovo investimenti 2018'!$AD$8</c:f>
              <c:strCache>
                <c:ptCount val="1"/>
                <c:pt idx="0">
                  <c:v>Grandi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strRef>
              <c:f>'nuovo investimenti 2018'!$AE$4:$AK$4</c:f>
              <c:strCache>
                <c:ptCount val="7"/>
                <c:pt idx="0">
                  <c:v>Software</c:v>
                </c:pt>
                <c:pt idx="1">
                  <c:v>IoT, machine-to-machine</c:v>
                </c:pt>
                <c:pt idx="2">
                  <c:v>Internet alta velocità, cloud, mobile, ecc.</c:v>
                </c:pt>
                <c:pt idx="3">
                  <c:v>Sicurezza informatica</c:v>
                </c:pt>
                <c:pt idx="4">
                  <c:v>Robotica avanzata</c:v>
                </c:pt>
                <c:pt idx="5">
                  <c:v>Formazione</c:v>
                </c:pt>
                <c:pt idx="6">
                  <c:v>Reclutamento</c:v>
                </c:pt>
              </c:strCache>
            </c:strRef>
          </c:cat>
          <c:val>
            <c:numRef>
              <c:f>'nuovo investimenti 2018'!$AE$8:$AK$8</c:f>
              <c:numCache>
                <c:formatCode>General</c:formatCode>
                <c:ptCount val="7"/>
                <c:pt idx="0">
                  <c:v>59.8</c:v>
                </c:pt>
                <c:pt idx="1">
                  <c:v>45.7</c:v>
                </c:pt>
                <c:pt idx="2">
                  <c:v>40.299999999999997</c:v>
                </c:pt>
                <c:pt idx="3">
                  <c:v>43.9</c:v>
                </c:pt>
                <c:pt idx="4">
                  <c:v>24</c:v>
                </c:pt>
                <c:pt idx="5">
                  <c:v>56.2</c:v>
                </c:pt>
                <c:pt idx="6">
                  <c:v>36.200000000000003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DAA-1E4D-8F05-91A12A0C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542080"/>
        <c:axId val="98402880"/>
      </c:lineChart>
      <c:catAx>
        <c:axId val="985420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c:spPr>
        </c:majorGridlines>
        <c:numFmt formatCode="General" sourceLinked="0"/>
        <c:majorTickMark val="out"/>
        <c:minorTickMark val="none"/>
        <c:tickLblPos val="low"/>
        <c:crossAx val="98402880"/>
        <c:crosses val="autoZero"/>
        <c:auto val="1"/>
        <c:lblAlgn val="ctr"/>
        <c:lblOffset val="0"/>
        <c:noMultiLvlLbl val="0"/>
      </c:catAx>
      <c:valAx>
        <c:axId val="98402880"/>
        <c:scaling>
          <c:orientation val="minMax"/>
          <c:max val="8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854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000000"/>
          </a:solidFill>
          <a:latin typeface="Arial Narrow"/>
        </a:defRPr>
      </a:pPr>
      <a:endParaRPr lang="it-IT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5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5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6618084" y="0"/>
          <a:ext cx="4744016" cy="45943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Immagine 4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668999" y="3911599"/>
          <a:ext cx="13650925" cy="136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-6163900" y="0"/>
          <a:ext cx="4980916" cy="4594302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00000" cy="6390477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Immagine 4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668999" y="3911599"/>
          <a:ext cx="13650925" cy="136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980916" cy="4594302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00000" cy="6390477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Immagine 4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668999" y="3911599"/>
          <a:ext cx="13650925" cy="136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00000" cy="639047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Immagine 3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6618084" y="0"/>
          <a:ext cx="4744016" cy="45943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Immagine 4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683067" cy="4680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6" name="Immagine 5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58535" y="3428999"/>
          <a:ext cx="13218265" cy="1524859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Immagine 2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329352"/>
          <a:ext cx="4980916" cy="4594302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Immagine 2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176952"/>
          <a:ext cx="4683067" cy="4594302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Immagine 4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980916" cy="4594302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00000" cy="6390477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5" name="Immagine 4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668999" y="3911599"/>
          <a:ext cx="13650925" cy="1368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00000" cy="6390477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400000" cy="639047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CD6A-77E3-A44C-97B3-E76524742F2C}" type="datetimeFigureOut">
              <a:rPr lang="it-IT" smtClean="0"/>
              <a:t>09/07/2018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74D5-EB6D-E447-B721-9A9B137897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4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0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11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14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15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16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19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201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2EAEA0B-59C6-D84A-ACF5-39F7978C25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5D7163-2FA7-3F49-8BE5-AFB94115F70D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20746D24-25C0-8149-9C40-A8F2C010D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C088550A-2539-2641-811D-D7EBA9AE6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31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917B-B125-FC4F-A584-419116A05C96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17B8-5EDF-9D4C-9DCD-0B1DEE7C7CA0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C08A-AC33-6046-BA67-6F08CF60F94D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4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E4A8C156-8FC8-C443-B798-1269851FD0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1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10" name="Line 5">
            <a:extLst>
              <a:ext uri="{FF2B5EF4-FFF2-40B4-BE49-F238E27FC236}">
                <a16:creationId xmlns="" xmlns:a16="http://schemas.microsoft.com/office/drawing/2014/main" id="{EBC08A07-065F-1B46-A6D1-FC407C9DC7AA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308100" y="6138272"/>
            <a:ext cx="10378951" cy="10215"/>
          </a:xfrm>
          <a:prstGeom prst="line">
            <a:avLst/>
          </a:prstGeom>
          <a:ln w="6350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659D42EF-05A8-1448-B48C-BB51CD28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273984"/>
            <a:ext cx="1055688" cy="14239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E13FCAB-339A-8446-BDA4-DE2AC1F83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37" y="288935"/>
            <a:ext cx="842551" cy="68680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CC6DEF14-F107-4948-A244-89F2732F0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30475"/>
          <a:stretch/>
        </p:blipFill>
        <p:spPr>
          <a:xfrm>
            <a:off x="1808892" y="6273800"/>
            <a:ext cx="1067810" cy="480372"/>
          </a:xfrm>
          <a:prstGeom prst="rect">
            <a:avLst/>
          </a:prstGeom>
        </p:spPr>
      </p:pic>
      <p:sp>
        <p:nvSpPr>
          <p:cNvPr id="20" name="Segnaposto contenuto 19">
            <a:extLst>
              <a:ext uri="{FF2B5EF4-FFF2-40B4-BE49-F238E27FC236}">
                <a16:creationId xmlns="" xmlns:a16="http://schemas.microsoft.com/office/drawing/2014/main" id="{EF9F3A19-9F05-454A-9BB0-5E787A30EF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5427" y="6273800"/>
            <a:ext cx="4631624" cy="189345"/>
          </a:xfrm>
        </p:spPr>
        <p:txBody>
          <a:bodyPr lIns="0" tIns="0" rIns="0" bIns="0">
            <a:normAutofit/>
          </a:bodyPr>
          <a:lstStyle>
            <a:lvl1pPr marL="0" indent="0" algn="r">
              <a:buFontTx/>
              <a:buNone/>
              <a:defRPr sz="10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NOME COGNOME</a:t>
            </a:r>
          </a:p>
        </p:txBody>
      </p:sp>
      <p:sp>
        <p:nvSpPr>
          <p:cNvPr id="21" name="Segnaposto contenuto 19">
            <a:extLst>
              <a:ext uri="{FF2B5EF4-FFF2-40B4-BE49-F238E27FC236}">
                <a16:creationId xmlns="" xmlns:a16="http://schemas.microsoft.com/office/drawing/2014/main" id="{B999D1F0-AD05-D040-BA38-B5D7F7D88D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55427" y="6533573"/>
            <a:ext cx="4631624" cy="189345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FontTx/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Qualifica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="" xmlns:a16="http://schemas.microsoft.com/office/drawing/2014/main" id="{EC41F74E-3D06-3947-8C6B-7209BF1BD6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28435" y="6276110"/>
            <a:ext cx="384174" cy="944562"/>
          </a:xfrm>
          <a:prstGeom prst="rect">
            <a:avLst/>
          </a:prstGeom>
          <a:solidFill>
            <a:srgbClr val="A0C01A"/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2" name="Segnaposto numero diapositiva 5">
            <a:extLst>
              <a:ext uri="{FF2B5EF4-FFF2-40B4-BE49-F238E27FC236}">
                <a16:creationId xmlns="" xmlns:a16="http://schemas.microsoft.com/office/drawing/2014/main" id="{63A0B7FC-F837-A849-A594-258A0676AC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328434" y="6317461"/>
            <a:ext cx="384175" cy="365125"/>
          </a:xfrm>
        </p:spPr>
        <p:txBody>
          <a:bodyPr lIns="0" tIns="0" rIns="0" bIns="0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C362E0-3E9A-B843-9406-2A58E9E51BD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="" xmlns:a16="http://schemas.microsoft.com/office/drawing/2014/main" id="{02B68A26-37B8-3444-BAAF-A3626F5C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826322"/>
          </a:xfrm>
        </p:spPr>
        <p:txBody>
          <a:bodyPr lIns="0" tIns="0" rIns="0" bIns="0" anchor="b" anchorCtr="0">
            <a:normAutofit/>
          </a:bodyPr>
          <a:lstStyle>
            <a:lvl1pPr>
              <a:defRPr sz="2800" b="1" i="0">
                <a:solidFill>
                  <a:srgbClr val="23AF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773846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595" userDrawn="1">
          <p15:clr>
            <a:srgbClr val="FBAE40"/>
          </p15:clr>
        </p15:guide>
        <p15:guide id="2" pos="824" userDrawn="1">
          <p15:clr>
            <a:srgbClr val="FBAE40"/>
          </p15:clr>
        </p15:guide>
        <p15:guide id="3" orient="horz" pos="3952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orient="horz" pos="41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CBAC-FD20-8E40-81A4-85FAD1FCF9A1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15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C3ED-3BFA-0947-81AF-E5754589E161}" type="datetime1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0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BDA4-F2A3-ED4A-A9B3-CDE880D3CD6B}" type="datetime1">
              <a:rPr lang="it-IT" smtClean="0"/>
              <a:t>09/07/2018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B48D-130B-6944-A5B9-E7A36724AEB7}" type="datetime1">
              <a:rPr lang="it-IT" smtClean="0"/>
              <a:t>09/07/2018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2D2-6232-4440-A533-6B4A035FE8D5}" type="datetime1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6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2270-DC41-AB41-8E6B-D8C3C2399E8D}" type="datetime1">
              <a:rPr lang="it-IT" smtClean="0"/>
              <a:t>09/07/2018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86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FEF0C-708D-6B4D-B9C0-F7D5E0807210}" type="datetime1">
              <a:rPr lang="it-IT" smtClean="0"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641D-4CE4-844E-95B6-5378775C41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="" xmlns:a16="http://schemas.microsoft.com/office/drawing/2014/main" id="{94AE9B3F-0964-6A48-87DC-8ADB199D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0"/>
            <a:ext cx="11160062" cy="60477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endParaRPr lang="en-US" altLang="it-IT" sz="3200" dirty="0"/>
          </a:p>
        </p:txBody>
      </p:sp>
      <p:sp>
        <p:nvSpPr>
          <p:cNvPr id="2053" name="Text Box 13">
            <a:extLst>
              <a:ext uri="{FF2B5EF4-FFF2-40B4-BE49-F238E27FC236}">
                <a16:creationId xmlns="" xmlns:a16="http://schemas.microsoft.com/office/drawing/2014/main" id="{F80A6B41-1D3D-894F-80B3-7BBC6A29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1" y="542924"/>
            <a:ext cx="10777945" cy="32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4000" b="1" dirty="0" smtClean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Integrazione </a:t>
            </a:r>
            <a:r>
              <a:rPr lang="it-IT" sz="4000" b="1" dirty="0">
                <a:solidFill>
                  <a:srgbClr val="23AFA2"/>
                </a:solidFill>
                <a:latin typeface="Century Gothic" panose="020B0502020202020204" pitchFamily="34" charset="0"/>
                <a:cs typeface="Arial Rounded MT Bold"/>
              </a:rPr>
              <a:t>di dati provenienti da più fonti per il calcolo di indicatori socio-economici a livello comunale</a:t>
            </a:r>
          </a:p>
        </p:txBody>
      </p:sp>
      <p:sp>
        <p:nvSpPr>
          <p:cNvPr id="2055" name="Text Box 16">
            <a:extLst>
              <a:ext uri="{FF2B5EF4-FFF2-40B4-BE49-F238E27FC236}">
                <a16:creationId xmlns="" xmlns:a16="http://schemas.microsoft.com/office/drawing/2014/main" id="{EB9C99B0-8318-BA41-BB4A-226A0DD20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92" y="5231156"/>
            <a:ext cx="5482167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MICHELE D’ALO’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defRPr/>
            </a:pPr>
            <a:r>
              <a:rPr lang="it-IT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ISTAT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BC2906F-66F6-5B4C-A18F-D3C0708A2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83" y="6297198"/>
            <a:ext cx="4900850" cy="306302"/>
          </a:xfrm>
          <a:prstGeom prst="rect">
            <a:avLst/>
          </a:prstGeom>
        </p:spPr>
      </p:pic>
      <p:sp>
        <p:nvSpPr>
          <p:cNvPr id="14" name="Line 5">
            <a:extLst>
              <a:ext uri="{FF2B5EF4-FFF2-40B4-BE49-F238E27FC236}">
                <a16:creationId xmlns="" xmlns:a16="http://schemas.microsoft.com/office/drawing/2014/main" id="{2660740C-8713-3D46-AC08-84E811E85A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9" y="6135038"/>
            <a:ext cx="11160062" cy="14228"/>
          </a:xfrm>
          <a:prstGeom prst="line">
            <a:avLst/>
          </a:prstGeom>
          <a:ln w="9525">
            <a:solidFill>
              <a:srgbClr val="23AFA2"/>
            </a:solidFill>
            <a:prstDash val="solid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426AEA8-1E8E-754A-B951-40A4DF078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2" t="2897" b="1882"/>
          <a:stretch/>
        </p:blipFill>
        <p:spPr>
          <a:xfrm>
            <a:off x="3026535" y="2601532"/>
            <a:ext cx="8660516" cy="3446251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4730EF8-A506-9247-BF2E-91949468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9641D-4CE4-844E-95B6-5378775C4102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zoom/>
      </p:transition>
    </mc:Choice>
    <mc:Fallback xmlns="">
      <p:transition spd="slow" advClick="0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9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706459"/>
              </p:ext>
            </p:extLst>
          </p:nvPr>
        </p:nvGraphicFramePr>
        <p:xfrm>
          <a:off x="1328434" y="1050204"/>
          <a:ext cx="4683067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65550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: </a:t>
            </a:r>
            <a:r>
              <a:rPr lang="en-US" dirty="0" err="1" smtClean="0"/>
              <a:t>correlazione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281416"/>
              </p:ext>
            </p:extLst>
          </p:nvPr>
        </p:nvGraphicFramePr>
        <p:xfrm>
          <a:off x="6163900" y="1131849"/>
          <a:ext cx="4980916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tangolo 1"/>
          <p:cNvSpPr/>
          <p:nvPr/>
        </p:nvSpPr>
        <p:spPr>
          <a:xfrm>
            <a:off x="7876235" y="5643379"/>
            <a:ext cx="2246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Comuni metropolitani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990284" y="5641878"/>
            <a:ext cx="333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Comuni metropolitani + province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1020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10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73356"/>
              </p:ext>
            </p:extLst>
          </p:nvPr>
        </p:nvGraphicFramePr>
        <p:xfrm>
          <a:off x="1328433" y="1176952"/>
          <a:ext cx="4683067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: </a:t>
            </a:r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 e per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aree</a:t>
            </a:r>
            <a:r>
              <a:rPr lang="en-US" dirty="0" smtClean="0"/>
              <a:t> – </a:t>
            </a:r>
            <a:r>
              <a:rPr lang="en-US" dirty="0" err="1" smtClean="0"/>
              <a:t>rischio</a:t>
            </a:r>
            <a:r>
              <a:rPr lang="en-US" dirty="0" smtClean="0"/>
              <a:t> </a:t>
            </a:r>
            <a:r>
              <a:rPr lang="en-US" dirty="0" err="1" smtClean="0"/>
              <a:t>povertà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655760"/>
              </p:ext>
            </p:extLst>
          </p:nvPr>
        </p:nvGraphicFramePr>
        <p:xfrm>
          <a:off x="6163900" y="1131849"/>
          <a:ext cx="4980916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30413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11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447271"/>
          </a:xfrm>
        </p:spPr>
        <p:txBody>
          <a:bodyPr/>
          <a:lstStyle/>
          <a:p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rischio</a:t>
            </a:r>
            <a:r>
              <a:rPr lang="en-US" dirty="0" smtClean="0"/>
              <a:t> </a:t>
            </a:r>
            <a:r>
              <a:rPr lang="en-US" dirty="0" err="1" smtClean="0"/>
              <a:t>povertà</a:t>
            </a:r>
            <a:r>
              <a:rPr lang="en-US" dirty="0" smtClean="0"/>
              <a:t>-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metropolitani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58943"/>
              </p:ext>
            </p:extLst>
          </p:nvPr>
        </p:nvGraphicFramePr>
        <p:xfrm>
          <a:off x="1712608" y="992749"/>
          <a:ext cx="9381035" cy="5067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023"/>
                <a:gridCol w="1243996"/>
                <a:gridCol w="988392"/>
                <a:gridCol w="761379"/>
                <a:gridCol w="599454"/>
                <a:gridCol w="1116979"/>
                <a:gridCol w="1015379"/>
                <a:gridCol w="853454"/>
                <a:gridCol w="1370979"/>
              </a:tblGrid>
              <a:tr h="800727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</a:t>
                      </a:r>
                    </a:p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metropolitano 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campionaria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achimede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r>
                        <a:rPr lang="it-IT" sz="1200" b="1" i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Genova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883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18.41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Torino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23.57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Milano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23.04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17.30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Bologna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18.14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Firenze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20.35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1576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25.99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9.93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Napoli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46.59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30.49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Reggio Calabria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36.04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Palermo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42.54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Messina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37.34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Catania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49.19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Cagliari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27.15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53849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12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49919"/>
              </p:ext>
            </p:extLst>
          </p:nvPr>
        </p:nvGraphicFramePr>
        <p:xfrm>
          <a:off x="1328433" y="1176952"/>
          <a:ext cx="4683067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: </a:t>
            </a:r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 e per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aree</a:t>
            </a:r>
            <a:r>
              <a:rPr lang="en-US" dirty="0" smtClean="0"/>
              <a:t> – </a:t>
            </a:r>
            <a:r>
              <a:rPr lang="en-US" dirty="0" err="1" smtClean="0"/>
              <a:t>diseguaglianza</a:t>
            </a:r>
            <a:r>
              <a:rPr lang="en-US" dirty="0" smtClean="0"/>
              <a:t> del </a:t>
            </a:r>
            <a:r>
              <a:rPr lang="en-US" dirty="0" err="1" smtClean="0"/>
              <a:t>reddito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046595"/>
              </p:ext>
            </p:extLst>
          </p:nvPr>
        </p:nvGraphicFramePr>
        <p:xfrm>
          <a:off x="6163900" y="1131848"/>
          <a:ext cx="4980916" cy="46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6639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13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447271"/>
          </a:xfrm>
        </p:spPr>
        <p:txBody>
          <a:bodyPr/>
          <a:lstStyle/>
          <a:p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diseguaglianza</a:t>
            </a:r>
            <a:r>
              <a:rPr lang="en-US" dirty="0" smtClean="0"/>
              <a:t> </a:t>
            </a:r>
            <a:r>
              <a:rPr lang="en-US" dirty="0" err="1" smtClean="0"/>
              <a:t>reddito</a:t>
            </a:r>
            <a:r>
              <a:rPr lang="en-US" dirty="0" smtClean="0"/>
              <a:t>-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metropolitani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68646"/>
              </p:ext>
            </p:extLst>
          </p:nvPr>
        </p:nvGraphicFramePr>
        <p:xfrm>
          <a:off x="1712608" y="992749"/>
          <a:ext cx="9381035" cy="5069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023"/>
                <a:gridCol w="1243996"/>
                <a:gridCol w="988392"/>
                <a:gridCol w="761379"/>
                <a:gridCol w="599454"/>
                <a:gridCol w="1116979"/>
                <a:gridCol w="1015379"/>
                <a:gridCol w="853454"/>
                <a:gridCol w="1370979"/>
              </a:tblGrid>
              <a:tr h="800727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</a:t>
                      </a:r>
                    </a:p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metropolitano 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campionaria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achimede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r>
                        <a:rPr lang="it-IT" sz="1200" b="1" i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Genova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883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Torino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Milano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Bologna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Firenze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1576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Napoli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155.66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102.87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Reggio Calabria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214.66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128.63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Palermo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159.28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104.72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Messina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132.82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100.02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Catania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63.94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409.51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120.72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Cagliari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253.95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149.19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54918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14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708339"/>
              </p:ext>
            </p:extLst>
          </p:nvPr>
        </p:nvGraphicFramePr>
        <p:xfrm>
          <a:off x="1328433" y="1176952"/>
          <a:ext cx="4683067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: </a:t>
            </a:r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 e per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aree</a:t>
            </a:r>
            <a:r>
              <a:rPr lang="en-US" dirty="0" smtClean="0"/>
              <a:t> – </a:t>
            </a:r>
            <a:r>
              <a:rPr lang="en-US" dirty="0" err="1" smtClean="0"/>
              <a:t>severa</a:t>
            </a:r>
            <a:r>
              <a:rPr lang="en-US" dirty="0" smtClean="0"/>
              <a:t> </a:t>
            </a:r>
            <a:r>
              <a:rPr lang="en-US" dirty="0" err="1" smtClean="0"/>
              <a:t>deprivazione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669703"/>
              </p:ext>
            </p:extLst>
          </p:nvPr>
        </p:nvGraphicFramePr>
        <p:xfrm>
          <a:off x="6163900" y="1131849"/>
          <a:ext cx="4980916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2253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15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4472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severa</a:t>
            </a:r>
            <a:r>
              <a:rPr lang="en-US" dirty="0" smtClean="0"/>
              <a:t> </a:t>
            </a:r>
            <a:r>
              <a:rPr lang="en-US" dirty="0" err="1" smtClean="0"/>
              <a:t>deprivazione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-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metropolitani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02231"/>
              </p:ext>
            </p:extLst>
          </p:nvPr>
        </p:nvGraphicFramePr>
        <p:xfrm>
          <a:off x="1712608" y="992749"/>
          <a:ext cx="8392643" cy="5069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023"/>
                <a:gridCol w="1243996"/>
                <a:gridCol w="761379"/>
                <a:gridCol w="599454"/>
                <a:gridCol w="1116979"/>
                <a:gridCol w="1015379"/>
                <a:gridCol w="853454"/>
                <a:gridCol w="1370979"/>
              </a:tblGrid>
              <a:tr h="800727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</a:t>
                      </a:r>
                    </a:p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metropolitano 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campionaria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r>
                        <a:rPr lang="it-IT" sz="1200" b="1" i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Genova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883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9.91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Torino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Milano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Bologna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33.40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Firenze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1576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Napoli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Reggio Calabria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Palermo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Messina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18.51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Catania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Cagliari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47.76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80608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16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27291"/>
              </p:ext>
            </p:extLst>
          </p:nvPr>
        </p:nvGraphicFramePr>
        <p:xfrm>
          <a:off x="1328433" y="1176952"/>
          <a:ext cx="4683067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: </a:t>
            </a:r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 e per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aree</a:t>
            </a:r>
            <a:r>
              <a:rPr lang="en-US" dirty="0" smtClean="0"/>
              <a:t> – </a:t>
            </a:r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intensità</a:t>
            </a:r>
            <a:r>
              <a:rPr lang="en-US" dirty="0" smtClean="0"/>
              <a:t> </a:t>
            </a:r>
            <a:r>
              <a:rPr lang="en-US" dirty="0" err="1" smtClean="0"/>
              <a:t>lavorativa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877502"/>
              </p:ext>
            </p:extLst>
          </p:nvPr>
        </p:nvGraphicFramePr>
        <p:xfrm>
          <a:off x="6163900" y="1131849"/>
          <a:ext cx="4980916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0744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17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195525"/>
            <a:ext cx="9452528" cy="447271"/>
          </a:xfrm>
        </p:spPr>
        <p:txBody>
          <a:bodyPr/>
          <a:lstStyle/>
          <a:p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 </a:t>
            </a:r>
            <a:r>
              <a:rPr lang="en-US" dirty="0" err="1" smtClean="0"/>
              <a:t>intensità</a:t>
            </a:r>
            <a:r>
              <a:rPr lang="en-US" dirty="0" smtClean="0"/>
              <a:t> </a:t>
            </a:r>
            <a:r>
              <a:rPr lang="en-US" dirty="0" err="1" smtClean="0"/>
              <a:t>lavorativa</a:t>
            </a:r>
            <a:r>
              <a:rPr lang="en-US" dirty="0" smtClean="0"/>
              <a:t>-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metropolitani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10872"/>
              </p:ext>
            </p:extLst>
          </p:nvPr>
        </p:nvGraphicFramePr>
        <p:xfrm>
          <a:off x="1712608" y="992749"/>
          <a:ext cx="9381035" cy="5069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023"/>
                <a:gridCol w="1243996"/>
                <a:gridCol w="988392"/>
                <a:gridCol w="761379"/>
                <a:gridCol w="599454"/>
                <a:gridCol w="1116979"/>
                <a:gridCol w="1015379"/>
                <a:gridCol w="853454"/>
                <a:gridCol w="1370979"/>
              </a:tblGrid>
              <a:tr h="800727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</a:t>
                      </a:r>
                    </a:p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metropolitano 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campionaria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achimede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r>
                        <a:rPr lang="it-IT" sz="1200" b="1" i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diretto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SAE spazio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</a:tr>
              <a:tr h="3069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Genova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883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Torino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Milano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7.80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279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Bologna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15.83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9.82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9.61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29.52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Firenze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30.89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1576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Napoli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Reggio Calabria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Palermo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260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Messina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168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20.05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19.92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Catania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Cagliari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19.94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39228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=""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457607" y="718526"/>
            <a:ext cx="9759637" cy="524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rgbClr val="00B050"/>
              </a:solidFill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B050"/>
                </a:solidFill>
              </a:rPr>
              <a:t>I </a:t>
            </a:r>
            <a:r>
              <a:rPr lang="en-US" sz="1600" dirty="0" err="1" smtClean="0">
                <a:solidFill>
                  <a:srgbClr val="00B050"/>
                </a:solidFill>
              </a:rPr>
              <a:t>dati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amministrativi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sono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importanti</a:t>
            </a:r>
            <a:r>
              <a:rPr lang="en-US" sz="1600" dirty="0" smtClean="0">
                <a:solidFill>
                  <a:srgbClr val="00B050"/>
                </a:solidFill>
              </a:rPr>
              <a:t> al fine di </a:t>
            </a:r>
            <a:r>
              <a:rPr lang="en-US" sz="1600" dirty="0" err="1" smtClean="0">
                <a:solidFill>
                  <a:srgbClr val="00B050"/>
                </a:solidFill>
              </a:rPr>
              <a:t>ottenere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miglioramenti</a:t>
            </a:r>
            <a:r>
              <a:rPr lang="en-US" sz="1600" dirty="0" smtClean="0">
                <a:solidFill>
                  <a:srgbClr val="00B050"/>
                </a:solidFill>
              </a:rPr>
              <a:t> di </a:t>
            </a:r>
            <a:r>
              <a:rPr lang="en-US" sz="1600" dirty="0" err="1" smtClean="0">
                <a:solidFill>
                  <a:srgbClr val="00B050"/>
                </a:solidFill>
              </a:rPr>
              <a:t>efficienza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nelle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stime</a:t>
            </a:r>
            <a:r>
              <a:rPr lang="en-US" sz="1600" dirty="0" smtClean="0">
                <a:solidFill>
                  <a:srgbClr val="00B050"/>
                </a:solidFill>
              </a:rPr>
              <a:t> per </a:t>
            </a:r>
            <a:r>
              <a:rPr lang="en-US" sz="1600" dirty="0" err="1" smtClean="0">
                <a:solidFill>
                  <a:srgbClr val="00B050"/>
                </a:solidFill>
              </a:rPr>
              <a:t>piccole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aree</a:t>
            </a:r>
            <a:endParaRPr lang="en-US" sz="1600" dirty="0" smtClean="0">
              <a:solidFill>
                <a:srgbClr val="00B05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600" dirty="0" smtClean="0">
              <a:solidFill>
                <a:srgbClr val="00B05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</a:rPr>
              <a:t>Per </a:t>
            </a:r>
            <a:r>
              <a:rPr lang="en-US" sz="1600" dirty="0" err="1">
                <a:solidFill>
                  <a:srgbClr val="00B050"/>
                </a:solidFill>
              </a:rPr>
              <a:t>molti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indicatori</a:t>
            </a:r>
            <a:r>
              <a:rPr lang="en-US" sz="1600" dirty="0">
                <a:solidFill>
                  <a:srgbClr val="00B050"/>
                </a:solidFill>
              </a:rPr>
              <a:t> è </a:t>
            </a:r>
            <a:r>
              <a:rPr lang="en-US" sz="1600" dirty="0" err="1">
                <a:solidFill>
                  <a:srgbClr val="00B050"/>
                </a:solidFill>
              </a:rPr>
              <a:t>inoltre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importante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tener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conto</a:t>
            </a:r>
            <a:r>
              <a:rPr lang="en-US" sz="1600" dirty="0">
                <a:solidFill>
                  <a:srgbClr val="00B050"/>
                </a:solidFill>
              </a:rPr>
              <a:t> di </a:t>
            </a:r>
            <a:r>
              <a:rPr lang="en-US" sz="1600" dirty="0" err="1">
                <a:solidFill>
                  <a:srgbClr val="00B050"/>
                </a:solidFill>
              </a:rPr>
              <a:t>una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struttura</a:t>
            </a:r>
            <a:r>
              <a:rPr lang="en-US" sz="1600" dirty="0">
                <a:solidFill>
                  <a:srgbClr val="00B050"/>
                </a:solidFill>
              </a:rPr>
              <a:t> di </a:t>
            </a:r>
            <a:r>
              <a:rPr lang="en-US" sz="1600" dirty="0" err="1">
                <a:solidFill>
                  <a:srgbClr val="00B050"/>
                </a:solidFill>
              </a:rPr>
              <a:t>correlazione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spaziale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tra</a:t>
            </a:r>
            <a:r>
              <a:rPr lang="en-US" sz="1600" dirty="0">
                <a:solidFill>
                  <a:srgbClr val="00B050"/>
                </a:solidFill>
              </a:rPr>
              <a:t> le </a:t>
            </a:r>
            <a:r>
              <a:rPr lang="en-US" sz="1600" dirty="0" err="1" smtClean="0">
                <a:solidFill>
                  <a:srgbClr val="00B050"/>
                </a:solidFill>
              </a:rPr>
              <a:t>aree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B05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Ulteriore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validazione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dei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risultati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finora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ottenuti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Utilizzo</a:t>
            </a:r>
            <a:r>
              <a:rPr lang="en-US" sz="1600" dirty="0" smtClean="0">
                <a:solidFill>
                  <a:srgbClr val="0070C0"/>
                </a:solidFill>
              </a:rPr>
              <a:t> di </a:t>
            </a:r>
            <a:r>
              <a:rPr lang="en-US" sz="1600" dirty="0" err="1" smtClean="0">
                <a:solidFill>
                  <a:srgbClr val="0070C0"/>
                </a:solidFill>
              </a:rPr>
              <a:t>modelli</a:t>
            </a:r>
            <a:r>
              <a:rPr lang="en-US" sz="1600" dirty="0" smtClean="0">
                <a:solidFill>
                  <a:srgbClr val="0070C0"/>
                </a:solidFill>
              </a:rPr>
              <a:t> area level </a:t>
            </a:r>
            <a:r>
              <a:rPr lang="en-US" sz="1600" dirty="0" err="1" smtClean="0">
                <a:solidFill>
                  <a:srgbClr val="0070C0"/>
                </a:solidFill>
              </a:rPr>
              <a:t>più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complessi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-</a:t>
            </a:r>
            <a:r>
              <a:rPr lang="en-US" sz="1600" dirty="0" err="1" smtClean="0">
                <a:solidFill>
                  <a:srgbClr val="0070C0"/>
                </a:solidFill>
              </a:rPr>
              <a:t>modelli</a:t>
            </a:r>
            <a:r>
              <a:rPr lang="en-US" sz="1600" dirty="0" smtClean="0">
                <a:solidFill>
                  <a:srgbClr val="0070C0"/>
                </a:solidFill>
              </a:rPr>
              <a:t> a </a:t>
            </a:r>
            <a:r>
              <a:rPr lang="en-US" sz="1600" dirty="0" err="1" smtClean="0">
                <a:solidFill>
                  <a:srgbClr val="0070C0"/>
                </a:solidFill>
              </a:rPr>
              <a:t>variabili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latenti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univariati</a:t>
            </a:r>
            <a:r>
              <a:rPr lang="en-US" sz="1600" dirty="0" smtClean="0">
                <a:solidFill>
                  <a:srgbClr val="0070C0"/>
                </a:solidFill>
              </a:rPr>
              <a:t> e </a:t>
            </a:r>
            <a:r>
              <a:rPr lang="en-US" sz="1600" dirty="0" err="1" smtClean="0">
                <a:solidFill>
                  <a:srgbClr val="0070C0"/>
                </a:solidFill>
              </a:rPr>
              <a:t>multivariati</a:t>
            </a:r>
            <a:r>
              <a:rPr lang="en-US" sz="1600" dirty="0" smtClean="0">
                <a:solidFill>
                  <a:srgbClr val="0070C0"/>
                </a:solidFill>
              </a:rPr>
              <a:t> (Bertarelli </a:t>
            </a:r>
            <a:r>
              <a:rPr lang="en-US" sz="1600" dirty="0">
                <a:solidFill>
                  <a:srgbClr val="0070C0"/>
                </a:solidFill>
              </a:rPr>
              <a:t>et al., 2018)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0070C0"/>
                </a:solidFill>
              </a:rPr>
              <a:t>Utilizzo</a:t>
            </a:r>
            <a:r>
              <a:rPr lang="en-US" sz="1600" dirty="0">
                <a:solidFill>
                  <a:srgbClr val="0070C0"/>
                </a:solidFill>
              </a:rPr>
              <a:t> di </a:t>
            </a:r>
            <a:r>
              <a:rPr lang="en-US" sz="1600" dirty="0" err="1">
                <a:solidFill>
                  <a:srgbClr val="0070C0"/>
                </a:solidFill>
              </a:rPr>
              <a:t>modelli</a:t>
            </a:r>
            <a:r>
              <a:rPr lang="en-US" sz="1600" dirty="0">
                <a:solidFill>
                  <a:srgbClr val="0070C0"/>
                </a:solidFill>
              </a:rPr>
              <a:t> per </a:t>
            </a:r>
            <a:r>
              <a:rPr lang="en-US" sz="1600" dirty="0" err="1">
                <a:solidFill>
                  <a:srgbClr val="0070C0"/>
                </a:solidFill>
              </a:rPr>
              <a:t>piccole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aree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definiti</a:t>
            </a:r>
            <a:r>
              <a:rPr lang="en-US" sz="1600" dirty="0">
                <a:solidFill>
                  <a:srgbClr val="0070C0"/>
                </a:solidFill>
              </a:rPr>
              <a:t> a </a:t>
            </a:r>
            <a:r>
              <a:rPr lang="en-US" sz="1600" dirty="0" err="1">
                <a:solidFill>
                  <a:srgbClr val="0070C0"/>
                </a:solidFill>
              </a:rPr>
              <a:t>livello</a:t>
            </a:r>
            <a:r>
              <a:rPr lang="en-US" sz="1600" dirty="0">
                <a:solidFill>
                  <a:srgbClr val="0070C0"/>
                </a:solidFill>
              </a:rPr>
              <a:t> di </a:t>
            </a:r>
            <a:r>
              <a:rPr lang="en-US" sz="1600" dirty="0" err="1">
                <a:solidFill>
                  <a:srgbClr val="0070C0"/>
                </a:solidFill>
              </a:rPr>
              <a:t>unità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elementari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Utilizzo</a:t>
            </a:r>
            <a:r>
              <a:rPr lang="en-US" sz="1600" dirty="0" smtClean="0">
                <a:solidFill>
                  <a:srgbClr val="0070C0"/>
                </a:solidFill>
              </a:rPr>
              <a:t> di </a:t>
            </a:r>
            <a:r>
              <a:rPr lang="en-US" sz="1600" dirty="0" err="1" smtClean="0">
                <a:solidFill>
                  <a:srgbClr val="0070C0"/>
                </a:solidFill>
              </a:rPr>
              <a:t>stimatori</a:t>
            </a:r>
            <a:r>
              <a:rPr lang="en-US" sz="1600" dirty="0" smtClean="0">
                <a:solidFill>
                  <a:srgbClr val="0070C0"/>
                </a:solidFill>
              </a:rPr>
              <a:t> projection (</a:t>
            </a:r>
            <a:r>
              <a:rPr lang="en-US" sz="1600" dirty="0">
                <a:solidFill>
                  <a:srgbClr val="0070C0"/>
                </a:solidFill>
              </a:rPr>
              <a:t>Kim and Rao, 2011</a:t>
            </a:r>
            <a:r>
              <a:rPr lang="en-US" sz="1600" dirty="0" smtClean="0">
                <a:solidFill>
                  <a:srgbClr val="0070C0"/>
                </a:solidFill>
              </a:rPr>
              <a:t>), per la </a:t>
            </a:r>
            <a:r>
              <a:rPr lang="en-US" sz="1600" dirty="0" err="1" smtClean="0">
                <a:solidFill>
                  <a:srgbClr val="0070C0"/>
                </a:solidFill>
              </a:rPr>
              <a:t>proiezione</a:t>
            </a:r>
            <a:r>
              <a:rPr lang="en-US" sz="1600" dirty="0" smtClean="0">
                <a:solidFill>
                  <a:srgbClr val="0070C0"/>
                </a:solidFill>
              </a:rPr>
              <a:t> di </a:t>
            </a:r>
            <a:r>
              <a:rPr lang="en-US" sz="1600" dirty="0" err="1" smtClean="0">
                <a:solidFill>
                  <a:srgbClr val="0070C0"/>
                </a:solidFill>
              </a:rPr>
              <a:t>valori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sintetici</a:t>
            </a:r>
            <a:r>
              <a:rPr lang="en-US" sz="1600" dirty="0" smtClean="0">
                <a:solidFill>
                  <a:srgbClr val="0070C0"/>
                </a:solidFill>
              </a:rPr>
              <a:t>  da  </a:t>
            </a:r>
            <a:r>
              <a:rPr lang="en-US" sz="1600" dirty="0">
                <a:solidFill>
                  <a:srgbClr val="0070C0"/>
                </a:solidFill>
              </a:rPr>
              <a:t>EU-SILC 2016 </a:t>
            </a:r>
            <a:r>
              <a:rPr lang="en-US" sz="1600" dirty="0" smtClean="0">
                <a:solidFill>
                  <a:srgbClr val="0070C0"/>
                </a:solidFill>
              </a:rPr>
              <a:t>ad </a:t>
            </a:r>
            <a:r>
              <a:rPr lang="en-US" sz="1600" dirty="0" err="1" smtClean="0">
                <a:solidFill>
                  <a:srgbClr val="0070C0"/>
                </a:solidFill>
              </a:rPr>
              <a:t>Archimede</a:t>
            </a:r>
            <a:r>
              <a:rPr lang="en-US" sz="1600" dirty="0" smtClean="0">
                <a:solidFill>
                  <a:srgbClr val="0070C0"/>
                </a:solidFill>
              </a:rPr>
              <a:t> o  da </a:t>
            </a:r>
            <a:r>
              <a:rPr lang="en-US" sz="1600" dirty="0">
                <a:solidFill>
                  <a:srgbClr val="0070C0"/>
                </a:solidFill>
              </a:rPr>
              <a:t>EU-SILC 2016 </a:t>
            </a:r>
            <a:r>
              <a:rPr lang="en-US" sz="1600" dirty="0" smtClean="0">
                <a:solidFill>
                  <a:srgbClr val="0070C0"/>
                </a:solidFill>
              </a:rPr>
              <a:t>a </a:t>
            </a:r>
            <a:r>
              <a:rPr lang="en-US" sz="1600" dirty="0" err="1" smtClean="0">
                <a:solidFill>
                  <a:srgbClr val="0070C0"/>
                </a:solidFill>
              </a:rPr>
              <a:t>Forze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L</a:t>
            </a:r>
            <a:r>
              <a:rPr lang="en-US" sz="1600" dirty="0" err="1" smtClean="0">
                <a:solidFill>
                  <a:srgbClr val="0070C0"/>
                </a:solidFill>
              </a:rPr>
              <a:t>avoro</a:t>
            </a:r>
            <a:r>
              <a:rPr lang="en-US" sz="1600" dirty="0" smtClean="0">
                <a:solidFill>
                  <a:srgbClr val="0070C0"/>
                </a:solidFill>
              </a:rPr>
              <a:t>.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Definizione</a:t>
            </a:r>
            <a:r>
              <a:rPr lang="en-US" sz="1600" dirty="0" smtClean="0">
                <a:solidFill>
                  <a:srgbClr val="0070C0"/>
                </a:solidFill>
              </a:rPr>
              <a:t> di </a:t>
            </a:r>
            <a:r>
              <a:rPr lang="en-US" sz="1600" dirty="0" err="1" smtClean="0">
                <a:solidFill>
                  <a:srgbClr val="0070C0"/>
                </a:solidFill>
              </a:rPr>
              <a:t>aree</a:t>
            </a:r>
            <a:r>
              <a:rPr lang="en-US" sz="1600" dirty="0" smtClean="0">
                <a:solidFill>
                  <a:srgbClr val="0070C0"/>
                </a:solidFill>
              </a:rPr>
              <a:t> definite come </a:t>
            </a:r>
            <a:r>
              <a:rPr lang="en-US" sz="1600" dirty="0" err="1" smtClean="0">
                <a:solidFill>
                  <a:srgbClr val="0070C0"/>
                </a:solidFill>
              </a:rPr>
              <a:t>aggregazione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funzionale</a:t>
            </a:r>
            <a:r>
              <a:rPr lang="en-US" sz="1600" dirty="0" smtClean="0">
                <a:solidFill>
                  <a:srgbClr val="0070C0"/>
                </a:solidFill>
              </a:rPr>
              <a:t> di </a:t>
            </a:r>
            <a:r>
              <a:rPr lang="en-US" sz="1600" dirty="0" err="1" smtClean="0">
                <a:solidFill>
                  <a:srgbClr val="0070C0"/>
                </a:solidFill>
              </a:rPr>
              <a:t>piccoli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comuni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Benchmarking </a:t>
            </a:r>
            <a:r>
              <a:rPr lang="en-US" sz="1600" dirty="0" err="1" smtClean="0">
                <a:solidFill>
                  <a:srgbClr val="0070C0"/>
                </a:solidFill>
              </a:rPr>
              <a:t>delle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stime</a:t>
            </a:r>
            <a:r>
              <a:rPr lang="en-US" sz="1600" dirty="0" smtClean="0">
                <a:solidFill>
                  <a:srgbClr val="0070C0"/>
                </a:solidFill>
              </a:rPr>
              <a:t> per </a:t>
            </a:r>
            <a:r>
              <a:rPr lang="en-US" sz="1600" dirty="0" err="1" smtClean="0">
                <a:solidFill>
                  <a:srgbClr val="0070C0"/>
                </a:solidFill>
              </a:rPr>
              <a:t>piccole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aree</a:t>
            </a:r>
            <a:r>
              <a:rPr lang="en-US" sz="1600" dirty="0" smtClean="0">
                <a:solidFill>
                  <a:srgbClr val="0070C0"/>
                </a:solidFill>
              </a:rPr>
              <a:t> con le </a:t>
            </a:r>
            <a:r>
              <a:rPr lang="en-US" sz="1600" dirty="0" err="1" smtClean="0">
                <a:solidFill>
                  <a:srgbClr val="0070C0"/>
                </a:solidFill>
              </a:rPr>
              <a:t>stime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dirette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70C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00B05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600" dirty="0" smtClean="0">
              <a:solidFill>
                <a:srgbClr val="00B05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it-IT" sz="1600" dirty="0">
              <a:solidFill>
                <a:srgbClr val="00B05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530225" algn="just"/>
            <a:endParaRPr lang="it-IT" sz="1600" i="1" dirty="0" smtClean="0">
              <a:cs typeface="Arial" panose="020B0604020202020204" pitchFamily="34" charset="0"/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18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smtClean="0"/>
              <a:t>Michele D’Alò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742383"/>
            <a:ext cx="9452528" cy="497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Conclusioni</a:t>
            </a:r>
            <a:r>
              <a:rPr lang="en-US" dirty="0" smtClean="0"/>
              <a:t> e </a:t>
            </a:r>
            <a:r>
              <a:rPr lang="en-US" dirty="0" err="1" smtClean="0">
                <a:solidFill>
                  <a:srgbClr val="0070C0"/>
                </a:solidFill>
              </a:rPr>
              <a:t>sviluppi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futuri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201503"/>
      </p:ext>
    </p:extLst>
  </p:cSld>
  <p:clrMapOvr>
    <a:masterClrMapping/>
  </p:clrMapOvr>
  <p:transition spd="med" advClick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=""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457607" y="962957"/>
            <a:ext cx="9759637" cy="51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800" b="1" dirty="0" smtClean="0">
                <a:solidFill>
                  <a:srgbClr val="00B050"/>
                </a:solidFill>
              </a:rPr>
              <a:t>L’obiettivo </a:t>
            </a:r>
            <a:r>
              <a:rPr lang="it-IT" sz="1800" b="1" dirty="0">
                <a:solidFill>
                  <a:srgbClr val="00B050"/>
                </a:solidFill>
              </a:rPr>
              <a:t>è quello di proporre uno strumento statistico in grado di fornire stime ad un livello molto dettagliato, al fine di supportare le politiche urbane in base alle specificità del territorio.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endParaRPr lang="en-US" sz="800" b="1" dirty="0" smtClean="0">
              <a:solidFill>
                <a:srgbClr val="00B050"/>
              </a:solidFill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800" b="1" dirty="0" smtClean="0">
                <a:solidFill>
                  <a:srgbClr val="00B050"/>
                </a:solidFill>
              </a:rPr>
              <a:t>Domini di interesse: </a:t>
            </a:r>
            <a:r>
              <a:rPr lang="it-IT" sz="1800" dirty="0"/>
              <a:t>Comuni </a:t>
            </a:r>
            <a:r>
              <a:rPr lang="it-IT" sz="1800" dirty="0" smtClean="0"/>
              <a:t>metropolitani + provincie (124 aree di interesse). 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00B050"/>
                </a:solidFill>
              </a:rPr>
              <a:t>Idea: </a:t>
            </a:r>
            <a:r>
              <a:rPr lang="en-US" sz="1800" dirty="0" err="1" smtClean="0"/>
              <a:t>sfruttare</a:t>
            </a:r>
            <a:r>
              <a:rPr lang="en-US" sz="1800" dirty="0" smtClean="0"/>
              <a:t> </a:t>
            </a:r>
            <a:r>
              <a:rPr lang="en-US" sz="1800" dirty="0"/>
              <a:t>le </a:t>
            </a:r>
            <a:r>
              <a:rPr lang="en-US" sz="1800" dirty="0" err="1"/>
              <a:t>nuove</a:t>
            </a:r>
            <a:r>
              <a:rPr lang="en-US" sz="1800" dirty="0"/>
              <a:t> </a:t>
            </a:r>
            <a:r>
              <a:rPr lang="en-US" sz="1800" dirty="0" err="1"/>
              <a:t>fonti</a:t>
            </a:r>
            <a:r>
              <a:rPr lang="en-US" sz="1800" dirty="0"/>
              <a:t> di </a:t>
            </a:r>
            <a:r>
              <a:rPr lang="en-US" sz="1800" dirty="0" err="1"/>
              <a:t>informazione</a:t>
            </a:r>
            <a:r>
              <a:rPr lang="en-US" sz="1800" dirty="0"/>
              <a:t>, </a:t>
            </a:r>
            <a:r>
              <a:rPr lang="en-US" sz="1800" dirty="0" err="1"/>
              <a:t>attraverso</a:t>
            </a:r>
            <a:r>
              <a:rPr lang="en-US" sz="1800" dirty="0"/>
              <a:t> l’</a:t>
            </a:r>
            <a:r>
              <a:rPr lang="it-IT" sz="1800" dirty="0"/>
              <a:t>integrazione di dati da indagine, FL ed </a:t>
            </a:r>
            <a:r>
              <a:rPr lang="it-IT" sz="1800" dirty="0" smtClean="0"/>
              <a:t>EU-SILC  </a:t>
            </a:r>
            <a:r>
              <a:rPr lang="it-IT" sz="1800" dirty="0"/>
              <a:t>con dati di fonte amministrativa  (Archimede)</a:t>
            </a:r>
            <a:endParaRPr lang="it-IT" sz="1800" dirty="0" smtClean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r>
              <a:rPr lang="it-IT" sz="1800" b="1" dirty="0" smtClean="0">
                <a:solidFill>
                  <a:srgbClr val="00B050"/>
                </a:solidFill>
              </a:rPr>
              <a:t>Risultati </a:t>
            </a:r>
            <a:r>
              <a:rPr lang="it-IT" sz="1800" b="1" dirty="0">
                <a:solidFill>
                  <a:srgbClr val="00B050"/>
                </a:solidFill>
              </a:rPr>
              <a:t>attesi: </a:t>
            </a:r>
            <a:r>
              <a:rPr lang="it-IT" sz="1800" dirty="0"/>
              <a:t>Metodologia per il calcolo di indicatori per domini non pianificati; produzione di stime che siano consistenti con le informazione statistica ufficiale prodotta </a:t>
            </a:r>
            <a:r>
              <a:rPr lang="it-IT" sz="1800" dirty="0" smtClean="0"/>
              <a:t>dall’Istat a livello di dominio pianificato  </a:t>
            </a:r>
          </a:p>
          <a:p>
            <a:pPr marL="0" indent="0" algn="ctr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</a:pPr>
            <a:r>
              <a:rPr lang="it-IT" sz="2000" b="1" dirty="0" smtClean="0">
                <a:solidFill>
                  <a:srgbClr val="00B050"/>
                </a:solidFill>
              </a:rPr>
              <a:t>Partecipanti al progetto</a:t>
            </a:r>
          </a:p>
          <a:p>
            <a:pPr marL="341313" indent="-3429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Ø"/>
            </a:pPr>
            <a:r>
              <a:rPr lang="it-IT" sz="1400" dirty="0" smtClean="0"/>
              <a:t>ISTAT </a:t>
            </a:r>
            <a:r>
              <a:rPr lang="it-IT" sz="1400" dirty="0"/>
              <a:t>(DIRM/DCME/MEB, </a:t>
            </a:r>
            <a:r>
              <a:rPr lang="it-IT" sz="1400" dirty="0" smtClean="0"/>
              <a:t>DIPS/DCSS/SSB) - </a:t>
            </a:r>
            <a:r>
              <a:rPr lang="it-IT" sz="1400" dirty="0"/>
              <a:t>Michele D'Alò, Alessio </a:t>
            </a:r>
            <a:r>
              <a:rPr lang="it-IT" sz="1400" dirty="0" err="1"/>
              <a:t>Guandalini</a:t>
            </a:r>
            <a:r>
              <a:rPr lang="it-IT" sz="1400" dirty="0"/>
              <a:t>, Sara Casacci, Stefano </a:t>
            </a:r>
            <a:r>
              <a:rPr lang="it-IT" sz="1400" dirty="0" err="1"/>
              <a:t>Daddi</a:t>
            </a:r>
            <a:r>
              <a:rPr lang="it-IT" sz="1400" dirty="0"/>
              <a:t>, Dario </a:t>
            </a:r>
            <a:r>
              <a:rPr lang="it-IT" sz="1400" dirty="0" err="1"/>
              <a:t>Ercolani</a:t>
            </a:r>
            <a:r>
              <a:rPr lang="it-IT" sz="1400" dirty="0"/>
              <a:t>  </a:t>
            </a:r>
            <a:r>
              <a:rPr lang="it-IT" sz="1400" dirty="0">
                <a:solidFill>
                  <a:srgbClr val="FF0000"/>
                </a:solidFill>
              </a:rPr>
              <a:t>| 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smtClean="0"/>
              <a:t>Andrea </a:t>
            </a:r>
            <a:r>
              <a:rPr lang="it-IT" sz="1400" dirty="0"/>
              <a:t>Fasulo, Fabrizio </a:t>
            </a:r>
            <a:r>
              <a:rPr lang="it-IT" sz="1400" dirty="0" smtClean="0"/>
              <a:t>Solari</a:t>
            </a:r>
          </a:p>
          <a:p>
            <a:pPr marL="341313" indent="-3429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Ø"/>
            </a:pPr>
            <a:r>
              <a:rPr lang="it-IT" sz="1400" dirty="0" smtClean="0"/>
              <a:t>Roma Capitale- Clementina Villani </a:t>
            </a:r>
          </a:p>
          <a:p>
            <a:pPr marL="341313" indent="-3429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Ø"/>
            </a:pPr>
            <a:r>
              <a:rPr lang="it-IT" sz="1400" dirty="0" smtClean="0"/>
              <a:t>Università </a:t>
            </a:r>
            <a:r>
              <a:rPr lang="it-IT" sz="1400" dirty="0"/>
              <a:t>di </a:t>
            </a:r>
            <a:r>
              <a:rPr lang="it-IT" sz="1400" dirty="0" smtClean="0"/>
              <a:t>Perugia –Maria Giovanna </a:t>
            </a:r>
            <a:r>
              <a:rPr lang="it-IT" sz="1400" dirty="0" err="1" smtClean="0"/>
              <a:t>Ranalli</a:t>
            </a:r>
            <a:endParaRPr lang="it-IT" sz="1400" dirty="0" smtClean="0"/>
          </a:p>
          <a:p>
            <a:pPr marL="341313" indent="-342900"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Ø"/>
            </a:pPr>
            <a:r>
              <a:rPr lang="it-IT" sz="1400" dirty="0" smtClean="0"/>
              <a:t> </a:t>
            </a:r>
            <a:r>
              <a:rPr lang="it-IT" sz="1400" dirty="0"/>
              <a:t>Università di </a:t>
            </a:r>
            <a:r>
              <a:rPr lang="it-IT" sz="1400" dirty="0" smtClean="0"/>
              <a:t>Pisa – Gaia Bertarelli</a:t>
            </a:r>
            <a:endParaRPr lang="it-IT" sz="14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smtClean="0"/>
              <a:t>Michele D’Alò</a:t>
            </a:r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="" xmlns:a16="http://schemas.microsoft.com/office/drawing/2014/main" id="{EFEE32EB-C7B5-484C-A8F2-B4BA146B7C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62732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19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smtClean="0"/>
              <a:t>Michele D’Alò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742383"/>
            <a:ext cx="9452528" cy="497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Bibliografia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712609" y="751344"/>
            <a:ext cx="102379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it-IT" sz="1600" dirty="0"/>
              <a:t>Bertarelli  G., </a:t>
            </a:r>
            <a:r>
              <a:rPr lang="it-IT" sz="1600" dirty="0" err="1"/>
              <a:t>Ranalli</a:t>
            </a:r>
            <a:r>
              <a:rPr lang="it-IT" sz="1600" dirty="0"/>
              <a:t> M.G., Bartolucci F, D’Alò M, Solari F. (2018)</a:t>
            </a:r>
            <a:r>
              <a:rPr lang="it-IT" sz="1600" b="1" dirty="0" smtClean="0"/>
              <a:t>  </a:t>
            </a:r>
            <a:r>
              <a:rPr lang="en-US" sz="1600" dirty="0" smtClean="0"/>
              <a:t>Small </a:t>
            </a:r>
            <a:r>
              <a:rPr lang="en-US" sz="1600" dirty="0"/>
              <a:t>area estimation of unemployment using Latent Markov </a:t>
            </a:r>
            <a:r>
              <a:rPr lang="en-US" sz="1600" dirty="0" smtClean="0"/>
              <a:t>Models, </a:t>
            </a:r>
            <a:r>
              <a:rPr lang="it-IT" sz="1600" dirty="0" err="1"/>
              <a:t>Survey</a:t>
            </a:r>
            <a:r>
              <a:rPr lang="it-IT" sz="1600" dirty="0"/>
              <a:t> </a:t>
            </a:r>
            <a:r>
              <a:rPr lang="it-IT" sz="1600" dirty="0" err="1"/>
              <a:t>M</a:t>
            </a:r>
            <a:r>
              <a:rPr lang="it-IT" sz="1600" dirty="0" err="1" smtClean="0"/>
              <a:t>ethodology</a:t>
            </a:r>
            <a:endParaRPr lang="it-IT" sz="1600" dirty="0"/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t-IT" sz="1600" dirty="0" smtClean="0"/>
              <a:t>Ceccarelli </a:t>
            </a:r>
            <a:r>
              <a:rPr lang="it-IT" sz="1600" dirty="0"/>
              <a:t>C</a:t>
            </a:r>
            <a:r>
              <a:rPr lang="it-IT" sz="1600" dirty="0" smtClean="0"/>
              <a:t>., </a:t>
            </a:r>
            <a:r>
              <a:rPr lang="it-IT" sz="1600" dirty="0"/>
              <a:t>Di </a:t>
            </a:r>
            <a:r>
              <a:rPr lang="it-IT" sz="1600" dirty="0" smtClean="0"/>
              <a:t>Marco M. </a:t>
            </a:r>
            <a:r>
              <a:rPr lang="it-IT" sz="1600" dirty="0"/>
              <a:t>and </a:t>
            </a:r>
            <a:r>
              <a:rPr lang="it-IT" sz="1600" dirty="0" smtClean="0"/>
              <a:t>Rinaldelli C. </a:t>
            </a:r>
            <a:r>
              <a:rPr lang="it-IT" sz="1600" dirty="0"/>
              <a:t>(2008). L'indagine europea sui redditi e le condizioni di vita delle famiglie (</a:t>
            </a:r>
            <a:r>
              <a:rPr lang="it-IT" sz="1600" dirty="0" err="1"/>
              <a:t>eu-silc</a:t>
            </a:r>
            <a:r>
              <a:rPr lang="it-IT" sz="1600" dirty="0"/>
              <a:t>). Metodi e Norme. </a:t>
            </a: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t-IT" sz="1600" dirty="0" err="1" smtClean="0"/>
              <a:t>Fay</a:t>
            </a:r>
            <a:r>
              <a:rPr lang="it-IT" sz="1600" dirty="0"/>
              <a:t>, R. E. and R. A. </a:t>
            </a:r>
            <a:r>
              <a:rPr lang="it-IT" sz="1600" dirty="0" err="1"/>
              <a:t>Herriot</a:t>
            </a:r>
            <a:r>
              <a:rPr lang="it-IT" sz="1600" dirty="0"/>
              <a:t> (1979). </a:t>
            </a:r>
            <a:r>
              <a:rPr lang="it-IT" sz="1600" dirty="0" err="1"/>
              <a:t>Estimates</a:t>
            </a:r>
            <a:r>
              <a:rPr lang="it-IT" sz="1600" dirty="0"/>
              <a:t> of </a:t>
            </a:r>
            <a:r>
              <a:rPr lang="it-IT" sz="1600" dirty="0" err="1"/>
              <a:t>income</a:t>
            </a:r>
            <a:r>
              <a:rPr lang="it-IT" sz="1600" dirty="0"/>
              <a:t> for small </a:t>
            </a:r>
            <a:r>
              <a:rPr lang="it-IT" sz="1600" dirty="0" err="1"/>
              <a:t>places</a:t>
            </a:r>
            <a:r>
              <a:rPr lang="it-IT" sz="1600" dirty="0"/>
              <a:t>: An </a:t>
            </a:r>
            <a:r>
              <a:rPr lang="it-IT" sz="1600" dirty="0" err="1"/>
              <a:t>application</a:t>
            </a:r>
            <a:r>
              <a:rPr lang="it-IT" sz="1600" dirty="0"/>
              <a:t> of James-Stein </a:t>
            </a:r>
            <a:r>
              <a:rPr lang="it-IT" sz="1600" dirty="0" err="1"/>
              <a:t>procedures</a:t>
            </a:r>
            <a:r>
              <a:rPr lang="it-IT" sz="1600" dirty="0"/>
              <a:t> to </a:t>
            </a:r>
            <a:r>
              <a:rPr lang="it-IT" sz="1600" dirty="0" err="1"/>
              <a:t>census</a:t>
            </a:r>
            <a:r>
              <a:rPr lang="it-IT" sz="1600" dirty="0"/>
              <a:t> data. Journal of the American Statistical </a:t>
            </a:r>
            <a:r>
              <a:rPr lang="it-IT" sz="1600" dirty="0" err="1"/>
              <a:t>Association</a:t>
            </a:r>
            <a:r>
              <a:rPr lang="it-IT" sz="1600" dirty="0"/>
              <a:t> 74, 269277. </a:t>
            </a: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t-IT" sz="1600" dirty="0" smtClean="0"/>
              <a:t>Garofalo</a:t>
            </a:r>
            <a:r>
              <a:rPr lang="it-IT" sz="1600" dirty="0"/>
              <a:t>, G. (2014). Il progetto </a:t>
            </a:r>
            <a:r>
              <a:rPr lang="it-IT" sz="1600" dirty="0" err="1"/>
              <a:t>archimede</a:t>
            </a:r>
            <a:r>
              <a:rPr lang="it-IT" sz="1600" dirty="0"/>
              <a:t> obiettivi e risultati sperimentali. Technical report, ISTAT </a:t>
            </a:r>
            <a:r>
              <a:rPr lang="it-IT" sz="1600" dirty="0" err="1"/>
              <a:t>Working</a:t>
            </a:r>
            <a:r>
              <a:rPr lang="it-IT" sz="1600" dirty="0"/>
              <a:t> </a:t>
            </a:r>
            <a:r>
              <a:rPr lang="it-IT" sz="1600" dirty="0" err="1"/>
              <a:t>papers</a:t>
            </a:r>
            <a:r>
              <a:rPr lang="it-IT" sz="1600" dirty="0"/>
              <a:t>, 9. </a:t>
            </a: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t-IT" sz="1600" dirty="0" err="1" smtClean="0"/>
              <a:t>Kim</a:t>
            </a:r>
            <a:r>
              <a:rPr lang="it-IT" sz="1600" dirty="0"/>
              <a:t>, J. K. and J. N. </a:t>
            </a:r>
            <a:r>
              <a:rPr lang="it-IT" sz="1600" dirty="0" err="1"/>
              <a:t>Rao</a:t>
            </a:r>
            <a:r>
              <a:rPr lang="it-IT" sz="1600" dirty="0"/>
              <a:t> (2011). </a:t>
            </a:r>
            <a:r>
              <a:rPr lang="it-IT" sz="1600" dirty="0" err="1"/>
              <a:t>Combining</a:t>
            </a:r>
            <a:r>
              <a:rPr lang="it-IT" sz="1600" dirty="0"/>
              <a:t> data from </a:t>
            </a:r>
            <a:r>
              <a:rPr lang="it-IT" sz="1600" dirty="0" err="1"/>
              <a:t>two</a:t>
            </a:r>
            <a:r>
              <a:rPr lang="it-IT" sz="1600" dirty="0"/>
              <a:t> </a:t>
            </a:r>
            <a:r>
              <a:rPr lang="it-IT" sz="1600" dirty="0" err="1"/>
              <a:t>independent</a:t>
            </a:r>
            <a:r>
              <a:rPr lang="it-IT" sz="1600" dirty="0"/>
              <a:t> </a:t>
            </a:r>
            <a:r>
              <a:rPr lang="it-IT" sz="1600" dirty="0" err="1"/>
              <a:t>surveys</a:t>
            </a:r>
            <a:r>
              <a:rPr lang="it-IT" sz="1600" dirty="0"/>
              <a:t>: a model-</a:t>
            </a:r>
            <a:r>
              <a:rPr lang="it-IT" sz="1600" dirty="0" err="1"/>
              <a:t>assisted</a:t>
            </a:r>
            <a:r>
              <a:rPr lang="it-IT" sz="1600" dirty="0"/>
              <a:t> </a:t>
            </a:r>
            <a:r>
              <a:rPr lang="it-IT" sz="1600" dirty="0" err="1"/>
              <a:t>approach</a:t>
            </a:r>
            <a:r>
              <a:rPr lang="it-IT" sz="1600" dirty="0"/>
              <a:t>. </a:t>
            </a:r>
            <a:r>
              <a:rPr lang="it-IT" sz="1600" dirty="0" err="1"/>
              <a:t>Biometrika</a:t>
            </a:r>
            <a:r>
              <a:rPr lang="it-IT" sz="1600" dirty="0"/>
              <a:t> 99(1), 85100. </a:t>
            </a: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t-IT" sz="1600" dirty="0" smtClean="0"/>
              <a:t>Molina</a:t>
            </a:r>
            <a:r>
              <a:rPr lang="it-IT" sz="1600" dirty="0"/>
              <a:t>, I., N. Salvati, and M. Pratesi (2009). Bootstrap for </a:t>
            </a:r>
            <a:r>
              <a:rPr lang="it-IT" sz="1600" dirty="0" err="1"/>
              <a:t>estimating</a:t>
            </a:r>
            <a:r>
              <a:rPr lang="it-IT" sz="1600" dirty="0"/>
              <a:t> the </a:t>
            </a:r>
            <a:r>
              <a:rPr lang="it-IT" sz="1600" dirty="0" err="1"/>
              <a:t>mse</a:t>
            </a:r>
            <a:r>
              <a:rPr lang="it-IT" sz="1600" dirty="0"/>
              <a:t> of the </a:t>
            </a:r>
            <a:r>
              <a:rPr lang="it-IT" sz="1600" dirty="0" err="1"/>
              <a:t>spatial</a:t>
            </a:r>
            <a:r>
              <a:rPr lang="it-IT" sz="1600" dirty="0"/>
              <a:t> </a:t>
            </a:r>
            <a:r>
              <a:rPr lang="it-IT" sz="1600" dirty="0" err="1"/>
              <a:t>eblup</a:t>
            </a:r>
            <a:r>
              <a:rPr lang="it-IT" sz="1600" dirty="0"/>
              <a:t>. </a:t>
            </a:r>
            <a:r>
              <a:rPr lang="it-IT" sz="1600" dirty="0" err="1"/>
              <a:t>Computational</a:t>
            </a:r>
            <a:r>
              <a:rPr lang="it-IT" sz="1600" dirty="0"/>
              <a:t> </a:t>
            </a:r>
            <a:r>
              <a:rPr lang="it-IT" sz="1600" dirty="0" err="1"/>
              <a:t>Statistics</a:t>
            </a:r>
            <a:r>
              <a:rPr lang="it-IT" sz="1600" dirty="0"/>
              <a:t> 24(3), 441458. </a:t>
            </a:r>
            <a:endParaRPr lang="it-IT" sz="1600" dirty="0" smtClean="0"/>
          </a:p>
          <a:p>
            <a:endParaRPr lang="it-IT" sz="1600" dirty="0" smtClean="0"/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it-IT" sz="1600" dirty="0" smtClean="0"/>
              <a:t>Pratesi</a:t>
            </a:r>
            <a:r>
              <a:rPr lang="it-IT" sz="1600" dirty="0"/>
              <a:t>, M., N. Salvati, et al. (2009). Small area </a:t>
            </a:r>
            <a:r>
              <a:rPr lang="it-IT" sz="1600" dirty="0" err="1"/>
              <a:t>estimation</a:t>
            </a:r>
            <a:r>
              <a:rPr lang="it-IT" sz="1600" dirty="0"/>
              <a:t> in the </a:t>
            </a:r>
            <a:r>
              <a:rPr lang="it-IT" sz="1600" dirty="0" err="1"/>
              <a:t>presence</a:t>
            </a:r>
            <a:r>
              <a:rPr lang="it-IT" sz="1600" dirty="0"/>
              <a:t> of </a:t>
            </a:r>
            <a:r>
              <a:rPr lang="it-IT" sz="1600" dirty="0" err="1"/>
              <a:t>correlated</a:t>
            </a:r>
            <a:r>
              <a:rPr lang="it-IT" sz="1600" dirty="0"/>
              <a:t> random area </a:t>
            </a:r>
            <a:r>
              <a:rPr lang="it-IT" sz="1600" dirty="0" err="1" smtClean="0"/>
              <a:t>effects</a:t>
            </a:r>
            <a:r>
              <a:rPr lang="it-IT" sz="1600" dirty="0"/>
              <a:t>. Journal of </a:t>
            </a:r>
            <a:r>
              <a:rPr lang="it-IT" sz="1600" dirty="0" err="1" smtClean="0"/>
              <a:t>Official</a:t>
            </a:r>
            <a:r>
              <a:rPr lang="it-IT" sz="1600" dirty="0" smtClean="0"/>
              <a:t> </a:t>
            </a:r>
            <a:r>
              <a:rPr lang="it-IT" sz="1600" dirty="0" err="1"/>
              <a:t>Statistics</a:t>
            </a:r>
            <a:r>
              <a:rPr lang="it-IT" sz="1600" dirty="0"/>
              <a:t> 25(1), 37. </a:t>
            </a:r>
            <a:r>
              <a:rPr lang="it-IT" sz="1600" dirty="0" err="1"/>
              <a:t>Wallgren</a:t>
            </a:r>
            <a:r>
              <a:rPr lang="it-IT" sz="1600" dirty="0"/>
              <a:t>, A. and B. </a:t>
            </a:r>
            <a:r>
              <a:rPr lang="it-IT" sz="1600" dirty="0" err="1"/>
              <a:t>Wallgren</a:t>
            </a:r>
            <a:r>
              <a:rPr lang="it-IT" sz="1600" dirty="0"/>
              <a:t> (2007). </a:t>
            </a:r>
            <a:r>
              <a:rPr lang="it-IT" sz="1600" dirty="0" err="1"/>
              <a:t>Register-based</a:t>
            </a:r>
            <a:r>
              <a:rPr lang="it-IT" sz="1600" dirty="0"/>
              <a:t> </a:t>
            </a:r>
            <a:r>
              <a:rPr lang="it-IT" sz="1600" dirty="0" err="1"/>
              <a:t>statistics</a:t>
            </a:r>
            <a:r>
              <a:rPr lang="it-IT" sz="1600" dirty="0"/>
              <a:t>: </a:t>
            </a:r>
            <a:r>
              <a:rPr lang="it-IT" sz="1600" dirty="0" err="1"/>
              <a:t>administrative</a:t>
            </a:r>
            <a:r>
              <a:rPr lang="it-IT" sz="1600" dirty="0"/>
              <a:t> data for </a:t>
            </a:r>
            <a:r>
              <a:rPr lang="it-IT" sz="1600" dirty="0" err="1"/>
              <a:t>statistical</a:t>
            </a:r>
            <a:r>
              <a:rPr lang="it-IT" sz="1600" dirty="0"/>
              <a:t> </a:t>
            </a:r>
            <a:r>
              <a:rPr lang="it-IT" sz="1600" dirty="0" err="1"/>
              <a:t>purposes</a:t>
            </a:r>
            <a:r>
              <a:rPr lang="it-IT" sz="1600" dirty="0"/>
              <a:t>, Volume 553. John </a:t>
            </a:r>
            <a:r>
              <a:rPr lang="it-IT" sz="1600" dirty="0" err="1"/>
              <a:t>Wiley</a:t>
            </a:r>
            <a:r>
              <a:rPr lang="it-IT" sz="1600" dirty="0"/>
              <a:t> &amp; </a:t>
            </a:r>
            <a:r>
              <a:rPr lang="it-IT" sz="1600" dirty="0" err="1"/>
              <a:t>Sons</a:t>
            </a:r>
            <a:r>
              <a:rPr lang="it-IT" sz="1600" dirty="0"/>
              <a:t>.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697187"/>
      </p:ext>
    </p:extLst>
  </p:cSld>
  <p:clrMapOvr>
    <a:masterClrMapping/>
  </p:clrMapOvr>
  <p:transition spd="med" advClick="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=""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457607" y="1053487"/>
            <a:ext cx="9759637" cy="51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5113"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B050"/>
                </a:solidFill>
              </a:rPr>
              <a:t>Rischio di povertà </a:t>
            </a:r>
            <a:r>
              <a:rPr lang="it-IT" sz="1600" dirty="0" smtClean="0"/>
              <a:t>– </a:t>
            </a:r>
            <a:r>
              <a:rPr lang="it-IT" sz="1600" i="1" dirty="0">
                <a:cs typeface="Arial" panose="020B0604020202020204" pitchFamily="34" charset="0"/>
              </a:rPr>
              <a:t>percentuale di persone che vivono in famiglie con un reddito </a:t>
            </a:r>
            <a:r>
              <a:rPr lang="it-IT" sz="1600" i="1" dirty="0" smtClean="0">
                <a:cs typeface="Arial" panose="020B0604020202020204" pitchFamily="34" charset="0"/>
              </a:rPr>
              <a:t>disponibile equivalente </a:t>
            </a:r>
            <a:r>
              <a:rPr lang="it-IT" sz="1600" i="1" dirty="0">
                <a:cs typeface="Arial" panose="020B0604020202020204" pitchFamily="34" charset="0"/>
              </a:rPr>
              <a:t>nell'anno precedente a quello di rilevazione inferiore a una soglia di rischio di povertà, fissata al 60% della mediana della distribuzione individuale del reddito equivalente disponibile</a:t>
            </a:r>
            <a:r>
              <a:rPr lang="it-IT" sz="1600" dirty="0" smtClean="0"/>
              <a:t> </a:t>
            </a:r>
          </a:p>
          <a:p>
            <a:pPr marL="265113" algn="just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marL="265113"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B050"/>
                </a:solidFill>
              </a:rPr>
              <a:t>diseguaglianza del reddito </a:t>
            </a:r>
            <a:r>
              <a:rPr lang="it-IT" sz="1600" dirty="0" smtClean="0"/>
              <a:t>– </a:t>
            </a:r>
            <a:r>
              <a:rPr lang="it-IT" sz="1600" i="1" dirty="0" smtClean="0"/>
              <a:t>rapporto tra il reddito equivalente totale ricevuto dal 20% della popolazione con il più alto reddito e quello ricevuto dal 20% della popolazione con il più basso livello di reddito</a:t>
            </a:r>
          </a:p>
          <a:p>
            <a:pPr marL="265113" algn="just">
              <a:buFont typeface="Wingdings" panose="05000000000000000000" pitchFamily="2" charset="2"/>
              <a:buChar char="ü"/>
            </a:pPr>
            <a:endParaRPr lang="it-IT" sz="1600" b="1" i="1" dirty="0">
              <a:solidFill>
                <a:srgbClr val="00B050"/>
              </a:solidFill>
            </a:endParaRPr>
          </a:p>
          <a:p>
            <a:pPr marL="265113"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B050"/>
                </a:solidFill>
              </a:rPr>
              <a:t>bassa intensità lavorativa</a:t>
            </a:r>
            <a:r>
              <a:rPr lang="it-IT" sz="1600" dirty="0"/>
              <a:t> – </a:t>
            </a:r>
            <a:r>
              <a:rPr lang="it-IT" sz="1600" dirty="0" smtClean="0"/>
              <a:t>p</a:t>
            </a:r>
            <a:r>
              <a:rPr lang="it-IT" sz="1600" i="1" dirty="0" smtClean="0">
                <a:cs typeface="Arial" panose="020B0604020202020204" pitchFamily="34" charset="0"/>
              </a:rPr>
              <a:t>ercentuale </a:t>
            </a:r>
            <a:r>
              <a:rPr lang="it-IT" sz="1600" i="1" dirty="0">
                <a:cs typeface="Arial" panose="020B0604020202020204" pitchFamily="34" charset="0"/>
              </a:rPr>
              <a:t>di persone che vivono in famiglie la cui intensità di lavoro </a:t>
            </a:r>
            <a:r>
              <a:rPr lang="it-IT" sz="1600" i="1" dirty="0" smtClean="0">
                <a:cs typeface="Arial" panose="020B0604020202020204" pitchFamily="34" charset="0"/>
              </a:rPr>
              <a:t>è inferiore </a:t>
            </a:r>
            <a:r>
              <a:rPr lang="it-IT" sz="1600" i="1" dirty="0">
                <a:cs typeface="Arial" panose="020B0604020202020204" pitchFamily="34" charset="0"/>
              </a:rPr>
              <a:t>a 0,20. Incidenza di persone che vivono in famiglie dove le persone in età lavorativa(tra i 18 e i 59 anni con l'esclusione degli studenti 18-24) nell'anno precedente, hanno lavorato per meno del 20 per cento del loro potenziale (con esclusione delle famiglie composte soltanto da minori, da studenti di età inferiore e 25 anni e da persone di 60 anni o più</a:t>
            </a:r>
            <a:r>
              <a:rPr lang="it-IT" sz="1600" i="1" dirty="0" smtClean="0">
                <a:cs typeface="Arial" panose="020B0604020202020204" pitchFamily="34" charset="0"/>
              </a:rPr>
              <a:t>).</a:t>
            </a:r>
          </a:p>
          <a:p>
            <a:pPr marL="265113" algn="just">
              <a:buFont typeface="Wingdings" panose="05000000000000000000" pitchFamily="2" charset="2"/>
              <a:buChar char="ü"/>
            </a:pPr>
            <a:endParaRPr lang="it-IT" sz="1600" b="1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265113" algn="just">
              <a:buFont typeface="Wingdings" panose="05000000000000000000" pitchFamily="2" charset="2"/>
              <a:buChar char="ü"/>
            </a:pPr>
            <a:r>
              <a:rPr lang="it-IT" sz="1600" b="1" dirty="0" smtClean="0">
                <a:solidFill>
                  <a:srgbClr val="00B050"/>
                </a:solidFill>
              </a:rPr>
              <a:t>severa deprivazione materiale </a:t>
            </a:r>
            <a:r>
              <a:rPr lang="it-IT" sz="1600" i="1" dirty="0">
                <a:cs typeface="Arial" panose="020B0604020202020204" pitchFamily="34" charset="0"/>
              </a:rPr>
              <a:t>Percentuale di persone che vivono in famiglie con almeno 4 di 9 </a:t>
            </a:r>
            <a:r>
              <a:rPr lang="it-IT" sz="1600" i="1" dirty="0" smtClean="0">
                <a:cs typeface="Arial" panose="020B0604020202020204" pitchFamily="34" charset="0"/>
              </a:rPr>
              <a:t>problemi considerati </a:t>
            </a:r>
            <a:r>
              <a:rPr lang="it-IT" sz="1600" i="1" dirty="0">
                <a:cs typeface="Arial" panose="020B0604020202020204" pitchFamily="34" charset="0"/>
              </a:rPr>
              <a:t>sul totale delle persone residenti. I problemi considerati sono</a:t>
            </a:r>
            <a:r>
              <a:rPr lang="it-IT" sz="1600" i="1" dirty="0" smtClean="0">
                <a:cs typeface="Arial" panose="020B0604020202020204" pitchFamily="34" charset="0"/>
              </a:rPr>
              <a:t>: </a:t>
            </a:r>
            <a:r>
              <a:rPr lang="it-IT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i</a:t>
            </a:r>
            <a:r>
              <a:rPr lang="it-IT" sz="1600" dirty="0">
                <a:solidFill>
                  <a:srgbClr val="C00000"/>
                </a:solidFill>
                <a:cs typeface="Arial" panose="020B0604020202020204" pitchFamily="34" charset="0"/>
              </a:rPr>
              <a:t>)	</a:t>
            </a:r>
            <a:r>
              <a:rPr lang="it-IT" sz="1600" dirty="0">
                <a:cs typeface="Arial" panose="020B0604020202020204" pitchFamily="34" charset="0"/>
              </a:rPr>
              <a:t>non poter sostenere spese impreviste di 800 euro</a:t>
            </a:r>
            <a:r>
              <a:rPr lang="it-IT" sz="1600" dirty="0" smtClean="0">
                <a:cs typeface="Arial" panose="020B0604020202020204" pitchFamily="34" charset="0"/>
              </a:rPr>
              <a:t>; </a:t>
            </a:r>
            <a:r>
              <a:rPr lang="it-IT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ii) </a:t>
            </a:r>
            <a:r>
              <a:rPr lang="it-IT" sz="1600" dirty="0" smtClean="0">
                <a:cs typeface="Arial" panose="020B0604020202020204" pitchFamily="34" charset="0"/>
              </a:rPr>
              <a:t>non </a:t>
            </a:r>
            <a:r>
              <a:rPr lang="it-IT" sz="1600" dirty="0">
                <a:cs typeface="Arial" panose="020B0604020202020204" pitchFamily="34" charset="0"/>
              </a:rPr>
              <a:t>potersi permettere una settimana di ferie all'anno lontano</a:t>
            </a:r>
          </a:p>
          <a:p>
            <a:pPr marL="530225" algn="just"/>
            <a:r>
              <a:rPr lang="it-IT" sz="1600" dirty="0">
                <a:cs typeface="Arial" panose="020B0604020202020204" pitchFamily="34" charset="0"/>
              </a:rPr>
              <a:t>da </a:t>
            </a:r>
            <a:r>
              <a:rPr lang="it-IT" sz="1600" dirty="0" smtClean="0">
                <a:cs typeface="Arial" panose="020B0604020202020204" pitchFamily="34" charset="0"/>
              </a:rPr>
              <a:t>casa; </a:t>
            </a:r>
            <a:r>
              <a:rPr lang="it-IT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iii) </a:t>
            </a:r>
            <a:r>
              <a:rPr lang="it-IT" sz="1600" dirty="0" smtClean="0">
                <a:cs typeface="Arial" panose="020B0604020202020204" pitchFamily="34" charset="0"/>
              </a:rPr>
              <a:t>avere </a:t>
            </a:r>
            <a:r>
              <a:rPr lang="it-IT" sz="1600" dirty="0">
                <a:cs typeface="Arial" panose="020B0604020202020204" pitchFamily="34" charset="0"/>
              </a:rPr>
              <a:t>arretrati per il mutuo, l'affitto, le bollette o per altri </a:t>
            </a:r>
            <a:r>
              <a:rPr lang="it-IT" sz="1600" dirty="0" smtClean="0">
                <a:cs typeface="Arial" panose="020B0604020202020204" pitchFamily="34" charset="0"/>
              </a:rPr>
              <a:t>debiti come </a:t>
            </a:r>
            <a:r>
              <a:rPr lang="it-IT" sz="1600" dirty="0">
                <a:cs typeface="Arial" panose="020B0604020202020204" pitchFamily="34" charset="0"/>
              </a:rPr>
              <a:t>per es. gli acquisti a rate;</a:t>
            </a:r>
          </a:p>
          <a:p>
            <a:pPr marL="530225" algn="just"/>
            <a:r>
              <a:rPr lang="it-IT" sz="1600" dirty="0">
                <a:solidFill>
                  <a:srgbClr val="C00000"/>
                </a:solidFill>
                <a:cs typeface="Arial" panose="020B0604020202020204" pitchFamily="34" charset="0"/>
              </a:rPr>
              <a:t>iv)	</a:t>
            </a:r>
            <a:r>
              <a:rPr lang="it-IT" sz="1600" dirty="0">
                <a:cs typeface="Arial" panose="020B0604020202020204" pitchFamily="34" charset="0"/>
              </a:rPr>
              <a:t>non potersi permettere un pasto adeguato ogni due giorni, </a:t>
            </a:r>
            <a:r>
              <a:rPr lang="it-IT" sz="1600" dirty="0" smtClean="0">
                <a:cs typeface="Arial" panose="020B0604020202020204" pitchFamily="34" charset="0"/>
              </a:rPr>
              <a:t>cioè con </a:t>
            </a:r>
            <a:r>
              <a:rPr lang="it-IT" sz="1600" dirty="0">
                <a:cs typeface="Arial" panose="020B0604020202020204" pitchFamily="34" charset="0"/>
              </a:rPr>
              <a:t>proteine della carne o del pesce (o equivalente vegetariano</a:t>
            </a:r>
            <a:r>
              <a:rPr lang="it-IT" sz="1600" dirty="0" smtClean="0">
                <a:cs typeface="Arial" panose="020B0604020202020204" pitchFamily="34" charset="0"/>
              </a:rPr>
              <a:t>); </a:t>
            </a:r>
            <a:r>
              <a:rPr lang="it-IT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v) </a:t>
            </a:r>
            <a:r>
              <a:rPr lang="it-IT" sz="1600" dirty="0" smtClean="0">
                <a:cs typeface="Arial" panose="020B0604020202020204" pitchFamily="34" charset="0"/>
              </a:rPr>
              <a:t>non </a:t>
            </a:r>
            <a:r>
              <a:rPr lang="it-IT" sz="1600" dirty="0">
                <a:cs typeface="Arial" panose="020B0604020202020204" pitchFamily="34" charset="0"/>
              </a:rPr>
              <a:t>poter riscaldare adeguatamente l'abitazione; non potersi permettere;</a:t>
            </a:r>
          </a:p>
          <a:p>
            <a:pPr marL="530225" algn="just"/>
            <a:r>
              <a:rPr lang="it-IT" sz="1600" dirty="0">
                <a:solidFill>
                  <a:srgbClr val="C00000"/>
                </a:solidFill>
                <a:cs typeface="Arial" panose="020B0604020202020204" pitchFamily="34" charset="0"/>
              </a:rPr>
              <a:t>vi)	</a:t>
            </a:r>
            <a:r>
              <a:rPr lang="it-IT" sz="1600" dirty="0">
                <a:cs typeface="Arial" panose="020B0604020202020204" pitchFamily="34" charset="0"/>
              </a:rPr>
              <a:t>una lavatrice</a:t>
            </a:r>
            <a:r>
              <a:rPr lang="it-IT" sz="1600" dirty="0" smtClean="0">
                <a:cs typeface="Arial" panose="020B0604020202020204" pitchFamily="34" charset="0"/>
              </a:rPr>
              <a:t>; </a:t>
            </a:r>
            <a:r>
              <a:rPr lang="it-IT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vii</a:t>
            </a:r>
            <a:r>
              <a:rPr lang="it-IT" sz="1600" dirty="0">
                <a:solidFill>
                  <a:srgbClr val="C00000"/>
                </a:solidFill>
                <a:cs typeface="Arial" panose="020B0604020202020204" pitchFamily="34" charset="0"/>
              </a:rPr>
              <a:t>) </a:t>
            </a:r>
            <a:r>
              <a:rPr lang="it-IT" sz="1600" dirty="0">
                <a:cs typeface="Arial" panose="020B0604020202020204" pitchFamily="34" charset="0"/>
              </a:rPr>
              <a:t>un televisore a colori</a:t>
            </a:r>
            <a:r>
              <a:rPr lang="it-IT" sz="1600" dirty="0" smtClean="0">
                <a:cs typeface="Arial" panose="020B0604020202020204" pitchFamily="34" charset="0"/>
              </a:rPr>
              <a:t>; </a:t>
            </a:r>
            <a:r>
              <a:rPr lang="it-IT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viii</a:t>
            </a:r>
            <a:r>
              <a:rPr lang="it-IT" sz="1600" dirty="0">
                <a:solidFill>
                  <a:srgbClr val="C00000"/>
                </a:solidFill>
                <a:cs typeface="Arial" panose="020B0604020202020204" pitchFamily="34" charset="0"/>
              </a:rPr>
              <a:t>)	</a:t>
            </a:r>
            <a:r>
              <a:rPr lang="it-IT" sz="1600" dirty="0">
                <a:cs typeface="Arial" panose="020B0604020202020204" pitchFamily="34" charset="0"/>
              </a:rPr>
              <a:t>un telefono</a:t>
            </a:r>
            <a:r>
              <a:rPr lang="it-IT" sz="1600" dirty="0" smtClean="0">
                <a:cs typeface="Arial" panose="020B0604020202020204" pitchFamily="34" charset="0"/>
              </a:rPr>
              <a:t>; </a:t>
            </a:r>
            <a:r>
              <a:rPr lang="it-IT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ix</a:t>
            </a:r>
            <a:r>
              <a:rPr lang="it-IT" sz="1600" dirty="0">
                <a:solidFill>
                  <a:srgbClr val="C00000"/>
                </a:solidFill>
                <a:cs typeface="Arial" panose="020B0604020202020204" pitchFamily="34" charset="0"/>
              </a:rPr>
              <a:t>) </a:t>
            </a:r>
            <a:r>
              <a:rPr lang="it-IT" sz="1600" dirty="0">
                <a:cs typeface="Arial" panose="020B0604020202020204" pitchFamily="34" charset="0"/>
              </a:rPr>
              <a:t>un'automobile.</a:t>
            </a:r>
            <a:endParaRPr lang="it-IT" sz="1600" i="1" dirty="0">
              <a:cs typeface="Arial" panose="020B0604020202020204" pitchFamily="34" charset="0"/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2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smtClean="0"/>
              <a:t>Michele D’Alò</a:t>
            </a:r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="" xmlns:a16="http://schemas.microsoft.com/office/drawing/2014/main" id="{EFEE32EB-C7B5-484C-A8F2-B4BA146B7C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interesse</a:t>
            </a:r>
            <a:r>
              <a:rPr lang="en-US" dirty="0"/>
              <a:t> 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86677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=""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457607" y="999169"/>
            <a:ext cx="9759637" cy="51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endParaRPr lang="it-IT" sz="1600" b="1" dirty="0" smtClean="0">
              <a:solidFill>
                <a:srgbClr val="00B05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it-IT" sz="2000" b="1" dirty="0" smtClean="0">
                <a:solidFill>
                  <a:srgbClr val="00B050"/>
                </a:solidFill>
              </a:rPr>
              <a:t>Indagine campionaria: </a:t>
            </a:r>
            <a:r>
              <a:rPr lang="en-US" sz="2000" dirty="0"/>
              <a:t>L’ ISTAT </a:t>
            </a:r>
            <a:r>
              <a:rPr lang="en-US" sz="2000" dirty="0" err="1"/>
              <a:t>calcola</a:t>
            </a:r>
            <a:r>
              <a:rPr lang="en-US" sz="2000" dirty="0"/>
              <a:t> </a:t>
            </a:r>
            <a:r>
              <a:rPr lang="en-US" sz="2000" dirty="0" err="1" smtClean="0"/>
              <a:t>tali</a:t>
            </a:r>
            <a:r>
              <a:rPr lang="en-US" sz="2000" dirty="0" smtClean="0"/>
              <a:t> </a:t>
            </a:r>
            <a:r>
              <a:rPr lang="en-US" sz="2000" dirty="0" err="1" smtClean="0"/>
              <a:t>indicatori</a:t>
            </a:r>
            <a:r>
              <a:rPr lang="en-US" sz="2000" dirty="0" smtClean="0"/>
              <a:t>  </a:t>
            </a:r>
            <a:r>
              <a:rPr lang="en-US" sz="2000" dirty="0" err="1" smtClean="0"/>
              <a:t>attraverso</a:t>
            </a:r>
            <a:r>
              <a:rPr lang="en-US" sz="2000" dirty="0" smtClean="0"/>
              <a:t> </a:t>
            </a:r>
            <a:r>
              <a:rPr lang="en-US" sz="2000" dirty="0" err="1" smtClean="0"/>
              <a:t>l’indagine</a:t>
            </a:r>
            <a:r>
              <a:rPr lang="en-US" sz="2000" dirty="0" smtClean="0"/>
              <a:t> EU-</a:t>
            </a:r>
            <a:r>
              <a:rPr lang="en-US" sz="2000" dirty="0" err="1" smtClean="0"/>
              <a:t>Silc</a:t>
            </a:r>
            <a:r>
              <a:rPr lang="en-US" sz="2000" dirty="0" smtClean="0"/>
              <a:t>.</a:t>
            </a: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</a:rPr>
              <a:t>Domini </a:t>
            </a:r>
            <a:r>
              <a:rPr lang="en-US" sz="2000" b="1" dirty="0" err="1">
                <a:solidFill>
                  <a:srgbClr val="00B050"/>
                </a:solidFill>
              </a:rPr>
              <a:t>pianificati</a:t>
            </a:r>
            <a:r>
              <a:rPr lang="en-US" sz="2000" b="1" dirty="0" smtClean="0">
                <a:solidFill>
                  <a:srgbClr val="00B050"/>
                </a:solidFill>
              </a:rPr>
              <a:t>: </a:t>
            </a:r>
            <a:r>
              <a:rPr lang="en-US" sz="2000" dirty="0" err="1" smtClean="0"/>
              <a:t>Regione</a:t>
            </a:r>
            <a:endParaRPr lang="en-US" sz="2000" dirty="0" smtClean="0"/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en-US" sz="2000" b="1" dirty="0" err="1" smtClean="0">
                <a:solidFill>
                  <a:srgbClr val="00B050"/>
                </a:solidFill>
              </a:rPr>
              <a:t>Piccole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aree</a:t>
            </a:r>
            <a:r>
              <a:rPr lang="en-US" sz="2000" b="1" dirty="0" smtClean="0">
                <a:solidFill>
                  <a:srgbClr val="00B050"/>
                </a:solidFill>
              </a:rPr>
              <a:t>: </a:t>
            </a:r>
            <a:r>
              <a:rPr lang="en-US" sz="2000" dirty="0" smtClean="0"/>
              <a:t>Province e </a:t>
            </a:r>
            <a:r>
              <a:rPr lang="en-US" sz="2000" dirty="0" err="1" smtClean="0"/>
              <a:t>comuni</a:t>
            </a:r>
            <a:endParaRPr lang="en-US" sz="2000" dirty="0"/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it-IT" sz="2000" b="1" dirty="0" smtClean="0">
                <a:solidFill>
                  <a:srgbClr val="00B050"/>
                </a:solidFill>
              </a:rPr>
              <a:t>Fonte amministrativa: </a:t>
            </a:r>
            <a:r>
              <a:rPr lang="en-US" sz="1800" dirty="0" err="1" smtClean="0"/>
              <a:t>Computo</a:t>
            </a:r>
            <a:r>
              <a:rPr lang="en-US" sz="1800" dirty="0" smtClean="0"/>
              <a:t> di </a:t>
            </a:r>
            <a:r>
              <a:rPr lang="en-US" sz="1800" dirty="0" err="1" smtClean="0"/>
              <a:t>alcuni</a:t>
            </a:r>
            <a:r>
              <a:rPr lang="en-US" sz="1800" dirty="0" smtClean="0"/>
              <a:t> di </a:t>
            </a:r>
            <a:r>
              <a:rPr lang="en-US" sz="1800" dirty="0" err="1" smtClean="0"/>
              <a:t>tali</a:t>
            </a:r>
            <a:r>
              <a:rPr lang="en-US" sz="1800" dirty="0" smtClean="0"/>
              <a:t> </a:t>
            </a:r>
            <a:r>
              <a:rPr lang="en-US" sz="1800" dirty="0" err="1" smtClean="0"/>
              <a:t>indicatori</a:t>
            </a:r>
            <a:r>
              <a:rPr lang="en-US" sz="1800" dirty="0" smtClean="0"/>
              <a:t> </a:t>
            </a:r>
            <a:r>
              <a:rPr lang="en-US" sz="1800" dirty="0" err="1" smtClean="0"/>
              <a:t>attraverso</a:t>
            </a:r>
            <a:r>
              <a:rPr lang="en-US" sz="1800" dirty="0" smtClean="0"/>
              <a:t> ARCHIMEDE, </a:t>
            </a:r>
            <a:r>
              <a:rPr lang="en-US" sz="1800" dirty="0" err="1" smtClean="0"/>
              <a:t>tuttavia</a:t>
            </a:r>
            <a:r>
              <a:rPr lang="en-US" sz="1800" dirty="0" smtClean="0"/>
              <a:t> le </a:t>
            </a:r>
            <a:r>
              <a:rPr lang="en-US" sz="1800" dirty="0" err="1" smtClean="0"/>
              <a:t>differenti</a:t>
            </a:r>
            <a:r>
              <a:rPr lang="en-US" sz="1800" dirty="0" smtClean="0"/>
              <a:t> </a:t>
            </a:r>
            <a:r>
              <a:rPr lang="en-US" sz="1800" dirty="0" err="1" smtClean="0"/>
              <a:t>tassonomie</a:t>
            </a:r>
            <a:r>
              <a:rPr lang="en-US" sz="1800" dirty="0" smtClean="0"/>
              <a:t> e </a:t>
            </a:r>
            <a:r>
              <a:rPr lang="en-US" sz="1800" dirty="0" err="1" smtClean="0"/>
              <a:t>ed</a:t>
            </a:r>
            <a:r>
              <a:rPr lang="en-US" sz="1800" dirty="0" smtClean="0"/>
              <a:t> </a:t>
            </a:r>
            <a:r>
              <a:rPr lang="en-US" sz="1800" dirty="0" err="1" smtClean="0"/>
              <a:t>altre</a:t>
            </a:r>
            <a:r>
              <a:rPr lang="en-US" sz="1800" dirty="0" smtClean="0"/>
              <a:t> </a:t>
            </a:r>
            <a:r>
              <a:rPr lang="en-US" sz="1800" dirty="0" err="1" smtClean="0"/>
              <a:t>problematiche</a:t>
            </a:r>
            <a:r>
              <a:rPr lang="en-US" sz="1800" dirty="0" smtClean="0"/>
              <a:t> </a:t>
            </a:r>
            <a:r>
              <a:rPr lang="en-US" sz="1800" dirty="0" err="1" smtClean="0"/>
              <a:t>fanno</a:t>
            </a:r>
            <a:r>
              <a:rPr lang="en-US" sz="1800" dirty="0" smtClean="0"/>
              <a:t> </a:t>
            </a:r>
            <a:r>
              <a:rPr lang="en-US" sz="1800" dirty="0" err="1" smtClean="0"/>
              <a:t>sì</a:t>
            </a:r>
            <a:r>
              <a:rPr lang="en-US" sz="1800" dirty="0" smtClean="0"/>
              <a:t> </a:t>
            </a:r>
            <a:r>
              <a:rPr lang="en-US" sz="1800" dirty="0" err="1" smtClean="0"/>
              <a:t>che</a:t>
            </a:r>
            <a:r>
              <a:rPr lang="en-US" sz="1800" dirty="0" smtClean="0"/>
              <a:t> le </a:t>
            </a:r>
            <a:r>
              <a:rPr lang="en-US" sz="1800" dirty="0" err="1" smtClean="0"/>
              <a:t>gli</a:t>
            </a:r>
            <a:r>
              <a:rPr lang="en-US" sz="1800" dirty="0" smtClean="0"/>
              <a:t> </a:t>
            </a:r>
            <a:r>
              <a:rPr lang="en-US" sz="1800" dirty="0" err="1" smtClean="0"/>
              <a:t>indicatori</a:t>
            </a:r>
            <a:r>
              <a:rPr lang="en-US" sz="1800" dirty="0" smtClean="0"/>
              <a:t> </a:t>
            </a:r>
            <a:r>
              <a:rPr lang="en-US" sz="1800" dirty="0" err="1" smtClean="0"/>
              <a:t>calcolati</a:t>
            </a:r>
            <a:r>
              <a:rPr lang="en-US" sz="1800" dirty="0" smtClean="0"/>
              <a:t> con le </a:t>
            </a:r>
            <a:r>
              <a:rPr lang="en-US" sz="1800" dirty="0" err="1" smtClean="0"/>
              <a:t>fonti</a:t>
            </a:r>
            <a:r>
              <a:rPr lang="en-US" sz="1800" dirty="0" smtClean="0"/>
              <a:t> </a:t>
            </a:r>
            <a:r>
              <a:rPr lang="en-US" sz="1800" dirty="0" err="1" smtClean="0"/>
              <a:t>amministrative</a:t>
            </a:r>
            <a:r>
              <a:rPr lang="en-US" sz="1800" dirty="0" smtClean="0"/>
              <a:t> </a:t>
            </a:r>
            <a:r>
              <a:rPr lang="en-US" sz="1800" dirty="0" err="1" smtClean="0"/>
              <a:t>producano</a:t>
            </a:r>
            <a:r>
              <a:rPr lang="en-US" sz="1800" dirty="0" smtClean="0"/>
              <a:t> </a:t>
            </a:r>
            <a:r>
              <a:rPr lang="en-US" sz="1800" dirty="0" err="1" smtClean="0"/>
              <a:t>valori</a:t>
            </a:r>
            <a:r>
              <a:rPr lang="en-US" sz="1800" dirty="0" smtClean="0"/>
              <a:t> </a:t>
            </a:r>
            <a:r>
              <a:rPr lang="en-US" sz="1800" dirty="0" err="1" smtClean="0"/>
              <a:t>differenti</a:t>
            </a:r>
            <a:r>
              <a:rPr lang="en-US" sz="1800" dirty="0" smtClean="0"/>
              <a:t> da </a:t>
            </a:r>
            <a:r>
              <a:rPr lang="en-US" sz="1800" dirty="0" err="1" smtClean="0"/>
              <a:t>quelli</a:t>
            </a:r>
            <a:r>
              <a:rPr lang="en-US" sz="1800" dirty="0" smtClean="0"/>
              <a:t> </a:t>
            </a:r>
            <a:r>
              <a:rPr lang="en-US" sz="1800" dirty="0" err="1" smtClean="0"/>
              <a:t>prodotti</a:t>
            </a:r>
            <a:r>
              <a:rPr lang="en-US" sz="1800" dirty="0" smtClean="0"/>
              <a:t> </a:t>
            </a:r>
            <a:r>
              <a:rPr lang="en-US" sz="1800" dirty="0" err="1" smtClean="0"/>
              <a:t>attraverso</a:t>
            </a:r>
            <a:r>
              <a:rPr lang="en-US" sz="1800" dirty="0" smtClean="0"/>
              <a:t> </a:t>
            </a:r>
            <a:r>
              <a:rPr lang="en-US" sz="1800" dirty="0" err="1" smtClean="0"/>
              <a:t>l’indagine</a:t>
            </a:r>
            <a:r>
              <a:rPr lang="en-US" sz="1800" dirty="0" smtClean="0"/>
              <a:t> a </a:t>
            </a:r>
            <a:r>
              <a:rPr lang="en-US" sz="1800" dirty="0" err="1" smtClean="0"/>
              <a:t>livello</a:t>
            </a:r>
            <a:r>
              <a:rPr lang="en-US" sz="1800" dirty="0" smtClean="0"/>
              <a:t> di </a:t>
            </a:r>
            <a:r>
              <a:rPr lang="en-US" sz="1800" dirty="0" err="1" smtClean="0"/>
              <a:t>dominio</a:t>
            </a:r>
            <a:r>
              <a:rPr lang="en-US" sz="1800" dirty="0" smtClean="0"/>
              <a:t> </a:t>
            </a:r>
            <a:r>
              <a:rPr lang="en-US" sz="1800" dirty="0" err="1" smtClean="0"/>
              <a:t>pianificato</a:t>
            </a:r>
            <a:r>
              <a:rPr lang="en-US" sz="1800" dirty="0" smtClean="0"/>
              <a:t>.</a:t>
            </a: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rgbClr val="00B050"/>
              </a:solidFill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3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smtClean="0"/>
              <a:t>Michele D’Alò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Parametri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interesse</a:t>
            </a:r>
            <a:r>
              <a:rPr lang="en-US" dirty="0"/>
              <a:t> 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862654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4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59061"/>
              </p:ext>
            </p:extLst>
          </p:nvPr>
        </p:nvGraphicFramePr>
        <p:xfrm>
          <a:off x="6618084" y="1176951"/>
          <a:ext cx="4744016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Parametri</a:t>
            </a:r>
            <a:r>
              <a:rPr lang="en-US" dirty="0" smtClean="0"/>
              <a:t> di </a:t>
            </a:r>
            <a:r>
              <a:rPr lang="en-US" dirty="0" err="1" smtClean="0"/>
              <a:t>interesse</a:t>
            </a:r>
            <a:r>
              <a:rPr lang="en-US" dirty="0" smtClean="0"/>
              <a:t> e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- </a:t>
            </a:r>
            <a:r>
              <a:rPr lang="en-US" dirty="0" err="1" smtClean="0"/>
              <a:t>distribuzione</a:t>
            </a:r>
            <a:r>
              <a:rPr lang="en-US" dirty="0" smtClean="0"/>
              <a:t> </a:t>
            </a:r>
            <a:r>
              <a:rPr lang="en-US" dirty="0" err="1" smtClean="0"/>
              <a:t>campionaria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76102"/>
              </p:ext>
            </p:extLst>
          </p:nvPr>
        </p:nvGraphicFramePr>
        <p:xfrm>
          <a:off x="4323605" y="992749"/>
          <a:ext cx="2652666" cy="5067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811"/>
                <a:gridCol w="1295855"/>
              </a:tblGrid>
              <a:tr h="800727"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 metropolitano 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Dimensione campionaria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AFA2"/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Genova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883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Torino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742</a:t>
                      </a:r>
                      <a:endParaRPr lang="it-IT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Milano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Venezia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Bologna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Firenze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1576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Napoli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Reggio Calabria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Palermo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Messina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Catania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524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Cagliari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7" marR="121927" marT="60956" marB="60956" anchor="ctr">
                    <a:lnL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9631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ottotitolo 2">
            <a:extLst>
              <a:ext uri="{FF2B5EF4-FFF2-40B4-BE49-F238E27FC236}">
                <a16:creationId xmlns=""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457607" y="718526"/>
            <a:ext cx="9759637" cy="524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rgbClr val="00B05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r>
              <a:rPr lang="it-IT" sz="1600" b="1" dirty="0" smtClean="0">
                <a:solidFill>
                  <a:srgbClr val="00B050"/>
                </a:solidFill>
              </a:rPr>
              <a:t> </a:t>
            </a:r>
            <a:r>
              <a:rPr lang="it-IT" sz="1600" dirty="0"/>
              <a:t>Al fine di assicurare la coerenza tra dati forniti a </a:t>
            </a:r>
            <a:r>
              <a:rPr lang="it-IT" sz="1600" dirty="0" smtClean="0"/>
              <a:t>differente </a:t>
            </a:r>
            <a:r>
              <a:rPr lang="it-IT" sz="1600" dirty="0"/>
              <a:t>livello di </a:t>
            </a:r>
            <a:r>
              <a:rPr lang="it-IT" sz="1600" dirty="0" smtClean="0"/>
              <a:t>dettaglio territoriale è possibile applicare dei </a:t>
            </a:r>
            <a:r>
              <a:rPr lang="it-IT" sz="1600" b="1" dirty="0">
                <a:solidFill>
                  <a:srgbClr val="00B050"/>
                </a:solidFill>
              </a:rPr>
              <a:t>metodi di stima per piccole aree</a:t>
            </a:r>
            <a:r>
              <a:rPr lang="it-IT" sz="1600" dirty="0" smtClean="0"/>
              <a:t>.</a:t>
            </a: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it-IT" sz="1600" dirty="0"/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r>
              <a:rPr lang="en-US" altLang="it-IT" sz="1600" dirty="0" smtClean="0"/>
              <a:t>La </a:t>
            </a:r>
            <a:r>
              <a:rPr lang="en-US" altLang="it-IT" sz="1600" dirty="0" err="1" smtClean="0"/>
              <a:t>dimensione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campionaria</a:t>
            </a:r>
            <a:r>
              <a:rPr lang="en-US" altLang="it-IT" sz="1600" dirty="0" smtClean="0"/>
              <a:t> non </a:t>
            </a:r>
            <a:r>
              <a:rPr lang="en-US" altLang="it-IT" sz="1600" dirty="0" err="1" smtClean="0"/>
              <a:t>permette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controllare</a:t>
            </a:r>
            <a:r>
              <a:rPr lang="en-US" altLang="it-IT" sz="1600" dirty="0" smtClean="0"/>
              <a:t> la </a:t>
            </a:r>
            <a:r>
              <a:rPr lang="en-US" altLang="it-IT" sz="1600" dirty="0" err="1" smtClean="0"/>
              <a:t>precisione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delle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stime</a:t>
            </a:r>
            <a:r>
              <a:rPr lang="en-US" altLang="it-IT" sz="1600" dirty="0" smtClean="0"/>
              <a:t> a </a:t>
            </a:r>
            <a:r>
              <a:rPr lang="en-US" altLang="it-IT" sz="1600" dirty="0" err="1" smtClean="0"/>
              <a:t>livello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dominio</a:t>
            </a:r>
            <a:r>
              <a:rPr lang="en-US" altLang="it-IT" sz="1600" dirty="0" smtClean="0"/>
              <a:t> non </a:t>
            </a:r>
            <a:r>
              <a:rPr lang="en-US" altLang="it-IT" sz="1600" dirty="0" err="1" smtClean="0"/>
              <a:t>pianificato</a:t>
            </a:r>
            <a:r>
              <a:rPr lang="en-US" altLang="it-IT" sz="1600" dirty="0" smtClean="0"/>
              <a:t>.  </a:t>
            </a:r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endParaRPr lang="en-US" altLang="it-IT" sz="1600" dirty="0" smtClean="0"/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r>
              <a:rPr lang="en-US" altLang="it-IT" sz="1600" dirty="0" smtClean="0"/>
              <a:t>I </a:t>
            </a:r>
            <a:r>
              <a:rPr lang="en-US" altLang="it-IT" sz="1600" dirty="0" err="1"/>
              <a:t>metodi</a:t>
            </a:r>
            <a:r>
              <a:rPr lang="en-US" altLang="it-IT" sz="1600" dirty="0"/>
              <a:t> di </a:t>
            </a:r>
            <a:r>
              <a:rPr lang="en-US" altLang="it-IT" sz="1600" dirty="0" err="1"/>
              <a:t>stima</a:t>
            </a:r>
            <a:r>
              <a:rPr lang="en-US" altLang="it-IT" sz="1600" dirty="0"/>
              <a:t> per </a:t>
            </a:r>
            <a:r>
              <a:rPr lang="en-US" altLang="it-IT" sz="1600" dirty="0" err="1"/>
              <a:t>piccole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aree</a:t>
            </a:r>
            <a:r>
              <a:rPr lang="en-US" altLang="it-IT" sz="1600" dirty="0"/>
              <a:t> </a:t>
            </a:r>
            <a:r>
              <a:rPr lang="en-US" altLang="it-IT" sz="1600" dirty="0" err="1"/>
              <a:t>prendono</a:t>
            </a:r>
            <a:r>
              <a:rPr lang="en-US" altLang="it-IT" sz="1600" dirty="0"/>
              <a:t> </a:t>
            </a:r>
            <a:r>
              <a:rPr lang="en-US" altLang="it-IT" sz="1600" dirty="0" err="1"/>
              <a:t>forza</a:t>
            </a:r>
            <a:r>
              <a:rPr lang="en-US" altLang="it-IT" sz="1600" dirty="0"/>
              <a:t> </a:t>
            </a:r>
            <a:r>
              <a:rPr lang="en-US" altLang="it-IT" sz="1600" dirty="0" err="1" smtClean="0"/>
              <a:t>dalla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altre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aree</a:t>
            </a:r>
            <a:r>
              <a:rPr lang="en-US" altLang="it-IT" sz="1600" dirty="0" smtClean="0"/>
              <a:t>, </a:t>
            </a:r>
            <a:r>
              <a:rPr lang="en-US" altLang="it-IT" sz="1600" dirty="0" err="1" smtClean="0"/>
              <a:t>attraverso</a:t>
            </a:r>
            <a:r>
              <a:rPr lang="en-US" altLang="it-IT" sz="1600" dirty="0" smtClean="0"/>
              <a:t> la </a:t>
            </a:r>
            <a:r>
              <a:rPr lang="en-US" altLang="it-IT" sz="1600" dirty="0" err="1" smtClean="0"/>
              <a:t>definizione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modelli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che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permettono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sfruttare</a:t>
            </a:r>
            <a:r>
              <a:rPr lang="en-US" altLang="it-IT" sz="1600" dirty="0" smtClean="0"/>
              <a:t> la </a:t>
            </a:r>
            <a:r>
              <a:rPr lang="en-US" altLang="it-IT" sz="1600" dirty="0" err="1" smtClean="0"/>
              <a:t>relazione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tra</a:t>
            </a:r>
            <a:r>
              <a:rPr lang="en-US" altLang="it-IT" sz="1600" dirty="0" smtClean="0"/>
              <a:t> le </a:t>
            </a:r>
            <a:r>
              <a:rPr lang="en-US" altLang="it-IT" sz="1600" dirty="0" err="1" smtClean="0"/>
              <a:t>variabili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interesse</a:t>
            </a:r>
            <a:r>
              <a:rPr lang="en-US" altLang="it-IT" sz="1600" dirty="0" smtClean="0"/>
              <a:t> e </a:t>
            </a:r>
            <a:r>
              <a:rPr lang="en-US" altLang="it-IT" sz="1600" dirty="0" err="1" smtClean="0"/>
              <a:t>quelle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desunte</a:t>
            </a:r>
            <a:r>
              <a:rPr lang="en-US" altLang="it-IT" sz="1600" dirty="0" smtClean="0"/>
              <a:t> da </a:t>
            </a:r>
            <a:r>
              <a:rPr lang="en-US" altLang="it-IT" sz="1600" dirty="0" err="1" smtClean="0"/>
              <a:t>archivi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amministrativi</a:t>
            </a:r>
            <a:r>
              <a:rPr lang="en-US" altLang="it-IT" sz="1600" dirty="0" smtClean="0"/>
              <a:t>, </a:t>
            </a:r>
            <a:r>
              <a:rPr lang="en-US" altLang="it-IT" sz="1600" dirty="0" err="1" smtClean="0"/>
              <a:t>migliorando</a:t>
            </a:r>
            <a:r>
              <a:rPr lang="en-US" altLang="it-IT" sz="1600" dirty="0" smtClean="0"/>
              <a:t> in </a:t>
            </a:r>
            <a:r>
              <a:rPr lang="en-US" altLang="it-IT" sz="1600" dirty="0" err="1" smtClean="0"/>
              <a:t>tal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modo</a:t>
            </a:r>
            <a:r>
              <a:rPr lang="en-US" altLang="it-IT" sz="1600" smtClean="0"/>
              <a:t> la </a:t>
            </a:r>
            <a:r>
              <a:rPr lang="en-US" altLang="it-IT" sz="1600" dirty="0" err="1" smtClean="0"/>
              <a:t>precisione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delle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stime</a:t>
            </a:r>
            <a:r>
              <a:rPr lang="en-US" altLang="it-IT" sz="1600" dirty="0" smtClean="0"/>
              <a:t>.</a:t>
            </a:r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endParaRPr lang="en-US" altLang="it-IT" sz="1600" dirty="0" smtClean="0"/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r>
              <a:rPr lang="en-US" altLang="it-IT" sz="1600" dirty="0" err="1" smtClean="0"/>
              <a:t>Primi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risultati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si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basano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sulla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applicazione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modelli</a:t>
            </a:r>
            <a:r>
              <a:rPr lang="en-US" altLang="it-IT" sz="1600" dirty="0" smtClean="0"/>
              <a:t> per </a:t>
            </a:r>
            <a:r>
              <a:rPr lang="en-US" altLang="it-IT" sz="1600" dirty="0" err="1" smtClean="0"/>
              <a:t>piccole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aree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definiti</a:t>
            </a:r>
            <a:r>
              <a:rPr lang="en-US" altLang="it-IT" sz="1600" dirty="0" smtClean="0"/>
              <a:t> a </a:t>
            </a:r>
            <a:r>
              <a:rPr lang="en-US" altLang="it-IT" sz="1600" dirty="0" err="1" smtClean="0"/>
              <a:t>livello</a:t>
            </a:r>
            <a:r>
              <a:rPr lang="en-US" altLang="it-IT" sz="1600" dirty="0" smtClean="0"/>
              <a:t> di </a:t>
            </a:r>
            <a:r>
              <a:rPr lang="en-US" altLang="it-IT" sz="1600" dirty="0" err="1" smtClean="0"/>
              <a:t>aree</a:t>
            </a:r>
            <a:r>
              <a:rPr lang="en-US" altLang="it-IT" sz="1600" dirty="0" smtClean="0"/>
              <a:t> ( con e </a:t>
            </a:r>
            <a:r>
              <a:rPr lang="en-US" altLang="it-IT" sz="1600" dirty="0" err="1" smtClean="0"/>
              <a:t>senza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correlazione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spaziale</a:t>
            </a:r>
            <a:r>
              <a:rPr lang="en-US" altLang="it-IT" sz="1600" dirty="0" smtClean="0"/>
              <a:t> </a:t>
            </a:r>
            <a:r>
              <a:rPr lang="en-US" altLang="it-IT" sz="1600" dirty="0" err="1" smtClean="0"/>
              <a:t>tra</a:t>
            </a:r>
            <a:r>
              <a:rPr lang="en-US" altLang="it-IT" sz="1600" dirty="0" smtClean="0"/>
              <a:t> le </a:t>
            </a:r>
            <a:r>
              <a:rPr lang="en-US" altLang="it-IT" sz="1600" dirty="0" err="1" smtClean="0"/>
              <a:t>aree</a:t>
            </a:r>
            <a:r>
              <a:rPr lang="en-US" altLang="it-IT" sz="1600" dirty="0" smtClean="0"/>
              <a:t>)</a:t>
            </a:r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endParaRPr lang="en-US" altLang="it-IT" sz="1600" dirty="0"/>
          </a:p>
          <a:p>
            <a:pPr marL="0" lvl="1" indent="0" algn="ctr"/>
            <a:r>
              <a:rPr lang="en-US" altLang="it-IT" sz="1800" b="1" dirty="0" err="1">
                <a:solidFill>
                  <a:srgbClr val="00B050"/>
                </a:solidFill>
              </a:rPr>
              <a:t>Variabili</a:t>
            </a:r>
            <a:r>
              <a:rPr lang="en-US" altLang="it-IT" sz="1800" b="1" dirty="0">
                <a:solidFill>
                  <a:srgbClr val="00B050"/>
                </a:solidFill>
              </a:rPr>
              <a:t> </a:t>
            </a:r>
            <a:r>
              <a:rPr lang="en-US" altLang="it-IT" sz="1800" b="1" dirty="0" err="1">
                <a:solidFill>
                  <a:srgbClr val="00B050"/>
                </a:solidFill>
              </a:rPr>
              <a:t>ausiliarie</a:t>
            </a:r>
            <a:r>
              <a:rPr lang="en-US" altLang="it-IT" sz="1800" b="1" dirty="0">
                <a:solidFill>
                  <a:srgbClr val="00B050"/>
                </a:solidFill>
              </a:rPr>
              <a:t> </a:t>
            </a:r>
            <a:r>
              <a:rPr lang="en-US" altLang="it-IT" sz="1800" b="1" dirty="0" err="1">
                <a:solidFill>
                  <a:srgbClr val="00B050"/>
                </a:solidFill>
              </a:rPr>
              <a:t>utilizzate</a:t>
            </a:r>
            <a:r>
              <a:rPr lang="en-US" altLang="it-IT" sz="1800" b="1" dirty="0">
                <a:solidFill>
                  <a:srgbClr val="00B050"/>
                </a:solidFill>
              </a:rPr>
              <a:t> per la </a:t>
            </a:r>
            <a:r>
              <a:rPr lang="en-US" altLang="it-IT" sz="1800" b="1" dirty="0" err="1">
                <a:solidFill>
                  <a:srgbClr val="00B050"/>
                </a:solidFill>
              </a:rPr>
              <a:t>definizione</a:t>
            </a:r>
            <a:r>
              <a:rPr lang="en-US" altLang="it-IT" sz="1800" b="1" dirty="0">
                <a:solidFill>
                  <a:srgbClr val="00B050"/>
                </a:solidFill>
              </a:rPr>
              <a:t> del </a:t>
            </a:r>
            <a:r>
              <a:rPr lang="en-US" altLang="it-IT" sz="1800" b="1" dirty="0" err="1" smtClean="0">
                <a:solidFill>
                  <a:srgbClr val="00B050"/>
                </a:solidFill>
              </a:rPr>
              <a:t>modello</a:t>
            </a:r>
            <a:r>
              <a:rPr lang="en-US" altLang="it-IT" sz="1800" b="1" dirty="0" smtClean="0">
                <a:solidFill>
                  <a:srgbClr val="00B050"/>
                </a:solidFill>
              </a:rPr>
              <a:t>:</a:t>
            </a:r>
          </a:p>
          <a:p>
            <a:pPr marL="0" lvl="1" indent="0" algn="ctr"/>
            <a:endParaRPr lang="en-US" altLang="it-IT" sz="1800" b="1" dirty="0" smtClean="0">
              <a:solidFill>
                <a:srgbClr val="00B050"/>
              </a:solidFill>
            </a:endParaRPr>
          </a:p>
          <a:p>
            <a:pPr marL="285750" lvl="1" algn="just">
              <a:buFont typeface="Wingdings" panose="05000000000000000000" pitchFamily="2" charset="2"/>
              <a:buChar char="ü"/>
            </a:pPr>
            <a:r>
              <a:rPr lang="en-US" sz="1800" dirty="0" smtClean="0"/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variabili</a:t>
            </a:r>
            <a:r>
              <a:rPr lang="en-US" sz="1600" b="1" dirty="0">
                <a:solidFill>
                  <a:srgbClr val="00B050"/>
                </a:solidFill>
              </a:rPr>
              <a:t> proxy</a:t>
            </a:r>
            <a:r>
              <a:rPr lang="en-US" sz="1600" dirty="0" smtClean="0"/>
              <a:t> </a:t>
            </a:r>
            <a:r>
              <a:rPr lang="en-US" sz="1600" dirty="0" err="1" smtClean="0"/>
              <a:t>calcolate</a:t>
            </a:r>
            <a:r>
              <a:rPr lang="en-US" sz="1600" dirty="0" smtClean="0"/>
              <a:t> </a:t>
            </a:r>
            <a:r>
              <a:rPr lang="en-US" sz="1600" dirty="0" err="1" smtClean="0"/>
              <a:t>tramite</a:t>
            </a:r>
            <a:r>
              <a:rPr lang="en-US" sz="1600" dirty="0" smtClean="0"/>
              <a:t> ARCHIMEDE: </a:t>
            </a:r>
            <a:r>
              <a:rPr lang="en-US" sz="1600" dirty="0" err="1" smtClean="0">
                <a:solidFill>
                  <a:srgbClr val="00B050"/>
                </a:solidFill>
              </a:rPr>
              <a:t>povertà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relativa</a:t>
            </a:r>
            <a:r>
              <a:rPr lang="en-US" sz="1600" dirty="0" smtClean="0">
                <a:solidFill>
                  <a:srgbClr val="00B050"/>
                </a:solidFill>
              </a:rPr>
              <a:t>; </a:t>
            </a:r>
            <a:r>
              <a:rPr lang="en-US" sz="1600" dirty="0" err="1" smtClean="0">
                <a:solidFill>
                  <a:srgbClr val="00B050"/>
                </a:solidFill>
              </a:rPr>
              <a:t>bassa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intensità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lavorativa</a:t>
            </a:r>
            <a:r>
              <a:rPr lang="en-US" sz="1600" dirty="0" smtClean="0">
                <a:solidFill>
                  <a:srgbClr val="00B050"/>
                </a:solidFill>
              </a:rPr>
              <a:t>; </a:t>
            </a:r>
            <a:r>
              <a:rPr lang="en-US" sz="1600" dirty="0" err="1" smtClean="0">
                <a:solidFill>
                  <a:srgbClr val="00B050"/>
                </a:solidFill>
              </a:rPr>
              <a:t>diseguaglianza</a:t>
            </a:r>
            <a:r>
              <a:rPr lang="en-US" sz="1600" dirty="0" smtClean="0">
                <a:solidFill>
                  <a:srgbClr val="00B050"/>
                </a:solidFill>
              </a:rPr>
              <a:t> del </a:t>
            </a:r>
            <a:r>
              <a:rPr lang="en-US" sz="1600" dirty="0" err="1" smtClean="0">
                <a:solidFill>
                  <a:srgbClr val="00B050"/>
                </a:solidFill>
              </a:rPr>
              <a:t>reddito</a:t>
            </a:r>
            <a:r>
              <a:rPr lang="en-US" sz="1600" dirty="0" smtClean="0">
                <a:solidFill>
                  <a:srgbClr val="00B050"/>
                </a:solidFill>
              </a:rPr>
              <a:t>; </a:t>
            </a:r>
            <a:endParaRPr lang="en-US" sz="1600" dirty="0"/>
          </a:p>
          <a:p>
            <a:pPr marL="285750" lvl="1" algn="just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 marL="285750" lvl="1" algn="just"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00B050"/>
                </a:solidFill>
              </a:rPr>
              <a:t>Variabili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ausiliarie</a:t>
            </a:r>
            <a:r>
              <a:rPr lang="en-US" sz="1600" b="1" dirty="0">
                <a:solidFill>
                  <a:srgbClr val="00B050"/>
                </a:solidFill>
              </a:rPr>
              <a:t> di </a:t>
            </a:r>
            <a:r>
              <a:rPr lang="en-US" sz="1600" b="1" dirty="0" err="1">
                <a:solidFill>
                  <a:srgbClr val="00B050"/>
                </a:solidFill>
              </a:rPr>
              <a:t>tipo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demografico</a:t>
            </a:r>
            <a:r>
              <a:rPr lang="en-US" sz="1600" b="1" dirty="0" smtClean="0">
                <a:solidFill>
                  <a:srgbClr val="00B050"/>
                </a:solidFill>
              </a:rPr>
              <a:t>: </a:t>
            </a:r>
            <a:r>
              <a:rPr lang="en-US" sz="1600" dirty="0" err="1" smtClean="0"/>
              <a:t>percentuale</a:t>
            </a:r>
            <a:r>
              <a:rPr lang="en-US" sz="1600" dirty="0" smtClean="0"/>
              <a:t> di </a:t>
            </a:r>
            <a:r>
              <a:rPr lang="en-US" sz="1600" dirty="0" err="1" smtClean="0"/>
              <a:t>popolazione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è: </a:t>
            </a:r>
            <a:r>
              <a:rPr lang="en-US" sz="1600" dirty="0" err="1" smtClean="0">
                <a:solidFill>
                  <a:srgbClr val="00B050"/>
                </a:solidFill>
              </a:rPr>
              <a:t>straniera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occupata</a:t>
            </a:r>
            <a:r>
              <a:rPr lang="en-US" sz="1600" dirty="0" smtClean="0">
                <a:solidFill>
                  <a:srgbClr val="00B050"/>
                </a:solidFill>
              </a:rPr>
              <a:t>; </a:t>
            </a:r>
            <a:r>
              <a:rPr lang="en-US" sz="1600" dirty="0" err="1" smtClean="0">
                <a:solidFill>
                  <a:srgbClr val="00B050"/>
                </a:solidFill>
              </a:rPr>
              <a:t>che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appartiene</a:t>
            </a:r>
            <a:r>
              <a:rPr lang="en-US" sz="1600" dirty="0" smtClean="0">
                <a:solidFill>
                  <a:srgbClr val="00B050"/>
                </a:solidFill>
              </a:rPr>
              <a:t> a </a:t>
            </a:r>
            <a:r>
              <a:rPr lang="en-US" sz="1600" dirty="0" err="1" smtClean="0">
                <a:solidFill>
                  <a:srgbClr val="00B050"/>
                </a:solidFill>
              </a:rPr>
              <a:t>una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determinata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classe</a:t>
            </a:r>
            <a:r>
              <a:rPr lang="en-US" sz="1600" dirty="0" smtClean="0">
                <a:solidFill>
                  <a:srgbClr val="00B050"/>
                </a:solidFill>
              </a:rPr>
              <a:t> di </a:t>
            </a:r>
            <a:r>
              <a:rPr lang="en-US" sz="1600" dirty="0" err="1" smtClean="0">
                <a:solidFill>
                  <a:srgbClr val="00B050"/>
                </a:solidFill>
              </a:rPr>
              <a:t>età</a:t>
            </a:r>
            <a:r>
              <a:rPr lang="en-US" sz="1600" dirty="0" smtClean="0">
                <a:solidFill>
                  <a:srgbClr val="00B050"/>
                </a:solidFill>
              </a:rPr>
              <a:t> x </a:t>
            </a:r>
            <a:r>
              <a:rPr lang="en-US" sz="1600" dirty="0" err="1" smtClean="0">
                <a:solidFill>
                  <a:srgbClr val="00B050"/>
                </a:solidFill>
              </a:rPr>
              <a:t>sesso</a:t>
            </a:r>
            <a:r>
              <a:rPr lang="en-US" sz="1600" dirty="0" smtClean="0">
                <a:solidFill>
                  <a:srgbClr val="00B050"/>
                </a:solidFill>
              </a:rPr>
              <a:t>.</a:t>
            </a:r>
            <a:endParaRPr lang="en-US" altLang="it-IT" sz="1600" b="1" dirty="0">
              <a:solidFill>
                <a:srgbClr val="00B050"/>
              </a:solidFill>
            </a:endParaRPr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530225" algn="just"/>
            <a:endParaRPr lang="it-IT" sz="1600" i="1" dirty="0" smtClean="0">
              <a:cs typeface="Arial" panose="020B0604020202020204" pitchFamily="34" charset="0"/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5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B0671E76-AF60-A747-9D8C-9C2BF5288F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 smtClean="0"/>
              <a:t>Michele D’Alò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E034F69-C628-504A-A2CE-4A35749B57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F44423BA-DA45-B547-9208-21172718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355" y="742383"/>
            <a:ext cx="9452528" cy="497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Metodi</a:t>
            </a:r>
            <a:r>
              <a:rPr lang="en-US" dirty="0" smtClean="0"/>
              <a:t> di </a:t>
            </a:r>
            <a:r>
              <a:rPr lang="en-US" dirty="0" err="1" smtClean="0"/>
              <a:t>stima</a:t>
            </a:r>
            <a:r>
              <a:rPr lang="en-US" dirty="0" smtClean="0"/>
              <a:t> per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aree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372131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6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343641"/>
              </p:ext>
            </p:extLst>
          </p:nvPr>
        </p:nvGraphicFramePr>
        <p:xfrm>
          <a:off x="1328433" y="1176952"/>
          <a:ext cx="4683067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: </a:t>
            </a:r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 - per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aree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metropolitani</a:t>
            </a:r>
            <a:r>
              <a:rPr lang="en-US" dirty="0" smtClean="0"/>
              <a:t> e province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649997" y="1176952"/>
            <a:ext cx="4680000" cy="4680000"/>
          </a:xfrm>
          <a:prstGeom prst="rect">
            <a:avLst/>
          </a:prstGeom>
        </p:spPr>
      </p:pic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2968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7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423228"/>
              </p:ext>
            </p:extLst>
          </p:nvPr>
        </p:nvGraphicFramePr>
        <p:xfrm>
          <a:off x="1328433" y="1176952"/>
          <a:ext cx="4683067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Primi</a:t>
            </a:r>
            <a:r>
              <a:rPr lang="en-US" dirty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: </a:t>
            </a:r>
            <a:r>
              <a:rPr lang="en-US" dirty="0" err="1" smtClean="0"/>
              <a:t>stime</a:t>
            </a:r>
            <a:r>
              <a:rPr lang="en-US" dirty="0" smtClean="0"/>
              <a:t> </a:t>
            </a:r>
            <a:r>
              <a:rPr lang="en-US" dirty="0" err="1" smtClean="0"/>
              <a:t>dirette</a:t>
            </a:r>
            <a:r>
              <a:rPr lang="en-US" dirty="0" smtClean="0"/>
              <a:t> e per </a:t>
            </a:r>
            <a:r>
              <a:rPr lang="en-US" dirty="0" err="1" smtClean="0"/>
              <a:t>piccole</a:t>
            </a:r>
            <a:r>
              <a:rPr lang="en-US" dirty="0" smtClean="0"/>
              <a:t> </a:t>
            </a:r>
            <a:r>
              <a:rPr lang="en-US" dirty="0" err="1" smtClean="0"/>
              <a:t>aree</a:t>
            </a:r>
            <a:r>
              <a:rPr lang="en-US" dirty="0" smtClean="0"/>
              <a:t> -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metrolitani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="" xmlns:a16="http://schemas.microsoft.com/office/drawing/2014/main" id="{9850CE83-7BE1-F44C-B69B-121FC50C2A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594734"/>
              </p:ext>
            </p:extLst>
          </p:nvPr>
        </p:nvGraphicFramePr>
        <p:xfrm>
          <a:off x="6163900" y="1131849"/>
          <a:ext cx="4980916" cy="4594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14484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numero diapositiva 20">
            <a:extLst>
              <a:ext uri="{FF2B5EF4-FFF2-40B4-BE49-F238E27FC236}">
                <a16:creationId xmlns="" xmlns:a16="http://schemas.microsoft.com/office/drawing/2014/main" id="{64E3098D-20BA-B341-8ECB-924829BFD8A9}"/>
              </a:ext>
            </a:extLst>
          </p:cNvPr>
          <p:cNvSpPr txBox="1">
            <a:spLocks/>
          </p:cNvSpPr>
          <p:nvPr/>
        </p:nvSpPr>
        <p:spPr>
          <a:xfrm>
            <a:off x="515938" y="17879"/>
            <a:ext cx="395288" cy="311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990575" indent="-38099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523962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2133547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743131" indent="-304792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335271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3962301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4571886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5181470" indent="-304792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fld id="{0CA5A417-0C6C-3F4A-AFA3-5BFFB13C83CB}" type="slidenum">
              <a:rPr lang="it-IT" altLang="it-IT" sz="1467" smtClean="0">
                <a:solidFill>
                  <a:schemeClr val="bg1"/>
                </a:solidFill>
              </a:rPr>
              <a:pPr algn="ctr"/>
              <a:t>8</a:t>
            </a:fld>
            <a:endParaRPr lang="it-IT" altLang="it-IT" sz="1467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C580372D-E133-9044-9DBB-91B6CA8A51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it-IT" dirty="0"/>
              <a:t>Michele D’Alò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BE67BD66-EFF3-4D46-AF21-E0B48F2420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3C362E0-3E9A-B843-9406-2A58E9E51BD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="" xmlns:a16="http://schemas.microsoft.com/office/drawing/2014/main" id="{7D4C3C94-899A-D945-8166-EF379C91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Primi</a:t>
            </a:r>
            <a:r>
              <a:rPr lang="en-US" sz="2400" dirty="0"/>
              <a:t> </a:t>
            </a:r>
            <a:r>
              <a:rPr lang="en-US" sz="2400" dirty="0" err="1" smtClean="0"/>
              <a:t>risultati</a:t>
            </a:r>
            <a:r>
              <a:rPr lang="en-US" sz="2400" dirty="0" smtClean="0"/>
              <a:t>: </a:t>
            </a:r>
            <a:r>
              <a:rPr lang="en-US" sz="2400" dirty="0" err="1" smtClean="0"/>
              <a:t>stime</a:t>
            </a:r>
            <a:r>
              <a:rPr lang="en-US" sz="2400" dirty="0" smtClean="0"/>
              <a:t> </a:t>
            </a:r>
            <a:r>
              <a:rPr lang="en-US" sz="2400" dirty="0" err="1" smtClean="0"/>
              <a:t>dirette</a:t>
            </a:r>
            <a:r>
              <a:rPr lang="en-US" sz="2400" dirty="0" smtClean="0"/>
              <a:t> e per </a:t>
            </a:r>
            <a:r>
              <a:rPr lang="en-US" sz="2400" dirty="0" err="1" smtClean="0"/>
              <a:t>piccole</a:t>
            </a:r>
            <a:r>
              <a:rPr lang="en-US" sz="2400" dirty="0" smtClean="0"/>
              <a:t> </a:t>
            </a:r>
            <a:r>
              <a:rPr lang="en-US" sz="2400" dirty="0" err="1" smtClean="0"/>
              <a:t>aree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5542001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46" y="674190"/>
            <a:ext cx="57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46" y="2467263"/>
            <a:ext cx="57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02" y="4287076"/>
            <a:ext cx="576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ottotitolo 2">
            <a:extLst>
              <a:ext uri="{FF2B5EF4-FFF2-40B4-BE49-F238E27FC236}">
                <a16:creationId xmlns="" xmlns:a16="http://schemas.microsoft.com/office/drawing/2014/main" id="{7D84D7D1-B90C-1F46-9681-88F39425517B}"/>
              </a:ext>
            </a:extLst>
          </p:cNvPr>
          <p:cNvSpPr txBox="1">
            <a:spLocks/>
          </p:cNvSpPr>
          <p:nvPr/>
        </p:nvSpPr>
        <p:spPr bwMode="auto">
          <a:xfrm>
            <a:off x="190123" y="1021847"/>
            <a:ext cx="4771176" cy="489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284163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685800" indent="-685800" algn="just"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rgbClr val="00B050"/>
              </a:solidFill>
            </a:endParaRPr>
          </a:p>
          <a:p>
            <a:pPr marL="0" indent="0" algn="just"/>
            <a:r>
              <a:rPr lang="it-IT" sz="1400" dirty="0" smtClean="0">
                <a:solidFill>
                  <a:srgbClr val="00B050"/>
                </a:solidFill>
              </a:rPr>
              <a:t>I valori dell’indicatore calcolato con i dati di Archimede risultano generalmente superiori a quelli che si ottengono con </a:t>
            </a:r>
            <a:r>
              <a:rPr lang="it-IT" sz="1400" dirty="0" err="1" smtClean="0">
                <a:solidFill>
                  <a:srgbClr val="00B050"/>
                </a:solidFill>
              </a:rPr>
              <a:t>Eu_Silc</a:t>
            </a:r>
            <a:r>
              <a:rPr lang="it-IT" sz="1400" dirty="0" smtClean="0">
                <a:solidFill>
                  <a:srgbClr val="00B050"/>
                </a:solidFill>
              </a:rPr>
              <a:t>. Questo effetto può essere dovuto ad una pluralità di fattori, anche concomitanti</a:t>
            </a:r>
          </a:p>
          <a:p>
            <a:pPr marL="0" indent="0" algn="just"/>
            <a:endParaRPr lang="it-IT" sz="1400" dirty="0" smtClean="0"/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r>
              <a:rPr lang="en-US" altLang="it-IT" sz="1400" dirty="0" err="1" smtClean="0">
                <a:solidFill>
                  <a:srgbClr val="00B050"/>
                </a:solidFill>
              </a:rPr>
              <a:t>Differenze</a:t>
            </a:r>
            <a:r>
              <a:rPr lang="en-US" altLang="it-IT" sz="1400" dirty="0" smtClean="0">
                <a:solidFill>
                  <a:srgbClr val="00B050"/>
                </a:solidFill>
              </a:rPr>
              <a:t> 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definitorie</a:t>
            </a:r>
            <a:r>
              <a:rPr lang="en-US" altLang="it-IT" sz="1400" dirty="0" smtClean="0">
                <a:solidFill>
                  <a:srgbClr val="00B050"/>
                </a:solidFill>
              </a:rPr>
              <a:t> 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delle</a:t>
            </a:r>
            <a:r>
              <a:rPr lang="en-US" altLang="it-IT" sz="1400" dirty="0" smtClean="0">
                <a:solidFill>
                  <a:srgbClr val="00B050"/>
                </a:solidFill>
              </a:rPr>
              <a:t> diverse 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voci</a:t>
            </a:r>
            <a:r>
              <a:rPr lang="en-US" altLang="it-IT" sz="1400" dirty="0" smtClean="0">
                <a:solidFill>
                  <a:srgbClr val="00B050"/>
                </a:solidFill>
              </a:rPr>
              <a:t> di 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reddito</a:t>
            </a:r>
            <a:r>
              <a:rPr lang="en-US" altLang="it-IT" sz="1400" dirty="0" smtClean="0">
                <a:solidFill>
                  <a:srgbClr val="00B050"/>
                </a:solidFill>
              </a:rPr>
              <a:t> 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tra</a:t>
            </a:r>
            <a:r>
              <a:rPr lang="en-US" altLang="it-IT" sz="1400" dirty="0" smtClean="0">
                <a:solidFill>
                  <a:srgbClr val="00B050"/>
                </a:solidFill>
              </a:rPr>
              <a:t> le due 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fonti</a:t>
            </a:r>
            <a:r>
              <a:rPr lang="en-US" altLang="it-IT" sz="1400" dirty="0" smtClean="0">
                <a:solidFill>
                  <a:srgbClr val="00B050"/>
                </a:solidFill>
              </a:rPr>
              <a:t> </a:t>
            </a:r>
            <a:r>
              <a:rPr lang="en-US" altLang="it-IT" sz="1200" dirty="0" smtClean="0"/>
              <a:t>(</a:t>
            </a:r>
            <a:r>
              <a:rPr lang="en-US" altLang="it-IT" sz="1200" dirty="0" err="1" smtClean="0"/>
              <a:t>reddito</a:t>
            </a:r>
            <a:r>
              <a:rPr lang="en-US" altLang="it-IT" sz="1200" dirty="0" smtClean="0"/>
              <a:t> </a:t>
            </a:r>
            <a:r>
              <a:rPr lang="en-US" altLang="it-IT" sz="1200" dirty="0" err="1" smtClean="0"/>
              <a:t>lordo</a:t>
            </a:r>
            <a:r>
              <a:rPr lang="en-US" altLang="it-IT" sz="1200" dirty="0" smtClean="0"/>
              <a:t> </a:t>
            </a:r>
            <a:r>
              <a:rPr lang="en-US" altLang="it-IT" sz="1200" dirty="0" err="1" smtClean="0"/>
              <a:t>archimede</a:t>
            </a:r>
            <a:r>
              <a:rPr lang="en-US" altLang="it-IT" sz="1200" dirty="0" smtClean="0"/>
              <a:t>, </a:t>
            </a:r>
            <a:r>
              <a:rPr lang="en-US" altLang="it-IT" sz="1200" dirty="0" err="1" smtClean="0"/>
              <a:t>netto</a:t>
            </a:r>
            <a:r>
              <a:rPr lang="en-US" altLang="it-IT" sz="1200" dirty="0" smtClean="0"/>
              <a:t> </a:t>
            </a:r>
            <a:r>
              <a:rPr lang="en-US" altLang="it-IT" sz="1200" dirty="0" err="1" smtClean="0"/>
              <a:t>Eu-Silc</a:t>
            </a:r>
            <a:r>
              <a:rPr lang="en-US" altLang="it-IT" sz="1200" dirty="0" smtClean="0"/>
              <a:t>, </a:t>
            </a:r>
            <a:r>
              <a:rPr lang="en-US" altLang="it-IT" sz="1200" dirty="0" err="1" smtClean="0"/>
              <a:t>unità</a:t>
            </a:r>
            <a:r>
              <a:rPr lang="en-US" altLang="it-IT" sz="1200" dirty="0" smtClean="0"/>
              <a:t> di </a:t>
            </a:r>
            <a:r>
              <a:rPr lang="en-US" altLang="it-IT" sz="1200" dirty="0" err="1" smtClean="0"/>
              <a:t>rilevazione</a:t>
            </a:r>
            <a:r>
              <a:rPr lang="en-US" altLang="it-IT" sz="1200" dirty="0" smtClean="0"/>
              <a:t> la </a:t>
            </a:r>
            <a:r>
              <a:rPr lang="en-US" altLang="it-IT" sz="1200" dirty="0" err="1" smtClean="0"/>
              <a:t>famiglia</a:t>
            </a:r>
            <a:r>
              <a:rPr lang="en-US" altLang="it-IT" sz="1200" dirty="0" smtClean="0"/>
              <a:t> di </a:t>
            </a:r>
            <a:r>
              <a:rPr lang="en-US" altLang="it-IT" sz="1200" dirty="0" err="1" smtClean="0"/>
              <a:t>fatto</a:t>
            </a:r>
            <a:r>
              <a:rPr lang="en-US" altLang="it-IT" sz="1200" dirty="0" smtClean="0"/>
              <a:t> </a:t>
            </a:r>
            <a:r>
              <a:rPr lang="en-US" altLang="it-IT" sz="1200" dirty="0" err="1" smtClean="0"/>
              <a:t>Eu-Silc</a:t>
            </a:r>
            <a:r>
              <a:rPr lang="en-US" altLang="it-IT" sz="1200" dirty="0" smtClean="0"/>
              <a:t> </a:t>
            </a:r>
            <a:r>
              <a:rPr lang="en-US" altLang="it-IT" sz="1200" dirty="0" err="1" smtClean="0"/>
              <a:t>quella</a:t>
            </a:r>
            <a:r>
              <a:rPr lang="en-US" altLang="it-IT" sz="1200" dirty="0" smtClean="0"/>
              <a:t> </a:t>
            </a:r>
            <a:r>
              <a:rPr lang="en-US" altLang="it-IT" sz="1200" dirty="0" err="1" smtClean="0"/>
              <a:t>anagrafica</a:t>
            </a:r>
            <a:r>
              <a:rPr lang="en-US" altLang="it-IT" sz="1200" dirty="0" smtClean="0"/>
              <a:t> </a:t>
            </a:r>
            <a:r>
              <a:rPr lang="en-US" altLang="it-IT" sz="1200" dirty="0" err="1" smtClean="0"/>
              <a:t>archimede</a:t>
            </a:r>
            <a:r>
              <a:rPr lang="en-US" altLang="it-IT" sz="1200" dirty="0" smtClean="0"/>
              <a:t>….).  </a:t>
            </a:r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endParaRPr lang="en-US" altLang="it-IT" sz="1600" dirty="0" smtClean="0"/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r>
              <a:rPr lang="en-US" altLang="it-IT" sz="1400" dirty="0" err="1">
                <a:solidFill>
                  <a:srgbClr val="00B050"/>
                </a:solidFill>
              </a:rPr>
              <a:t>E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rrori</a:t>
            </a:r>
            <a:r>
              <a:rPr lang="en-US" altLang="it-IT" sz="1400" dirty="0" smtClean="0">
                <a:solidFill>
                  <a:srgbClr val="00B050"/>
                </a:solidFill>
              </a:rPr>
              <a:t> </a:t>
            </a:r>
            <a:r>
              <a:rPr lang="en-US" altLang="it-IT" sz="1400" dirty="0">
                <a:solidFill>
                  <a:srgbClr val="00B050"/>
                </a:solidFill>
              </a:rPr>
              <a:t>di </a:t>
            </a:r>
            <a:r>
              <a:rPr lang="en-US" altLang="it-IT" sz="1400" dirty="0" err="1">
                <a:solidFill>
                  <a:srgbClr val="00B050"/>
                </a:solidFill>
              </a:rPr>
              <a:t>quantificazione</a:t>
            </a:r>
            <a:r>
              <a:rPr lang="en-US" altLang="it-IT" sz="1400" dirty="0">
                <a:solidFill>
                  <a:srgbClr val="00B050"/>
                </a:solidFill>
              </a:rPr>
              <a:t> del </a:t>
            </a:r>
            <a:r>
              <a:rPr lang="en-US" altLang="it-IT" sz="1400" dirty="0" err="1">
                <a:solidFill>
                  <a:srgbClr val="00B050"/>
                </a:solidFill>
              </a:rPr>
              <a:t>reddito</a:t>
            </a:r>
            <a:r>
              <a:rPr lang="en-US" altLang="it-IT" sz="1400" dirty="0">
                <a:solidFill>
                  <a:srgbClr val="00B050"/>
                </a:solidFill>
              </a:rPr>
              <a:t> </a:t>
            </a:r>
            <a:r>
              <a:rPr lang="en-US" altLang="it-IT" sz="1400" dirty="0" err="1">
                <a:solidFill>
                  <a:srgbClr val="00B050"/>
                </a:solidFill>
              </a:rPr>
              <a:t>nelle</a:t>
            </a:r>
            <a:r>
              <a:rPr lang="en-US" altLang="it-IT" sz="1400" dirty="0">
                <a:solidFill>
                  <a:srgbClr val="00B050"/>
                </a:solidFill>
              </a:rPr>
              <a:t> </a:t>
            </a:r>
            <a:r>
              <a:rPr lang="en-US" altLang="it-IT" sz="1400" dirty="0" err="1">
                <a:solidFill>
                  <a:srgbClr val="00B050"/>
                </a:solidFill>
              </a:rPr>
              <a:t>fonti</a:t>
            </a:r>
            <a:r>
              <a:rPr lang="en-US" altLang="it-IT" sz="1400" dirty="0">
                <a:solidFill>
                  <a:srgbClr val="00B050"/>
                </a:solidFill>
              </a:rPr>
              <a:t> </a:t>
            </a:r>
            <a:r>
              <a:rPr lang="en-US" altLang="it-IT" sz="1400" dirty="0" err="1">
                <a:solidFill>
                  <a:srgbClr val="00B050"/>
                </a:solidFill>
              </a:rPr>
              <a:t>amministrative</a:t>
            </a:r>
            <a:r>
              <a:rPr lang="en-US" altLang="it-IT" sz="1400" dirty="0">
                <a:solidFill>
                  <a:srgbClr val="00B050"/>
                </a:solidFill>
              </a:rPr>
              <a:t> </a:t>
            </a:r>
            <a:r>
              <a:rPr lang="en-US" altLang="it-IT" sz="1200" dirty="0"/>
              <a:t>(la </a:t>
            </a:r>
            <a:r>
              <a:rPr lang="en-US" altLang="it-IT" sz="1200" dirty="0" err="1"/>
              <a:t>sottocopertura</a:t>
            </a:r>
            <a:r>
              <a:rPr lang="en-US" altLang="it-IT" sz="1200" dirty="0"/>
              <a:t> di </a:t>
            </a:r>
            <a:r>
              <a:rPr lang="en-US" altLang="it-IT" sz="1200" dirty="0" err="1"/>
              <a:t>alcune</a:t>
            </a:r>
            <a:r>
              <a:rPr lang="en-US" altLang="it-IT" sz="1200" dirty="0"/>
              <a:t> </a:t>
            </a:r>
            <a:r>
              <a:rPr lang="en-US" altLang="it-IT" sz="1200" dirty="0" err="1"/>
              <a:t>categorie</a:t>
            </a:r>
            <a:r>
              <a:rPr lang="en-US" altLang="it-IT" sz="1200" dirty="0"/>
              <a:t> di </a:t>
            </a:r>
            <a:r>
              <a:rPr lang="en-US" altLang="it-IT" sz="1200" dirty="0" err="1"/>
              <a:t>reddito</a:t>
            </a:r>
            <a:r>
              <a:rPr lang="en-US" altLang="it-IT" sz="1200" dirty="0"/>
              <a:t> è </a:t>
            </a:r>
            <a:r>
              <a:rPr lang="en-US" altLang="it-IT" sz="1200" dirty="0" err="1"/>
              <a:t>presumibilmente</a:t>
            </a:r>
            <a:r>
              <a:rPr lang="en-US" altLang="it-IT" sz="1200" dirty="0"/>
              <a:t> </a:t>
            </a:r>
            <a:r>
              <a:rPr lang="en-US" altLang="it-IT" sz="1200" dirty="0" err="1"/>
              <a:t>maggiore</a:t>
            </a:r>
            <a:r>
              <a:rPr lang="en-US" altLang="it-IT" sz="1200" dirty="0"/>
              <a:t> in </a:t>
            </a:r>
            <a:r>
              <a:rPr lang="en-US" altLang="it-IT" sz="1200" dirty="0" err="1"/>
              <a:t>alcune</a:t>
            </a:r>
            <a:r>
              <a:rPr lang="en-US" altLang="it-IT" sz="1200" dirty="0"/>
              <a:t> </a:t>
            </a:r>
            <a:r>
              <a:rPr lang="en-US" altLang="it-IT" sz="1200" dirty="0" err="1" smtClean="0"/>
              <a:t>aree</a:t>
            </a:r>
            <a:r>
              <a:rPr lang="en-US" altLang="it-IT" sz="1200" dirty="0" smtClean="0"/>
              <a:t> - ad </a:t>
            </a:r>
            <a:r>
              <a:rPr lang="en-US" altLang="it-IT" sz="1200" dirty="0" err="1" smtClean="0"/>
              <a:t>es</a:t>
            </a:r>
            <a:r>
              <a:rPr lang="en-US" altLang="it-IT" sz="1200" dirty="0" smtClean="0"/>
              <a:t>. </a:t>
            </a:r>
            <a:r>
              <a:rPr lang="en-US" altLang="it-IT" sz="1200" dirty="0"/>
              <a:t>, </a:t>
            </a:r>
            <a:r>
              <a:rPr lang="en-US" altLang="it-IT" sz="1200" dirty="0" err="1"/>
              <a:t>mancanza</a:t>
            </a:r>
            <a:r>
              <a:rPr lang="en-US" altLang="it-IT" sz="1200" dirty="0"/>
              <a:t> </a:t>
            </a:r>
            <a:r>
              <a:rPr lang="en-US" altLang="it-IT" sz="1200" dirty="0" err="1"/>
              <a:t>informazioni</a:t>
            </a:r>
            <a:r>
              <a:rPr lang="en-US" altLang="it-IT" sz="1200" dirty="0"/>
              <a:t> complete </a:t>
            </a:r>
            <a:r>
              <a:rPr lang="en-US" altLang="it-IT" sz="1200" dirty="0" err="1"/>
              <a:t>lavoratori</a:t>
            </a:r>
            <a:r>
              <a:rPr lang="en-US" altLang="it-IT" sz="1200" dirty="0"/>
              <a:t> </a:t>
            </a:r>
            <a:r>
              <a:rPr lang="it-IT" sz="1200" dirty="0" smtClean="0"/>
              <a:t>frontalieri</a:t>
            </a:r>
            <a:r>
              <a:rPr lang="en-US" altLang="it-IT" sz="1200" dirty="0" smtClean="0"/>
              <a:t>)</a:t>
            </a:r>
            <a:endParaRPr lang="en-US" altLang="it-IT" sz="1200" dirty="0"/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endParaRPr lang="en-US" altLang="it-IT" sz="1600" dirty="0" smtClean="0"/>
          </a:p>
          <a:p>
            <a:pPr marL="685800" lvl="1" indent="-685800" algn="just">
              <a:buFont typeface="Wingdings" panose="05000000000000000000" pitchFamily="2" charset="2"/>
              <a:buChar char="ü"/>
            </a:pPr>
            <a:r>
              <a:rPr lang="en-US" altLang="it-IT" sz="1400" dirty="0" err="1" smtClean="0">
                <a:solidFill>
                  <a:srgbClr val="00B050"/>
                </a:solidFill>
              </a:rPr>
              <a:t>Qualità</a:t>
            </a:r>
            <a:r>
              <a:rPr lang="en-US" altLang="it-IT" sz="1400" dirty="0" smtClean="0">
                <a:solidFill>
                  <a:srgbClr val="00B050"/>
                </a:solidFill>
              </a:rPr>
              <a:t> </a:t>
            </a:r>
            <a:r>
              <a:rPr lang="en-US" altLang="it-IT" sz="1400" dirty="0" err="1" smtClean="0">
                <a:solidFill>
                  <a:srgbClr val="00B050"/>
                </a:solidFill>
              </a:rPr>
              <a:t>della</a:t>
            </a:r>
            <a:r>
              <a:rPr lang="en-US" altLang="it-IT" sz="1400" dirty="0" smtClean="0">
                <a:solidFill>
                  <a:srgbClr val="00B050"/>
                </a:solidFill>
              </a:rPr>
              <a:t> LAC </a:t>
            </a:r>
            <a:r>
              <a:rPr lang="en-US" altLang="it-IT" sz="1200" dirty="0" smtClean="0"/>
              <a:t>(</a:t>
            </a:r>
            <a:r>
              <a:rPr lang="en-US" altLang="it-IT" sz="1200" dirty="0" err="1" smtClean="0"/>
              <a:t>sovra</a:t>
            </a:r>
            <a:r>
              <a:rPr lang="en-US" altLang="it-IT" sz="1200" dirty="0" smtClean="0"/>
              <a:t> </a:t>
            </a:r>
            <a:r>
              <a:rPr lang="en-US" altLang="it-IT" sz="1200" dirty="0"/>
              <a:t>o sotto </a:t>
            </a:r>
            <a:r>
              <a:rPr lang="en-US" altLang="it-IT" sz="1200" dirty="0" err="1"/>
              <a:t>copertura</a:t>
            </a:r>
            <a:r>
              <a:rPr lang="en-US" altLang="it-IT" sz="1200" dirty="0"/>
              <a:t> di </a:t>
            </a:r>
            <a:r>
              <a:rPr lang="en-US" altLang="it-IT" sz="1200" dirty="0" err="1"/>
              <a:t>alcune</a:t>
            </a:r>
            <a:r>
              <a:rPr lang="en-US" altLang="it-IT" sz="1200" dirty="0"/>
              <a:t> </a:t>
            </a:r>
            <a:r>
              <a:rPr lang="en-US" altLang="it-IT" sz="1200" dirty="0" err="1"/>
              <a:t>particolari</a:t>
            </a:r>
            <a:r>
              <a:rPr lang="en-US" altLang="it-IT" sz="1200" dirty="0"/>
              <a:t> </a:t>
            </a:r>
            <a:r>
              <a:rPr lang="en-US" altLang="it-IT" sz="1200" dirty="0" err="1"/>
              <a:t>popolazioni</a:t>
            </a:r>
            <a:r>
              <a:rPr lang="en-US" altLang="it-IT" sz="1200" dirty="0"/>
              <a:t> – ad </a:t>
            </a:r>
            <a:r>
              <a:rPr lang="en-US" altLang="it-IT" sz="1200" dirty="0" err="1"/>
              <a:t>es</a:t>
            </a:r>
            <a:r>
              <a:rPr lang="en-US" altLang="it-IT" sz="1200" dirty="0"/>
              <a:t> </a:t>
            </a:r>
            <a:r>
              <a:rPr lang="en-US" altLang="it-IT" sz="1200" dirty="0" err="1"/>
              <a:t>gli</a:t>
            </a:r>
            <a:r>
              <a:rPr lang="en-US" altLang="it-IT" sz="1200" dirty="0"/>
              <a:t> </a:t>
            </a:r>
            <a:r>
              <a:rPr lang="en-US" altLang="it-IT" sz="1200" dirty="0" err="1"/>
              <a:t>stranieri</a:t>
            </a:r>
            <a:r>
              <a:rPr lang="en-US" altLang="it-IT" sz="1200" dirty="0"/>
              <a:t>)</a:t>
            </a: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Wingdings" panose="05000000000000000000" pitchFamily="2" charset="2"/>
              <a:buChar char="ü"/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23AFA2"/>
              </a:buClr>
              <a:buSzPct val="160000"/>
              <a:buFont typeface="Courier New" panose="02070309020205020404" pitchFamily="49" charset="0"/>
              <a:buChar char="o"/>
            </a:pPr>
            <a:endParaRPr lang="it-IT" sz="2000" dirty="0" smtClean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SzPct val="160000"/>
              <a:buFont typeface="Courier New" panose="02070309020205020404" pitchFamily="49" charset="0"/>
              <a:buChar char="o"/>
            </a:pPr>
            <a:endParaRPr lang="it-IT" altLang="it-IT" sz="1600" dirty="0"/>
          </a:p>
          <a:p>
            <a:pPr>
              <a:lnSpc>
                <a:spcPts val="1784"/>
              </a:lnSpc>
              <a:spcAft>
                <a:spcPts val="1600"/>
              </a:spcAft>
              <a:buClr>
                <a:srgbClr val="D65920"/>
              </a:buClr>
              <a:buFont typeface="Courier New" panose="02070309020205020404" pitchFamily="49" charset="0"/>
              <a:buChar char="o"/>
            </a:pPr>
            <a:endParaRPr lang="it-IT" altLang="it-IT" sz="1600" dirty="0"/>
          </a:p>
        </p:txBody>
      </p:sp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69431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1938</Words>
  <Application>Microsoft Office PowerPoint</Application>
  <PresentationFormat>Personalizzato</PresentationFormat>
  <Paragraphs>779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Introduzione </vt:lpstr>
      <vt:lpstr>Parametri di interesse e dati disponibili </vt:lpstr>
      <vt:lpstr>Parametri di interesse e dati disponibili </vt:lpstr>
      <vt:lpstr>Parametri di interesse e dati disponibili- distribuzione campionaria</vt:lpstr>
      <vt:lpstr>                Metodi di stima per piccole aree  </vt:lpstr>
      <vt:lpstr>Primi risultati: stime dirette - per piccole aree comuni metropolitani e province </vt:lpstr>
      <vt:lpstr>Primi risultati: stime dirette e per piccole aree - comuni metrolitani </vt:lpstr>
      <vt:lpstr>Primi risultati: stime dirette e per piccole aree </vt:lpstr>
      <vt:lpstr>Primi risultati: correlazione </vt:lpstr>
      <vt:lpstr>Primi risultati: stime dirette e per piccole aree – rischio povertà</vt:lpstr>
      <vt:lpstr>Stime rischio povertà- comuni metropolitani</vt:lpstr>
      <vt:lpstr>Primi risultati: stime dirette e per piccole aree – diseguaglianza del reddito</vt:lpstr>
      <vt:lpstr>Stime diseguaglianza reddito- comuni metropolitani</vt:lpstr>
      <vt:lpstr>Primi risultati: stime dirette e per piccole aree – severa deprivazione materiale</vt:lpstr>
      <vt:lpstr>Stime severa deprivazione materiale- comuni metropolitani</vt:lpstr>
      <vt:lpstr>Primi risultati: stime dirette e per piccole aree – bassa intensità lavorativa</vt:lpstr>
      <vt:lpstr>Stime bassa intensità lavorativa- comuni metropolitani</vt:lpstr>
      <vt:lpstr>                Conclusioni e sviluppi futuri  </vt:lpstr>
      <vt:lpstr>                Bibliografia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Istat</cp:lastModifiedBy>
  <cp:revision>133</cp:revision>
  <dcterms:created xsi:type="dcterms:W3CDTF">2018-02-02T13:22:46Z</dcterms:created>
  <dcterms:modified xsi:type="dcterms:W3CDTF">2018-07-09T10:23:50Z</dcterms:modified>
</cp:coreProperties>
</file>