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5"/>
  </p:sldMasterIdLst>
  <p:notesMasterIdLst>
    <p:notesMasterId r:id="rId28"/>
  </p:notesMasterIdLst>
  <p:sldIdLst>
    <p:sldId id="265" r:id="rId6"/>
    <p:sldId id="309" r:id="rId7"/>
    <p:sldId id="258" r:id="rId8"/>
    <p:sldId id="310" r:id="rId9"/>
    <p:sldId id="312" r:id="rId10"/>
    <p:sldId id="311" r:id="rId11"/>
    <p:sldId id="291" r:id="rId12"/>
    <p:sldId id="293" r:id="rId13"/>
    <p:sldId id="294" r:id="rId14"/>
    <p:sldId id="295" r:id="rId15"/>
    <p:sldId id="297" r:id="rId16"/>
    <p:sldId id="302" r:id="rId17"/>
    <p:sldId id="304" r:id="rId18"/>
    <p:sldId id="301" r:id="rId19"/>
    <p:sldId id="300" r:id="rId20"/>
    <p:sldId id="314" r:id="rId21"/>
    <p:sldId id="315" r:id="rId22"/>
    <p:sldId id="316" r:id="rId23"/>
    <p:sldId id="307" r:id="rId24"/>
    <p:sldId id="308" r:id="rId25"/>
    <p:sldId id="313" r:id="rId26"/>
    <p:sldId id="266" r:id="rId2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37" autoAdjust="0"/>
    <p:restoredTop sz="95952"/>
  </p:normalViewPr>
  <p:slideViewPr>
    <p:cSldViewPr snapToGrid="0" snapToObjects="1">
      <p:cViewPr varScale="1">
        <p:scale>
          <a:sx n="102" d="100"/>
          <a:sy n="102" d="100"/>
        </p:scale>
        <p:origin x="14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ramond\Downloads\FIGURE_o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91677958209406"/>
          <c:y val="0.12186336376396348"/>
          <c:w val="0.54681075094702136"/>
          <c:h val="0.79630047443943064"/>
        </c:manualLayout>
      </c:layout>
      <c:barChart>
        <c:barDir val="bar"/>
        <c:grouping val="stacked"/>
        <c:varyColors val="0"/>
        <c:ser>
          <c:idx val="3"/>
          <c:order val="0"/>
          <c:tx>
            <c:strRef>
              <c:f>'[FIGURE_Vdef2.xlsx]Fig.2 - Sez. 1 da reinserire'!$B$9</c:f>
              <c:strCache>
                <c:ptCount val="1"/>
                <c:pt idx="0">
                  <c:v>Pienamente raggiunto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'[FIGURE_Vdef2.xlsx]Fig.2 - Sez. 1 da reinserire'!$A$10:$A$21</c:f>
              <c:strCache>
                <c:ptCount val="11"/>
                <c:pt idx="0">
                  <c:v>Ridimensionare attività all'estero</c:v>
                </c:pt>
                <c:pt idx="1">
                  <c:v>Ridimensionare attività in Italia</c:v>
                </c:pt>
                <c:pt idx="2">
                  <c:v>Riportare nell'impresa attività esternalizzate</c:v>
                </c:pt>
                <c:pt idx="3">
                  <c:v>Aumentare attività all'estero</c:v>
                </c:pt>
                <c:pt idx="4">
                  <c:v>Attivare o incr. collabor. con altre imprese</c:v>
                </c:pt>
                <c:pt idx="5">
                  <c:v>Accedere a nuovi segmenti di mercato</c:v>
                </c:pt>
                <c:pt idx="6">
                  <c:v>Attivare o incr. misure di resp. sociale e ambientale</c:v>
                </c:pt>
                <c:pt idx="7">
                  <c:v>Aumentare investimenti in nuove tecnologie</c:v>
                </c:pt>
                <c:pt idx="8">
                  <c:v>Ampliare gamma beni servizi offerti</c:v>
                </c:pt>
                <c:pt idx="9">
                  <c:v>Aumentare attività in Italia</c:v>
                </c:pt>
                <c:pt idx="10">
                  <c:v>Difendere posizione competitiva</c:v>
                </c:pt>
              </c:strCache>
            </c:strRef>
          </c:cat>
          <c:val>
            <c:numRef>
              <c:f>'[FIGURE_Vdef2.xlsx]Fig.2 - Sez. 1 da reinserire'!$B$10:$B$21</c:f>
              <c:numCache>
                <c:formatCode>0.0</c:formatCode>
                <c:ptCount val="11"/>
                <c:pt idx="0">
                  <c:v>0.71001326993510361</c:v>
                </c:pt>
                <c:pt idx="1">
                  <c:v>1.7671647096559489</c:v>
                </c:pt>
                <c:pt idx="2">
                  <c:v>3.2894812968896883</c:v>
                </c:pt>
                <c:pt idx="3">
                  <c:v>5.9008860354645609</c:v>
                </c:pt>
                <c:pt idx="4">
                  <c:v>9.28062325649854</c:v>
                </c:pt>
                <c:pt idx="5">
                  <c:v>9.8240102049364904</c:v>
                </c:pt>
                <c:pt idx="6">
                  <c:v>10.936240900930006</c:v>
                </c:pt>
                <c:pt idx="7">
                  <c:v>17.83503346180531</c:v>
                </c:pt>
                <c:pt idx="8">
                  <c:v>24.125639949215998</c:v>
                </c:pt>
                <c:pt idx="9">
                  <c:v>18.829237180071676</c:v>
                </c:pt>
                <c:pt idx="10">
                  <c:v>46.098560394867349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8-4D09-8EB0-804055D8960E}"/>
            </c:ext>
          </c:extLst>
        </c:ser>
        <c:ser>
          <c:idx val="4"/>
          <c:order val="1"/>
          <c:tx>
            <c:strRef>
              <c:f>'[FIGURE_Vdef2.xlsx]Fig.2 - Sez. 1 da reinserire'!$C$9</c:f>
              <c:strCache>
                <c:ptCount val="1"/>
                <c:pt idx="0">
                  <c:v>Parzialmente raggiunto</c:v>
                </c:pt>
              </c:strCache>
            </c:strRef>
          </c:tx>
          <c:spPr>
            <a:pattFill prst="pct75">
              <a:fgClr>
                <a:schemeClr val="accent5">
                  <a:lumMod val="50000"/>
                </a:schemeClr>
              </a:fgClr>
              <a:bgClr>
                <a:schemeClr val="bg1"/>
              </a:bgClr>
            </a:pattFill>
          </c:spPr>
          <c:invertIfNegative val="0"/>
          <c:cat>
            <c:strRef>
              <c:f>'[FIGURE_Vdef2.xlsx]Fig.2 - Sez. 1 da reinserire'!$A$10:$A$21</c:f>
              <c:strCache>
                <c:ptCount val="11"/>
                <c:pt idx="0">
                  <c:v>Ridimensionare attività all'estero</c:v>
                </c:pt>
                <c:pt idx="1">
                  <c:v>Ridimensionare attività in Italia</c:v>
                </c:pt>
                <c:pt idx="2">
                  <c:v>Riportare nell'impresa attività esternalizzate</c:v>
                </c:pt>
                <c:pt idx="3">
                  <c:v>Aumentare attività all'estero</c:v>
                </c:pt>
                <c:pt idx="4">
                  <c:v>Attivare o incr. collabor. con altre imprese</c:v>
                </c:pt>
                <c:pt idx="5">
                  <c:v>Accedere a nuovi segmenti di mercato</c:v>
                </c:pt>
                <c:pt idx="6">
                  <c:v>Attivare o incr. misure di resp. sociale e ambientale</c:v>
                </c:pt>
                <c:pt idx="7">
                  <c:v>Aumentare investimenti in nuove tecnologie</c:v>
                </c:pt>
                <c:pt idx="8">
                  <c:v>Ampliare gamma beni servizi offerti</c:v>
                </c:pt>
                <c:pt idx="9">
                  <c:v>Aumentare attività in Italia</c:v>
                </c:pt>
                <c:pt idx="10">
                  <c:v>Difendere posizione competitiva</c:v>
                </c:pt>
              </c:strCache>
            </c:strRef>
          </c:cat>
          <c:val>
            <c:numRef>
              <c:f>'[FIGURE_Vdef2.xlsx]Fig.2 - Sez. 1 da reinserire'!$C$10:$C$21</c:f>
              <c:numCache>
                <c:formatCode>0.0</c:formatCode>
                <c:ptCount val="11"/>
                <c:pt idx="0">
                  <c:v>0.95948990128778988</c:v>
                </c:pt>
                <c:pt idx="1">
                  <c:v>3.5583976657503755</c:v>
                </c:pt>
                <c:pt idx="2">
                  <c:v>6.0193758640847603</c:v>
                </c:pt>
                <c:pt idx="3">
                  <c:v>13.616147571675933</c:v>
                </c:pt>
                <c:pt idx="4">
                  <c:v>25.754875092743745</c:v>
                </c:pt>
                <c:pt idx="5">
                  <c:v>27.128616543309185</c:v>
                </c:pt>
                <c:pt idx="6">
                  <c:v>28.4389474215271</c:v>
                </c:pt>
                <c:pt idx="7">
                  <c:v>32.049647238191859</c:v>
                </c:pt>
                <c:pt idx="8">
                  <c:v>37.986172792421094</c:v>
                </c:pt>
                <c:pt idx="9">
                  <c:v>43.58666859829772</c:v>
                </c:pt>
                <c:pt idx="10">
                  <c:v>40.943789998995612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98-4D09-8EB0-804055D8960E}"/>
            </c:ext>
          </c:extLst>
        </c:ser>
        <c:ser>
          <c:idx val="2"/>
          <c:order val="2"/>
          <c:tx>
            <c:strRef>
              <c:f>'[FIGURE_Vdef2.xlsx]Fig.2 - Sez. 1 da reinserire'!$D$9</c:f>
              <c:strCache>
                <c:ptCount val="1"/>
                <c:pt idx="0">
                  <c:v>Non raggiunto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1,9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98-4D09-8EB0-804055D8960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5,7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98-4D09-8EB0-804055D8960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9,9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98-4D09-8EB0-804055D8960E}"/>
                </c:ext>
              </c:extLst>
            </c:dLbl>
            <c:dLbl>
              <c:idx val="3"/>
              <c:layout>
                <c:manualLayout>
                  <c:x val="2.70134253996086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98-4D09-8EB0-804055D8960E}"/>
                </c:ext>
              </c:extLst>
            </c:dLbl>
            <c:dLbl>
              <c:idx val="4"/>
              <c:layout>
                <c:manualLayout>
                  <c:x val="2.341362564096110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36,9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98-4D09-8EB0-804055D8960E}"/>
                </c:ext>
              </c:extLst>
            </c:dLbl>
            <c:dLbl>
              <c:idx val="5"/>
              <c:layout>
                <c:manualLayout>
                  <c:x val="2.9692072987413602E-2"/>
                  <c:y val="3.682995580405303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39,9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98-4D09-8EB0-804055D8960E}"/>
                </c:ext>
              </c:extLst>
            </c:dLbl>
            <c:dLbl>
              <c:idx val="6"/>
              <c:layout>
                <c:manualLayout>
                  <c:x val="2.984169466829419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40,9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98-4D09-8EB0-804055D8960E}"/>
                </c:ext>
              </c:extLst>
            </c:dLbl>
            <c:dLbl>
              <c:idx val="7"/>
              <c:layout>
                <c:manualLayout>
                  <c:x val="2.644863851262052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52,0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98-4D09-8EB0-804055D8960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63,6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D98-4D09-8EB0-804055D8960E}"/>
                </c:ext>
              </c:extLst>
            </c:dLbl>
            <c:dLbl>
              <c:idx val="9"/>
              <c:layout>
                <c:manualLayout>
                  <c:x val="2.856795271395550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66,3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D98-4D09-8EB0-804055D8960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88,3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D98-4D09-8EB0-804055D8960E}"/>
                </c:ext>
              </c:extLst>
            </c:dLbl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'[FIGURE_Vdef2.xlsx]Fig.2 - Sez. 1 da reinserire'!$A$10:$A$21</c:f>
              <c:strCache>
                <c:ptCount val="11"/>
                <c:pt idx="0">
                  <c:v>Ridimensionare attività all'estero</c:v>
                </c:pt>
                <c:pt idx="1">
                  <c:v>Ridimensionare attività in Italia</c:v>
                </c:pt>
                <c:pt idx="2">
                  <c:v>Riportare nell'impresa attività esternalizzate</c:v>
                </c:pt>
                <c:pt idx="3">
                  <c:v>Aumentare attività all'estero</c:v>
                </c:pt>
                <c:pt idx="4">
                  <c:v>Attivare o incr. collabor. con altre imprese</c:v>
                </c:pt>
                <c:pt idx="5">
                  <c:v>Accedere a nuovi segmenti di mercato</c:v>
                </c:pt>
                <c:pt idx="6">
                  <c:v>Attivare o incr. misure di resp. sociale e ambientale</c:v>
                </c:pt>
                <c:pt idx="7">
                  <c:v>Aumentare investimenti in nuove tecnologie</c:v>
                </c:pt>
                <c:pt idx="8">
                  <c:v>Ampliare gamma beni servizi offerti</c:v>
                </c:pt>
                <c:pt idx="9">
                  <c:v>Aumentare attività in Italia</c:v>
                </c:pt>
                <c:pt idx="10">
                  <c:v>Difendere posizione competitiva</c:v>
                </c:pt>
              </c:strCache>
            </c:strRef>
          </c:cat>
          <c:val>
            <c:numRef>
              <c:f>'[FIGURE_Vdef2.xlsx]Fig.2 - Sez. 1 da reinserire'!$D$10:$D$21</c:f>
              <c:numCache>
                <c:formatCode>0.0</c:formatCode>
                <c:ptCount val="11"/>
                <c:pt idx="0">
                  <c:v>0.22309413044896997</c:v>
                </c:pt>
                <c:pt idx="1">
                  <c:v>0.35732088943279006</c:v>
                </c:pt>
                <c:pt idx="2">
                  <c:v>0.58458067791918888</c:v>
                </c:pt>
                <c:pt idx="3">
                  <c:v>2.5794680269545847</c:v>
                </c:pt>
                <c:pt idx="4">
                  <c:v>1.9134255918590082</c:v>
                </c:pt>
                <c:pt idx="5">
                  <c:v>2.8988351431574668</c:v>
                </c:pt>
                <c:pt idx="6">
                  <c:v>1.5449962809930742</c:v>
                </c:pt>
                <c:pt idx="7">
                  <c:v>2.1365197223079777</c:v>
                </c:pt>
                <c:pt idx="8">
                  <c:v>1.4686258836402111</c:v>
                </c:pt>
                <c:pt idx="9">
                  <c:v>3.9254384239371665</c:v>
                </c:pt>
                <c:pt idx="10">
                  <c:v>1.2325719281859069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98-4D09-8EB0-804055D89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4541583"/>
        <c:axId val="1324537423"/>
      </c:barChart>
      <c:catAx>
        <c:axId val="1324541583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2">
                  <a:lumMod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900" b="1"/>
            </a:pPr>
            <a:endParaRPr lang="it-IT"/>
          </a:p>
        </c:txPr>
        <c:crossAx val="1324537423"/>
        <c:crosses val="autoZero"/>
        <c:auto val="1"/>
        <c:lblAlgn val="ctr"/>
        <c:lblOffset val="0"/>
        <c:noMultiLvlLbl val="0"/>
      </c:catAx>
      <c:valAx>
        <c:axId val="1324537423"/>
        <c:scaling>
          <c:orientation val="minMax"/>
        </c:scaling>
        <c:delete val="0"/>
        <c:axPos val="b"/>
        <c:majorGridlines>
          <c:spPr>
            <a:ln>
              <a:solidFill>
                <a:schemeClr val="bg2">
                  <a:lumMod val="90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it-IT"/>
          </a:p>
        </c:txPr>
        <c:crossAx val="1324541583"/>
        <c:crosses val="autoZero"/>
        <c:crossBetween val="between"/>
      </c:valAx>
      <c:spPr>
        <a:noFill/>
        <a:ln w="9525" cap="flat" cmpd="sng" algn="ctr">
          <a:solidFill>
            <a:schemeClr val="bg2">
              <a:lumMod val="90000"/>
            </a:schemeClr>
          </a:solidFill>
          <a:prstDash val="solid"/>
          <a:round/>
          <a:headEnd type="none" w="med" len="med"/>
          <a:tailEnd type="none" w="med" len="med"/>
        </a:ln>
      </c:spPr>
    </c:plotArea>
    <c:legend>
      <c:legendPos val="t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63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6350" cap="flat" cmpd="sng" algn="ctr">
          <a:solidFill>
            <a:sysClr val="windowText" lastClr="000000">
              <a:tint val="75000"/>
            </a:sysClr>
          </a:solidFill>
          <a:prstDash val="solid"/>
          <a:round/>
        </a14:hiddenLine>
      </a:ext>
    </a:extLst>
  </c:spPr>
  <c:txPr>
    <a:bodyPr/>
    <a:lstStyle/>
    <a:p>
      <a:pPr>
        <a:defRPr sz="90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'Fig. 14 '!$A$5</c:f>
              <c:strCache>
                <c:ptCount val="1"/>
                <c:pt idx="0">
                  <c:v>3-9 addetti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'Fig. 14 '!$B$4:$K$4</c:f>
              <c:strCache>
                <c:ptCount val="10"/>
                <c:pt idx="0">
                  <c:v>Oneri amm. burocratici</c:v>
                </c:pt>
                <c:pt idx="1">
                  <c:v>Carenza risorse finanziarie</c:v>
                </c:pt>
                <c:pt idx="2">
                  <c:v>Carenza personale</c:v>
                </c:pt>
                <c:pt idx="3">
                  <c:v>Contesto socio-ambientale </c:v>
                </c:pt>
                <c:pt idx="4">
                  <c:v>Carenza personale qualificato</c:v>
                </c:pt>
                <c:pt idx="5">
                  <c:v>Carenza domanda</c:v>
                </c:pt>
                <c:pt idx="6">
                  <c:v>Carenza fornitori</c:v>
                </c:pt>
                <c:pt idx="7">
                  <c:v>Carenza infrastrutture</c:v>
                </c:pt>
                <c:pt idx="8">
                  <c:v>Limitatezza informazioni</c:v>
                </c:pt>
                <c:pt idx="9">
                  <c:v>Arretratezza tecnologica</c:v>
                </c:pt>
              </c:strCache>
            </c:strRef>
          </c:cat>
          <c:val>
            <c:numRef>
              <c:f>'Fig. 14 '!$B$5:$K$5</c:f>
              <c:numCache>
                <c:formatCode>0.0</c:formatCode>
                <c:ptCount val="10"/>
                <c:pt idx="0">
                  <c:v>27.225702177102807</c:v>
                </c:pt>
                <c:pt idx="1">
                  <c:v>25.757666038536879</c:v>
                </c:pt>
                <c:pt idx="2">
                  <c:v>17.338368302535113</c:v>
                </c:pt>
                <c:pt idx="3">
                  <c:v>17.875009620564917</c:v>
                </c:pt>
                <c:pt idx="4">
                  <c:v>13.645933418242578</c:v>
                </c:pt>
                <c:pt idx="5">
                  <c:v>12.56172678588719</c:v>
                </c:pt>
                <c:pt idx="6">
                  <c:v>2.9901957133245447</c:v>
                </c:pt>
                <c:pt idx="7">
                  <c:v>3.1773932862111858</c:v>
                </c:pt>
                <c:pt idx="8">
                  <c:v>2.3549901559897015</c:v>
                </c:pt>
                <c:pt idx="9">
                  <c:v>1.8780584086220125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8A-4DAE-AA7F-B78F8EFF1E01}"/>
            </c:ext>
          </c:extLst>
        </c:ser>
        <c:ser>
          <c:idx val="1"/>
          <c:order val="1"/>
          <c:tx>
            <c:strRef>
              <c:f>'Fig. 14 '!$A$6</c:f>
              <c:strCache>
                <c:ptCount val="1"/>
                <c:pt idx="0">
                  <c:v>10-49 addetti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'Fig. 14 '!$B$4:$K$4</c:f>
              <c:strCache>
                <c:ptCount val="10"/>
                <c:pt idx="0">
                  <c:v>Oneri amm. burocratici</c:v>
                </c:pt>
                <c:pt idx="1">
                  <c:v>Carenza risorse finanziarie</c:v>
                </c:pt>
                <c:pt idx="2">
                  <c:v>Carenza personale</c:v>
                </c:pt>
                <c:pt idx="3">
                  <c:v>Contesto socio-ambientale </c:v>
                </c:pt>
                <c:pt idx="4">
                  <c:v>Carenza personale qualificato</c:v>
                </c:pt>
                <c:pt idx="5">
                  <c:v>Carenza domanda</c:v>
                </c:pt>
                <c:pt idx="6">
                  <c:v>Carenza fornitori</c:v>
                </c:pt>
                <c:pt idx="7">
                  <c:v>Carenza infrastrutture</c:v>
                </c:pt>
                <c:pt idx="8">
                  <c:v>Limitatezza informazioni</c:v>
                </c:pt>
                <c:pt idx="9">
                  <c:v>Arretratezza tecnologica</c:v>
                </c:pt>
              </c:strCache>
            </c:strRef>
          </c:cat>
          <c:val>
            <c:numRef>
              <c:f>'Fig. 14 '!$B$6:$K$6</c:f>
              <c:numCache>
                <c:formatCode>0.0</c:formatCode>
                <c:ptCount val="10"/>
                <c:pt idx="0">
                  <c:v>27.419644650199238</c:v>
                </c:pt>
                <c:pt idx="1">
                  <c:v>16.812527084588471</c:v>
                </c:pt>
                <c:pt idx="2">
                  <c:v>26.887465516694675</c:v>
                </c:pt>
                <c:pt idx="3">
                  <c:v>14.550105167475241</c:v>
                </c:pt>
                <c:pt idx="4">
                  <c:v>17.465728086586125</c:v>
                </c:pt>
                <c:pt idx="5">
                  <c:v>9.2653074166851628</c:v>
                </c:pt>
                <c:pt idx="6">
                  <c:v>5.1468645294944562</c:v>
                </c:pt>
                <c:pt idx="7">
                  <c:v>3.7781019120398258</c:v>
                </c:pt>
                <c:pt idx="8">
                  <c:v>3.4086945492596001</c:v>
                </c:pt>
                <c:pt idx="9">
                  <c:v>1.786790119542125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8A-4DAE-AA7F-B78F8EFF1E01}"/>
            </c:ext>
          </c:extLst>
        </c:ser>
        <c:ser>
          <c:idx val="2"/>
          <c:order val="2"/>
          <c:tx>
            <c:strRef>
              <c:f>'Fig. 14 '!$A$7</c:f>
              <c:strCache>
                <c:ptCount val="1"/>
                <c:pt idx="0">
                  <c:v>50-249 addetti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'Fig. 14 '!$B$4:$K$4</c:f>
              <c:strCache>
                <c:ptCount val="10"/>
                <c:pt idx="0">
                  <c:v>Oneri amm. burocratici</c:v>
                </c:pt>
                <c:pt idx="1">
                  <c:v>Carenza risorse finanziarie</c:v>
                </c:pt>
                <c:pt idx="2">
                  <c:v>Carenza personale</c:v>
                </c:pt>
                <c:pt idx="3">
                  <c:v>Contesto socio-ambientale </c:v>
                </c:pt>
                <c:pt idx="4">
                  <c:v>Carenza personale qualificato</c:v>
                </c:pt>
                <c:pt idx="5">
                  <c:v>Carenza domanda</c:v>
                </c:pt>
                <c:pt idx="6">
                  <c:v>Carenza fornitori</c:v>
                </c:pt>
                <c:pt idx="7">
                  <c:v>Carenza infrastrutture</c:v>
                </c:pt>
                <c:pt idx="8">
                  <c:v>Limitatezza informazioni</c:v>
                </c:pt>
                <c:pt idx="9">
                  <c:v>Arretratezza tecnologica</c:v>
                </c:pt>
              </c:strCache>
            </c:strRef>
          </c:cat>
          <c:val>
            <c:numRef>
              <c:f>'Fig. 14 '!$B$7:$K$7</c:f>
              <c:numCache>
                <c:formatCode>0.0</c:formatCode>
                <c:ptCount val="10"/>
                <c:pt idx="0">
                  <c:v>19.631687152792964</c:v>
                </c:pt>
                <c:pt idx="1">
                  <c:v>11.342460959713048</c:v>
                </c:pt>
                <c:pt idx="2">
                  <c:v>26.083723371681028</c:v>
                </c:pt>
                <c:pt idx="3">
                  <c:v>16.504089934823497</c:v>
                </c:pt>
                <c:pt idx="4">
                  <c:v>16.569703862473208</c:v>
                </c:pt>
                <c:pt idx="5">
                  <c:v>9.505270985521193</c:v>
                </c:pt>
                <c:pt idx="6">
                  <c:v>7.8780455798084068</c:v>
                </c:pt>
                <c:pt idx="7">
                  <c:v>3.993701062945628</c:v>
                </c:pt>
                <c:pt idx="8">
                  <c:v>3.6350115917938846</c:v>
                </c:pt>
                <c:pt idx="9">
                  <c:v>2.3577271335462142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8A-4DAE-AA7F-B78F8EFF1E01}"/>
            </c:ext>
          </c:extLst>
        </c:ser>
        <c:ser>
          <c:idx val="3"/>
          <c:order val="3"/>
          <c:tx>
            <c:strRef>
              <c:f>'Fig. 14 '!$A$8</c:f>
              <c:strCache>
                <c:ptCount val="1"/>
                <c:pt idx="0">
                  <c:v>250 addetti e oltre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'Fig. 14 '!$B$4:$K$4</c:f>
              <c:strCache>
                <c:ptCount val="10"/>
                <c:pt idx="0">
                  <c:v>Oneri amm. burocratici</c:v>
                </c:pt>
                <c:pt idx="1">
                  <c:v>Carenza risorse finanziarie</c:v>
                </c:pt>
                <c:pt idx="2">
                  <c:v>Carenza personale</c:v>
                </c:pt>
                <c:pt idx="3">
                  <c:v>Contesto socio-ambientale </c:v>
                </c:pt>
                <c:pt idx="4">
                  <c:v>Carenza personale qualificato</c:v>
                </c:pt>
                <c:pt idx="5">
                  <c:v>Carenza domanda</c:v>
                </c:pt>
                <c:pt idx="6">
                  <c:v>Carenza fornitori</c:v>
                </c:pt>
                <c:pt idx="7">
                  <c:v>Carenza infrastrutture</c:v>
                </c:pt>
                <c:pt idx="8">
                  <c:v>Limitatezza informazioni</c:v>
                </c:pt>
                <c:pt idx="9">
                  <c:v>Arretratezza tecnologica</c:v>
                </c:pt>
              </c:strCache>
            </c:strRef>
          </c:cat>
          <c:val>
            <c:numRef>
              <c:f>'Fig. 14 '!$B$8:$K$8</c:f>
              <c:numCache>
                <c:formatCode>0.0</c:formatCode>
                <c:ptCount val="10"/>
                <c:pt idx="0">
                  <c:v>17.964222726127488</c:v>
                </c:pt>
                <c:pt idx="1">
                  <c:v>8.8183421516754841</c:v>
                </c:pt>
                <c:pt idx="2">
                  <c:v>20.433358528596624</c:v>
                </c:pt>
                <c:pt idx="3">
                  <c:v>21.415973796926178</c:v>
                </c:pt>
                <c:pt idx="4">
                  <c:v>11.136306374401613</c:v>
                </c:pt>
                <c:pt idx="5">
                  <c:v>9.7757621567145367</c:v>
                </c:pt>
                <c:pt idx="6">
                  <c:v>6.5759637188208613</c:v>
                </c:pt>
                <c:pt idx="7">
                  <c:v>3.4265558075081888</c:v>
                </c:pt>
                <c:pt idx="8">
                  <c:v>3.6785084404132022</c:v>
                </c:pt>
                <c:pt idx="9">
                  <c:v>2.3683547493071302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8A-4DAE-AA7F-B78F8EFF1E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2693776"/>
        <c:axId val="2112689616"/>
      </c:barChart>
      <c:lineChart>
        <c:grouping val="standard"/>
        <c:varyColors val="0"/>
        <c:ser>
          <c:idx val="4"/>
          <c:order val="4"/>
          <c:tx>
            <c:strRef>
              <c:f>'Fig. 14 '!$A$9</c:f>
              <c:strCache>
                <c:ptCount val="1"/>
                <c:pt idx="0">
                  <c:v>Totale</c:v>
                </c:pt>
              </c:strCache>
            </c:strRef>
          </c:tx>
          <c:spPr>
            <a:ln w="25400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4472C4"/>
                  </a:solidFill>
                  <a:round/>
                </a14:hiddenLine>
              </a:ext>
            </a:extLst>
          </c:spPr>
          <c:marker>
            <c:symbol val="diamond"/>
            <c:size val="6"/>
            <c:spPr>
              <a:solidFill>
                <a:srgbClr val="FFFFFF"/>
              </a:solidFill>
              <a:ln w="3175">
                <a:solidFill>
                  <a:srgbClr val="141E28"/>
                </a:solidFill>
                <a:prstDash val="solid"/>
              </a:ln>
              <a:effectLst/>
            </c:spPr>
          </c:marker>
          <c:cat>
            <c:strRef>
              <c:f>'Fig. 14 '!$B$4:$K$4</c:f>
              <c:strCache>
                <c:ptCount val="10"/>
                <c:pt idx="0">
                  <c:v>Oneri amm. burocratici</c:v>
                </c:pt>
                <c:pt idx="1">
                  <c:v>Carenza risorse finanziarie</c:v>
                </c:pt>
                <c:pt idx="2">
                  <c:v>Carenza personale</c:v>
                </c:pt>
                <c:pt idx="3">
                  <c:v>Contesto socio-ambientale </c:v>
                </c:pt>
                <c:pt idx="4">
                  <c:v>Carenza personale qualificato</c:v>
                </c:pt>
                <c:pt idx="5">
                  <c:v>Carenza domanda</c:v>
                </c:pt>
                <c:pt idx="6">
                  <c:v>Carenza fornitori</c:v>
                </c:pt>
                <c:pt idx="7">
                  <c:v>Carenza infrastrutture</c:v>
                </c:pt>
                <c:pt idx="8">
                  <c:v>Limitatezza informazioni</c:v>
                </c:pt>
                <c:pt idx="9">
                  <c:v>Arretratezza tecnologica</c:v>
                </c:pt>
              </c:strCache>
            </c:strRef>
          </c:cat>
          <c:val>
            <c:numRef>
              <c:f>'Fig. 14 '!$B$9:$K$9</c:f>
              <c:numCache>
                <c:formatCode>0.0</c:formatCode>
                <c:ptCount val="10"/>
                <c:pt idx="0">
                  <c:v>27.055709668388772</c:v>
                </c:pt>
                <c:pt idx="1">
                  <c:v>23.712483531026272</c:v>
                </c:pt>
                <c:pt idx="2">
                  <c:v>19.314753655475922</c:v>
                </c:pt>
                <c:pt idx="3">
                  <c:v>17.2422568905403</c:v>
                </c:pt>
                <c:pt idx="4">
                  <c:v>14.409103989945359</c:v>
                </c:pt>
                <c:pt idx="5">
                  <c:v>11.871952138666311</c:v>
                </c:pt>
                <c:pt idx="6">
                  <c:v>3.5129568977837118</c:v>
                </c:pt>
                <c:pt idx="7">
                  <c:v>3.3078900332609642</c:v>
                </c:pt>
                <c:pt idx="8">
                  <c:v>2.583940376931495</c:v>
                </c:pt>
                <c:pt idx="9">
                  <c:v>1.8737923568300481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08A-4DAE-AA7F-B78F8EFF1E01}"/>
            </c:ext>
          </c:extLst>
        </c:ser>
        <c:ser>
          <c:idx val="5"/>
          <c:order val="5"/>
          <c:tx>
            <c:strRef>
              <c:f>'Fig. 14 '!$A$10</c:f>
              <c:strCache>
                <c:ptCount val="1"/>
                <c:pt idx="0">
                  <c:v>Totale - 2018</c:v>
                </c:pt>
              </c:strCache>
            </c:strRef>
          </c:tx>
          <c:spPr>
            <a:ln w="25400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70AD47"/>
                  </a:solidFill>
                  <a:round/>
                </a14:hiddenLine>
              </a:ext>
            </a:extLst>
          </c:spPr>
          <c:marker>
            <c:symbol val="dash"/>
            <c:size val="8"/>
            <c:spPr>
              <a:solidFill>
                <a:srgbClr val="002060"/>
              </a:solidFill>
              <a:ln w="3175">
                <a:solidFill>
                  <a:srgbClr val="141E28"/>
                </a:solidFill>
                <a:prstDash val="solid"/>
              </a:ln>
              <a:effectLst/>
            </c:spPr>
          </c:marker>
          <c:cat>
            <c:strRef>
              <c:f>'Fig. 14 '!$B$4:$K$4</c:f>
              <c:strCache>
                <c:ptCount val="10"/>
                <c:pt idx="0">
                  <c:v>Oneri amm. burocratici</c:v>
                </c:pt>
                <c:pt idx="1">
                  <c:v>Carenza risorse finanziarie</c:v>
                </c:pt>
                <c:pt idx="2">
                  <c:v>Carenza personale</c:v>
                </c:pt>
                <c:pt idx="3">
                  <c:v>Contesto socio-ambientale </c:v>
                </c:pt>
                <c:pt idx="4">
                  <c:v>Carenza personale qualificato</c:v>
                </c:pt>
                <c:pt idx="5">
                  <c:v>Carenza domanda</c:v>
                </c:pt>
                <c:pt idx="6">
                  <c:v>Carenza fornitori</c:v>
                </c:pt>
                <c:pt idx="7">
                  <c:v>Carenza infrastrutture</c:v>
                </c:pt>
                <c:pt idx="8">
                  <c:v>Limitatezza informazioni</c:v>
                </c:pt>
                <c:pt idx="9">
                  <c:v>Arretratezza tecnologica</c:v>
                </c:pt>
              </c:strCache>
            </c:strRef>
          </c:cat>
          <c:val>
            <c:numRef>
              <c:f>'Fig. 14 '!$B$10:$K$10</c:f>
              <c:numCache>
                <c:formatCode>0.0</c:formatCode>
                <c:ptCount val="10"/>
                <c:pt idx="0">
                  <c:v>33.299999999999997</c:v>
                </c:pt>
                <c:pt idx="1">
                  <c:v>29.6</c:v>
                </c:pt>
                <c:pt idx="2">
                  <c:v>10.6</c:v>
                </c:pt>
                <c:pt idx="3">
                  <c:v>19</c:v>
                </c:pt>
                <c:pt idx="4">
                  <c:v>9.1999999999999993</c:v>
                </c:pt>
                <c:pt idx="5">
                  <c:v>19.2</c:v>
                </c:pt>
                <c:pt idx="6">
                  <c:v>1.9</c:v>
                </c:pt>
                <c:pt idx="7">
                  <c:v>5.5</c:v>
                </c:pt>
                <c:pt idx="8">
                  <c:v>3.4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08A-4DAE-AA7F-B78F8EFF1E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hiLowLines>
        <c:marker val="1"/>
        <c:smooth val="0"/>
        <c:axId val="2112693776"/>
        <c:axId val="2112689616"/>
      </c:lineChart>
      <c:catAx>
        <c:axId val="2112693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it-IT"/>
          </a:p>
        </c:txPr>
        <c:crossAx val="2112689616"/>
        <c:crosses val="autoZero"/>
        <c:auto val="1"/>
        <c:lblAlgn val="ctr"/>
        <c:lblOffset val="0"/>
        <c:noMultiLvlLbl val="0"/>
      </c:catAx>
      <c:valAx>
        <c:axId val="211268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it-IT"/>
          </a:p>
        </c:txPr>
        <c:crossAx val="2112693776"/>
        <c:crosses val="autoZero"/>
        <c:crossBetween val="between"/>
      </c:valAx>
      <c:spPr>
        <a:solidFill>
          <a:srgbClr val="FFFFFF"/>
        </a:solid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467938466750811"/>
          <c:y val="0"/>
          <c:w val="0.63064123066498368"/>
          <c:h val="5.22966702895351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rgbClr val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rgbClr val="000000"/>
          </a:solidFill>
          <a:latin typeface="Arial Narrow" panose="020B0606020202030204" pitchFamily="34" charset="0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0B7EF-4A8F-AE4A-A386-C2C8A6DA9785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FD064-26BF-C04C-A0E4-0A6516624A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32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AF7FF9-9B65-DB1C-08E8-10EB34CB8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211A17-0196-7705-4502-024AFAF60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D9FF106-EB32-8C47-4785-71417E843E76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9EAEF97-7219-47B3-9486-1A04A4230969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2898285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5F6B26-FCA6-5648-482A-E7194FC4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A20596A-7B2B-50BA-35B6-C1F540D110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4D01F2-4752-2E76-B343-7918DCB85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5DF6231-4201-7542-F4F3-7A31F5E08AB0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897C8D9-8176-9DE0-7EFA-43BC8F31C94E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366503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A4F54-3990-0B91-A695-02C47EC48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3550268-9DA1-8CF3-85A7-E3C2EA509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1DA6A48-70E7-5271-7B2D-82160FCCEE03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CD7D104-DBB4-702E-46C5-3BB242020C30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959415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A695934-769E-AC3F-CA36-844203B16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2E0E122-20F6-E132-56EE-A90189DF9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AB39BAA-97D1-9A74-D40E-48D0BD1B596F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3938C5C-2E2D-0B8E-22CC-5974354B603D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70255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54E814C-5E4C-32F4-AAEB-BB607F39B7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8919" y="6120209"/>
            <a:ext cx="11565581" cy="6347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9B228D46-42B1-B3BD-05C3-59B4443BD929}"/>
              </a:ext>
            </a:extLst>
          </p:cNvPr>
          <p:cNvSpPr/>
          <p:nvPr userDrawn="1"/>
        </p:nvSpPr>
        <p:spPr>
          <a:xfrm>
            <a:off x="0" y="0"/>
            <a:ext cx="12192000" cy="6005384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8CA74E8-09FD-F97F-65F2-889A37B6FC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57455" y="914497"/>
            <a:ext cx="2222500" cy="49530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CEA8161-75EF-8A89-695B-1886CE975CC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7968" y="851371"/>
            <a:ext cx="33401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16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4C5A30-004B-75C1-7AEA-76B43E15F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31FE95-EF7F-2DB7-1DA6-F620AF618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FDEF3B0-15EC-7022-9085-ED4C7E7D3626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9FF9482-B180-69F3-4C07-B58EEA54FB16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Alessandro </a:t>
            </a:r>
            <a:r>
              <a:rPr lang="it-IT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Faramondi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58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1E1D9-8462-3E99-2FDF-64702A5F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903A24-542C-5D72-D164-00D0F0F67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584759F-E91F-A935-24EF-E84B6AA52A6B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12F7500-CE6C-F129-5B8B-B5BC6C17B9A4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308302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31370-9830-6B96-ACED-6D34ABBE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20FF35-4CAC-8405-821C-1859DF5EA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ABC422-2B62-AC3B-640F-A184BB8C1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1BE4C42-5012-00BF-A609-F3D0F87840F1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2E509AE-0932-01FD-4ADD-F4D47E21E53F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331014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E5DE19-FDCF-BDE5-DF7F-396EE4BBA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59F529-17F5-24AF-6671-17E1D38CB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F712ACC-1EFA-A377-44BF-DBD3C5335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CDC233-8056-9C5C-7A8B-F98A70DF3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A22BD71-10D5-CDBA-48E8-C2F44B428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891E6F5-D6AF-F511-8FA8-A0645C12FF86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70D0E04-BDC5-CED6-1D2F-A409E06260F0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33296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581B9F-7189-514D-BC61-0B2AE383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F40A073-CDBD-60C0-A4BB-E30D8E80909E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EC212C1-2EE9-D68C-DF50-C1937866F9D4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299655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5D5A1E79-1BE4-EA64-5044-D204694B1CE2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459C20D-A489-1BD7-4C6A-51765B7981AB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317893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FAC85-0A03-4CD9-A454-68FA19037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FF2EA7-D2C4-33E8-AD5C-8BD7C8EBB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64FE9B3-C142-72E1-7319-918512E0F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A0939F6-3387-313D-1ED5-6E98FE443D88}"/>
              </a:ext>
            </a:extLst>
          </p:cNvPr>
          <p:cNvSpPr/>
          <p:nvPr userDrawn="1"/>
        </p:nvSpPr>
        <p:spPr>
          <a:xfrm>
            <a:off x="11459939" y="6313372"/>
            <a:ext cx="427348" cy="434460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511F205-E581-EB4E-B66F-DC5877246755}" type="slidenum"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‹N›</a:t>
            </a:fld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33F87DC-4BE1-1A4F-5F00-4FAC489225E8}"/>
              </a:ext>
            </a:extLst>
          </p:cNvPr>
          <p:cNvSpPr txBox="1"/>
          <p:nvPr userDrawn="1"/>
        </p:nvSpPr>
        <p:spPr>
          <a:xfrm>
            <a:off x="5927028" y="6392102"/>
            <a:ext cx="5532911" cy="276999"/>
          </a:xfrm>
          <a:prstGeom prst="rect">
            <a:avLst/>
          </a:prstGeom>
          <a:noFill/>
        </p:spPr>
        <p:txBody>
          <a:bodyPr wrap="square" lIns="90000" rIns="360000" anchor="b" anchorCtr="0">
            <a:spAutoFit/>
          </a:bodyPr>
          <a:lstStyle/>
          <a:p>
            <a:pPr algn="r"/>
            <a:r>
              <a:rPr lang="it-IT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Nome e Cognome</a:t>
            </a:r>
          </a:p>
        </p:txBody>
      </p:sp>
    </p:spTree>
    <p:extLst>
      <p:ext uri="{BB962C8B-B14F-4D97-AF65-F5344CB8AC3E}">
        <p14:creationId xmlns:p14="http://schemas.microsoft.com/office/powerpoint/2010/main" val="227928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83000">
              <a:schemeClr val="accent3">
                <a:lumMod val="25000"/>
                <a:lumOff val="75000"/>
              </a:schemeClr>
            </a:gs>
            <a:gs pos="100000">
              <a:schemeClr val="accent3">
                <a:lumMod val="25000"/>
                <a:lumOff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D6FB48EF-288D-4045-CA69-9C504EA3B70C}"/>
              </a:ext>
            </a:extLst>
          </p:cNvPr>
          <p:cNvSpPr/>
          <p:nvPr userDrawn="1"/>
        </p:nvSpPr>
        <p:spPr>
          <a:xfrm>
            <a:off x="0" y="6019328"/>
            <a:ext cx="12192000" cy="838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41B0FF3-8951-90C6-D37F-A10D9B8DEAD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05924" y="6120208"/>
            <a:ext cx="11565569" cy="63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76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BDACC13-54D5-C8D1-690C-51461F8C9660}"/>
              </a:ext>
            </a:extLst>
          </p:cNvPr>
          <p:cNvSpPr txBox="1"/>
          <p:nvPr/>
        </p:nvSpPr>
        <p:spPr>
          <a:xfrm>
            <a:off x="5117078" y="2773343"/>
            <a:ext cx="6893747" cy="1461939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pPr>
              <a:lnSpc>
                <a:spcPts val="3800"/>
              </a:lnSpc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STRUTTURA, COMPORTAMENTI E STRATEGIE</a:t>
            </a:r>
          </a:p>
          <a:p>
            <a:pPr>
              <a:lnSpc>
                <a:spcPts val="3800"/>
              </a:lnSpc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DELLE IMPRESE ITALIANE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: </a:t>
            </a:r>
          </a:p>
          <a:p>
            <a:pPr>
              <a:lnSpc>
                <a:spcPts val="38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NUOVE 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EVIDENZE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9C32F40-E1A7-9995-A71E-5B8C09286484}"/>
              </a:ext>
            </a:extLst>
          </p:cNvPr>
          <p:cNvSpPr txBox="1"/>
          <p:nvPr/>
        </p:nvSpPr>
        <p:spPr>
          <a:xfrm>
            <a:off x="5111536" y="4874539"/>
            <a:ext cx="5532911" cy="1038746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>
              <a:lnSpc>
                <a:spcPts val="2700"/>
              </a:lnSpc>
            </a:pPr>
            <a:r>
              <a:rPr lang="it-IT" sz="2000" b="1" dirty="0" smtClean="0">
                <a:solidFill>
                  <a:schemeClr val="bg1"/>
                </a:solidFill>
                <a:latin typeface="Arial"/>
                <a:cs typeface="Arial"/>
              </a:rPr>
              <a:t>Alessandro Faramondi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</a:pPr>
            <a:r>
              <a:rPr lang="it-IT" sz="1600" dirty="0">
                <a:solidFill>
                  <a:schemeClr val="bg1"/>
                </a:solidFill>
                <a:latin typeface="Arial"/>
                <a:cs typeface="Arial"/>
              </a:rPr>
              <a:t>Istat </a:t>
            </a:r>
            <a:r>
              <a:rPr lang="it-IT" sz="1600" dirty="0" smtClean="0">
                <a:solidFill>
                  <a:schemeClr val="bg1"/>
                </a:solidFill>
                <a:latin typeface="Arial"/>
                <a:cs typeface="Arial"/>
              </a:rPr>
              <a:t>– Dirigente il Servizio statistiche strutturali sulle imprese, istituzioni pubbliche e istituzioni private non profit</a:t>
            </a:r>
            <a:endParaRPr lang="it-IT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5687BF9-6C76-7C39-F15E-1109CF742E61}"/>
              </a:ext>
            </a:extLst>
          </p:cNvPr>
          <p:cNvSpPr txBox="1"/>
          <p:nvPr/>
        </p:nvSpPr>
        <p:spPr>
          <a:xfrm>
            <a:off x="5111536" y="6284917"/>
            <a:ext cx="2062987" cy="525785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>
              <a:lnSpc>
                <a:spcPts val="1300"/>
              </a:lnSpc>
            </a:pPr>
            <a:r>
              <a:rPr lang="it-IT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Le imprese italiane nei nuovi scenari globali</a:t>
            </a:r>
            <a:endParaRPr lang="it-IT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it-IT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Roma, </a:t>
            </a:r>
            <a:r>
              <a:rPr lang="it-IT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14 Novembre 2023</a:t>
            </a:r>
            <a:endParaRPr lang="it-IT" sz="1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65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PARTECIPAZIONE DELLE IMPRESE ALLE FILIERE PRODUTTIVE: AGROALIMENTARE LA PIU’ IMPORTANTE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371475" y="1045976"/>
            <a:ext cx="4221163" cy="4402772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 primo posto per numero di imprese, con oltre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200mila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unità (circa il 20% delle imprese con oltre 3 addetti) la filiera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Agroalimentare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Segue “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Altra filiera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” (18,4%),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Edilizia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(16,2%),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Turismo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(12,9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%),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Mezzi di trasporto su gomma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(circa il 10%)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Importanti in termini di valore aggiunto anche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altre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filiere: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Fornitura di energia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(fil. 19),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Produzione di apparecchiature elettriche industriali e macchinari generici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(fil. 16),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Farmaceutica e prodotti per la cura di persone, animali e case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(fil.5)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5003427" y="999332"/>
            <a:ext cx="6924675" cy="57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DISTRIBUZIONE DELLE IMPRESE E DEL VALORE AGGIUNTO PER FILIERA</a:t>
            </a:r>
            <a:r>
              <a:rPr lang="it-IT" b="1" dirty="0"/>
              <a:t>.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Valori percentuali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- Anno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2022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426" y="1721224"/>
            <a:ext cx="6802811" cy="380103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5240147"/>
            <a:ext cx="4210901" cy="52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IN LARGA PARTE LE IMPRESE PARTECIPANO AD UNA SOLA FILIERA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268941" y="1153552"/>
            <a:ext cx="4195483" cy="4402772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C</a:t>
            </a: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irca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l’80%, oltre 813.000 </a:t>
            </a: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unità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partecipa ad una sola filiera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81,1%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tra le microimprese (3-9 addetti) e supera il 70% nelle piccole (10-49 addetti), ma è superiore ai due terzi tra le unità con almeno 250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addetti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Prevale in misura maggiore la </a:t>
            </a:r>
            <a:r>
              <a:rPr lang="it-IT" sz="1600" dirty="0" smtClean="0">
                <a:solidFill>
                  <a:srgbClr val="0396D9"/>
                </a:solidFill>
                <a:latin typeface="Arial"/>
                <a:cs typeface="Arial"/>
              </a:rPr>
              <a:t>capacità di esercitare potere a valle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, nei confronti dei clienti, piuttosto che a monte, verso i fornitori (prezzo, qualità e quantità). </a:t>
            </a: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850" y="1501393"/>
            <a:ext cx="6910388" cy="4267582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159608" y="1053701"/>
            <a:ext cx="63828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NUMERO DI FILIERE A CUI PARTECIPA L’IMPRESA.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Valori percentuali. Anno 2022</a:t>
            </a:r>
          </a:p>
        </p:txBody>
      </p:sp>
    </p:spTree>
    <p:extLst>
      <p:ext uri="{BB962C8B-B14F-4D97-AF65-F5344CB8AC3E}">
        <p14:creationId xmlns:p14="http://schemas.microsoft.com/office/powerpoint/2010/main" val="5400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0" y="-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cap="all" dirty="0" smtClean="0">
                <a:solidFill>
                  <a:schemeClr val="bg1"/>
                </a:solidFill>
                <a:latin typeface="Arial"/>
                <a:cs typeface="Arial"/>
              </a:rPr>
              <a:t>SI CONSOLIDA la </a:t>
            </a:r>
            <a:r>
              <a:rPr lang="it-IT" sz="2400" b="1" cap="all" dirty="0">
                <a:solidFill>
                  <a:schemeClr val="bg1"/>
                </a:solidFill>
                <a:latin typeface="Arial"/>
                <a:cs typeface="Arial"/>
              </a:rPr>
              <a:t>tendenza </a:t>
            </a:r>
            <a:r>
              <a:rPr lang="it-IT" sz="2400" b="1" cap="all" dirty="0" err="1" smtClean="0">
                <a:solidFill>
                  <a:schemeClr val="bg1"/>
                </a:solidFill>
                <a:latin typeface="Arial"/>
                <a:cs typeface="Arial"/>
              </a:rPr>
              <a:t>alL’AUTOFINANZIAMENTO</a:t>
            </a:r>
            <a:endParaRPr lang="it-IT" sz="2400" b="1" cap="all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285471" y="1113090"/>
            <a:ext cx="4176713" cy="4456560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Autofinanziamento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prima fonte, </a:t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 crescita rispetto al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2011 e al 2018. Passa dal 60,4% nel 2011, al 74,5% nel 2018 e quindi all’80,3% nel 2022. 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Segue il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finanziamento </a:t>
            </a:r>
            <a:r>
              <a:rPr lang="it-IT" sz="1800" dirty="0" smtClean="0">
                <a:solidFill>
                  <a:srgbClr val="009BCF"/>
                </a:solidFill>
                <a:latin typeface="Arial"/>
                <a:cs typeface="Arial"/>
              </a:rPr>
              <a:t>bancario,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 netto calo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rispetto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2011 e al 2018, sia il medio-lungo termine (42,2% nel 2011 e 28,2% nel 2022), che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breve (36% nel 2011 e 11,5% nel 2022). 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5122489" y="1226363"/>
            <a:ext cx="6683749" cy="59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600" b="1" dirty="0" smtClean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PRINCIPALI FONTI DI FINANZIAMENTO TRA LE IMPRESE</a:t>
            </a:r>
            <a:endParaRPr lang="it-IT" sz="1600" b="1" dirty="0">
              <a:solidFill>
                <a:srgbClr val="009BCF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Anni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2011, 2018, 2022,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valori percentuali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489" y="1888800"/>
            <a:ext cx="6669462" cy="406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-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IN AUMENTO LE IMPRESE CHE SPERIMENTANO SOLUZIONI DIGITALI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388376" y="1135419"/>
            <a:ext cx="4221163" cy="4440431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Tra i fattori chiave della transizione digitale, c’è sicuramente l’utilizzo di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soluzioni </a:t>
            </a:r>
            <a:r>
              <a:rPr lang="it-IT" sz="1800" dirty="0" err="1">
                <a:solidFill>
                  <a:srgbClr val="009BCF"/>
                </a:solidFill>
                <a:latin typeface="Arial"/>
                <a:cs typeface="Arial"/>
              </a:rPr>
              <a:t>cloud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(ovvero, in remoto) per il deposito o l’elaborazione dei dati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aziendali, che cresce in modo significativo nel periodo in esame.  Passa dal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18,1%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nel 2018 al 40,8% nel 2022 per le imprese con almeno 10 addetti.  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diffusione di tali soluzioni ha raggiunto, nel 2022, il 26,5% anche tra le imprese con 3-10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addetti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5468471" y="1046458"/>
            <a:ext cx="6337767" cy="48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400" b="1" dirty="0" smtClean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IMPRESE </a:t>
            </a:r>
            <a:r>
              <a:rPr lang="it-IT" sz="14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CHE UTILIZZANO SOLUZIONI CLOUD</a:t>
            </a:r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.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Valori percentuali. Anni 2018 e 2022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Anni 20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850" y="1531937"/>
            <a:ext cx="6910388" cy="423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82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-1" y="-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cap="all" dirty="0">
                <a:solidFill>
                  <a:schemeClr val="bg1"/>
                </a:solidFill>
                <a:latin typeface="Arial"/>
                <a:cs typeface="Arial"/>
              </a:rPr>
              <a:t>L’Internazionalizzazione produttiva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7EF13F-E1CA-2E47-88A4-DE45EBD224BE}"/>
              </a:ext>
            </a:extLst>
          </p:cNvPr>
          <p:cNvSpPr txBox="1">
            <a:spLocks/>
          </p:cNvSpPr>
          <p:nvPr/>
        </p:nvSpPr>
        <p:spPr>
          <a:xfrm>
            <a:off x="5821363" y="1276256"/>
            <a:ext cx="5671389" cy="4409696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Nel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2022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tra le imprese con almeno 10 addetti il </a:t>
            </a: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2,1%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produce all’estero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almeno parte del proprio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output (2,8% nel 2018).  </a:t>
            </a: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Per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la maggioranza di queste imprese (63,1% dei casi), la delocalizzazione produttiva è avvenuta in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forma “leggera</a:t>
            </a: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”</a:t>
            </a: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it-IT" sz="1600" dirty="0" smtClean="0">
              <a:solidFill>
                <a:srgbClr val="009BCF"/>
              </a:solidFill>
              <a:latin typeface="Arial"/>
              <a:cs typeface="Arial"/>
            </a:endParaRP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Il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rimanente 36,9% delle imprese realizza la produzione estera tramite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investimenti diretti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(IDE), un’incidenza in aumento di circa 2 punti percentuali rispetto al 2018 e di circa 12 punti percentuali rispetto al  2011. </a:t>
            </a: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7938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9271" y="1569168"/>
            <a:ext cx="392654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i="1" u="sng" dirty="0" smtClean="0">
                <a:solidFill>
                  <a:srgbClr val="009BCF"/>
                </a:solidFill>
                <a:latin typeface="Arial"/>
                <a:cs typeface="Arial"/>
              </a:rPr>
              <a:t>Diminuisce il numero di imprese che delocalizza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i="1" u="sng" dirty="0" smtClean="0">
                <a:solidFill>
                  <a:srgbClr val="009BCF"/>
                </a:solidFill>
                <a:latin typeface="Arial"/>
                <a:cs typeface="Arial"/>
              </a:rPr>
              <a:t>Aumenta la quota di imprese che realizza la produzione estera tramite investimenti diretti</a:t>
            </a:r>
            <a:endParaRPr lang="it-IT" i="1" u="sng" dirty="0">
              <a:solidFill>
                <a:srgbClr val="009BC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49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-1" y="-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cap="all" dirty="0" smtClean="0">
                <a:solidFill>
                  <a:schemeClr val="bg1"/>
                </a:solidFill>
                <a:latin typeface="Arial"/>
                <a:cs typeface="Arial"/>
              </a:rPr>
              <a:t>DIFFERENTI MOTIVAZIONI NELLE STRATEGIE DI DELOCALIZAZIONE</a:t>
            </a:r>
            <a:endParaRPr lang="it-IT" sz="2400" b="1" cap="all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7EF13F-E1CA-2E47-88A4-DE45EBD224BE}"/>
              </a:ext>
            </a:extLst>
          </p:cNvPr>
          <p:cNvSpPr txBox="1">
            <a:spLocks/>
          </p:cNvSpPr>
          <p:nvPr/>
        </p:nvSpPr>
        <p:spPr>
          <a:xfrm>
            <a:off x="448235" y="1186609"/>
            <a:ext cx="4329953" cy="4409696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Contenimento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del costo del </a:t>
            </a: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lavoro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è la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principale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motivazione alla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delocalizzazione nei paesi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emergenti (Cina, India e altri paesi asiatici,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47,1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%, 43,3% e 38,5%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rispettivamente) e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nelle economie europee non Euro (43,6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</a:t>
            </a: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93688" indent="-285750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Acceso a nuovi mercati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invece è la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motivazione prevalente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alla delocalizzazione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nel continente americano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- Stati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Uniti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(53,4%) e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Centro-Sud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America (61,7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%). </a:t>
            </a:r>
            <a:r>
              <a:rPr lang="it-IT" sz="1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Si segnala il caso della Cina, che passa dal </a:t>
            </a:r>
            <a:r>
              <a:rPr lang="it-IT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6,2% del censimento 2018 al 26,4% dell’edizione </a:t>
            </a:r>
            <a:r>
              <a:rPr lang="it-IT" sz="1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2022</a:t>
            </a:r>
          </a:p>
          <a:p>
            <a:pPr marL="493713" indent="-485775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46976"/>
              </p:ext>
            </p:extLst>
          </p:nvPr>
        </p:nvGraphicFramePr>
        <p:xfrm>
          <a:off x="5755343" y="1944345"/>
          <a:ext cx="6306109" cy="4213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4468">
                  <a:extLst>
                    <a:ext uri="{9D8B030D-6E8A-4147-A177-3AD203B41FA5}">
                      <a16:colId xmlns:a16="http://schemas.microsoft.com/office/drawing/2014/main" val="40289830"/>
                    </a:ext>
                  </a:extLst>
                </a:gridCol>
                <a:gridCol w="727725">
                  <a:extLst>
                    <a:ext uri="{9D8B030D-6E8A-4147-A177-3AD203B41FA5}">
                      <a16:colId xmlns:a16="http://schemas.microsoft.com/office/drawing/2014/main" val="1486073322"/>
                    </a:ext>
                  </a:extLst>
                </a:gridCol>
                <a:gridCol w="728986">
                  <a:extLst>
                    <a:ext uri="{9D8B030D-6E8A-4147-A177-3AD203B41FA5}">
                      <a16:colId xmlns:a16="http://schemas.microsoft.com/office/drawing/2014/main" val="2339907729"/>
                    </a:ext>
                  </a:extLst>
                </a:gridCol>
                <a:gridCol w="728986">
                  <a:extLst>
                    <a:ext uri="{9D8B030D-6E8A-4147-A177-3AD203B41FA5}">
                      <a16:colId xmlns:a16="http://schemas.microsoft.com/office/drawing/2014/main" val="2719003451"/>
                    </a:ext>
                  </a:extLst>
                </a:gridCol>
                <a:gridCol w="728986">
                  <a:extLst>
                    <a:ext uri="{9D8B030D-6E8A-4147-A177-3AD203B41FA5}">
                      <a16:colId xmlns:a16="http://schemas.microsoft.com/office/drawing/2014/main" val="1388728221"/>
                    </a:ext>
                  </a:extLst>
                </a:gridCol>
                <a:gridCol w="728986">
                  <a:extLst>
                    <a:ext uri="{9D8B030D-6E8A-4147-A177-3AD203B41FA5}">
                      <a16:colId xmlns:a16="http://schemas.microsoft.com/office/drawing/2014/main" val="56869438"/>
                    </a:ext>
                  </a:extLst>
                </a:gridCol>
                <a:gridCol w="728986">
                  <a:extLst>
                    <a:ext uri="{9D8B030D-6E8A-4147-A177-3AD203B41FA5}">
                      <a16:colId xmlns:a16="http://schemas.microsoft.com/office/drawing/2014/main" val="644422267"/>
                    </a:ext>
                  </a:extLst>
                </a:gridCol>
                <a:gridCol w="728986">
                  <a:extLst>
                    <a:ext uri="{9D8B030D-6E8A-4147-A177-3AD203B41FA5}">
                      <a16:colId xmlns:a16="http://schemas.microsoft.com/office/drawing/2014/main" val="3332354061"/>
                    </a:ext>
                  </a:extLst>
                </a:gridCol>
              </a:tblGrid>
              <a:tr h="1400792">
                <a:tc>
                  <a:txBody>
                    <a:bodyPr/>
                    <a:lstStyle/>
                    <a:p>
                      <a:pPr hangingPunct="1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 dirty="0">
                          <a:effectLst/>
                        </a:rPr>
                        <a:t> </a:t>
                      </a:r>
                      <a:endParaRPr lang="it-IT" sz="10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Contenimento dei costi del lavoro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Contenimento di altri costi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Accesso a nuovi mercati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 dirty="0">
                          <a:effectLst/>
                        </a:rPr>
                        <a:t>Decisione strategica presa dalla capogruppo</a:t>
                      </a:r>
                      <a:endParaRPr lang="it-IT" sz="10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Seguire strategie o esempi di clienti concorrenti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Ragioni fiscali o incentivi finanziari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Altri motivi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97305649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1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Paesi Area Euro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21,2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9,7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27,4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20,9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20,5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83880128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 dirty="0">
                          <a:effectLst/>
                        </a:rPr>
                        <a:t>Altri Paesi non Euro</a:t>
                      </a:r>
                      <a:endParaRPr lang="it-IT" sz="10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43,6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6,5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25,7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27,6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12,3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72142390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Altri paesi extra UE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30,7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5,0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25,9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20,7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15,3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18624121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Cina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47,1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21,7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26,4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12,7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0,2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8,7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67498169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India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43,3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6,6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23,3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22,8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0,1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7,9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21524758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Altri paesi asiatici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38,5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28,3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18,9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15,5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1,0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0,1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8,5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29623904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Nord America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3,5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53,4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38,8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0,1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10,3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370048"/>
                  </a:ext>
                </a:extLst>
              </a:tr>
              <a:tr h="560316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Centro e Sud America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2,9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61,7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24,5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0,3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0,1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 dirty="0">
                          <a:effectLst/>
                        </a:rPr>
                        <a:t>8,4</a:t>
                      </a:r>
                      <a:endParaRPr lang="it-IT" sz="10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79151269"/>
                  </a:ext>
                </a:extLst>
              </a:tr>
              <a:tr h="281538">
                <a:tc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Altri Paesi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44,8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19,2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21,9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11,8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0,4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>
                          <a:effectLst/>
                        </a:rPr>
                        <a:t>0,2</a:t>
                      </a:r>
                      <a:endParaRPr lang="it-IT" sz="1000" kern="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2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it-IT" sz="700" kern="50" dirty="0">
                          <a:effectLst/>
                        </a:rPr>
                        <a:t>13,0</a:t>
                      </a:r>
                      <a:endParaRPr lang="it-IT" sz="1000" kern="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33385428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5690068" y="1033823"/>
            <a:ext cx="64366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009BCF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MOTIVAZIONI PER LE STRATEGIE DI DELOCALIZZAZIONE PER AREA DI DESTINAZIONE</a:t>
            </a:r>
            <a:r>
              <a:rPr lang="it-IT" sz="1400" dirty="0"/>
              <a:t>. </a:t>
            </a:r>
            <a:endParaRPr lang="it-IT" sz="1400" dirty="0" smtClean="0"/>
          </a:p>
          <a:p>
            <a:pPr defTabSz="457200"/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Valori percentuali sul totale imprese con almeno 10 addetti che hanno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internazionalizzato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. Biennio 2021-2022 </a:t>
            </a:r>
          </a:p>
        </p:txBody>
      </p:sp>
    </p:spTree>
    <p:extLst>
      <p:ext uri="{BB962C8B-B14F-4D97-AF65-F5344CB8AC3E}">
        <p14:creationId xmlns:p14="http://schemas.microsoft.com/office/powerpoint/2010/main" val="40338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PRINCIPALI LEVE COMPETITIVE DELLE IMPRESE ITALIANE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371475" y="1449387"/>
            <a:ext cx="4221163" cy="4499591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Le imprese italiane per competere fanno leva in primo luogo sulla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qualità del prodotto o del servizio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offerto (73,4% delle unità con almeno 10 addetti, oltre 158 mila aziende). 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Segue la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professionalità e competenza del personale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(47,6%, pari a circa 102 mila imprese).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La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concorrenza di prezzo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segnalata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tra i principali punti di forza più dalle unità di piccola dimensione (33,4%) che dalle grandi (25,7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%), che invece puntano maggiormente nel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diversificare l’attività produttiva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(28,2%)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850" y="1667435"/>
            <a:ext cx="6899371" cy="4101540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4895850" y="971030"/>
            <a:ext cx="66955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PUNTI DI FORZA DELLA CAPACITÀ COMPETITIVA DELLE IMPRESE. </a:t>
            </a: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Valori percentuali. Anno 2022</a:t>
            </a:r>
          </a:p>
        </p:txBody>
      </p:sp>
    </p:spTree>
    <p:extLst>
      <p:ext uri="{BB962C8B-B14F-4D97-AF65-F5344CB8AC3E}">
        <p14:creationId xmlns:p14="http://schemas.microsoft.com/office/powerpoint/2010/main" val="206758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GLI OSTACOLI ALLA COMPETITIVITÀ: 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AMPIE DIFFERENZE RISPETTO AL 2018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371475" y="1019080"/>
            <a:ext cx="4221163" cy="4499591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Principali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ostacoli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: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confermano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ai primi posti gli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oneri amministrativi e burocratici (27,1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 la carenza di risorse finanziarie (23,7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%).   Fattori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però che risultano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meno sentiti rispetto al </a:t>
            </a:r>
            <a:r>
              <a:rPr lang="it-IT" sz="1600" dirty="0" smtClean="0">
                <a:solidFill>
                  <a:srgbClr val="009BCF"/>
                </a:solidFill>
                <a:latin typeface="Arial"/>
                <a:cs typeface="Arial"/>
              </a:rPr>
              <a:t>2018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(erano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il 33,1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 e 29,6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%).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Aumentano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le imprese che individuano tra gli ostacoli alla competitività la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carenza generale di personale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(dal 10,6% del 2018 al 19,3% del 2022) e di </a:t>
            </a:r>
            <a:r>
              <a:rPr lang="it-IT" sz="1600" dirty="0">
                <a:solidFill>
                  <a:srgbClr val="009BCF"/>
                </a:solidFill>
                <a:latin typeface="Arial"/>
                <a:cs typeface="Arial"/>
              </a:rPr>
              <a:t>personale qualificato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(dal 9,2% al 14,4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%)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5531224" y="1034114"/>
            <a:ext cx="6266354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600" b="1" dirty="0" smtClean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OSTACOLI ALLA COMPETITIVITA’, PER CLASSE DI ADDETTI </a:t>
            </a:r>
            <a:endParaRPr lang="it-IT" sz="1600" b="1" dirty="0">
              <a:solidFill>
                <a:srgbClr val="009BCF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Anno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2022,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valori percentuali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/>
          </p:nvPr>
        </p:nvGraphicFramePr>
        <p:xfrm>
          <a:off x="5289176" y="1590391"/>
          <a:ext cx="6517062" cy="4164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PRINCIPALI FATTORI CHE HANNO OSTACOLATO L’ACQUISIZIONE DI PERSONALE NEL BIENNIO </a:t>
            </a:r>
            <a:r>
              <a:rPr lang="it-IT" sz="2000" b="1" dirty="0" smtClean="0">
                <a:solidFill>
                  <a:schemeClr val="bg1"/>
                </a:solidFill>
                <a:latin typeface="Arial"/>
                <a:cs typeface="Arial"/>
              </a:rPr>
              <a:t>2021-2022 – </a:t>
            </a:r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AMPIE LE DIFFERENZE DIMENSIONALI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46376" y="1498501"/>
            <a:ext cx="49951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396D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 i fattori che hanno ostacolato l’acquisizione di nuove risorse nel biennio 21-2022, il 43,2% delle </a:t>
            </a:r>
            <a:r>
              <a:rPr lang="it-IT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lamenta l’impatto di oneri fiscali e contributivi troppo elevati e il 38,2% l’incertezza sulla sostenibilità futura dei costi delle nuove risorse.</a:t>
            </a:r>
          </a:p>
          <a:p>
            <a:pPr marL="285750" indent="-285750">
              <a:buClr>
                <a:srgbClr val="009BCF"/>
              </a:buClr>
              <a:buFont typeface="Courier New" panose="02070309020205020404" pitchFamily="49" charset="0"/>
              <a:buChar char="o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09BCF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crescere della dimensione 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della complessità organizzativa aziendale aumentano le quote di imprese che lamentano difficoltà nel reperire personale con adeguate competenze tecniche (43,7% per le piccole imprese, 53,1% per le medie e 56,3% per le grandi)</a:t>
            </a:r>
          </a:p>
        </p:txBody>
      </p:sp>
      <p:sp>
        <p:nvSpPr>
          <p:cNvPr id="6" name="Rettangolo 5"/>
          <p:cNvSpPr/>
          <p:nvPr/>
        </p:nvSpPr>
        <p:spPr>
          <a:xfrm>
            <a:off x="676274" y="1900291"/>
            <a:ext cx="3630370" cy="2885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396D9"/>
                </a:solidFill>
                <a:latin typeface="Arial"/>
                <a:cs typeface="Arial"/>
              </a:rPr>
              <a:t>I costi sono l’ostacolo principale per le microimprese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 smtClean="0">
              <a:solidFill>
                <a:srgbClr val="0396D9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396D9"/>
                </a:solidFill>
                <a:latin typeface="Arial"/>
                <a:cs typeface="Arial"/>
              </a:rPr>
              <a:t>Per le grandi imprese l’ostacolo principale è rappresentato dal reperire personale con adeguate competenze tecniche </a:t>
            </a:r>
            <a:endParaRPr lang="it-IT" sz="2000" i="1" u="sng" dirty="0">
              <a:solidFill>
                <a:srgbClr val="0396D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11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INIZIATIVE DI TUTELA DELL’AMBIENTE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263898" y="1090798"/>
            <a:ext cx="4352926" cy="4319587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39738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37,9% le imprese con 3 e più addetti che nel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2021-2022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hanno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svolto almeno un’iniziativa di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tutela ambientale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;</a:t>
            </a:r>
          </a:p>
          <a:p>
            <a:pPr marL="447675" indent="-439738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just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niziative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più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praticate: </a:t>
            </a:r>
            <a:r>
              <a:rPr lang="it-IT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trattamento rifiuti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, compresa la raccolta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differenziata (78,0%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delle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imprese), </a:t>
            </a:r>
            <a:r>
              <a:rPr lang="it-IT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uso </a:t>
            </a:r>
            <a:r>
              <a:rPr lang="it-IT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dei materiali </a:t>
            </a:r>
            <a:r>
              <a:rPr lang="it-IT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riciclati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(37,8%), </a:t>
            </a:r>
            <a:r>
              <a:rPr lang="it-IT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predisposizione </a:t>
            </a:r>
            <a:r>
              <a:rPr lang="it-IT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 piani per migliorare l’efficienza </a:t>
            </a:r>
            <a:r>
              <a:rPr lang="it-IT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energetica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(26,9%).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5082988" y="1088977"/>
            <a:ext cx="6737537" cy="59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TIPOLOGIA DI INIZIATIVE DI </a:t>
            </a:r>
            <a:r>
              <a:rPr lang="it-IT" sz="1600" b="1" dirty="0" smtClean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TUTELA AMBIENTALE </a:t>
            </a:r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DELLE IMPRESE. </a:t>
            </a:r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Biennio 2021-2022. Valori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percentuali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988" y="1683135"/>
            <a:ext cx="6723250" cy="408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50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15B757C-9EBB-D23A-62B5-B0B782EF9DA1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062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ctr" anchorCtr="0">
            <a:noAutofit/>
          </a:bodyPr>
          <a:lstStyle/>
          <a:p>
            <a:pPr marL="92075"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CONTRIBUTO DI CONOSCENZA ALLE DOMANDE STRATEGICHE PER IL PAESE</a:t>
            </a:r>
            <a:endParaRPr lang="it-I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393179" y="1201644"/>
            <a:ext cx="11481407" cy="4205453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lvl="1" algn="l">
              <a:spcBef>
                <a:spcPts val="0"/>
              </a:spcBef>
              <a:spcAft>
                <a:spcPts val="600"/>
              </a:spcAft>
              <a:buClr>
                <a:srgbClr val="009BCF"/>
              </a:buClr>
              <a:buSzPct val="100000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Proposti quesiti tradizionali e nuovi </a:t>
            </a:r>
            <a:r>
              <a:rPr lang="it-IT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fornire un contributo di conoscenza alle domande strategiche per il Paese</a:t>
            </a: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schemi di </a:t>
            </a:r>
            <a:r>
              <a:rPr lang="it-IT" sz="1800" dirty="0" err="1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manageriali;</a:t>
            </a: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utilizzo del lavoro e importanza dell’investimento in 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risorse umane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caratteristiche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it-IT" sz="1800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transizione 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ruolo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 </a:t>
            </a:r>
            <a:r>
              <a:rPr lang="it-IT" sz="1800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relazioni 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produttive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l’interazione con le </a:t>
            </a:r>
            <a:r>
              <a:rPr lang="it-IT" sz="1800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filiere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 favorire elevati livelli di competitività</a:t>
            </a: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 di partecipazione alle </a:t>
            </a:r>
            <a:r>
              <a:rPr lang="it-IT" sz="1800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catene globali del valore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attenzione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</a:t>
            </a:r>
            <a:r>
              <a:rPr lang="it-IT" sz="1800" dirty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sostenibilità 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ambientale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responsabilità sociale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aspetti legati alla </a:t>
            </a:r>
            <a:r>
              <a:rPr lang="it-IT" sz="1800" dirty="0" err="1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err="1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specialization</a:t>
            </a:r>
            <a:r>
              <a:rPr lang="it-IT" sz="1800" dirty="0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err="1" smtClean="0">
                <a:solidFill>
                  <a:srgbClr val="0396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endParaRPr lang="it-IT" sz="1800" dirty="0">
              <a:solidFill>
                <a:srgbClr val="0396D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95288" algn="l">
              <a:spcBef>
                <a:spcPts val="0"/>
              </a:spcBef>
              <a:spcAft>
                <a:spcPts val="300"/>
              </a:spcAft>
              <a:buClr>
                <a:srgbClr val="009BCF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4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PRIME INDICAZIONI SULLE PROSPETTIVE FUTURE DELLE IMPRESE ITALIANE 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5194488" y="944563"/>
            <a:ext cx="6029326" cy="4319587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Riguardo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 futuro il 48,8% delle imprese ha indicato di voler investire nel triennio 2023-2025 in almeno una delle aree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strategiche, tra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ricerca e sviluppo, tecnologie e digitalizzazione, capitale umano e formazione, internazionalizzazione, sostenibilità ambientale e responsabilità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sociale.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Gli investimenti futuri risultano maggiormente rilevanti per le imprese che hanno sperimentato almeno un processo di sviluppo: l’87,4% effettuerà investimenti in almeno un’area e tale quota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sale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 92,7% per le imprese che hanno trasformato la propria attività e al 93,6% per le imprese che hanno sperimentato il processo della transizione. </a:t>
            </a: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71475" y="1468590"/>
            <a:ext cx="3630370" cy="2885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Una impresa su due prevede di investire in </a:t>
            </a:r>
            <a:r>
              <a:rPr lang="it-IT" sz="2000" i="1" u="sng" dirty="0" err="1" smtClean="0">
                <a:solidFill>
                  <a:srgbClr val="009BCF"/>
                </a:solidFill>
                <a:latin typeface="Arial"/>
                <a:cs typeface="Arial"/>
              </a:rPr>
              <a:t>asset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 strategici 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La quota è maggiore tra le imprese che hanno già sperimentato processi di sviluppo</a:t>
            </a: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53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DIFFUSIONE DEI RISULTATI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93130" y="1129225"/>
            <a:ext cx="7739406" cy="43858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I risultati del Censimento sono disponibili secondo il settore di attività economica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, </a:t>
            </a: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classe di addetti e 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territorio</a:t>
            </a: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 smtClean="0">
              <a:solidFill>
                <a:srgbClr val="009BCF"/>
              </a:solidFill>
              <a:latin typeface="Arial"/>
              <a:cs typeface="Arial"/>
            </a:endParaRPr>
          </a:p>
          <a:p>
            <a:pPr marL="342900" indent="-342900">
              <a:lnSpc>
                <a:spcPts val="2700"/>
              </a:lnSpc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Report e appendice statistica</a:t>
            </a:r>
            <a:r>
              <a:rPr lang="it-IT" sz="2000" i="1" dirty="0" smtClean="0">
                <a:solidFill>
                  <a:srgbClr val="009BCF"/>
                </a:solidFill>
                <a:latin typeface="Arial"/>
                <a:cs typeface="Arial"/>
              </a:rPr>
              <a:t> - 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prime analisi sulle tematiche della rilevazione multiscopo e appendice statistica con tavole in formato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excel</a:t>
            </a:r>
            <a:endParaRPr lang="it-IT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342900" indent="-342900">
              <a:lnSpc>
                <a:spcPts val="2700"/>
              </a:lnSpc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i="1" u="sng" dirty="0" err="1">
                <a:solidFill>
                  <a:srgbClr val="009BCF"/>
                </a:solidFill>
                <a:latin typeface="Arial"/>
                <a:cs typeface="Arial"/>
              </a:rPr>
              <a:t>Datawarewouse</a:t>
            </a: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 I.STAT</a:t>
            </a:r>
            <a:r>
              <a:rPr lang="it-IT" sz="2000" i="1" dirty="0">
                <a:solidFill>
                  <a:srgbClr val="009BCF"/>
                </a:solidFill>
                <a:latin typeface="Arial"/>
                <a:cs typeface="Arial"/>
              </a:rPr>
              <a:t>  - </a:t>
            </a:r>
            <a:r>
              <a:rPr lang="it-IT" i="1" dirty="0">
                <a:latin typeface="Arial"/>
                <a:cs typeface="Arial"/>
              </a:rPr>
              <a:t> 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dati accessibili attraverso il Sistema di diffusione dedicato ai Censimenti permanenti (link: dati-censimentipermanenti.istat.it) </a:t>
            </a:r>
          </a:p>
          <a:p>
            <a:pPr marL="342900" indent="-342900">
              <a:lnSpc>
                <a:spcPts val="2700"/>
              </a:lnSpc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it-IT" sz="2000" i="1" u="sng" dirty="0" err="1" smtClean="0">
                <a:solidFill>
                  <a:srgbClr val="009BCF"/>
                </a:solidFill>
                <a:latin typeface="Arial"/>
                <a:cs typeface="Arial"/>
              </a:rPr>
              <a:t>Microdati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 </a:t>
            </a: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a fini di 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ricerca</a:t>
            </a:r>
            <a:r>
              <a:rPr lang="it-IT" sz="2000" i="1" dirty="0" smtClean="0">
                <a:solidFill>
                  <a:srgbClr val="009BCF"/>
                </a:solidFill>
                <a:latin typeface="Arial"/>
                <a:cs typeface="Arial"/>
              </a:rPr>
              <a:t> – 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presso il laboratorio ADELE sarà resa disponibile la base di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microdati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della rilevazione censuaria</a:t>
            </a:r>
          </a:p>
        </p:txBody>
      </p:sp>
    </p:spTree>
    <p:extLst>
      <p:ext uri="{BB962C8B-B14F-4D97-AF65-F5344CB8AC3E}">
        <p14:creationId xmlns:p14="http://schemas.microsoft.com/office/powerpoint/2010/main" val="346999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ACCEA8A-EA95-0577-6AAE-C005B11E2666}"/>
              </a:ext>
            </a:extLst>
          </p:cNvPr>
          <p:cNvSpPr txBox="1"/>
          <p:nvPr/>
        </p:nvSpPr>
        <p:spPr>
          <a:xfrm>
            <a:off x="5129209" y="3129016"/>
            <a:ext cx="6741515" cy="1107996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it-IT" sz="3600" dirty="0">
                <a:solidFill>
                  <a:schemeClr val="bg1"/>
                </a:solidFill>
                <a:latin typeface="Arial"/>
                <a:cs typeface="Arial"/>
              </a:rPr>
              <a:t>GRAZIE PER</a:t>
            </a:r>
          </a:p>
          <a:p>
            <a:r>
              <a:rPr lang="it-IT" sz="3600" dirty="0">
                <a:solidFill>
                  <a:schemeClr val="bg1"/>
                </a:solidFill>
                <a:latin typeface="Arial"/>
                <a:cs typeface="Arial"/>
              </a:rPr>
              <a:t>L’ATTENZIONE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04D204-D104-7167-89A0-149BBD5B9B78}"/>
              </a:ext>
            </a:extLst>
          </p:cNvPr>
          <p:cNvSpPr txBox="1"/>
          <p:nvPr/>
        </p:nvSpPr>
        <p:spPr>
          <a:xfrm>
            <a:off x="5129209" y="6284917"/>
            <a:ext cx="2062987" cy="513282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>
              <a:lnSpc>
                <a:spcPts val="1300"/>
              </a:lnSpc>
            </a:pPr>
            <a:r>
              <a:rPr lang="it-IT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Le imprese italiane nei nuovi scenari globali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it-IT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Roma, 14 Novembre 2023</a:t>
            </a:r>
          </a:p>
        </p:txBody>
      </p:sp>
    </p:spTree>
    <p:extLst>
      <p:ext uri="{BB962C8B-B14F-4D97-AF65-F5344CB8AC3E}">
        <p14:creationId xmlns:p14="http://schemas.microsoft.com/office/powerpoint/2010/main" val="30246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E314E4-7594-E06B-84BD-18F5504D366A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-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LA RILEVAZIONE DEL CENSIMENTO PERMANENTE: CAMPIONE E UNIVERSO DI RIFERIMENTO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7EF13F-E1CA-2E47-88A4-DE45EBD224BE}"/>
              </a:ext>
            </a:extLst>
          </p:cNvPr>
          <p:cNvSpPr txBox="1">
            <a:spLocks/>
          </p:cNvSpPr>
          <p:nvPr/>
        </p:nvSpPr>
        <p:spPr>
          <a:xfrm>
            <a:off x="2269670" y="1468589"/>
            <a:ext cx="7903030" cy="4300385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2000" dirty="0" smtClean="0">
                <a:solidFill>
                  <a:srgbClr val="0095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Rilevazione, avviata alla fine del 2022 e conclusa a marzo 2023, ha avuto come anno di riferimento il 2022</a:t>
            </a: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2000" dirty="0" smtClean="0">
              <a:solidFill>
                <a:srgbClr val="0095D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2000" dirty="0" smtClean="0">
                <a:solidFill>
                  <a:srgbClr val="0095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it-IT" sz="2000" dirty="0">
                <a:solidFill>
                  <a:srgbClr val="0095D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interessato </a:t>
            </a:r>
            <a:r>
              <a:rPr lang="it-IT" sz="2000" dirty="0">
                <a:solidFill>
                  <a:srgbClr val="0095DA"/>
                </a:solidFill>
                <a:latin typeface="Arial"/>
                <a:cs typeface="Arial"/>
              </a:rPr>
              <a:t>un campione di circa 280 mila imprese con 3 e più addetti, rappresentative di un universo di </a:t>
            </a:r>
            <a:r>
              <a:rPr lang="it-IT" sz="2000" dirty="0" smtClean="0">
                <a:solidFill>
                  <a:srgbClr val="0095DA"/>
                </a:solidFill>
                <a:latin typeface="Arial"/>
                <a:cs typeface="Arial"/>
              </a:rPr>
              <a:t>1.021.618 unità </a:t>
            </a:r>
            <a:r>
              <a:rPr lang="it-IT" sz="2000" dirty="0">
                <a:solidFill>
                  <a:srgbClr val="0095DA"/>
                </a:solidFill>
                <a:latin typeface="Arial"/>
                <a:cs typeface="Arial"/>
              </a:rPr>
              <a:t>pari  al 22,5% delle imprese italiane, che producono l’85,1% del valore aggiunto </a:t>
            </a:r>
            <a:r>
              <a:rPr lang="it-IT" sz="2000" dirty="0" smtClean="0">
                <a:solidFill>
                  <a:srgbClr val="0095DA"/>
                </a:solidFill>
                <a:latin typeface="Arial"/>
                <a:cs typeface="Arial"/>
              </a:rPr>
              <a:t>nazionale dell’industria e dei servizi, </a:t>
            </a:r>
            <a:r>
              <a:rPr lang="it-IT" sz="2000" dirty="0">
                <a:solidFill>
                  <a:srgbClr val="0095DA"/>
                </a:solidFill>
                <a:latin typeface="Arial"/>
                <a:cs typeface="Arial"/>
              </a:rPr>
              <a:t>impiegano il 74,7% degli addetti (13,1 milioni) e il 96,0% dei dipendenti (11,5 milioni</a:t>
            </a:r>
            <a:r>
              <a:rPr lang="it-IT" sz="2000" dirty="0" smtClean="0">
                <a:solidFill>
                  <a:srgbClr val="0095DA"/>
                </a:solidFill>
                <a:latin typeface="Arial"/>
                <a:cs typeface="Arial"/>
              </a:rPr>
              <a:t>). </a:t>
            </a:r>
            <a:endParaRPr lang="it-IT" sz="2000" dirty="0">
              <a:solidFill>
                <a:srgbClr val="0095D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64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3DFAD18-236F-4F87-0170-C23805E8F441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42456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IL CONTESTO ECONOMICO: UN SISTEMA IN MOVIMENTO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3491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IL CONTESTO MACROECONOMICO: SCENARIO INTERNAZIONALE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71475" y="1979578"/>
            <a:ext cx="3630370" cy="2192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A </a:t>
            </a: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livello globale si sono accentuate le forti pressioni al rialzo dei 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prezzi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7EF13F-E1CA-2E47-88A4-DE45EBD224BE}"/>
              </a:ext>
            </a:extLst>
          </p:cNvPr>
          <p:cNvSpPr txBox="1">
            <a:spLocks/>
          </p:cNvSpPr>
          <p:nvPr/>
        </p:nvSpPr>
        <p:spPr>
          <a:xfrm>
            <a:off x="4253593" y="1468589"/>
            <a:ext cx="7552645" cy="4300385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Tra il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e il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2021 Nel 2022 a livello globale si sono accentuate le </a:t>
            </a:r>
            <a:r>
              <a:rPr lang="it-IT" sz="1800" dirty="0">
                <a:solidFill>
                  <a:srgbClr val="0095DA"/>
                </a:solidFill>
                <a:latin typeface="Arial"/>
                <a:cs typeface="Arial"/>
              </a:rPr>
              <a:t>forti pressioni al rialzo dei prezzi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già emerse a fine 2021, spinte dalla ripresa della domanda e dalle strozzature nelle catene globali delle forniture. In particolare l’escalation del conflitto russo-ucraino ha determinato un aumento esponenziale soprattutto delle quotazioni delle materie prime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energetiche</a:t>
            </a: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Le principali banche centrali, 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partire dai primi mesi del 2022, per moderare le forti pressioni al rialzo sui prezzi,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hanno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intrapreso un percorso di </a:t>
            </a:r>
            <a:r>
              <a:rPr lang="it-IT" sz="1800" dirty="0" smtClean="0">
                <a:solidFill>
                  <a:srgbClr val="0095DA"/>
                </a:solidFill>
                <a:latin typeface="Arial"/>
                <a:cs typeface="Arial"/>
              </a:rPr>
              <a:t>politica monetaria restrittiva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 tassi di riferimento Bce sono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passati tra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 novembre 2022 e marzo 2023 dall’1,5 al 3%.</a:t>
            </a: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69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3DFAD18-236F-4F87-0170-C23805E8F441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42456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IL CONTESTO ECONOMICO: UN SISTEMA IN MOVIMENTO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3491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IL CONTESTO MACROECONOMICO: SCENARIO 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NAZIONALE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1475" y="1979578"/>
            <a:ext cx="3630370" cy="31162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L’Italia cresce nel 2022 più delle altre economie europee, ed è seconda solo alla Spagna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Dal 2020 incentivi noti come </a:t>
            </a:r>
            <a:r>
              <a:rPr lang="it-IT" sz="2000" i="1" u="sng" dirty="0" err="1" smtClean="0">
                <a:solidFill>
                  <a:srgbClr val="009BCF"/>
                </a:solidFill>
                <a:latin typeface="Arial"/>
                <a:cs typeface="Arial"/>
              </a:rPr>
              <a:t>superbonus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 110 per cento</a:t>
            </a: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7EF13F-E1CA-2E47-88A4-DE45EBD224BE}"/>
              </a:ext>
            </a:extLst>
          </p:cNvPr>
          <p:cNvSpPr txBox="1">
            <a:spLocks/>
          </p:cNvSpPr>
          <p:nvPr/>
        </p:nvSpPr>
        <p:spPr>
          <a:xfrm>
            <a:off x="4465864" y="1468589"/>
            <a:ext cx="7340374" cy="4300385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rgbClr val="0095DA"/>
                </a:solidFill>
                <a:latin typeface="Arial"/>
                <a:cs typeface="Arial"/>
              </a:rPr>
              <a:t>L’Italia nel 2022 cresce più della media europea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Tra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le maggiori economie Ue27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, è seconda solo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 quella della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Spagna.</a:t>
            </a: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 Italia, nel 2022 la crescita del Pil è stata sostenuta, come nell’anno precedente, dalla </a:t>
            </a:r>
            <a:r>
              <a:rPr lang="it-IT" sz="1800" dirty="0">
                <a:solidFill>
                  <a:srgbClr val="0095DA"/>
                </a:solidFill>
                <a:latin typeface="Arial"/>
                <a:cs typeface="Arial"/>
              </a:rPr>
              <a:t>spesa delle famiglie residenti e dagli investimenti fissi lordi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, mentre la domanda estera netta ha fornito un contributo negativo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 partire dal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2020,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il Governo ha introdotto incentivi, noti come </a:t>
            </a:r>
            <a:r>
              <a:rPr lang="it-IT" sz="1800" dirty="0" err="1">
                <a:solidFill>
                  <a:srgbClr val="0095DA"/>
                </a:solidFill>
                <a:latin typeface="Arial"/>
                <a:cs typeface="Arial"/>
              </a:rPr>
              <a:t>superbonus</a:t>
            </a:r>
            <a:r>
              <a:rPr lang="it-IT" sz="1800" dirty="0">
                <a:solidFill>
                  <a:srgbClr val="0095DA"/>
                </a:solidFill>
                <a:latin typeface="Arial"/>
                <a:cs typeface="Arial"/>
              </a:rPr>
              <a:t> 110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per cento e bonus facciate, finalizzati a ripristinare il decoro degli edifici, ad aumentarne i livelli di efficienza energetica, e a renderli più resistenti agli eventi sismici.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37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3DFAD18-236F-4F87-0170-C23805E8F441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42456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IL CONTESTO ECONOMICO: UN SISTEMA IN MOVIMENTO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F1BC59A-B082-A44A-B057-EFFC7727672C}"/>
              </a:ext>
            </a:extLst>
          </p:cNvPr>
          <p:cNvSpPr txBox="1"/>
          <p:nvPr/>
        </p:nvSpPr>
        <p:spPr>
          <a:xfrm>
            <a:off x="0" y="3491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LE IMPRESE ITALIANE DELL’INDUSTRIA E DEI SERVIZI: UN SISTEMA IN MOVIMENTO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18432" y="1677499"/>
            <a:ext cx="3630370" cy="40395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Continua ad aumentare il peso </a:t>
            </a: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/>
            </a:r>
            <a:b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</a:b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delle grandi </a:t>
            </a:r>
            <a:r>
              <a:rPr lang="it-IT" sz="2000" i="1" u="sng" dirty="0" smtClean="0">
                <a:solidFill>
                  <a:srgbClr val="009BCF"/>
                </a:solidFill>
                <a:latin typeface="Arial"/>
                <a:cs typeface="Arial"/>
              </a:rPr>
              <a:t>imprese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r>
              <a:rPr lang="it-IT" sz="2000" i="1" u="sng" dirty="0">
                <a:solidFill>
                  <a:srgbClr val="009BCF"/>
                </a:solidFill>
                <a:latin typeface="Arial"/>
                <a:cs typeface="Arial"/>
              </a:rPr>
              <a:t>Pienamente recuperati i livelli di valore aggiunto del 2019. La spinta è maggiore per le imprese più piccole</a:t>
            </a: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 smtClean="0">
              <a:solidFill>
                <a:srgbClr val="009BCF"/>
              </a:solidFill>
              <a:latin typeface="Arial"/>
              <a:cs typeface="Arial"/>
            </a:endParaRPr>
          </a:p>
          <a:p>
            <a:pPr>
              <a:lnSpc>
                <a:spcPts val="2700"/>
              </a:lnSpc>
              <a:spcAft>
                <a:spcPts val="1800"/>
              </a:spcAft>
              <a:defRPr/>
            </a:pPr>
            <a:endParaRPr lang="it-IT" sz="2000" i="1" u="sng" dirty="0">
              <a:solidFill>
                <a:srgbClr val="009BCF"/>
              </a:solidFill>
              <a:latin typeface="Arial"/>
              <a:cs typeface="Arial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7EF13F-E1CA-2E47-88A4-DE45EBD224BE}"/>
              </a:ext>
            </a:extLst>
          </p:cNvPr>
          <p:cNvSpPr txBox="1">
            <a:spLocks/>
          </p:cNvSpPr>
          <p:nvPr/>
        </p:nvSpPr>
        <p:spPr>
          <a:xfrm>
            <a:off x="4822372" y="831775"/>
            <a:ext cx="6910388" cy="4300385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rgbClr val="0396D9"/>
                </a:solidFill>
                <a:latin typeface="Arial"/>
                <a:cs typeface="Arial"/>
              </a:rPr>
              <a:t>Aumento del peso occupazionale delle grandi imprese </a:t>
            </a:r>
            <a:r>
              <a:rPr lang="it-IT" sz="1800" dirty="0" smtClean="0">
                <a:solidFill>
                  <a:srgbClr val="0396D9"/>
                </a:solidFill>
                <a:latin typeface="Arial"/>
                <a:cs typeface="Arial"/>
              </a:rPr>
              <a:t>(anno di riferimento 2021)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(250+ addetti), </a:t>
            </a:r>
            <a:r>
              <a:rPr lang="it-IT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dal 27% del 2011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al </a:t>
            </a:r>
            <a:r>
              <a:rPr lang="it-IT" sz="18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28,3% del </a:t>
            </a:r>
            <a:r>
              <a:rPr lang="it-IT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2018, al 29,3% del 2021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era il 26,8% nel 2001). </a:t>
            </a: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2021 le imprese industriali e dei servizi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generano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un valore aggiunto di 898 miliardi, </a:t>
            </a:r>
            <a:r>
              <a:rPr lang="it-IT" sz="1800" dirty="0">
                <a:solidFill>
                  <a:srgbClr val="0396D9"/>
                </a:solidFill>
                <a:latin typeface="Arial"/>
                <a:cs typeface="Arial"/>
              </a:rPr>
              <a:t>in crescita, rispetto al 2019 dell’8,8%  (21,6% rispetto al 2020)</a:t>
            </a: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rgbClr val="0396D9"/>
                </a:solidFill>
                <a:latin typeface="Arial"/>
                <a:cs typeface="Arial"/>
              </a:rPr>
              <a:t>L’aumento </a:t>
            </a:r>
            <a:r>
              <a:rPr lang="it-IT" sz="1800" dirty="0">
                <a:solidFill>
                  <a:srgbClr val="0396D9"/>
                </a:solidFill>
                <a:latin typeface="Arial"/>
                <a:cs typeface="Arial"/>
              </a:rPr>
              <a:t>del valore aggiunto è più elevato per le imprese più piccole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Rispetto al 2020: +24,1% nella classe 0-9 addetti, +27,7% per la classe 10-19 addetti e +24,7% nella classe 20-49 addetti. Sotto il 20% la crescita delle imprese più grandi: +18,1% nella classe 50-249 addetti e +18,9% nella classe 250 addetti e oltre.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rgbClr val="0396D9"/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2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19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2021-2022  SI CONFERMA LA FORTE PRESENZA DI IMPRESE CONTROLLATE DA UNA PERSONA FISICA O UNA FAMIGLIA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286635" y="1139303"/>
            <a:ext cx="4429684" cy="4665110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38150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L’80,9% delle imprese </a:t>
            </a:r>
            <a:r>
              <a:rPr lang="it-IT" sz="1600" u="sng" dirty="0" smtClean="0">
                <a:solidFill>
                  <a:srgbClr val="0396D9"/>
                </a:solidFill>
                <a:latin typeface="Arial"/>
                <a:cs typeface="Arial"/>
              </a:rPr>
              <a:t>controllate </a:t>
            </a:r>
            <a:r>
              <a:rPr lang="it-IT" sz="1600" u="sng" dirty="0">
                <a:solidFill>
                  <a:srgbClr val="0396D9"/>
                </a:solidFill>
                <a:latin typeface="Arial"/>
                <a:cs typeface="Arial"/>
              </a:rPr>
              <a:t>da una persona fisica o una famiglia</a:t>
            </a:r>
            <a:r>
              <a:rPr lang="it-IT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(erano 75,2% nel 2018). Il fenomeno è particolarmente diffuso tra le microimprese (nell’83,3% dei casi), mentre risulta meno frequente tra le piccole (74,5%), le medie (58,8%) e grandi unità (41,6%)</a:t>
            </a:r>
          </a:p>
          <a:p>
            <a:pPr marL="446088" indent="-438150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6088" indent="-438150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La </a:t>
            </a:r>
            <a:r>
              <a:rPr lang="it-IT" sz="1600" u="sng" dirty="0">
                <a:solidFill>
                  <a:srgbClr val="0396D9"/>
                </a:solidFill>
                <a:latin typeface="Arial"/>
                <a:cs typeface="Arial"/>
              </a:rPr>
              <a:t>difesa della posizione competitiva</a:t>
            </a:r>
            <a:r>
              <a:rPr lang="it-IT" sz="1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è l’obiettivo strategico prioritario per le imprese (88,3%). Sono inoltre, rilevanti l’aumento dell’attività in Italia (66,3%) e l’ampliamento della gamma dei prodotti e servizi offerti (65,5%)</a:t>
            </a:r>
          </a:p>
          <a:p>
            <a:pPr marL="79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93713" indent="-4857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4811010" y="1139303"/>
            <a:ext cx="6924675" cy="80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4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PRINCIPALI OBIETTIVI STRATEGICI PERSEGUITI DALLE IMPRESE CON ALMENO 10 ADDETTI NEL BIENNIO 2021-2022</a:t>
            </a:r>
            <a:r>
              <a:rPr lang="it-IT" sz="1600" b="1" dirty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. </a:t>
            </a:r>
            <a:r>
              <a:rPr lang="it-IT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Valori </a:t>
            </a:r>
            <a:r>
              <a:rPr lang="it-IT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percentuali</a:t>
            </a:r>
            <a:endParaRPr lang="it-IT" sz="1400" dirty="0">
              <a:solidFill>
                <a:schemeClr val="tx2">
                  <a:lumMod val="60000"/>
                  <a:lumOff val="40000"/>
                </a:schemeClr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575251805"/>
              </p:ext>
            </p:extLst>
          </p:nvPr>
        </p:nvGraphicFramePr>
        <p:xfrm>
          <a:off x="4905701" y="1672519"/>
          <a:ext cx="6829984" cy="432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38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-1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AMPIA 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DIFFUSIONE DELLE RELAZIONI PRODUTTIVE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371475" y="1110631"/>
            <a:ext cx="4221163" cy="4597441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Nel 2022 oltre il 40% delle imprese con almeno 3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addetti (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circa 432mila) ha </a:t>
            </a:r>
            <a:r>
              <a:rPr lang="it-IT" sz="1600" dirty="0">
                <a:solidFill>
                  <a:srgbClr val="0396D9"/>
                </a:solidFill>
                <a:latin typeface="Arial"/>
                <a:cs typeface="Arial"/>
              </a:rPr>
              <a:t>relazioni produttive stabili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con altre aziende o istituzioni. 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Maggiore diffusione tra le imprese delle Costruzioni (71% delle unità), e tra quelle industriali (60%). Circa il 33% sia nel Commercio e sia nelle altre attività dei servizi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600" dirty="0">
                <a:solidFill>
                  <a:srgbClr val="0396D9"/>
                </a:solidFill>
                <a:latin typeface="Arial"/>
                <a:cs typeface="Arial"/>
              </a:rPr>
              <a:t>Il fenomeno, tuttavia, risulta in diminuzione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Nel 2018 erano il 52% le imprese con relazioni produttive  stabili</a:t>
            </a:r>
          </a:p>
          <a:p>
            <a:pPr marL="447675" indent="-447675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5316071" y="1110631"/>
            <a:ext cx="6535271" cy="57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600" b="1" dirty="0" smtClean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IMPRESE CHE DICHIARANO DI AVERE ALMENNO UNA RELAZIONE. </a:t>
            </a: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Valori percentuali. Anni 2018 e </a:t>
            </a:r>
            <a:r>
              <a:rPr lang="it-IT" sz="1600" b="1" dirty="0" smtClean="0">
                <a:solidFill>
                  <a:schemeClr val="bg1">
                    <a:lumMod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2022</a:t>
            </a:r>
            <a:endParaRPr lang="it-IT" sz="1400" dirty="0">
              <a:solidFill>
                <a:schemeClr val="bg1">
                  <a:lumMod val="50000"/>
                </a:schemeClr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7" name="Immagin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071" y="1741769"/>
            <a:ext cx="6642847" cy="4130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280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BDA235-2A1B-1115-9DA2-EE71986062BD}"/>
              </a:ext>
            </a:extLst>
          </p:cNvPr>
          <p:cNvSpPr txBox="1"/>
          <p:nvPr/>
        </p:nvSpPr>
        <p:spPr>
          <a:xfrm>
            <a:off x="-1" y="0"/>
            <a:ext cx="12192001" cy="1029476"/>
          </a:xfrm>
          <a:prstGeom prst="rect">
            <a:avLst/>
          </a:prstGeom>
          <a:solidFill>
            <a:srgbClr val="009BCF"/>
          </a:solidFill>
        </p:spPr>
        <p:txBody>
          <a:bodyPr wrap="square" lIns="288000" tIns="144000" rIns="288000" bIns="144000" rtlCol="0" anchor="t" anchorCtr="0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TITOLO TUTTO MAIUSCOLO SU DUE RIGHE,</a:t>
            </a:r>
          </a:p>
          <a:p>
            <a:pPr>
              <a:defRPr/>
            </a:pPr>
            <a:r>
              <a:rPr lang="it-IT" sz="2400" b="1">
                <a:solidFill>
                  <a:schemeClr val="bg1"/>
                </a:solidFill>
                <a:latin typeface="Arial"/>
                <a:cs typeface="Arial"/>
              </a:rPr>
              <a:t>SE UNA SOLA IL BOX SI ADATTA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F5B9A1-0E27-A941-9E1C-EAA2BB3C9C6E}"/>
              </a:ext>
            </a:extLst>
          </p:cNvPr>
          <p:cNvSpPr txBox="1"/>
          <p:nvPr/>
        </p:nvSpPr>
        <p:spPr>
          <a:xfrm>
            <a:off x="-1" y="0"/>
            <a:ext cx="12192001" cy="944563"/>
          </a:xfrm>
          <a:prstGeom prst="rect">
            <a:avLst/>
          </a:prstGeom>
          <a:solidFill>
            <a:srgbClr val="009BCF"/>
          </a:solidFill>
        </p:spPr>
        <p:txBody>
          <a:bodyPr wrap="square" lIns="360000" tIns="144000" rIns="288000" bIns="144000" rtlCol="0" anchor="ctr" anchorCtr="0">
            <a:no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LA MOTIVAZIONE </a:t>
            </a: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PRINCIPALI PER L’ATTIVAZIONE DELLE RELAZIONI: </a:t>
            </a:r>
          </a:p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  <a:latin typeface="Arial"/>
                <a:cs typeface="Arial"/>
              </a:rPr>
              <a:t>ACCESSO A NUOVI </a:t>
            </a:r>
            <a:r>
              <a:rPr lang="it-IT" sz="2400" b="1" dirty="0" smtClean="0">
                <a:solidFill>
                  <a:schemeClr val="bg1"/>
                </a:solidFill>
                <a:latin typeface="Arial"/>
                <a:cs typeface="Arial"/>
              </a:rPr>
              <a:t>MERCATI</a:t>
            </a:r>
            <a:endParaRPr lang="it-IT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5A19D3-C80E-7143-B2B9-2E9D462A45E6}"/>
              </a:ext>
            </a:extLst>
          </p:cNvPr>
          <p:cNvSpPr txBox="1">
            <a:spLocks/>
          </p:cNvSpPr>
          <p:nvPr/>
        </p:nvSpPr>
        <p:spPr>
          <a:xfrm>
            <a:off x="290793" y="1189412"/>
            <a:ext cx="4221163" cy="4402772"/>
          </a:xfrm>
          <a:prstGeom prst="rect">
            <a:avLst/>
          </a:prstGeom>
        </p:spPr>
        <p:txBody>
          <a:bodyPr lIns="0" tIns="0" rIns="0" bIns="0" numCol="1"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Agevolare le possibilità di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accesso </a:t>
            </a:r>
            <a:b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</a:b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a nuovi mercati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 segmenti </a:t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 mercato (per circa il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42%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delle imprese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Commercio 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quote comprese tra 32% e 35% negli altri settori). 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Diffuse anche le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finalità </a:t>
            </a: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 </a:t>
            </a:r>
            <a:r>
              <a:rPr lang="it-IT" sz="1800" dirty="0">
                <a:solidFill>
                  <a:srgbClr val="009BCF"/>
                </a:solidFill>
                <a:latin typeface="Arial"/>
                <a:cs typeface="Arial"/>
              </a:rPr>
              <a:t>riduzione dei </a:t>
            </a:r>
            <a:r>
              <a:rPr lang="it-IT" sz="1800" dirty="0" smtClean="0">
                <a:solidFill>
                  <a:srgbClr val="009BCF"/>
                </a:solidFill>
                <a:latin typeface="Arial"/>
                <a:cs typeface="Arial"/>
              </a:rPr>
              <a:t>costi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(tra il 33% e il 25%) </a:t>
            </a:r>
            <a:r>
              <a:rPr lang="it-IT" sz="1800" dirty="0" smtClean="0">
                <a:solidFill>
                  <a:srgbClr val="009BCF"/>
                </a:solidFill>
                <a:latin typeface="Arial"/>
                <a:cs typeface="Arial"/>
              </a:rPr>
              <a:t>e di sviluppo di nuovi prodotti  e processi </a:t>
            </a:r>
            <a:r>
              <a:rPr lang="it-IT" sz="1800" dirty="0" smtClean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(quasi il 30% delle imprese industriali e oltre il 25% delle imprese del commercio).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447675" indent="-439738" algn="l">
              <a:lnSpc>
                <a:spcPts val="2133"/>
              </a:lnSpc>
              <a:spcBef>
                <a:spcPts val="0"/>
              </a:spcBef>
              <a:spcAft>
                <a:spcPts val="1200"/>
              </a:spcAft>
              <a:buClr>
                <a:srgbClr val="009BCF"/>
              </a:buClr>
              <a:buSzPct val="100000"/>
              <a:buFont typeface="Courier New"/>
              <a:buChar char="o"/>
              <a:defRPr/>
            </a:pP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0BCE9D-517E-6E4F-A32E-C4F2D43DCB27}"/>
              </a:ext>
            </a:extLst>
          </p:cNvPr>
          <p:cNvSpPr txBox="1">
            <a:spLocks/>
          </p:cNvSpPr>
          <p:nvPr/>
        </p:nvSpPr>
        <p:spPr bwMode="auto">
          <a:xfrm>
            <a:off x="4895850" y="1028046"/>
            <a:ext cx="6924675" cy="57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300"/>
              </a:spcAft>
            </a:pPr>
            <a:r>
              <a:rPr lang="it-IT" sz="1600" b="1" dirty="0" smtClean="0">
                <a:solidFill>
                  <a:srgbClr val="009BCF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MOTIVAZIONI PER L’ATTIVAZIONE DI RELAZIONI, PER MACROSETTORE DI ATTIVITA’</a:t>
            </a:r>
          </a:p>
          <a:p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Anno 2022, valori in percentuale delle imprese con almeno una relazione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7" name="Immagin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1684904"/>
            <a:ext cx="6910387" cy="4167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19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3- CP Imprese</SottoCategoria>
    <Categoria xmlns="c58f2efd-82a8-4ecf-b395-8c25e928921d">5- Strumenti di comunicazione relativi ai Censimenti permanenti</Categoria>
    <Ordine xmlns="679261c3-551f-4e86-913f-177e0e529669" xsi:nil="true"/>
    <_dlc_DocId xmlns="459159c4-d20a-4ff3-9b11-fbd127bd52e5">INTRANET-14-177</_dlc_DocId>
    <_dlc_DocIdUrl xmlns="459159c4-d20a-4ff3-9b11-fbd127bd52e5">
      <Url>https://intranet.istat.it/StandardLineeGuida/_layouts/15/DocIdRedir.aspx?ID=INTRANET-14-177</Url>
      <Description>INTRANET-14-177</Description>
    </_dlc_DocIdUrl>
    <_dlc_DocIdPersistId xmlns="459159c4-d20a-4ff3-9b11-fbd127bd52e5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8" ma:contentTypeDescription="Creare un nuovo documento." ma:contentTypeScope="" ma:versionID="e86bb2b5fc24dcd4694b025e673f40f7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4479068a517b2267b0f2e94adc725d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  <xsd:element ref="ns4:Ordin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7- Sfondi virtuali" ma:format="Dropdown" ma:internalName="Categoria">
      <xsd:simpleType>
        <xsd:restriction base="dms:Choice">
          <xsd:enumeration value="7- Sfondi virtuali"/>
          <xsd:enumeration value="1- Marchio/Logo"/>
          <xsd:enumeration value="2- Carta intestata"/>
          <xsd:enumeration value="3- Standard presentazioni Power Point"/>
          <xsd:enumeration value="4- Fogli di stile per documenti Word"/>
          <xsd:enumeration value="Libri digitali e cartacei"/>
          <xsd:enumeration value="Tavole di dati online"/>
          <xsd:enumeration value="Grafici interattivi"/>
          <xsd:enumeration value="5- Strumenti di comunicazione relativi ai Censimenti permanenti"/>
          <xsd:enumeration value="6- Strumenti di comunicazione relativi al Censimento generale dell'Agricoltura 2020"/>
          <xsd:enumeration value="8- Personalizzazione ufficio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Immagini PNG/EPS"/>
          <xsd:enumeration value="FIle .DOC"/>
          <xsd:enumeration value="Presentazione PPT e guide"/>
          <xsd:enumeration value="Fogli di stile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  <xsd:element name="Ordine" ma:index="13" nillable="true" ma:displayName="Ordine" ma:decimals="0" ma:internalName="Ordin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11C8FD-06D5-4EE1-9B00-A72469C53877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679261c3-551f-4e86-913f-177e0e529669"/>
    <ds:schemaRef ds:uri="http://schemas.microsoft.com/office/infopath/2007/PartnerControls"/>
    <ds:schemaRef ds:uri="http://schemas.openxmlformats.org/package/2006/metadata/core-properties"/>
    <ds:schemaRef ds:uri="459159c4-d20a-4ff3-9b11-fbd127bd52e5"/>
    <ds:schemaRef ds:uri="c58f2efd-82a8-4ecf-b395-8c25e928921d"/>
  </ds:schemaRefs>
</ds:datastoreItem>
</file>

<file path=customXml/itemProps2.xml><?xml version="1.0" encoding="utf-8"?>
<ds:datastoreItem xmlns:ds="http://schemas.openxmlformats.org/officeDocument/2006/customXml" ds:itemID="{3683E828-BF04-42FC-A442-F9DF42B3FD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FA0256-6C06-498F-9C69-BF5EBD7E7C5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11128C4-0F8E-4743-9F88-57B10C0E67D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2754</Words>
  <Application>Microsoft Office PowerPoint</Application>
  <PresentationFormat>Widescreen</PresentationFormat>
  <Paragraphs>280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MS PGothic</vt:lpstr>
      <vt:lpstr>Arial</vt:lpstr>
      <vt:lpstr>Arial Narrow</vt:lpstr>
      <vt:lpstr>Calibri</vt:lpstr>
      <vt:lpstr>Calibri Light</vt:lpstr>
      <vt:lpstr>Courier New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Imprese - Nuova versione</dc:title>
  <dc:creator>Microsoft Office User</dc:creator>
  <cp:lastModifiedBy>Alessandro Faramondi</cp:lastModifiedBy>
  <cp:revision>31</cp:revision>
  <cp:lastPrinted>2023-11-13T09:53:31Z</cp:lastPrinted>
  <dcterms:created xsi:type="dcterms:W3CDTF">2022-06-10T07:15:23Z</dcterms:created>
  <dcterms:modified xsi:type="dcterms:W3CDTF">2023-11-14T07:40:49Z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244e088b-2ae4-4700-8938-8d1372f79567</vt:lpwstr>
  </property>
  <property fmtid="{D5CDD505-2E9C-101B-9397-08002B2CF9AE}" pid="4" name="Order">
    <vt:r8>17700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