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5"/>
  </p:sldMasterIdLst>
  <p:notesMasterIdLst>
    <p:notesMasterId r:id="rId13"/>
  </p:notesMasterIdLst>
  <p:handoutMasterIdLst>
    <p:handoutMasterId r:id="rId14"/>
  </p:handoutMasterIdLst>
  <p:sldIdLst>
    <p:sldId id="522" r:id="rId6"/>
    <p:sldId id="521" r:id="rId7"/>
    <p:sldId id="523" r:id="rId8"/>
    <p:sldId id="527" r:id="rId9"/>
    <p:sldId id="525" r:id="rId10"/>
    <p:sldId id="526" r:id="rId11"/>
    <p:sldId id="524" r:id="rId12"/>
  </p:sldIdLst>
  <p:sldSz cx="9144000" cy="5143500" type="screen16x9"/>
  <p:notesSz cx="6797675" cy="9926638"/>
  <p:defaultTextStyle>
    <a:defPPr>
      <a:defRPr lang="it-IT"/>
    </a:defPPr>
    <a:lvl1pPr marL="0" algn="l" defTabSz="4569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56981" algn="l" defTabSz="4569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13981" algn="l" defTabSz="4569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370969" algn="l" defTabSz="4569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27964" algn="l" defTabSz="4569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284945" algn="l" defTabSz="4569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741943" algn="l" defTabSz="4569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198933" algn="l" defTabSz="4569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655928" algn="l" defTabSz="4569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411">
          <p15:clr>
            <a:srgbClr val="A4A3A4"/>
          </p15:clr>
        </p15:guide>
        <p15:guide id="2" orient="horz" pos="2132">
          <p15:clr>
            <a:srgbClr val="A4A3A4"/>
          </p15:clr>
        </p15:guide>
        <p15:guide id="3" pos="838">
          <p15:clr>
            <a:srgbClr val="A4A3A4"/>
          </p15:clr>
        </p15:guide>
        <p15:guide id="4" orient="horz" pos="1350">
          <p15:clr>
            <a:srgbClr val="A4A3A4"/>
          </p15:clr>
        </p15:guide>
        <p15:guide id="5" pos="3009">
          <p15:clr>
            <a:srgbClr val="A4A3A4"/>
          </p15:clr>
        </p15:guide>
        <p15:guide id="6" orient="horz" pos="3121">
          <p15:clr>
            <a:srgbClr val="A4A3A4"/>
          </p15:clr>
        </p15:guide>
        <p15:guide id="7" orient="horz" pos="177">
          <p15:clr>
            <a:srgbClr val="A4A3A4"/>
          </p15:clr>
        </p15:guide>
        <p15:guide id="8" pos="3706">
          <p15:clr>
            <a:srgbClr val="A4A3A4"/>
          </p15:clr>
        </p15:guide>
        <p15:guide id="9" pos="82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6">
          <p15:clr>
            <a:srgbClr val="A4A3A4"/>
          </p15:clr>
        </p15:guide>
        <p15:guide id="2" pos="2138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lisabetta segre" initials="" lastIdx="0" clrIdx="0"/>
  <p:cmAuthor id="1" name="Annalisa Cicerchia" initials="AC" lastIdx="1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C34F"/>
    <a:srgbClr val="FDB409"/>
    <a:srgbClr val="AE1023"/>
    <a:srgbClr val="993366"/>
    <a:srgbClr val="660033"/>
    <a:srgbClr val="0000FF"/>
    <a:srgbClr val="CF1E24"/>
    <a:srgbClr val="4479CB"/>
    <a:srgbClr val="CB6131"/>
    <a:srgbClr val="FFFF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8603FDC-E32A-4AB5-989C-0864C3EAD2B8}" styleName="Stile con tema 2 - Colore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Stile chi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Stile chiaro 1 - Color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DA37D80-6434-44D0-A028-1B22A696006F}" styleName="Stile chiaro 3 - Colore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Stile chiaro 3 - Color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Stile chiaro 3 - Colore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27102A9-8310-4765-A935-A1911B00CA55}" styleName="Stile chiaro 1 - Colore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083E6E3-FA7D-4D7B-A595-EF9225AFEA82}" styleName="Stile chiaro 1 - Color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FD0F851-EC5A-4D38-B0AD-8093EC10F338}" styleName="Stile chiaro 1 - Colore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Stile chiaro 1 - Color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Stile chi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2DE63D5-997A-4646-A377-4702673A728D}" styleName="Stile chiaro 2 - Colore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BC89EF96-8CEA-46FF-86C4-4CE0E7609802}" styleName="Stile chiaro 3 - Color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Stile chiaro 3 - Colore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EC20E35-A176-4012-BC5E-935CFFF8708E}" styleName="Stile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Stile medio 3 - Colore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Stile scuro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6D9F66E-5EB9-4882-86FB-DCBF35E3C3E4}" styleName="Stile medio 4 - Color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2838BEF-8BB2-4498-84A7-C5851F593DF1}" styleName="Stile medio 4 - Color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D7AC3CCA-C797-4891-BE02-D94E43425B78}" styleName="Stile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Stile medio 4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Stile medio 4 - Color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46F890A9-2807-4EBB-B81D-B2AA78EC7F39}" styleName="Stile scuro 2 - Colore 5/Color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Stile scuro 2 - Colore 3/Colore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202B0CA-FC54-4496-8BCA-5EF66A818D29}" styleName="Stile scuro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37CE84F3-28C3-443E-9E96-99CF82512B78}" styleName="Stile scuro 1 - Colore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505E3EF-67EA-436B-97B2-0124C06EBD24}" styleName="Stile medio 4 - Color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Stile medio 4 - Color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A488322-F2BA-4B5B-9748-0D474271808F}" styleName="Stile medio 3 - Color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Stile medio 3 - Colore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25E5076-3810-47DD-B79F-674D7AD40C01}" styleName="Stile scuro 1 - Color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5BE263C-DBD7-4A20-BB59-AAB30ACAA65A}" styleName="Stile medio 3 - Color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660B408-B3CF-4A94-85FC-2B1E0A45F4A2}" styleName="Stile scuro 2 - Colore 1/Color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073A0DAA-6AF3-43AB-8588-CEC1D06C72B9}" styleName="Stile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Stijl, gemiddeld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91" autoAdjust="0"/>
    <p:restoredTop sz="97751" autoAdjust="0"/>
  </p:normalViewPr>
  <p:slideViewPr>
    <p:cSldViewPr snapToGrid="0" snapToObjects="1" showGuides="1">
      <p:cViewPr>
        <p:scale>
          <a:sx n="130" d="100"/>
          <a:sy n="130" d="100"/>
        </p:scale>
        <p:origin x="-516" y="-36"/>
      </p:cViewPr>
      <p:guideLst>
        <p:guide orient="horz" pos="3411"/>
        <p:guide orient="horz" pos="2132"/>
        <p:guide orient="horz" pos="1350"/>
        <p:guide orient="horz" pos="3121"/>
        <p:guide orient="horz" pos="177"/>
        <p:guide pos="838"/>
        <p:guide pos="3009"/>
        <p:guide pos="3706"/>
        <p:guide pos="82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notesViewPr>
    <p:cSldViewPr snapToGrid="0" snapToObjects="1">
      <p:cViewPr varScale="1">
        <p:scale>
          <a:sx n="76" d="100"/>
          <a:sy n="76" d="100"/>
        </p:scale>
        <p:origin x="-1938" y="708"/>
      </p:cViewPr>
      <p:guideLst>
        <p:guide orient="horz" pos="3126"/>
        <p:guide orient="horz" pos="3127"/>
        <p:guide pos="2138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commentAuthors" Target="commentAuthors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332"/>
          </a:xfrm>
          <a:prstGeom prst="rect">
            <a:avLst/>
          </a:prstGeom>
        </p:spPr>
        <p:txBody>
          <a:bodyPr vert="horz" lIns="93158" tIns="46579" rIns="93158" bIns="46579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50444" y="1"/>
            <a:ext cx="2945659" cy="496332"/>
          </a:xfrm>
          <a:prstGeom prst="rect">
            <a:avLst/>
          </a:prstGeom>
        </p:spPr>
        <p:txBody>
          <a:bodyPr vert="horz" lIns="93158" tIns="46579" rIns="93158" bIns="46579" rtlCol="0"/>
          <a:lstStyle>
            <a:lvl1pPr algn="r">
              <a:defRPr sz="1200"/>
            </a:lvl1pPr>
          </a:lstStyle>
          <a:p>
            <a:fld id="{97E234F1-5CD4-4491-B051-D7AA0C744754}" type="datetimeFigureOut">
              <a:rPr lang="it-IT" smtClean="0"/>
              <a:pPr/>
              <a:t>12/04/2019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3158" tIns="46579" rIns="93158" bIns="46579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3158" tIns="46579" rIns="93158" bIns="46579" rtlCol="0" anchor="b"/>
          <a:lstStyle>
            <a:lvl1pPr algn="r">
              <a:defRPr sz="1200"/>
            </a:lvl1pPr>
          </a:lstStyle>
          <a:p>
            <a:fld id="{B8DE55D1-629F-49A4-9FDE-99C53E24F79F}" type="slidenum">
              <a:rPr lang="it-IT" smtClean="0"/>
              <a:pPr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633346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332"/>
          </a:xfrm>
          <a:prstGeom prst="rect">
            <a:avLst/>
          </a:prstGeom>
        </p:spPr>
        <p:txBody>
          <a:bodyPr vert="horz" lIns="93158" tIns="46579" rIns="93158" bIns="46579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332"/>
          </a:xfrm>
          <a:prstGeom prst="rect">
            <a:avLst/>
          </a:prstGeom>
        </p:spPr>
        <p:txBody>
          <a:bodyPr vert="horz" lIns="93158" tIns="46579" rIns="93158" bIns="46579" rtlCol="0"/>
          <a:lstStyle>
            <a:lvl1pPr algn="r">
              <a:defRPr sz="1200"/>
            </a:lvl1pPr>
          </a:lstStyle>
          <a:p>
            <a:fld id="{03675B2E-259A-455A-90BD-8AAEC99B0A21}" type="datetimeFigureOut">
              <a:rPr lang="it-IT" smtClean="0"/>
              <a:pPr/>
              <a:t>12/04/2019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58" tIns="46579" rIns="93158" bIns="46579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3158" tIns="46579" rIns="93158" bIns="46579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3158" tIns="46579" rIns="93158" bIns="46579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3158" tIns="46579" rIns="93158" bIns="46579" rtlCol="0" anchor="b"/>
          <a:lstStyle>
            <a:lvl1pPr algn="r">
              <a:defRPr sz="1200"/>
            </a:lvl1pPr>
          </a:lstStyle>
          <a:p>
            <a:fld id="{A0CDC2D9-3DBA-4042-BDB9-A8016BB39CB7}" type="slidenum">
              <a:rPr lang="it-IT" smtClean="0"/>
              <a:pPr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3140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>
            <a:extLst>
              <a:ext uri="{FF2B5EF4-FFF2-40B4-BE49-F238E27FC236}">
                <a16:creationId xmlns:a16="http://schemas.microsoft.com/office/drawing/2014/main" xmlns="" id="{065F3599-476D-2E49-BAA5-6AE823EE52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8AA91791-39B7-7B42-B733-753D30D84C45}" type="slidenum">
              <a:rPr lang="it-IT" altLang="it-IT" sz="1200"/>
              <a:pPr/>
              <a:t>1</a:t>
            </a:fld>
            <a:endParaRPr lang="it-IT" altLang="it-IT" sz="1200"/>
          </a:p>
        </p:txBody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xmlns="" id="{79DEB6C3-F655-014A-A897-8DEB29C264D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xmlns="" id="{AFBB228A-B974-ED47-9095-D2AA92CBE9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it-IT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578720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79768" y="4629809"/>
            <a:ext cx="5438140" cy="4466987"/>
          </a:xfrm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1385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79768" y="4629809"/>
            <a:ext cx="5438140" cy="4466987"/>
          </a:xfrm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1385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79768" y="4629809"/>
            <a:ext cx="5438140" cy="4466987"/>
          </a:xfrm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76014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79768" y="4629809"/>
            <a:ext cx="5438140" cy="4466987"/>
          </a:xfrm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1385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79768" y="4629809"/>
            <a:ext cx="5438140" cy="4466987"/>
          </a:xfrm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1385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79768" y="4629809"/>
            <a:ext cx="5438140" cy="4466987"/>
          </a:xfrm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1385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597835"/>
            <a:ext cx="7772400" cy="1102519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9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9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9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79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4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1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89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59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F75CD-D97A-42E3-A261-F6AF80EA1DCD}" type="datetime1">
              <a:rPr lang="it-IT" smtClean="0"/>
              <a:t>12/04/2019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6025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A3332-2590-4AB6-A2A4-267ACA49E8F6}" type="datetime1">
              <a:rPr lang="it-IT" smtClean="0"/>
              <a:t>12/04/2019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1065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05983"/>
            <a:ext cx="2057400" cy="4388644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05983"/>
            <a:ext cx="6019800" cy="4388644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08BEB-58C6-41C9-A476-75C9D3D8F8A1}" type="datetime1">
              <a:rPr lang="it-IT" smtClean="0"/>
              <a:t>12/04/2019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791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AF934-1F2E-4757-894E-F700EFA038F3}" type="datetime1">
              <a:rPr lang="it-IT" smtClean="0"/>
              <a:t>12/04/2019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488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3305179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6981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1398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096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82796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28494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74194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19893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65592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BF040-A7BC-45C8-B5D2-3669F4F8F866}" type="datetime1">
              <a:rPr lang="it-IT" smtClean="0"/>
              <a:t>12/04/2019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5638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200154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200154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11B89-622F-49F4-B6E0-9C1974EC759C}" type="datetime1">
              <a:rPr lang="it-IT" smtClean="0"/>
              <a:t>12/04/2019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3601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151338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981" indent="0">
              <a:buNone/>
              <a:defRPr sz="2000" b="1"/>
            </a:lvl2pPr>
            <a:lvl3pPr marL="913981" indent="0">
              <a:buNone/>
              <a:defRPr sz="1900" b="1"/>
            </a:lvl3pPr>
            <a:lvl4pPr marL="1370969" indent="0">
              <a:buNone/>
              <a:defRPr sz="1600" b="1"/>
            </a:lvl4pPr>
            <a:lvl5pPr marL="1827964" indent="0">
              <a:buNone/>
              <a:defRPr sz="1600" b="1"/>
            </a:lvl5pPr>
            <a:lvl6pPr marL="2284945" indent="0">
              <a:buNone/>
              <a:defRPr sz="1600" b="1"/>
            </a:lvl6pPr>
            <a:lvl7pPr marL="2741943" indent="0">
              <a:buNone/>
              <a:defRPr sz="1600" b="1"/>
            </a:lvl7pPr>
            <a:lvl8pPr marL="3198933" indent="0">
              <a:buNone/>
              <a:defRPr sz="1600" b="1"/>
            </a:lvl8pPr>
            <a:lvl9pPr marL="3655928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30" y="1151338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981" indent="0">
              <a:buNone/>
              <a:defRPr sz="2000" b="1"/>
            </a:lvl2pPr>
            <a:lvl3pPr marL="913981" indent="0">
              <a:buNone/>
              <a:defRPr sz="1900" b="1"/>
            </a:lvl3pPr>
            <a:lvl4pPr marL="1370969" indent="0">
              <a:buNone/>
              <a:defRPr sz="1600" b="1"/>
            </a:lvl4pPr>
            <a:lvl5pPr marL="1827964" indent="0">
              <a:buNone/>
              <a:defRPr sz="1600" b="1"/>
            </a:lvl5pPr>
            <a:lvl6pPr marL="2284945" indent="0">
              <a:buNone/>
              <a:defRPr sz="1600" b="1"/>
            </a:lvl6pPr>
            <a:lvl7pPr marL="2741943" indent="0">
              <a:buNone/>
              <a:defRPr sz="1600" b="1"/>
            </a:lvl7pPr>
            <a:lvl8pPr marL="3198933" indent="0">
              <a:buNone/>
              <a:defRPr sz="1600" b="1"/>
            </a:lvl8pPr>
            <a:lvl9pPr marL="3655928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1CB0-BD7A-46BE-AA45-931A9647994E}" type="datetime1">
              <a:rPr lang="it-IT" smtClean="0"/>
              <a:t>12/04/2019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1537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F2310-E375-432E-BF38-809E27DAFF4E}" type="datetime1">
              <a:rPr lang="it-IT" smtClean="0"/>
              <a:t>12/04/2019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9509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B2B7B-AE80-4687-80AE-8EA82F4E098D}" type="datetime1">
              <a:rPr lang="it-IT" smtClean="0"/>
              <a:t>12/04/2019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1781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13" y="204789"/>
            <a:ext cx="3008312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1" y="204803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13" y="1076328"/>
            <a:ext cx="3008312" cy="3518297"/>
          </a:xfrm>
        </p:spPr>
        <p:txBody>
          <a:bodyPr/>
          <a:lstStyle>
            <a:lvl1pPr marL="0" indent="0">
              <a:buNone/>
              <a:defRPr sz="1500"/>
            </a:lvl1pPr>
            <a:lvl2pPr marL="456981" indent="0">
              <a:buNone/>
              <a:defRPr sz="1200"/>
            </a:lvl2pPr>
            <a:lvl3pPr marL="913981" indent="0">
              <a:buNone/>
              <a:defRPr sz="1100"/>
            </a:lvl3pPr>
            <a:lvl4pPr marL="1370969" indent="0">
              <a:buNone/>
              <a:defRPr sz="900"/>
            </a:lvl4pPr>
            <a:lvl5pPr marL="1827964" indent="0">
              <a:buNone/>
              <a:defRPr sz="900"/>
            </a:lvl5pPr>
            <a:lvl6pPr marL="2284945" indent="0">
              <a:buNone/>
              <a:defRPr sz="900"/>
            </a:lvl6pPr>
            <a:lvl7pPr marL="2741943" indent="0">
              <a:buNone/>
              <a:defRPr sz="900"/>
            </a:lvl7pPr>
            <a:lvl8pPr marL="3198933" indent="0">
              <a:buNone/>
              <a:defRPr sz="900"/>
            </a:lvl8pPr>
            <a:lvl9pPr marL="3655928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A53E0-FC4E-4B7F-8057-B77F70D6E236}" type="datetime1">
              <a:rPr lang="it-IT" smtClean="0"/>
              <a:t>12/04/2019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4104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9" y="3600454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9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6981" indent="0">
              <a:buNone/>
              <a:defRPr sz="2800"/>
            </a:lvl2pPr>
            <a:lvl3pPr marL="913981" indent="0">
              <a:buNone/>
              <a:defRPr sz="2400"/>
            </a:lvl3pPr>
            <a:lvl4pPr marL="1370969" indent="0">
              <a:buNone/>
              <a:defRPr sz="2000"/>
            </a:lvl4pPr>
            <a:lvl5pPr marL="1827964" indent="0">
              <a:buNone/>
              <a:defRPr sz="2000"/>
            </a:lvl5pPr>
            <a:lvl6pPr marL="2284945" indent="0">
              <a:buNone/>
              <a:defRPr sz="2000"/>
            </a:lvl6pPr>
            <a:lvl7pPr marL="2741943" indent="0">
              <a:buNone/>
              <a:defRPr sz="2000"/>
            </a:lvl7pPr>
            <a:lvl8pPr marL="3198933" indent="0">
              <a:buNone/>
              <a:defRPr sz="2000"/>
            </a:lvl8pPr>
            <a:lvl9pPr marL="3655928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9" y="4025517"/>
            <a:ext cx="5486400" cy="603647"/>
          </a:xfrm>
        </p:spPr>
        <p:txBody>
          <a:bodyPr/>
          <a:lstStyle>
            <a:lvl1pPr marL="0" indent="0">
              <a:buNone/>
              <a:defRPr sz="1500"/>
            </a:lvl1pPr>
            <a:lvl2pPr marL="456981" indent="0">
              <a:buNone/>
              <a:defRPr sz="1200"/>
            </a:lvl2pPr>
            <a:lvl3pPr marL="913981" indent="0">
              <a:buNone/>
              <a:defRPr sz="1100"/>
            </a:lvl3pPr>
            <a:lvl4pPr marL="1370969" indent="0">
              <a:buNone/>
              <a:defRPr sz="900"/>
            </a:lvl4pPr>
            <a:lvl5pPr marL="1827964" indent="0">
              <a:buNone/>
              <a:defRPr sz="900"/>
            </a:lvl5pPr>
            <a:lvl6pPr marL="2284945" indent="0">
              <a:buNone/>
              <a:defRPr sz="900"/>
            </a:lvl6pPr>
            <a:lvl7pPr marL="2741943" indent="0">
              <a:buNone/>
              <a:defRPr sz="900"/>
            </a:lvl7pPr>
            <a:lvl8pPr marL="3198933" indent="0">
              <a:buNone/>
              <a:defRPr sz="900"/>
            </a:lvl8pPr>
            <a:lvl9pPr marL="3655928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B5BA9-3404-40F9-B634-F63589F63DDE}" type="datetime1">
              <a:rPr lang="it-IT" smtClean="0"/>
              <a:t>12/04/2019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5817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396" tIns="45699" rIns="91396" bIns="45699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200154"/>
            <a:ext cx="8229600" cy="3394472"/>
          </a:xfrm>
          <a:prstGeom prst="rect">
            <a:avLst/>
          </a:prstGeom>
        </p:spPr>
        <p:txBody>
          <a:bodyPr vert="horz" lIns="91396" tIns="45699" rIns="91396" bIns="45699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4767267"/>
            <a:ext cx="2133600" cy="273844"/>
          </a:xfrm>
          <a:prstGeom prst="rect">
            <a:avLst/>
          </a:prstGeom>
        </p:spPr>
        <p:txBody>
          <a:bodyPr vert="horz" lIns="91396" tIns="45699" rIns="91396" bIns="45699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D178DA-C07C-4612-802D-8780D03DB2F3}" type="datetime1">
              <a:rPr lang="it-IT" smtClean="0"/>
              <a:t>12/04/2019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4767267"/>
            <a:ext cx="2895600" cy="273844"/>
          </a:xfrm>
          <a:prstGeom prst="rect">
            <a:avLst/>
          </a:prstGeom>
        </p:spPr>
        <p:txBody>
          <a:bodyPr vert="horz" lIns="91396" tIns="45699" rIns="91396" bIns="45699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1" y="4767267"/>
            <a:ext cx="2133600" cy="273844"/>
          </a:xfrm>
          <a:prstGeom prst="rect">
            <a:avLst/>
          </a:prstGeom>
        </p:spPr>
        <p:txBody>
          <a:bodyPr vert="horz" lIns="91396" tIns="45699" rIns="91396" bIns="45699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55E64-09E7-E944-8DB2-BD243D665CB3}" type="slidenum">
              <a:rPr lang="it-IT" smtClean="0"/>
              <a:pPr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4395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ctr" defTabSz="456981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745" indent="-342745" algn="l" defTabSz="456981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613" indent="-285618" algn="l" defTabSz="456981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472" indent="-228497" algn="l" defTabSz="456981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467" indent="-228497" algn="l" defTabSz="456981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455" indent="-228497" algn="l" defTabSz="456981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455" indent="-228497" algn="l" defTabSz="456981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436" indent="-228497" algn="l" defTabSz="456981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431" indent="-228497" algn="l" defTabSz="456981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419" indent="-228497" algn="l" defTabSz="456981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69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81" algn="l" defTabSz="4569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3981" algn="l" defTabSz="4569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969" algn="l" defTabSz="4569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964" algn="l" defTabSz="4569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945" algn="l" defTabSz="4569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943" algn="l" defTabSz="4569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933" algn="l" defTabSz="4569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928" algn="l" defTabSz="4569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1.emf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7.png"/><Relationship Id="rId4" Type="http://schemas.openxmlformats.org/officeDocument/2006/relationships/image" Target="../media/image2.emf"/><Relationship Id="rId9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 Box 13">
            <a:extLst>
              <a:ext uri="{FF2B5EF4-FFF2-40B4-BE49-F238E27FC236}">
                <a16:creationId xmlns:a16="http://schemas.microsoft.com/office/drawing/2014/main" xmlns="" id="{F80A6B41-1D3D-894F-80B3-7BBC6A29CA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6953" y="2762783"/>
            <a:ext cx="8378334" cy="8362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no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lnSpc>
                <a:spcPts val="3060"/>
              </a:lnSpc>
              <a:defRPr/>
            </a:pPr>
            <a:r>
              <a:rPr lang="it-IT" sz="3000" b="1" dirty="0" smtClean="0">
                <a:solidFill>
                  <a:srgbClr val="CA0A24"/>
                </a:solidFill>
                <a:latin typeface="Trebuchet MS" panose="020B0703020202090204" pitchFamily="34" charset="0"/>
                <a:cs typeface="Arial Rounded MT Bold"/>
              </a:rPr>
              <a:t>Overview of objectives</a:t>
            </a:r>
          </a:p>
          <a:p>
            <a:pPr>
              <a:lnSpc>
                <a:spcPts val="3060"/>
              </a:lnSpc>
              <a:defRPr/>
            </a:pPr>
            <a:r>
              <a:rPr lang="it-IT" sz="3000" b="1" dirty="0" smtClean="0">
                <a:solidFill>
                  <a:srgbClr val="CA0A24"/>
                </a:solidFill>
                <a:latin typeface="Trebuchet MS" panose="020B0703020202090204" pitchFamily="34" charset="0"/>
                <a:cs typeface="Arial Rounded MT Bold"/>
              </a:rPr>
              <a:t>WP5</a:t>
            </a:r>
            <a:endParaRPr lang="it-IT" sz="3000" b="1" dirty="0">
              <a:solidFill>
                <a:srgbClr val="CA0A24"/>
              </a:solidFill>
              <a:latin typeface="Trebuchet MS" panose="020B0703020202090204" pitchFamily="34" charset="0"/>
              <a:cs typeface="Arial Rounded MT Bold"/>
            </a:endParaRPr>
          </a:p>
        </p:txBody>
      </p:sp>
      <p:sp>
        <p:nvSpPr>
          <p:cNvPr id="2054" name="Text Box 15">
            <a:extLst>
              <a:ext uri="{FF2B5EF4-FFF2-40B4-BE49-F238E27FC236}">
                <a16:creationId xmlns:a16="http://schemas.microsoft.com/office/drawing/2014/main" xmlns="" id="{68230B5C-6CE0-FC4C-B193-F0875173DF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12680" y="102240"/>
            <a:ext cx="1974203" cy="2492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r>
              <a:rPr lang="it-IT" sz="1500" dirty="0">
                <a:solidFill>
                  <a:schemeClr val="bg1">
                    <a:lumMod val="50000"/>
                  </a:schemeClr>
                </a:solidFill>
                <a:latin typeface="Trebuchet MS" panose="020B0703020202090204" pitchFamily="34" charset="0"/>
                <a:cs typeface="Courier New" charset="0"/>
              </a:rPr>
              <a:t>ROME</a:t>
            </a:r>
          </a:p>
          <a:p>
            <a:pPr>
              <a:defRPr/>
            </a:pPr>
            <a:r>
              <a:rPr lang="it-IT" sz="1500" dirty="0">
                <a:solidFill>
                  <a:schemeClr val="bg1">
                    <a:lumMod val="50000"/>
                  </a:schemeClr>
                </a:solidFill>
                <a:latin typeface="Trebuchet MS" panose="020B0703020202090204" pitchFamily="34" charset="0"/>
                <a:cs typeface="Courier New" charset="0"/>
              </a:rPr>
              <a:t>April 11</a:t>
            </a:r>
            <a:r>
              <a:rPr lang="it-IT" sz="1500" baseline="30000" dirty="0">
                <a:solidFill>
                  <a:schemeClr val="bg1">
                    <a:lumMod val="50000"/>
                  </a:schemeClr>
                </a:solidFill>
                <a:latin typeface="Trebuchet MS" panose="020B0703020202090204" pitchFamily="34" charset="0"/>
                <a:cs typeface="Courier New" charset="0"/>
              </a:rPr>
              <a:t>th | </a:t>
            </a:r>
            <a:r>
              <a:rPr lang="it-IT" sz="1500" dirty="0">
                <a:solidFill>
                  <a:schemeClr val="bg1">
                    <a:lumMod val="50000"/>
                  </a:schemeClr>
                </a:solidFill>
                <a:latin typeface="Trebuchet MS" panose="020B0703020202090204" pitchFamily="34" charset="0"/>
                <a:cs typeface="Courier New" charset="0"/>
              </a:rPr>
              <a:t>12</a:t>
            </a:r>
            <a:r>
              <a:rPr lang="it-IT" sz="1500" baseline="30000" dirty="0">
                <a:solidFill>
                  <a:schemeClr val="bg1">
                    <a:lumMod val="50000"/>
                  </a:schemeClr>
                </a:solidFill>
                <a:latin typeface="Trebuchet MS" panose="020B0703020202090204" pitchFamily="34" charset="0"/>
                <a:cs typeface="Courier New" charset="0"/>
              </a:rPr>
              <a:t>th   </a:t>
            </a:r>
            <a:r>
              <a:rPr lang="it-IT" sz="1500" dirty="0">
                <a:solidFill>
                  <a:schemeClr val="bg1">
                    <a:lumMod val="50000"/>
                  </a:schemeClr>
                </a:solidFill>
                <a:latin typeface="Trebuchet MS" panose="020B0703020202090204" pitchFamily="34" charset="0"/>
                <a:cs typeface="Courier New" charset="0"/>
              </a:rPr>
              <a:t>2019</a:t>
            </a:r>
            <a:endParaRPr lang="it-IT" sz="1500" baseline="30000" dirty="0">
              <a:solidFill>
                <a:schemeClr val="bg1">
                  <a:lumMod val="50000"/>
                </a:schemeClr>
              </a:solidFill>
              <a:latin typeface="Trebuchet MS" panose="020B0703020202090204" pitchFamily="34" charset="0"/>
              <a:cs typeface="Courier New" charset="0"/>
            </a:endParaRPr>
          </a:p>
          <a:p>
            <a:pPr>
              <a:defRPr/>
            </a:pPr>
            <a:endParaRPr lang="it-IT" sz="1800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703020202090204" pitchFamily="34" charset="0"/>
              <a:cs typeface="Courier New" charset="0"/>
            </a:endParaRPr>
          </a:p>
          <a:p>
            <a:pPr>
              <a:defRPr/>
            </a:pPr>
            <a:r>
              <a:rPr lang="it-IT" sz="2700" b="1" dirty="0">
                <a:solidFill>
                  <a:srgbClr val="00529C"/>
                </a:solidFill>
                <a:latin typeface="Trebuchet MS" panose="020B0703020202090204" pitchFamily="34" charset="0"/>
                <a:cs typeface="Courier New" charset="0"/>
              </a:rPr>
              <a:t>MIMOD</a:t>
            </a:r>
          </a:p>
          <a:p>
            <a:pPr>
              <a:defRPr/>
            </a:pPr>
            <a:r>
              <a:rPr lang="it-IT" sz="1800" dirty="0">
                <a:solidFill>
                  <a:srgbClr val="00529C"/>
                </a:solidFill>
                <a:latin typeface="Trebuchet MS" panose="020B0703020202090204" pitchFamily="34" charset="0"/>
                <a:cs typeface="Courier New" charset="0"/>
              </a:rPr>
              <a:t>Mixed-Mode </a:t>
            </a:r>
            <a:r>
              <a:rPr lang="it-IT" sz="1800" dirty="0" err="1">
                <a:solidFill>
                  <a:srgbClr val="00529C"/>
                </a:solidFill>
                <a:latin typeface="Trebuchet MS" panose="020B0703020202090204" pitchFamily="34" charset="0"/>
                <a:cs typeface="Courier New" charset="0"/>
              </a:rPr>
              <a:t>Designs</a:t>
            </a:r>
            <a:r>
              <a:rPr lang="it-IT" sz="1800" dirty="0">
                <a:solidFill>
                  <a:srgbClr val="00529C"/>
                </a:solidFill>
                <a:latin typeface="Trebuchet MS" panose="020B0703020202090204" pitchFamily="34" charset="0"/>
                <a:cs typeface="Courier New" charset="0"/>
              </a:rPr>
              <a:t> for Social </a:t>
            </a:r>
            <a:r>
              <a:rPr lang="it-IT" sz="1800" dirty="0" err="1">
                <a:solidFill>
                  <a:srgbClr val="00529C"/>
                </a:solidFill>
                <a:latin typeface="Trebuchet MS" panose="020B0703020202090204" pitchFamily="34" charset="0"/>
                <a:cs typeface="Courier New" charset="0"/>
              </a:rPr>
              <a:t>Surveys</a:t>
            </a:r>
            <a:endParaRPr lang="it-IT" sz="1800" dirty="0">
              <a:solidFill>
                <a:srgbClr val="00529C"/>
              </a:solidFill>
              <a:latin typeface="Trebuchet MS" panose="020B0703020202090204" pitchFamily="34" charset="0"/>
              <a:cs typeface="Courier New" charset="0"/>
            </a:endParaRPr>
          </a:p>
          <a:p>
            <a:pPr>
              <a:defRPr/>
            </a:pPr>
            <a:endParaRPr lang="it-IT" sz="1800" dirty="0">
              <a:solidFill>
                <a:srgbClr val="00529C"/>
              </a:solidFill>
              <a:latin typeface="Trebuchet MS" panose="020B0703020202090204" pitchFamily="34" charset="0"/>
              <a:cs typeface="Courier New" charset="0"/>
            </a:endParaRPr>
          </a:p>
          <a:p>
            <a:pPr>
              <a:defRPr/>
            </a:pPr>
            <a:r>
              <a:rPr lang="it-IT" sz="1500" dirty="0">
                <a:solidFill>
                  <a:schemeClr val="bg1">
                    <a:lumMod val="50000"/>
                  </a:schemeClr>
                </a:solidFill>
                <a:latin typeface="Trebuchet MS" panose="020B0703020202090204" pitchFamily="34" charset="0"/>
                <a:cs typeface="Courier New" charset="0"/>
              </a:rPr>
              <a:t>FINAL WORKSHOP</a:t>
            </a:r>
          </a:p>
        </p:txBody>
      </p:sp>
      <p:sp>
        <p:nvSpPr>
          <p:cNvPr id="2055" name="Text Box 16">
            <a:extLst>
              <a:ext uri="{FF2B5EF4-FFF2-40B4-BE49-F238E27FC236}">
                <a16:creationId xmlns:a16="http://schemas.microsoft.com/office/drawing/2014/main" xmlns="" id="{EB9C99B0-8318-BA41-BB4A-226A0DD20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712" y="3607405"/>
            <a:ext cx="8296977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r>
              <a:rPr lang="it-IT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703020202090204" pitchFamily="34" charset="0"/>
              </a:rPr>
              <a:t>Dag Gravem, Nina Berg </a:t>
            </a:r>
            <a:r>
              <a:rPr lang="it-IT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703020202090204" pitchFamily="34" charset="0"/>
              </a:rPr>
              <a:t>Statistics </a:t>
            </a:r>
            <a:r>
              <a:rPr lang="it-IT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703020202090204" pitchFamily="34" charset="0"/>
              </a:rPr>
              <a:t>Norway (SSB)</a:t>
            </a:r>
            <a:endParaRPr lang="it-IT" sz="1200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703020202090204" pitchFamily="34" charset="0"/>
            </a:endParaRPr>
          </a:p>
          <a:p>
            <a:pPr>
              <a:defRPr/>
            </a:pPr>
            <a:r>
              <a:rPr lang="it-IT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703020202090204" pitchFamily="34" charset="0"/>
              </a:rPr>
              <a:t>Karen Blanke, Oliver Paulus </a:t>
            </a:r>
            <a:r>
              <a:rPr lang="it-IT" sz="120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703020202090204" pitchFamily="34" charset="0"/>
              </a:rPr>
              <a:t>Statistics </a:t>
            </a:r>
            <a:r>
              <a:rPr lang="it-IT" sz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703020202090204" pitchFamily="34" charset="0"/>
              </a:rPr>
              <a:t>Germany </a:t>
            </a:r>
            <a:r>
              <a:rPr lang="it-IT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703020202090204" pitchFamily="34" charset="0"/>
              </a:rPr>
              <a:t>(DESTATIS)</a:t>
            </a:r>
            <a:endParaRPr lang="it-IT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Trebuchet MS" panose="020B0703020202090204" pitchFamily="34" charset="0"/>
            </a:endParaRPr>
          </a:p>
          <a:p>
            <a:pPr>
              <a:defRPr/>
            </a:pPr>
            <a:r>
              <a:rPr lang="it-IT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703020202090204" pitchFamily="34" charset="0"/>
              </a:rPr>
              <a:t>Annemieke Luiten, Barry Schouten, Deirdre Giesen, Jeldrik Bakker, Vivian Meertens </a:t>
            </a:r>
            <a:r>
              <a:rPr lang="it-IT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703020202090204" pitchFamily="34" charset="0"/>
              </a:rPr>
              <a:t>Statistics </a:t>
            </a:r>
            <a:r>
              <a:rPr lang="it-IT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703020202090204" pitchFamily="34" charset="0"/>
              </a:rPr>
              <a:t>Netherlands (CBS</a:t>
            </a:r>
            <a:r>
              <a:rPr lang="it-IT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703020202090204" pitchFamily="34" charset="0"/>
              </a:rPr>
              <a:t>)</a:t>
            </a:r>
            <a:endParaRPr lang="it-IT" sz="1200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703020202090204" pitchFamily="34" charset="0"/>
            </a:endParaRPr>
          </a:p>
        </p:txBody>
      </p:sp>
      <p:sp>
        <p:nvSpPr>
          <p:cNvPr id="12" name="Line 5">
            <a:extLst>
              <a:ext uri="{FF2B5EF4-FFF2-40B4-BE49-F238E27FC236}">
                <a16:creationId xmlns:a16="http://schemas.microsoft.com/office/drawing/2014/main" xmlns="" id="{1015FD01-6A29-8F4A-AC2F-07FE2053B78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6954" y="4514219"/>
            <a:ext cx="8378335" cy="3971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solid"/>
            <a:headEnd/>
            <a:tailEnd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wrap="none" lIns="68580" tIns="34290" rIns="68580" bIns="34290" anchor="ctr"/>
          <a:lstStyle/>
          <a:p>
            <a:pPr>
              <a:defRPr/>
            </a:pPr>
            <a:endParaRPr lang="it-IT" sz="1800" dirty="0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xmlns="" id="{CA591B10-3FF6-0448-B1AA-D79B87972FE1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 bwMode="auto">
          <a:xfrm>
            <a:off x="-26719" y="-74651"/>
            <a:ext cx="6599194" cy="2643002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ma14="http://schemas.microsoft.com/office/mac/drawingml/2011/main" xmlns:w="http://schemas.openxmlformats.org/wordprocessingml/2006/main" xmlns:w10="urn:schemas-microsoft-com:office:word" xmlns:v="urn:schemas-microsoft-com:vml" xmlns:o="urn:schemas-microsoft-com:office:office" xmlns:mv="urn:schemas-microsoft-com:mac:vml" xmlns:mo="http://schemas.microsoft.com/office/mac/office/2008/main" xmlns="" xmlns:lc="http://schemas.openxmlformats.org/drawingml/2006/lockedCanvas"/>
            </a:ext>
          </a:extLst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xmlns="" id="{347C0623-8E40-5349-B333-F498F7FC24FA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7113" y="4653425"/>
            <a:ext cx="638175" cy="442913"/>
          </a:xfrm>
          <a:prstGeom prst="rect">
            <a:avLst/>
          </a:prstGeom>
          <a:extLst>
            <a:ext uri="{FAA26D3D-D897-4be2-8F04-BA451C77F1D7}">
              <ma14:placeholderFlag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ma14="http://schemas.microsoft.com/office/mac/drawingml/2011/main" xmlns:w="http://schemas.openxmlformats.org/wordprocessingml/2006/main" xmlns:w10="urn:schemas-microsoft-com:office:word" xmlns:v="urn:schemas-microsoft-com:vml" xmlns:o="urn:schemas-microsoft-com:office:office" xmlns:mv="urn:schemas-microsoft-com:mac:vml" xmlns:mo="http://schemas.microsoft.com/office/mac/office/2008/main" xmlns="" xmlns:lc="http://schemas.openxmlformats.org/drawingml/2006/lockedCanvas"/>
            </a:ext>
          </a:extLst>
        </p:spPr>
      </p:pic>
      <p:pic>
        <p:nvPicPr>
          <p:cNvPr id="9" name="Immagin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6320" y="4553538"/>
            <a:ext cx="1137254" cy="533333"/>
          </a:xfrm>
          <a:prstGeom prst="rect">
            <a:avLst/>
          </a:prstGeom>
        </p:spPr>
      </p:pic>
      <p:pic>
        <p:nvPicPr>
          <p:cNvPr id="10" name="Immagine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8536" y="4552185"/>
            <a:ext cx="1257784" cy="603250"/>
          </a:xfrm>
          <a:prstGeom prst="rect">
            <a:avLst/>
          </a:prstGeom>
        </p:spPr>
      </p:pic>
      <p:pic>
        <p:nvPicPr>
          <p:cNvPr id="11" name="Immagine 2"/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67138" y="4740010"/>
            <a:ext cx="1358411" cy="23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Immagine 12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3574" y="4597189"/>
            <a:ext cx="469900" cy="469900"/>
          </a:xfrm>
          <a:prstGeom prst="rect">
            <a:avLst/>
          </a:prstGeom>
        </p:spPr>
      </p:pic>
      <p:pic>
        <p:nvPicPr>
          <p:cNvPr id="14" name="Immagine 13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4499" y="4697659"/>
            <a:ext cx="1143000" cy="332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5076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:zoom/>
      </p:transition>
    </mc:Choice>
    <mc:Fallback xmlns="">
      <p:transition spd="slow" advClick="0">
        <p:zoom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1304925" y="1318852"/>
            <a:ext cx="7458074" cy="19902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WP5 main objectives:</a:t>
            </a:r>
          </a:p>
          <a:p>
            <a:pPr marL="342900" indent="-342900">
              <a:spcAft>
                <a:spcPts val="1000"/>
              </a:spcAft>
              <a:buClr>
                <a:srgbClr val="CF1E24"/>
              </a:buClr>
              <a:buSzPct val="90000"/>
              <a:buFont typeface="+mj-lt"/>
              <a:buAutoNum type="arabicPeriod"/>
              <a:defRPr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Evaluate fitness of ESS surveys for mobile devices;</a:t>
            </a:r>
          </a:p>
          <a:p>
            <a:pPr marL="342900" indent="-342900">
              <a:spcAft>
                <a:spcPts val="1000"/>
              </a:spcAft>
              <a:buClr>
                <a:srgbClr val="CF1E24"/>
              </a:buClr>
              <a:buSzPct val="90000"/>
              <a:buFont typeface="+mj-lt"/>
              <a:buAutoNum type="arabicPeriod"/>
              <a:defRPr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Explore potential of sensor measurements and sensor data to enrich and/or replace ESS survey data; </a:t>
            </a:r>
          </a:p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endParaRPr lang="it-IT" sz="16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ESS surveys = AES, EHIS, HBS, HETUS, ICT, LFS, SILC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747673" y="4423440"/>
            <a:ext cx="406400" cy="273844"/>
          </a:xfrm>
        </p:spPr>
        <p:txBody>
          <a:bodyPr/>
          <a:lstStyle/>
          <a:p>
            <a:r>
              <a:rPr lang="it-IT" dirty="0" smtClean="0"/>
              <a:t>2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213342" y="4645946"/>
            <a:ext cx="4255558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  <a:spcAft>
                <a:spcPts val="6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MIMOD project </a:t>
            </a:r>
            <a:r>
              <a:rPr lang="en-US" altLang="it-IT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 Mixed-Mode </a:t>
            </a: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Designs in Social Surveys</a:t>
            </a:r>
          </a:p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Rome, 11-12 April 2019</a:t>
            </a:r>
            <a:endParaRPr lang="it-IT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1162543" y="-1"/>
            <a:ext cx="8049193" cy="441134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6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cxnSp>
        <p:nvCxnSpPr>
          <p:cNvPr id="8" name="Connettore 1 7"/>
          <p:cNvCxnSpPr/>
          <p:nvPr/>
        </p:nvCxnSpPr>
        <p:spPr>
          <a:xfrm>
            <a:off x="1162543" y="4566327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1304925" y="133356"/>
            <a:ext cx="761047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altLang="it-IT" sz="2000" b="1" dirty="0" smtClean="0">
                <a:solidFill>
                  <a:schemeClr val="bg1"/>
                </a:solidFill>
                <a:latin typeface="+mj-lt"/>
              </a:rPr>
              <a:t>Work package 5 – Mobile device surveys in ESS </a:t>
            </a:r>
            <a:endParaRPr lang="it-IT" sz="2000" b="1" dirty="0">
              <a:solidFill>
                <a:schemeClr val="bg1"/>
              </a:solidFill>
            </a:endParaRPr>
          </a:p>
        </p:txBody>
      </p:sp>
      <p:pic>
        <p:nvPicPr>
          <p:cNvPr id="12" name="Immagine 11" descr="EC logo example - horizontal version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8343" y="4585529"/>
            <a:ext cx="1545907" cy="41247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magin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3574" y="4597189"/>
            <a:ext cx="469900" cy="46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29560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1304925" y="806802"/>
            <a:ext cx="7458074" cy="249299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Approach mobile device fitness:</a:t>
            </a:r>
          </a:p>
          <a:p>
            <a:pPr marL="342900" indent="-342900">
              <a:spcAft>
                <a:spcPts val="1000"/>
              </a:spcAft>
              <a:buClr>
                <a:srgbClr val="CF1E24"/>
              </a:buClr>
              <a:buSzPct val="90000"/>
              <a:buFont typeface="+mj-lt"/>
              <a:buAutoNum type="arabicPeriod"/>
              <a:defRPr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Inspect MIMOD WP1 survey for current status;</a:t>
            </a:r>
          </a:p>
          <a:p>
            <a:pPr marL="342900" indent="-342900">
              <a:spcAft>
                <a:spcPts val="1000"/>
              </a:spcAft>
              <a:buClr>
                <a:srgbClr val="CF1E24"/>
              </a:buClr>
              <a:buSzPct val="90000"/>
              <a:buFont typeface="+mj-lt"/>
              <a:buAutoNum type="arabicPeriod"/>
              <a:defRPr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Construct criteria to assess fitness of surveys for smartphones;</a:t>
            </a:r>
          </a:p>
          <a:p>
            <a:pPr marL="342900" indent="-342900">
              <a:spcAft>
                <a:spcPts val="1000"/>
              </a:spcAft>
              <a:buClr>
                <a:srgbClr val="CF1E24"/>
              </a:buClr>
              <a:buSzPct val="90000"/>
              <a:buFont typeface="+mj-lt"/>
              <a:buAutoNum type="arabicPeriod"/>
              <a:defRPr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Apply criteria to ESS surveys;</a:t>
            </a:r>
          </a:p>
          <a:p>
            <a:pPr marL="342900" indent="-342900">
              <a:spcAft>
                <a:spcPts val="1000"/>
              </a:spcAft>
              <a:buClr>
                <a:srgbClr val="CF1E24"/>
              </a:buClr>
              <a:buSzPct val="90000"/>
              <a:buFont typeface="+mj-lt"/>
              <a:buAutoNum type="arabicPeriod"/>
              <a:defRPr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Select two ESS surveys for further exploration and usability tests;</a:t>
            </a:r>
          </a:p>
          <a:p>
            <a:pPr marL="342900" indent="-342900">
              <a:spcAft>
                <a:spcPts val="1000"/>
              </a:spcAft>
              <a:buClr>
                <a:srgbClr val="CF1E24"/>
              </a:buClr>
              <a:buSzPct val="90000"/>
              <a:buFont typeface="+mj-lt"/>
              <a:buAutoNum type="arabicPeriod"/>
              <a:defRPr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Evaluate (re)design effort of the two case studies;</a:t>
            </a:r>
          </a:p>
          <a:p>
            <a:pPr marL="342900" indent="-342900">
              <a:spcAft>
                <a:spcPts val="1000"/>
              </a:spcAft>
              <a:buClr>
                <a:srgbClr val="CF1E24"/>
              </a:buClr>
              <a:buSzPct val="90000"/>
              <a:buFont typeface="+mj-lt"/>
              <a:buAutoNum type="arabicPeriod"/>
              <a:defRPr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Draw conclusions and suggest a way forward;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747673" y="4423440"/>
            <a:ext cx="406400" cy="273844"/>
          </a:xfrm>
        </p:spPr>
        <p:txBody>
          <a:bodyPr/>
          <a:lstStyle/>
          <a:p>
            <a:r>
              <a:rPr lang="it-IT" dirty="0" smtClean="0"/>
              <a:t>2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213342" y="4645946"/>
            <a:ext cx="4255558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  <a:spcAft>
                <a:spcPts val="6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MIMOD project </a:t>
            </a:r>
            <a:r>
              <a:rPr lang="en-US" altLang="it-IT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 Mixed-Mode </a:t>
            </a: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Designs in Social Surveys</a:t>
            </a:r>
          </a:p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Rome, 11-12 April 2019</a:t>
            </a:r>
            <a:endParaRPr lang="it-IT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1162543" y="-1"/>
            <a:ext cx="8049193" cy="441134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6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cxnSp>
        <p:nvCxnSpPr>
          <p:cNvPr id="8" name="Connettore 1 7"/>
          <p:cNvCxnSpPr/>
          <p:nvPr/>
        </p:nvCxnSpPr>
        <p:spPr>
          <a:xfrm>
            <a:off x="1162543" y="4566327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1304925" y="133356"/>
            <a:ext cx="761047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altLang="it-IT" sz="2000" b="1" dirty="0" smtClean="0">
                <a:solidFill>
                  <a:schemeClr val="bg1"/>
                </a:solidFill>
                <a:latin typeface="+mj-lt"/>
              </a:rPr>
              <a:t>Work package 5 – Objective 1 mobile device surveys </a:t>
            </a:r>
            <a:endParaRPr lang="it-IT" sz="2000" b="1" dirty="0">
              <a:solidFill>
                <a:schemeClr val="bg1"/>
              </a:solidFill>
            </a:endParaRPr>
          </a:p>
        </p:txBody>
      </p:sp>
      <p:pic>
        <p:nvPicPr>
          <p:cNvPr id="12" name="Immagine 11" descr="EC logo example - horizontal version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8343" y="4585529"/>
            <a:ext cx="1545907" cy="41247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magin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3574" y="4597189"/>
            <a:ext cx="469900" cy="46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189675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1162543" y="854918"/>
            <a:ext cx="7458074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Can </a:t>
            </a:r>
            <a:r>
              <a:rPr lang="it-IT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smartphones</a:t>
            </a: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be </a:t>
            </a:r>
            <a:r>
              <a:rPr lang="it-IT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used</a:t>
            </a: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in the ESS </a:t>
            </a:r>
            <a:r>
              <a:rPr lang="it-IT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countries</a:t>
            </a: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? (from MIMOD </a:t>
            </a:r>
            <a:r>
              <a:rPr lang="it-IT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survey</a:t>
            </a: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WP1)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747673" y="4423440"/>
            <a:ext cx="406400" cy="273844"/>
          </a:xfrm>
        </p:spPr>
        <p:txBody>
          <a:bodyPr/>
          <a:lstStyle/>
          <a:p>
            <a:r>
              <a:rPr lang="it-IT" dirty="0" smtClean="0"/>
              <a:t>2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213342" y="4645946"/>
            <a:ext cx="4255558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  <a:spcAft>
                <a:spcPts val="6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MIMOD project </a:t>
            </a:r>
            <a:r>
              <a:rPr lang="en-US" altLang="it-IT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 Mixed-Mode </a:t>
            </a: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Designs in Social Surveys</a:t>
            </a:r>
          </a:p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Rome, 11-12 April 2019</a:t>
            </a:r>
            <a:endParaRPr lang="it-IT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1162543" y="-1"/>
            <a:ext cx="8049193" cy="441134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6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cxnSp>
        <p:nvCxnSpPr>
          <p:cNvPr id="8" name="Connettore 1 7"/>
          <p:cNvCxnSpPr/>
          <p:nvPr/>
        </p:nvCxnSpPr>
        <p:spPr>
          <a:xfrm>
            <a:off x="1162543" y="4566327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1304925" y="133356"/>
            <a:ext cx="761047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altLang="it-IT" sz="2000" b="1" dirty="0" smtClean="0">
                <a:solidFill>
                  <a:schemeClr val="bg1"/>
                </a:solidFill>
                <a:latin typeface="+mj-lt"/>
              </a:rPr>
              <a:t>Work package 5 – </a:t>
            </a:r>
            <a:r>
              <a:rPr lang="it-IT" altLang="it-IT" sz="2000" b="1" dirty="0" err="1" smtClean="0">
                <a:solidFill>
                  <a:schemeClr val="bg1"/>
                </a:solidFill>
                <a:latin typeface="+mj-lt"/>
              </a:rPr>
              <a:t>Smartphones</a:t>
            </a:r>
            <a:r>
              <a:rPr lang="it-IT" altLang="it-IT" sz="2000" b="1" dirty="0" smtClean="0">
                <a:solidFill>
                  <a:schemeClr val="bg1"/>
                </a:solidFill>
                <a:latin typeface="+mj-lt"/>
              </a:rPr>
              <a:t> in ESS </a:t>
            </a:r>
            <a:r>
              <a:rPr lang="it-IT" altLang="it-IT" sz="2000" b="1" dirty="0" err="1" smtClean="0">
                <a:solidFill>
                  <a:schemeClr val="bg1"/>
                </a:solidFill>
                <a:latin typeface="+mj-lt"/>
              </a:rPr>
              <a:t>countries</a:t>
            </a:r>
            <a:endParaRPr lang="it-IT" sz="2000" b="1" dirty="0">
              <a:solidFill>
                <a:schemeClr val="bg1"/>
              </a:solidFill>
            </a:endParaRPr>
          </a:p>
        </p:txBody>
      </p:sp>
      <p:pic>
        <p:nvPicPr>
          <p:cNvPr id="12" name="Immagine 11" descr="EC logo example - horizontal version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8343" y="4585529"/>
            <a:ext cx="1545907" cy="41247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magin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3574" y="4597189"/>
            <a:ext cx="469900" cy="469900"/>
          </a:xfrm>
          <a:prstGeom prst="rect">
            <a:avLst/>
          </a:prstGeom>
        </p:spPr>
      </p:pic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1085932"/>
              </p:ext>
            </p:extLst>
          </p:nvPr>
        </p:nvGraphicFramePr>
        <p:xfrm>
          <a:off x="1154073" y="1514924"/>
          <a:ext cx="5849620" cy="1735074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974725">
                  <a:extLst>
                    <a:ext uri="{9D8B030D-6E8A-4147-A177-3AD203B41FA5}">
                      <a16:colId xmlns:a16="http://schemas.microsoft.com/office/drawing/2014/main" xmlns="" val="2969314919"/>
                    </a:ext>
                  </a:extLst>
                </a:gridCol>
                <a:gridCol w="974725">
                  <a:extLst>
                    <a:ext uri="{9D8B030D-6E8A-4147-A177-3AD203B41FA5}">
                      <a16:colId xmlns:a16="http://schemas.microsoft.com/office/drawing/2014/main" xmlns="" val="1084455940"/>
                    </a:ext>
                  </a:extLst>
                </a:gridCol>
                <a:gridCol w="974725">
                  <a:extLst>
                    <a:ext uri="{9D8B030D-6E8A-4147-A177-3AD203B41FA5}">
                      <a16:colId xmlns:a16="http://schemas.microsoft.com/office/drawing/2014/main" xmlns="" val="900721785"/>
                    </a:ext>
                  </a:extLst>
                </a:gridCol>
                <a:gridCol w="974725">
                  <a:extLst>
                    <a:ext uri="{9D8B030D-6E8A-4147-A177-3AD203B41FA5}">
                      <a16:colId xmlns:a16="http://schemas.microsoft.com/office/drawing/2014/main" xmlns="" val="1025892680"/>
                    </a:ext>
                  </a:extLst>
                </a:gridCol>
                <a:gridCol w="975360">
                  <a:extLst>
                    <a:ext uri="{9D8B030D-6E8A-4147-A177-3AD203B41FA5}">
                      <a16:colId xmlns:a16="http://schemas.microsoft.com/office/drawing/2014/main" xmlns="" val="2786713283"/>
                    </a:ext>
                  </a:extLst>
                </a:gridCol>
                <a:gridCol w="975360">
                  <a:extLst>
                    <a:ext uri="{9D8B030D-6E8A-4147-A177-3AD203B41FA5}">
                      <a16:colId xmlns:a16="http://schemas.microsoft.com/office/drawing/2014/main" xmlns="" val="11263278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Survey</a:t>
                      </a:r>
                      <a:endParaRPr lang="nl-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No web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Blocked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Not adapted but usable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Slightly adapted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Profoundly adapted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77995348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LFS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25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90373168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EU-SILC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24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30702419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EHIS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20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10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22132242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AES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21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65295468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ICT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16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10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8870104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HBS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26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91435227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HETUS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31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nl-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1161416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458491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1304925" y="806802"/>
            <a:ext cx="7458074" cy="36163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Approach sensor utility:</a:t>
            </a:r>
          </a:p>
          <a:p>
            <a:pPr marL="342900" indent="-342900">
              <a:spcAft>
                <a:spcPts val="1000"/>
              </a:spcAft>
              <a:buClr>
                <a:srgbClr val="CF1E24"/>
              </a:buClr>
              <a:buSzPct val="90000"/>
              <a:buFont typeface="+mj-lt"/>
              <a:buAutoNum type="arabicPeriod"/>
              <a:defRPr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Construct criteria for potential pairs of ESS surveys and sensor data;</a:t>
            </a:r>
          </a:p>
          <a:p>
            <a:pPr marL="799881" lvl="1" indent="-342900">
              <a:spcAft>
                <a:spcPts val="1000"/>
              </a:spcAft>
              <a:buClr>
                <a:srgbClr val="CF1E24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From perspective survey measurement;</a:t>
            </a:r>
          </a:p>
          <a:p>
            <a:pPr marL="799881" lvl="1" indent="-342900">
              <a:spcAft>
                <a:spcPts val="1000"/>
              </a:spcAft>
              <a:buClr>
                <a:srgbClr val="CF1E24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From perspective sensor quality and costs;</a:t>
            </a:r>
          </a:p>
          <a:p>
            <a:pPr marL="799881" lvl="1" indent="-342900">
              <a:spcAft>
                <a:spcPts val="1000"/>
              </a:spcAft>
              <a:buClr>
                <a:srgbClr val="CF1E24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From perspective respondent;</a:t>
            </a:r>
          </a:p>
          <a:p>
            <a:pPr marL="342900" indent="-342900">
              <a:spcAft>
                <a:spcPts val="1000"/>
              </a:spcAft>
              <a:buClr>
                <a:srgbClr val="CF1E24"/>
              </a:buClr>
              <a:buSzPct val="90000"/>
              <a:buFont typeface="+mj-lt"/>
              <a:buAutoNum type="arabicPeriod"/>
              <a:defRPr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Identify ESS topics that are candidates under survey measurement criteria;</a:t>
            </a:r>
          </a:p>
          <a:p>
            <a:pPr marL="342900" indent="-342900">
              <a:spcAft>
                <a:spcPts val="1000"/>
              </a:spcAft>
              <a:buClr>
                <a:srgbClr val="CF1E24"/>
              </a:buClr>
              <a:buSzPct val="90000"/>
              <a:buFont typeface="+mj-lt"/>
              <a:buAutoNum type="arabicPeriod"/>
              <a:defRPr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Make an inventory of mobile device sensors;</a:t>
            </a:r>
          </a:p>
          <a:p>
            <a:pPr marL="342900" indent="-342900">
              <a:spcAft>
                <a:spcPts val="1000"/>
              </a:spcAft>
              <a:buClr>
                <a:srgbClr val="CF1E24"/>
              </a:buClr>
              <a:buSzPct val="90000"/>
              <a:buFont typeface="+mj-lt"/>
              <a:buAutoNum type="arabicPeriod"/>
              <a:defRPr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Construct combinations of survey topics and sensors;</a:t>
            </a:r>
          </a:p>
          <a:p>
            <a:pPr marL="342900" indent="-342900">
              <a:spcAft>
                <a:spcPts val="1000"/>
              </a:spcAft>
              <a:buClr>
                <a:srgbClr val="CF1E24"/>
              </a:buClr>
              <a:buSzPct val="90000"/>
              <a:buFont typeface="+mj-lt"/>
              <a:buAutoNum type="arabicPeriod"/>
              <a:defRPr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Evaluate combinations;</a:t>
            </a:r>
          </a:p>
          <a:p>
            <a:pPr marL="342900" indent="-342900">
              <a:spcAft>
                <a:spcPts val="1000"/>
              </a:spcAft>
              <a:buClr>
                <a:srgbClr val="CF1E24"/>
              </a:buClr>
              <a:buSzPct val="90000"/>
              <a:buFont typeface="+mj-lt"/>
              <a:buAutoNum type="arabicPeriod"/>
              <a:defRPr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Suggest further exploration;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747673" y="4423440"/>
            <a:ext cx="406400" cy="273844"/>
          </a:xfrm>
        </p:spPr>
        <p:txBody>
          <a:bodyPr/>
          <a:lstStyle/>
          <a:p>
            <a:r>
              <a:rPr lang="it-IT" dirty="0" smtClean="0"/>
              <a:t>2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213342" y="4645946"/>
            <a:ext cx="4255558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  <a:spcAft>
                <a:spcPts val="6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MIMOD project </a:t>
            </a:r>
            <a:r>
              <a:rPr lang="en-US" altLang="it-IT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 Mixed-Mode </a:t>
            </a: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Designs in Social Surveys</a:t>
            </a:r>
          </a:p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Rome, 11-12 April 2019</a:t>
            </a:r>
            <a:endParaRPr lang="it-IT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1162543" y="-1"/>
            <a:ext cx="8049193" cy="441134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6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cxnSp>
        <p:nvCxnSpPr>
          <p:cNvPr id="8" name="Connettore 1 7"/>
          <p:cNvCxnSpPr/>
          <p:nvPr/>
        </p:nvCxnSpPr>
        <p:spPr>
          <a:xfrm>
            <a:off x="1162543" y="4566327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1304925" y="133356"/>
            <a:ext cx="761047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altLang="it-IT" sz="2000" b="1" dirty="0" smtClean="0">
                <a:solidFill>
                  <a:schemeClr val="bg1"/>
                </a:solidFill>
                <a:latin typeface="+mj-lt"/>
              </a:rPr>
              <a:t>Work package 5 – Objective 2 Sensors </a:t>
            </a:r>
            <a:endParaRPr lang="it-IT" sz="2000" b="1" dirty="0">
              <a:solidFill>
                <a:schemeClr val="bg1"/>
              </a:solidFill>
            </a:endParaRPr>
          </a:p>
        </p:txBody>
      </p:sp>
      <p:pic>
        <p:nvPicPr>
          <p:cNvPr id="12" name="Immagine 11" descr="EC logo example - horizontal version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8343" y="4585529"/>
            <a:ext cx="1545907" cy="41247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magin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3574" y="4597189"/>
            <a:ext cx="469900" cy="46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509505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1318730" y="755591"/>
            <a:ext cx="7458074" cy="335989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Mobile device fitness:</a:t>
            </a:r>
          </a:p>
          <a:p>
            <a:pPr marL="342900" indent="-342900">
              <a:spcAft>
                <a:spcPts val="1000"/>
              </a:spcAft>
              <a:buClr>
                <a:srgbClr val="CF1E24"/>
              </a:buClr>
              <a:buSzPct val="90000"/>
              <a:buFont typeface="+mj-lt"/>
              <a:buAutoNum type="arabicPeriod"/>
              <a:defRPr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ESS surveys vary strongly in their fitness, or better, in their redesign effort required to make surveys fit for smartphones;</a:t>
            </a:r>
          </a:p>
          <a:p>
            <a:pPr marL="342900" indent="-342900">
              <a:spcAft>
                <a:spcPts val="1000"/>
              </a:spcAft>
              <a:buClr>
                <a:srgbClr val="CF1E24"/>
              </a:buClr>
              <a:buSzPct val="90000"/>
              <a:buFont typeface="+mj-lt"/>
              <a:buAutoNum type="arabicPeriod"/>
              <a:defRPr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Method effects may occur, either within a mode as a result of a redesign or between devices/modes;</a:t>
            </a:r>
          </a:p>
          <a:p>
            <a:pPr marL="342900" indent="-342900">
              <a:spcAft>
                <a:spcPts val="1000"/>
              </a:spcAft>
              <a:buClr>
                <a:srgbClr val="CF1E24"/>
              </a:buClr>
              <a:buSzPct val="90000"/>
              <a:buFont typeface="+mj-lt"/>
              <a:buAutoNum type="arabicPeriod"/>
              <a:defRPr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Especially length of questionnaires is prohibitive ;</a:t>
            </a:r>
          </a:p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endParaRPr lang="it-IT" sz="16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Sensor data:</a:t>
            </a:r>
          </a:p>
          <a:p>
            <a:pPr marL="342900" indent="-342900">
              <a:spcAft>
                <a:spcPts val="1000"/>
              </a:spcAft>
              <a:buClr>
                <a:srgbClr val="CF1E24"/>
              </a:buClr>
              <a:buSzPct val="90000"/>
              <a:buFont typeface="+mj-lt"/>
              <a:buAutoNum type="arabicPeriod"/>
              <a:defRPr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Promising survey – sensor data combinations exist for many of the ESS surveys;</a:t>
            </a:r>
          </a:p>
          <a:p>
            <a:pPr marL="342900" indent="-342900">
              <a:spcAft>
                <a:spcPts val="1000"/>
              </a:spcAft>
              <a:buClr>
                <a:srgbClr val="CF1E24"/>
              </a:buClr>
              <a:buSzPct val="90000"/>
              <a:buFont typeface="+mj-lt"/>
              <a:buAutoNum type="arabicPeriod"/>
              <a:defRPr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Evaluation of utility </a:t>
            </a:r>
            <a:r>
              <a:rPr lang="it-IT" sz="16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needs elaboration  and replication;</a:t>
            </a:r>
            <a:endParaRPr lang="it-IT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747673" y="4423440"/>
            <a:ext cx="406400" cy="273844"/>
          </a:xfrm>
        </p:spPr>
        <p:txBody>
          <a:bodyPr/>
          <a:lstStyle/>
          <a:p>
            <a:r>
              <a:rPr lang="it-IT" dirty="0" smtClean="0"/>
              <a:t>2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213342" y="4645946"/>
            <a:ext cx="4255558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  <a:spcAft>
                <a:spcPts val="6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MIMOD project </a:t>
            </a:r>
            <a:r>
              <a:rPr lang="en-US" altLang="it-IT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 Mixed-Mode </a:t>
            </a: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Designs in Social Surveys</a:t>
            </a:r>
          </a:p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Rome, 11-12 April 2019</a:t>
            </a:r>
            <a:endParaRPr lang="it-IT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1162543" y="-1"/>
            <a:ext cx="8049193" cy="441134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6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cxnSp>
        <p:nvCxnSpPr>
          <p:cNvPr id="8" name="Connettore 1 7"/>
          <p:cNvCxnSpPr/>
          <p:nvPr/>
        </p:nvCxnSpPr>
        <p:spPr>
          <a:xfrm>
            <a:off x="1162543" y="4566327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1304925" y="133356"/>
            <a:ext cx="761047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altLang="it-IT" sz="2000" b="1" dirty="0" smtClean="0">
                <a:solidFill>
                  <a:schemeClr val="bg1"/>
                </a:solidFill>
                <a:latin typeface="+mj-lt"/>
              </a:rPr>
              <a:t>Work package 5 – preview results </a:t>
            </a:r>
            <a:endParaRPr lang="it-IT" sz="2000" b="1" dirty="0">
              <a:solidFill>
                <a:schemeClr val="bg1"/>
              </a:solidFill>
            </a:endParaRPr>
          </a:p>
        </p:txBody>
      </p:sp>
      <p:pic>
        <p:nvPicPr>
          <p:cNvPr id="12" name="Immagine 11" descr="EC logo example - horizontal version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8343" y="4585529"/>
            <a:ext cx="1545907" cy="41247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magin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3574" y="4597189"/>
            <a:ext cx="469900" cy="46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893789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1304925" y="806802"/>
            <a:ext cx="7458074" cy="211852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WP5 session:</a:t>
            </a:r>
          </a:p>
          <a:p>
            <a:pPr marL="342900" indent="-342900">
              <a:spcAft>
                <a:spcPts val="1000"/>
              </a:spcAft>
              <a:buClr>
                <a:srgbClr val="CF1E24"/>
              </a:buClr>
              <a:buSzPct val="90000"/>
              <a:buFont typeface="+mj-lt"/>
              <a:buAutoNum type="arabicPeriod"/>
              <a:defRPr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Fitness criteria for smartphone surveys (Vivian Meertens, Stat Netherlands)</a:t>
            </a:r>
          </a:p>
          <a:p>
            <a:pPr marL="342900" indent="-342900">
              <a:spcAft>
                <a:spcPts val="1000"/>
              </a:spcAft>
              <a:buClr>
                <a:srgbClr val="CF1E24"/>
              </a:buClr>
              <a:buSzPct val="90000"/>
              <a:buFont typeface="+mj-lt"/>
              <a:buAutoNum type="arabicPeriod"/>
              <a:defRPr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Two case studies: ICT and LFS (Dag Gravem, Stat </a:t>
            </a:r>
            <a:r>
              <a:rPr lang="it-IT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Norway</a:t>
            </a: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&amp; Vivian </a:t>
            </a:r>
            <a:r>
              <a:rPr lang="it-IT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Meertens</a:t>
            </a: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Stat </a:t>
            </a:r>
            <a:r>
              <a:rPr lang="it-IT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Neth</a:t>
            </a: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)</a:t>
            </a:r>
          </a:p>
          <a:p>
            <a:pPr marL="342900" indent="-342900">
              <a:spcAft>
                <a:spcPts val="1000"/>
              </a:spcAft>
              <a:buClr>
                <a:srgbClr val="CF1E24"/>
              </a:buClr>
              <a:buSzPct val="90000"/>
              <a:buFont typeface="+mj-lt"/>
              <a:buAutoNum type="arabicPeriod"/>
              <a:defRPr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Sensor data (Barry Schouten, Stat Netherlands)</a:t>
            </a:r>
          </a:p>
          <a:p>
            <a:pPr marL="342900" indent="-342900">
              <a:spcAft>
                <a:spcPts val="1000"/>
              </a:spcAft>
              <a:buClr>
                <a:srgbClr val="CF1E24"/>
              </a:buClr>
              <a:buSzPct val="90000"/>
              <a:buFont typeface="+mj-lt"/>
              <a:buAutoNum type="arabicPeriod"/>
              <a:defRPr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Discussant Laura Sauli (Stat Finland)</a:t>
            </a:r>
          </a:p>
          <a:p>
            <a:pPr marL="342900" indent="-342900">
              <a:spcAft>
                <a:spcPts val="1000"/>
              </a:spcAft>
              <a:buClr>
                <a:srgbClr val="CF1E24"/>
              </a:buClr>
              <a:buSzPct val="90000"/>
              <a:buFont typeface="+mj-lt"/>
              <a:buAutoNum type="arabicPeriod"/>
              <a:defRPr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Open discussion</a:t>
            </a:r>
            <a:endParaRPr lang="it-IT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747673" y="4423440"/>
            <a:ext cx="406400" cy="273844"/>
          </a:xfrm>
        </p:spPr>
        <p:txBody>
          <a:bodyPr/>
          <a:lstStyle/>
          <a:p>
            <a:r>
              <a:rPr lang="it-IT" dirty="0" smtClean="0"/>
              <a:t>2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213342" y="4645946"/>
            <a:ext cx="4255558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  <a:spcAft>
                <a:spcPts val="6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MIMOD project </a:t>
            </a:r>
            <a:r>
              <a:rPr lang="en-US" altLang="it-IT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 Mixed-Mode </a:t>
            </a: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Designs in Social Surveys</a:t>
            </a:r>
          </a:p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Rome, 11-12 April 2019</a:t>
            </a:r>
            <a:endParaRPr lang="it-IT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1162543" y="-1"/>
            <a:ext cx="8049193" cy="441134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6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cxnSp>
        <p:nvCxnSpPr>
          <p:cNvPr id="8" name="Connettore 1 7"/>
          <p:cNvCxnSpPr/>
          <p:nvPr/>
        </p:nvCxnSpPr>
        <p:spPr>
          <a:xfrm>
            <a:off x="1162543" y="4566327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1304925" y="133356"/>
            <a:ext cx="761047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altLang="it-IT" sz="2000" b="1" dirty="0" smtClean="0">
                <a:solidFill>
                  <a:schemeClr val="bg1"/>
                </a:solidFill>
                <a:latin typeface="+mj-lt"/>
              </a:rPr>
              <a:t>Work package 5 – session overview </a:t>
            </a:r>
            <a:endParaRPr lang="it-IT" sz="2000" b="1" dirty="0">
              <a:solidFill>
                <a:schemeClr val="bg1"/>
              </a:solidFill>
            </a:endParaRPr>
          </a:p>
        </p:txBody>
      </p:sp>
      <p:pic>
        <p:nvPicPr>
          <p:cNvPr id="12" name="Immagine 11" descr="EC logo example - horizontal version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8343" y="4585529"/>
            <a:ext cx="1545907" cy="41247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magin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3574" y="4597189"/>
            <a:ext cx="469900" cy="46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189675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61A2BE3120D674DA36C11D6006822D4" ma:contentTypeVersion="3" ma:contentTypeDescription="Creare un nuovo documento." ma:contentTypeScope="" ma:versionID="2ad8b07f9840a1ce9cd199d874146b74">
  <xsd:schema xmlns:xsd="http://www.w3.org/2001/XMLSchema" xmlns:xs="http://www.w3.org/2001/XMLSchema" xmlns:p="http://schemas.microsoft.com/office/2006/metadata/properties" xmlns:ns2="c58f2efd-82a8-4ecf-b395-8c25e928921d" xmlns:ns3="459159c4-d20a-4ff3-9b11-fbd127bd52e5" xmlns:ns4="679261c3-551f-4e86-913f-177e0e529669" targetNamespace="http://schemas.microsoft.com/office/2006/metadata/properties" ma:root="true" ma:fieldsID="fffb0e16fb90ffea59fef1085e90ecca" ns2:_="" ns3:_="" ns4:_="">
    <xsd:import namespace="c58f2efd-82a8-4ecf-b395-8c25e928921d"/>
    <xsd:import namespace="459159c4-d20a-4ff3-9b11-fbd127bd52e5"/>
    <xsd:import namespace="679261c3-551f-4e86-913f-177e0e529669"/>
    <xsd:element name="properties">
      <xsd:complexType>
        <xsd:sequence>
          <xsd:element name="documentManagement">
            <xsd:complexType>
              <xsd:all>
                <xsd:element ref="ns2:Categoria"/>
                <xsd:element ref="ns3:_dlc_DocId" minOccurs="0"/>
                <xsd:element ref="ns3:_dlc_DocIdUrl" minOccurs="0"/>
                <xsd:element ref="ns3:_dlc_DocIdPersistId" minOccurs="0"/>
                <xsd:element ref="ns4:SottoCategori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8f2efd-82a8-4ecf-b395-8c25e928921d" elementFormDefault="qualified">
    <xsd:import namespace="http://schemas.microsoft.com/office/2006/documentManagement/types"/>
    <xsd:import namespace="http://schemas.microsoft.com/office/infopath/2007/PartnerControls"/>
    <xsd:element name="Categoria" ma:index="8" ma:displayName="Categoria" ma:default="Logo" ma:format="Dropdown" ma:internalName="Categoria">
      <xsd:simpleType>
        <xsd:restriction base="dms:Choice">
          <xsd:enumeration value="Logo"/>
          <xsd:enumeration value="Carta intestata con protocollo"/>
          <xsd:enumeration value="Carta intestata senza protocollo"/>
          <xsd:enumeration value="Power Point"/>
          <xsd:enumeration value="Libri digitali e cartacei"/>
          <xsd:enumeration value="Tavole di dati online"/>
          <xsd:enumeration value="Grafici interattivi"/>
          <xsd:enumeration value="Strumenti di comunicazione per i Censimenti permanenti"/>
          <xsd:enumeration value="Strumenti di comunicazione relativi al Censimento generale dell'Agricoltura 2020"/>
          <xsd:enumeration value="Censimenti permanenti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9159c4-d20a-4ff3-9b11-fbd127bd52e5" elementFormDefault="qualified">
    <xsd:import namespace="http://schemas.microsoft.com/office/2006/documentManagement/types"/>
    <xsd:import namespace="http://schemas.microsoft.com/office/infopath/2007/PartnerControls"/>
    <xsd:element name="_dlc_DocId" ma:index="9" nillable="true" ma:displayName="Valore ID documento" ma:description="Valore dell'ID documento assegnato all'elemento." ma:internalName="_dlc_DocId" ma:readOnly="true">
      <xsd:simpleType>
        <xsd:restriction base="dms:Text"/>
      </xsd:simpleType>
    </xsd:element>
    <xsd:element name="_dlc_DocIdUrl" ma:index="10" nillable="true" ma:displayName="ID documento" ma:description="Collegamento permanente al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261c3-551f-4e86-913f-177e0e529669" elementFormDefault="qualified">
    <xsd:import namespace="http://schemas.microsoft.com/office/2006/documentManagement/types"/>
    <xsd:import namespace="http://schemas.microsoft.com/office/infopath/2007/PartnerControls"/>
    <xsd:element name="SottoCategoria" ma:index="12" nillable="true" ma:displayName="Sottocategoria" ma:default="-" ma:format="Dropdown" ma:internalName="SottoCategoria">
      <xsd:simpleType>
        <xsd:restriction base="dms:Choice">
          <xsd:enumeration value="-"/>
          <xsd:enumeration value="1- CP Generico"/>
          <xsd:enumeration value="2- CP Popolazione"/>
          <xsd:enumeration value="3- CP Imprese"/>
          <xsd:enumeration value="4- CP Istituzioni pubbliche"/>
          <xsd:enumeration value="5- CP Istituzioni non profit"/>
          <xsd:enumeration value="6- CP Agricoltura"/>
          <xsd:enumeration value="7- CP Agricoltura2020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ottoCategoria xmlns="679261c3-551f-4e86-913f-177e0e529669">-</SottoCategoria>
    <Categoria xmlns="c58f2efd-82a8-4ecf-b395-8c25e928921d">Power Point</Categoria>
    <_dlc_DocId xmlns="459159c4-d20a-4ff3-9b11-fbd127bd52e5">INTRANET-14-77</_dlc_DocId>
    <_dlc_DocIdUrl xmlns="459159c4-d20a-4ff3-9b11-fbd127bd52e5">
      <Url>https://intranet.istat.it/Collaborativi/_layouts/15/DocIdRedir.aspx?ID=INTRANET-14-77</Url>
      <Description>INTRANET-14-77</Description>
    </_dlc_DocIdUrl>
  </documentManagement>
</p:properties>
</file>

<file path=customXml/itemProps1.xml><?xml version="1.0" encoding="utf-8"?>
<ds:datastoreItem xmlns:ds="http://schemas.openxmlformats.org/officeDocument/2006/customXml" ds:itemID="{A8E1E69A-D261-41D1-B2E5-EDFC0C28DA6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AAA0DE0-1792-4461-8C0E-C44FDC2F5E9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58f2efd-82a8-4ecf-b395-8c25e928921d"/>
    <ds:schemaRef ds:uri="459159c4-d20a-4ff3-9b11-fbd127bd52e5"/>
    <ds:schemaRef ds:uri="679261c3-551f-4e86-913f-177e0e52966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C1F3400-3218-46A8-B7DF-4CAC3240349B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FA0E81DE-5F0B-421A-93B4-EF95C1639E19}">
  <ds:schemaRefs>
    <ds:schemaRef ds:uri="http://purl.org/dc/terms/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c58f2efd-82a8-4ecf-b395-8c25e928921d"/>
    <ds:schemaRef ds:uri="http://schemas.microsoft.com/office/infopath/2007/PartnerControls"/>
    <ds:schemaRef ds:uri="679261c3-551f-4e86-913f-177e0e529669"/>
    <ds:schemaRef ds:uri="459159c4-d20a-4ff3-9b11-fbd127bd52e5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</TotalTime>
  <Words>548</Words>
  <Application>Microsoft Office PowerPoint</Application>
  <PresentationFormat>Diavoorstelling (16:9)</PresentationFormat>
  <Paragraphs>128</Paragraphs>
  <Slides>7</Slides>
  <Notes>7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8" baseType="lpstr">
      <vt:lpstr>Tema di Office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slide</dc:title>
  <dc:creator>elena grimaccia</dc:creator>
  <cp:lastModifiedBy>Gebruiker</cp:lastModifiedBy>
  <cp:revision>1310</cp:revision>
  <cp:lastPrinted>2017-02-22T13:28:22Z</cp:lastPrinted>
  <dcterms:created xsi:type="dcterms:W3CDTF">2015-05-13T08:31:54Z</dcterms:created>
  <dcterms:modified xsi:type="dcterms:W3CDTF">2019-04-12T04:55:12Z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0x010100661A2BE3120D674DA36C11D6006822D4</vt:lpwstr>
  </property>
  <property fmtid="{D5CDD505-2E9C-101B-9397-08002B2CF9AE}" pid="3" name="_dlc_DocIdItemGuid">
    <vt:lpwstr>9e0de80d-cc6b-4586-a7d5-f445339ce8d5</vt:lpwstr>
  </property>
</Properties>
</file>