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522" r:id="rId6"/>
    <p:sldId id="521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177">
          <p15:clr>
            <a:srgbClr val="A4A3A4"/>
          </p15:clr>
        </p15:guide>
        <p15:guide id="8" pos="3706">
          <p15:clr>
            <a:srgbClr val="A4A3A4"/>
          </p15:clr>
        </p15:guide>
        <p15:guide id="9" pos="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C34F"/>
    <a:srgbClr val="FDB409"/>
    <a:srgbClr val="AE1023"/>
    <a:srgbClr val="993366"/>
    <a:srgbClr val="660033"/>
    <a:srgbClr val="0000FF"/>
    <a:srgbClr val="CF1E24"/>
    <a:srgbClr val="4479CB"/>
    <a:srgbClr val="CB6131"/>
    <a:srgbClr val="FFFF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 autoAdjust="0"/>
    <p:restoredTop sz="97751" autoAdjust="0"/>
  </p:normalViewPr>
  <p:slideViewPr>
    <p:cSldViewPr snapToGrid="0" snapToObjects="1" showGuides="1">
      <p:cViewPr varScale="1">
        <p:scale>
          <a:sx n="95" d="100"/>
          <a:sy n="95" d="100"/>
        </p:scale>
        <p:origin x="-900" y="-96"/>
      </p:cViewPr>
      <p:guideLst>
        <p:guide orient="horz" pos="3411"/>
        <p:guide orient="horz" pos="2132"/>
        <p:guide orient="horz" pos="1350"/>
        <p:guide orient="horz" pos="3121"/>
        <p:guide orient="horz" pos="177"/>
        <p:guide pos="838"/>
        <p:guide pos="3009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orient="horz" pos="3127"/>
        <p:guide pos="213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013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9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7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3">
            <a:extLst>
              <a:ext uri="{FF2B5EF4-FFF2-40B4-BE49-F238E27FC236}">
                <a16:creationId xmlns="" xmlns:a16="http://schemas.microsoft.com/office/drawing/2014/main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" y="2762783"/>
            <a:ext cx="8378334" cy="11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060"/>
              </a:lnSpc>
              <a:defRPr/>
            </a:pPr>
            <a:r>
              <a:rPr lang="cs-CZ" sz="3000" b="1" dirty="0" err="1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Discussion</a:t>
            </a:r>
            <a:endParaRPr lang="it-IT" sz="3000" b="1" dirty="0" smtClean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lnSpc>
                <a:spcPts val="3060"/>
              </a:lnSpc>
              <a:defRPr/>
            </a:pP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WP</a:t>
            </a:r>
            <a:r>
              <a:rPr lang="cs-CZ" sz="3000" b="1" dirty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3 Case Management Systems </a:t>
            </a:r>
            <a:endParaRPr lang="it-IT" sz="3000" b="1" dirty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</p:txBody>
      </p:sp>
      <p:sp>
        <p:nvSpPr>
          <p:cNvPr id="2054" name="Text Box 15">
            <a:extLst>
              <a:ext uri="{FF2B5EF4-FFF2-40B4-BE49-F238E27FC236}">
                <a16:creationId xmlns="" xmlns:a16="http://schemas.microsoft.com/office/drawing/2014/main" id="{68230B5C-6CE0-FC4C-B193-F0875173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680" y="102240"/>
            <a:ext cx="197420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ROME</a:t>
            </a: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April 11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|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12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 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2019</a:t>
            </a:r>
            <a:endParaRPr lang="it-IT" sz="1500" baseline="3000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2700" b="1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MIMOD</a:t>
            </a:r>
          </a:p>
          <a:p>
            <a:pPr>
              <a:defRPr/>
            </a:pP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Mixed-Mode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Designs</a:t>
            </a: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 for Social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Surveys</a:t>
            </a: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FINAL WORKSHOP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="" xmlns:a16="http://schemas.microsoft.com/office/drawing/2014/main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12" y="3965840"/>
            <a:ext cx="82969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Martin </a:t>
            </a:r>
            <a:r>
              <a:rPr lang="cs-CZ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Zeleny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defRPr/>
            </a:pP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Czech </a:t>
            </a:r>
            <a:r>
              <a:rPr lang="cs-CZ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Statistical</a:t>
            </a: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 Office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="" xmlns:a16="http://schemas.microsoft.com/office/drawing/2014/main" id="{1015FD01-6A29-8F4A-AC2F-07FE2053B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54" y="4514219"/>
            <a:ext cx="8378335" cy="39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>
              <a:defRPr/>
            </a:pPr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CA591B10-3FF6-0448-B1AA-D79B87972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26719" y="-74651"/>
            <a:ext cx="6599194" cy="26430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13" y="4653425"/>
            <a:ext cx="638175" cy="442913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0" y="4553538"/>
            <a:ext cx="1137254" cy="533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6" y="4552185"/>
            <a:ext cx="1257784" cy="603250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138" y="474001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99" y="4697659"/>
            <a:ext cx="1143000" cy="332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5076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:zoom/>
      </p:transition>
    </mc:Choice>
    <mc:Fallback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4293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way forward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modularization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shared repository of metadata and survey process models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(?)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dedicated workshops bringing together the staff involved</a:t>
            </a:r>
          </a:p>
          <a:p>
            <a:pPr lvl="2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questionnaire specification metadata</a:t>
            </a:r>
          </a:p>
          <a:p>
            <a:pPr lvl="2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survey case lifecycle modeling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	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 as promising topics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	open / shareable code libraries based on common standards</a:t>
            </a:r>
          </a:p>
          <a:p>
            <a:pPr lvl="2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but,  are these flexible enough to adapt to heterogeneous circumstances?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3303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Integrated systems</a:t>
            </a:r>
          </a:p>
          <a:p>
            <a:pPr lvl="1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across surveys</a:t>
            </a:r>
          </a:p>
          <a:p>
            <a:pPr lvl="1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across modes</a:t>
            </a:r>
          </a:p>
          <a:p>
            <a:pPr lvl="1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across survey lifecycle</a:t>
            </a: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questionnaire specification</a:t>
            </a: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questionnaire testing</a:t>
            </a: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data collection</a:t>
            </a: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(post-collection data processing)</a:t>
            </a: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(dissemination)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293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Ways / degree of components integration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one integrated multi-functional application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set of components with joint metadata / data repository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set of more stand-alone tools with defined metadata / data interfaces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Pros &amp;cons of these approaches for the surveys world ?</a:t>
            </a: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Outsourced vs. in-house development solutions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fully outsourced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in-house system integration combining in-house development and external 	applications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fully in-house development of targeted application(s)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Pros &amp;cons of these approaches for the surveys world ?</a:t>
            </a: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2811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there a case for some joint development activities?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opportunities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challenges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can be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standardized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form a common ground?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339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 implementation process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actors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their tasks / events they handle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metadata / data they work with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	tools they use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case for more investigation towards a shareable generic architecture?</a:t>
            </a: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3903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Potential areas for standardization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questionnaire specification metadata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2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DDI compatible metadata model (?)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 case lifecycle coding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2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final disposition and temporary contact codes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actors and their roles in the survey process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620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 descr="Copy of ClassDiagram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5" y="543260"/>
            <a:ext cx="6964996" cy="4170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54073" y="582804"/>
            <a:ext cx="7458074" cy="1072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2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4713916"/>
            <a:ext cx="1554480" cy="2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echovka 8"/>
          <p:cNvSpPr/>
          <p:nvPr/>
        </p:nvSpPr>
        <p:spPr>
          <a:xfrm>
            <a:off x="4124849" y="3455712"/>
            <a:ext cx="1205802" cy="967728"/>
          </a:xfrm>
          <a:prstGeom prst="can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Metadata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repository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577214" y="1959429"/>
            <a:ext cx="2301071" cy="8742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Questionnaire metadata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7673" y="834013"/>
            <a:ext cx="1975430" cy="964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Questionnaire specification interface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275941" y="834013"/>
            <a:ext cx="1975430" cy="964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Questionnaire documentation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213342" y="2491070"/>
            <a:ext cx="1975430" cy="964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Questionnaire program code compilation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275941" y="2491070"/>
            <a:ext cx="1975430" cy="964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Post-collection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data processing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center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7" name="Tvar 16"/>
          <p:cNvCxnSpPr>
            <a:stCxn id="11" idx="3"/>
            <a:endCxn id="10" idx="0"/>
          </p:cNvCxnSpPr>
          <p:nvPr/>
        </p:nvCxnSpPr>
        <p:spPr>
          <a:xfrm>
            <a:off x="2723103" y="1316334"/>
            <a:ext cx="2004647" cy="64309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endCxn id="13" idx="1"/>
          </p:cNvCxnSpPr>
          <p:nvPr/>
        </p:nvCxnSpPr>
        <p:spPr>
          <a:xfrm>
            <a:off x="4727750" y="1316334"/>
            <a:ext cx="15481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stCxn id="10" idx="2"/>
          </p:cNvCxnSpPr>
          <p:nvPr/>
        </p:nvCxnSpPr>
        <p:spPr>
          <a:xfrm flipH="1">
            <a:off x="3188772" y="2396532"/>
            <a:ext cx="388442" cy="94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502418" y="3455712"/>
            <a:ext cx="710924" cy="482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Tvar 24"/>
          <p:cNvCxnSpPr>
            <a:stCxn id="10" idx="6"/>
            <a:endCxn id="15" idx="0"/>
          </p:cNvCxnSpPr>
          <p:nvPr/>
        </p:nvCxnSpPr>
        <p:spPr>
          <a:xfrm>
            <a:off x="5878285" y="2396532"/>
            <a:ext cx="1385371" cy="9453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10" idx="4"/>
          </p:cNvCxnSpPr>
          <p:nvPr/>
        </p:nvCxnSpPr>
        <p:spPr>
          <a:xfrm>
            <a:off x="4727750" y="2833635"/>
            <a:ext cx="0" cy="622077"/>
          </a:xfrm>
          <a:prstGeom prst="straightConnector1">
            <a:avLst/>
          </a:prstGeom>
          <a:ln w="50800" cmpd="tri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263657" y="3617406"/>
            <a:ext cx="1770116" cy="8060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Aggregate results dissemination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29" name="Přímá spojovací čára 28"/>
          <p:cNvCxnSpPr>
            <a:stCxn id="15" idx="2"/>
            <a:endCxn id="27" idx="0"/>
          </p:cNvCxnSpPr>
          <p:nvPr/>
        </p:nvCxnSpPr>
        <p:spPr>
          <a:xfrm>
            <a:off x="7263656" y="3455712"/>
            <a:ext cx="885059" cy="161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ravoúhlá spojovací čára 31"/>
          <p:cNvCxnSpPr/>
          <p:nvPr/>
        </p:nvCxnSpPr>
        <p:spPr>
          <a:xfrm rot="16200000" flipH="1">
            <a:off x="5771668" y="2597691"/>
            <a:ext cx="1598607" cy="1385368"/>
          </a:xfrm>
          <a:prstGeom prst="bentConnector3">
            <a:avLst>
              <a:gd name="adj1" fmla="val 100914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Props1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A0E81DE-5F0B-421A-93B4-EF95C1639E19}">
  <ds:schemaRefs>
    <ds:schemaRef ds:uri="679261c3-551f-4e86-913f-177e0e529669"/>
    <ds:schemaRef ds:uri="http://purl.org/dc/terms/"/>
    <ds:schemaRef ds:uri="http://schemas.microsoft.com/office/2006/documentManagement/types"/>
    <ds:schemaRef ds:uri="459159c4-d20a-4ff3-9b11-fbd127bd52e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58f2efd-82a8-4ecf-b395-8c25e928921d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13849</TotalTime>
  <Words>212</Words>
  <Application>Microsoft Office PowerPoint</Application>
  <PresentationFormat>Předvádění na obrazovce (16:9)</PresentationFormat>
  <Paragraphs>105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Tema di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lenovo</cp:lastModifiedBy>
  <cp:revision>1311</cp:revision>
  <cp:lastPrinted>2017-02-22T13:28:22Z</cp:lastPrinted>
  <dcterms:created xsi:type="dcterms:W3CDTF">2015-05-13T08:31:54Z</dcterms:created>
  <dcterms:modified xsi:type="dcterms:W3CDTF">2019-04-11T09:33:40Z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