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6"/>
  </p:notesMasterIdLst>
  <p:handoutMasterIdLst>
    <p:handoutMasterId r:id="rId17"/>
  </p:handoutMasterIdLst>
  <p:sldIdLst>
    <p:sldId id="522" r:id="rId6"/>
    <p:sldId id="521" r:id="rId7"/>
    <p:sldId id="523" r:id="rId8"/>
    <p:sldId id="524" r:id="rId9"/>
    <p:sldId id="525" r:id="rId10"/>
    <p:sldId id="527" r:id="rId11"/>
    <p:sldId id="528" r:id="rId12"/>
    <p:sldId id="529" r:id="rId13"/>
    <p:sldId id="530" r:id="rId14"/>
    <p:sldId id="526" r:id="rId15"/>
  </p:sldIdLst>
  <p:sldSz cx="9144000" cy="5143500" type="screen16x9"/>
  <p:notesSz cx="6797675" cy="9926638"/>
  <p:defaultTextStyle>
    <a:defPPr>
      <a:defRPr lang="it-IT"/>
    </a:defPPr>
    <a:lvl1pPr marL="0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981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3981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0969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7964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4945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1943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8933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5928" algn="l" defTabSz="45698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411">
          <p15:clr>
            <a:srgbClr val="A4A3A4"/>
          </p15:clr>
        </p15:guide>
        <p15:guide id="2" orient="horz" pos="2132">
          <p15:clr>
            <a:srgbClr val="A4A3A4"/>
          </p15:clr>
        </p15:guide>
        <p15:guide id="3" pos="838">
          <p15:clr>
            <a:srgbClr val="A4A3A4"/>
          </p15:clr>
        </p15:guide>
        <p15:guide id="4" orient="horz" pos="1350">
          <p15:clr>
            <a:srgbClr val="A4A3A4"/>
          </p15:clr>
        </p15:guide>
        <p15:guide id="5" pos="3009">
          <p15:clr>
            <a:srgbClr val="A4A3A4"/>
          </p15:clr>
        </p15:guide>
        <p15:guide id="6" orient="horz" pos="3121">
          <p15:clr>
            <a:srgbClr val="A4A3A4"/>
          </p15:clr>
        </p15:guide>
        <p15:guide id="7" orient="horz" pos="177">
          <p15:clr>
            <a:srgbClr val="A4A3A4"/>
          </p15:clr>
        </p15:guide>
        <p15:guide id="8" pos="3706">
          <p15:clr>
            <a:srgbClr val="A4A3A4"/>
          </p15:clr>
        </p15:guide>
        <p15:guide id="9" pos="8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38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lisabetta segre" initials="" lastIdx="0" clrIdx="0"/>
  <p:cmAuthor id="1" name="Annalisa Cicerchia" initials="AC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C34F"/>
    <a:srgbClr val="FDB409"/>
    <a:srgbClr val="AE1023"/>
    <a:srgbClr val="993366"/>
    <a:srgbClr val="660033"/>
    <a:srgbClr val="0000FF"/>
    <a:srgbClr val="CF1E24"/>
    <a:srgbClr val="4479CB"/>
    <a:srgbClr val="CB6131"/>
    <a:srgbClr val="FFFF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Stile con tema 2 - Colore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Stile chiaro 3 - Color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ile chiaro 3 - Color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Stile chiaro 1 - Color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Stile chiaro 1 - Color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ile chiaro 1 - Color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ile chiaro 1 - Colore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Stile chi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Stile chiaro 2 - Color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Stile medio 3 - Color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Stile 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Stile medio 4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Stile medio 4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Stile medio 4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Stile scuro 2 - Colore 5/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Stile scuro 2 - Colore 3/Color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Stile 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Stile scuro 1 - Colore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Stile medio 4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A488322-F2BA-4B5B-9748-0D474271808F}" styleName="Stile medio 3 - Color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Stile medio 3 - Color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Stile scuro 1 - Color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5BE263C-DBD7-4A20-BB59-AAB30ACAA65A}" styleName="Stile medio 3 - Color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Stile scuro 2 - Colore 1/Color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91" autoAdjust="0"/>
    <p:restoredTop sz="97751" autoAdjust="0"/>
  </p:normalViewPr>
  <p:slideViewPr>
    <p:cSldViewPr snapToGrid="0" snapToObjects="1" showGuides="1">
      <p:cViewPr varScale="1">
        <p:scale>
          <a:sx n="142" d="100"/>
          <a:sy n="142" d="100"/>
        </p:scale>
        <p:origin x="-318" y="-102"/>
      </p:cViewPr>
      <p:guideLst>
        <p:guide orient="horz" pos="3411"/>
        <p:guide orient="horz" pos="2132"/>
        <p:guide orient="horz" pos="1350"/>
        <p:guide orient="horz" pos="3121"/>
        <p:guide orient="horz" pos="177"/>
        <p:guide pos="838"/>
        <p:guide pos="3009"/>
        <p:guide pos="3706"/>
        <p:guide pos="8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notesViewPr>
    <p:cSldViewPr snapToGrid="0" snapToObjects="1">
      <p:cViewPr varScale="1">
        <p:scale>
          <a:sx n="76" d="100"/>
          <a:sy n="76" d="100"/>
        </p:scale>
        <p:origin x="-1938" y="708"/>
      </p:cViewPr>
      <p:guideLst>
        <p:guide orient="horz" pos="3126"/>
        <p:guide orient="horz" pos="3127"/>
        <p:guide pos="213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3158" tIns="46579" rIns="93158" bIns="46579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3158" tIns="46579" rIns="93158" bIns="46579" rtlCol="0"/>
          <a:lstStyle>
            <a:lvl1pPr algn="r">
              <a:defRPr sz="1200"/>
            </a:lvl1pPr>
          </a:lstStyle>
          <a:p>
            <a:fld id="{97E234F1-5CD4-4491-B051-D7AA0C744754}" type="datetimeFigureOut">
              <a:rPr lang="it-IT" smtClean="0"/>
              <a:pPr/>
              <a:t>10/04/2019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3158" tIns="46579" rIns="93158" bIns="46579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3158" tIns="46579" rIns="93158" bIns="46579" rtlCol="0" anchor="b"/>
          <a:lstStyle>
            <a:lvl1pPr algn="r">
              <a:defRPr sz="1200"/>
            </a:lvl1pPr>
          </a:lstStyle>
          <a:p>
            <a:fld id="{B8DE55D1-629F-49A4-9FDE-99C53E24F79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3334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3158" tIns="46579" rIns="93158" bIns="46579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3158" tIns="46579" rIns="93158" bIns="46579" rtlCol="0"/>
          <a:lstStyle>
            <a:lvl1pPr algn="r">
              <a:defRPr sz="1200"/>
            </a:lvl1pPr>
          </a:lstStyle>
          <a:p>
            <a:fld id="{03675B2E-259A-455A-90BD-8AAEC99B0A21}" type="datetimeFigureOut">
              <a:rPr lang="it-IT" smtClean="0"/>
              <a:pPr/>
              <a:t>10/04/2019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8" tIns="46579" rIns="93158" bIns="46579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3158" tIns="46579" rIns="93158" bIns="46579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3158" tIns="46579" rIns="93158" bIns="46579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3158" tIns="46579" rIns="93158" bIns="46579" rtlCol="0" anchor="b"/>
          <a:lstStyle>
            <a:lvl1pPr algn="r">
              <a:defRPr sz="1200"/>
            </a:lvl1pPr>
          </a:lstStyle>
          <a:p>
            <a:fld id="{A0CDC2D9-3DBA-4042-BDB9-A8016BB39CB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314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xmlns="" id="{065F3599-476D-2E49-BAA5-6AE823EE52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AA91791-39B7-7B42-B733-753D30D84C45}" type="slidenum">
              <a:rPr lang="it-IT" altLang="it-IT" sz="1200"/>
              <a:pPr/>
              <a:t>1</a:t>
            </a:fld>
            <a:endParaRPr lang="it-IT" altLang="it-IT" sz="12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79DEB6C3-F655-014A-A897-8DEB29C264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xmlns="" id="{AFBB228A-B974-ED47-9095-D2AA92CBE9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78720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09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09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09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09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09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09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09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09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>
          <a:xfrm>
            <a:off x="679768" y="4629809"/>
            <a:ext cx="5438140" cy="4466987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CDC2D9-3DBA-4042-BDB9-A8016BB39CB7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0138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597835"/>
            <a:ext cx="7772400" cy="1102519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9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9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75CD-D97A-42E3-A261-F6AF80EA1DCD}" type="datetime1">
              <a:rPr lang="it-IT" smtClean="0"/>
              <a:t>10/04/2019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602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A3332-2590-4AB6-A2A4-267ACA49E8F6}" type="datetime1">
              <a:rPr lang="it-IT" smtClean="0"/>
              <a:t>10/04/2019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1065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57400" cy="4388644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05983"/>
            <a:ext cx="6019800" cy="4388644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08BEB-58C6-41C9-A476-75C9D3D8F8A1}" type="datetime1">
              <a:rPr lang="it-IT" smtClean="0"/>
              <a:t>10/04/2019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791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AF934-1F2E-4757-894E-F700EFA038F3}" type="datetime1">
              <a:rPr lang="it-IT" smtClean="0"/>
              <a:t>10/04/2019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488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3305179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8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398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96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8279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28494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7419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1989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65592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BF040-A7BC-45C8-B5D2-3669F4F8F866}" type="datetime1">
              <a:rPr lang="it-IT" smtClean="0"/>
              <a:t>10/04/2019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5638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200154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200154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1B89-622F-49F4-B6E0-9C1974EC759C}" type="datetime1">
              <a:rPr lang="it-IT" smtClean="0"/>
              <a:t>10/04/2019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3601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151338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1" indent="0">
              <a:buNone/>
              <a:defRPr sz="2000" b="1"/>
            </a:lvl2pPr>
            <a:lvl3pPr marL="913981" indent="0">
              <a:buNone/>
              <a:defRPr sz="1900" b="1"/>
            </a:lvl3pPr>
            <a:lvl4pPr marL="1370969" indent="0">
              <a:buNone/>
              <a:defRPr sz="1600" b="1"/>
            </a:lvl4pPr>
            <a:lvl5pPr marL="1827964" indent="0">
              <a:buNone/>
              <a:defRPr sz="1600" b="1"/>
            </a:lvl5pPr>
            <a:lvl6pPr marL="2284945" indent="0">
              <a:buNone/>
              <a:defRPr sz="1600" b="1"/>
            </a:lvl6pPr>
            <a:lvl7pPr marL="2741943" indent="0">
              <a:buNone/>
              <a:defRPr sz="1600" b="1"/>
            </a:lvl7pPr>
            <a:lvl8pPr marL="3198933" indent="0">
              <a:buNone/>
              <a:defRPr sz="1600" b="1"/>
            </a:lvl8pPr>
            <a:lvl9pPr marL="3655928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30" y="1151338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81" indent="0">
              <a:buNone/>
              <a:defRPr sz="2000" b="1"/>
            </a:lvl2pPr>
            <a:lvl3pPr marL="913981" indent="0">
              <a:buNone/>
              <a:defRPr sz="1900" b="1"/>
            </a:lvl3pPr>
            <a:lvl4pPr marL="1370969" indent="0">
              <a:buNone/>
              <a:defRPr sz="1600" b="1"/>
            </a:lvl4pPr>
            <a:lvl5pPr marL="1827964" indent="0">
              <a:buNone/>
              <a:defRPr sz="1600" b="1"/>
            </a:lvl5pPr>
            <a:lvl6pPr marL="2284945" indent="0">
              <a:buNone/>
              <a:defRPr sz="1600" b="1"/>
            </a:lvl6pPr>
            <a:lvl7pPr marL="2741943" indent="0">
              <a:buNone/>
              <a:defRPr sz="1600" b="1"/>
            </a:lvl7pPr>
            <a:lvl8pPr marL="3198933" indent="0">
              <a:buNone/>
              <a:defRPr sz="1600" b="1"/>
            </a:lvl8pPr>
            <a:lvl9pPr marL="3655928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C1CB0-BD7A-46BE-AA45-931A9647994E}" type="datetime1">
              <a:rPr lang="it-IT" smtClean="0"/>
              <a:t>10/04/2019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1537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F2310-E375-432E-BF38-809E27DAFF4E}" type="datetime1">
              <a:rPr lang="it-IT" smtClean="0"/>
              <a:t>10/04/2019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9509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B2B7B-AE80-4687-80AE-8EA82F4E098D}" type="datetime1">
              <a:rPr lang="it-IT" smtClean="0"/>
              <a:t>10/04/2019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1781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13" y="204789"/>
            <a:ext cx="3008312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1" y="204803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13" y="1076328"/>
            <a:ext cx="3008312" cy="3518297"/>
          </a:xfrm>
        </p:spPr>
        <p:txBody>
          <a:bodyPr/>
          <a:lstStyle>
            <a:lvl1pPr marL="0" indent="0">
              <a:buNone/>
              <a:defRPr sz="1500"/>
            </a:lvl1pPr>
            <a:lvl2pPr marL="456981" indent="0">
              <a:buNone/>
              <a:defRPr sz="1200"/>
            </a:lvl2pPr>
            <a:lvl3pPr marL="913981" indent="0">
              <a:buNone/>
              <a:defRPr sz="1100"/>
            </a:lvl3pPr>
            <a:lvl4pPr marL="1370969" indent="0">
              <a:buNone/>
              <a:defRPr sz="900"/>
            </a:lvl4pPr>
            <a:lvl5pPr marL="1827964" indent="0">
              <a:buNone/>
              <a:defRPr sz="900"/>
            </a:lvl5pPr>
            <a:lvl6pPr marL="2284945" indent="0">
              <a:buNone/>
              <a:defRPr sz="900"/>
            </a:lvl6pPr>
            <a:lvl7pPr marL="2741943" indent="0">
              <a:buNone/>
              <a:defRPr sz="900"/>
            </a:lvl7pPr>
            <a:lvl8pPr marL="3198933" indent="0">
              <a:buNone/>
              <a:defRPr sz="900"/>
            </a:lvl8pPr>
            <a:lvl9pPr marL="3655928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A53E0-FC4E-4B7F-8057-B77F70D6E236}" type="datetime1">
              <a:rPr lang="it-IT" smtClean="0"/>
              <a:t>10/04/2019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410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9" y="3600454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9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6981" indent="0">
              <a:buNone/>
              <a:defRPr sz="2800"/>
            </a:lvl2pPr>
            <a:lvl3pPr marL="913981" indent="0">
              <a:buNone/>
              <a:defRPr sz="2400"/>
            </a:lvl3pPr>
            <a:lvl4pPr marL="1370969" indent="0">
              <a:buNone/>
              <a:defRPr sz="2000"/>
            </a:lvl4pPr>
            <a:lvl5pPr marL="1827964" indent="0">
              <a:buNone/>
              <a:defRPr sz="2000"/>
            </a:lvl5pPr>
            <a:lvl6pPr marL="2284945" indent="0">
              <a:buNone/>
              <a:defRPr sz="2000"/>
            </a:lvl6pPr>
            <a:lvl7pPr marL="2741943" indent="0">
              <a:buNone/>
              <a:defRPr sz="2000"/>
            </a:lvl7pPr>
            <a:lvl8pPr marL="3198933" indent="0">
              <a:buNone/>
              <a:defRPr sz="2000"/>
            </a:lvl8pPr>
            <a:lvl9pPr marL="3655928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9" y="4025517"/>
            <a:ext cx="5486400" cy="603647"/>
          </a:xfrm>
        </p:spPr>
        <p:txBody>
          <a:bodyPr/>
          <a:lstStyle>
            <a:lvl1pPr marL="0" indent="0">
              <a:buNone/>
              <a:defRPr sz="1500"/>
            </a:lvl1pPr>
            <a:lvl2pPr marL="456981" indent="0">
              <a:buNone/>
              <a:defRPr sz="1200"/>
            </a:lvl2pPr>
            <a:lvl3pPr marL="913981" indent="0">
              <a:buNone/>
              <a:defRPr sz="1100"/>
            </a:lvl3pPr>
            <a:lvl4pPr marL="1370969" indent="0">
              <a:buNone/>
              <a:defRPr sz="900"/>
            </a:lvl4pPr>
            <a:lvl5pPr marL="1827964" indent="0">
              <a:buNone/>
              <a:defRPr sz="900"/>
            </a:lvl5pPr>
            <a:lvl6pPr marL="2284945" indent="0">
              <a:buNone/>
              <a:defRPr sz="900"/>
            </a:lvl6pPr>
            <a:lvl7pPr marL="2741943" indent="0">
              <a:buNone/>
              <a:defRPr sz="900"/>
            </a:lvl7pPr>
            <a:lvl8pPr marL="3198933" indent="0">
              <a:buNone/>
              <a:defRPr sz="900"/>
            </a:lvl8pPr>
            <a:lvl9pPr marL="3655928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B5BA9-3404-40F9-B634-F63589F63DDE}" type="datetime1">
              <a:rPr lang="it-IT" smtClean="0"/>
              <a:t>10/04/2019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581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396" tIns="45699" rIns="91396" bIns="45699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00154"/>
            <a:ext cx="8229600" cy="3394472"/>
          </a:xfrm>
          <a:prstGeom prst="rect">
            <a:avLst/>
          </a:prstGeom>
        </p:spPr>
        <p:txBody>
          <a:bodyPr vert="horz" lIns="91396" tIns="45699" rIns="91396" bIns="45699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4767267"/>
            <a:ext cx="2133600" cy="273844"/>
          </a:xfrm>
          <a:prstGeom prst="rect">
            <a:avLst/>
          </a:prstGeom>
        </p:spPr>
        <p:txBody>
          <a:bodyPr vert="horz" lIns="91396" tIns="45699" rIns="91396" bIns="4569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178DA-C07C-4612-802D-8780D03DB2F3}" type="datetime1">
              <a:rPr lang="it-IT" smtClean="0"/>
              <a:t>10/04/2019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4767267"/>
            <a:ext cx="2895600" cy="273844"/>
          </a:xfrm>
          <a:prstGeom prst="rect">
            <a:avLst/>
          </a:prstGeom>
        </p:spPr>
        <p:txBody>
          <a:bodyPr vert="horz" lIns="91396" tIns="45699" rIns="91396" bIns="4569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1" y="4767267"/>
            <a:ext cx="2133600" cy="273844"/>
          </a:xfrm>
          <a:prstGeom prst="rect">
            <a:avLst/>
          </a:prstGeom>
        </p:spPr>
        <p:txBody>
          <a:bodyPr vert="horz" lIns="91396" tIns="45699" rIns="91396" bIns="4569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55E64-09E7-E944-8DB2-BD243D665CB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439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456981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45" indent="-342745" algn="l" defTabSz="456981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613" indent="-285618" algn="l" defTabSz="456981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472" indent="-228497" algn="l" defTabSz="456981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467" indent="-228497" algn="l" defTabSz="456981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455" indent="-228497" algn="l" defTabSz="456981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455" indent="-228497" algn="l" defTabSz="45698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436" indent="-228497" algn="l" defTabSz="45698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431" indent="-228497" algn="l" defTabSz="45698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419" indent="-228497" algn="l" defTabSz="456981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81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81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69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964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945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943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933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928" algn="l" defTabSz="45698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emf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13">
            <a:extLst>
              <a:ext uri="{FF2B5EF4-FFF2-40B4-BE49-F238E27FC236}">
                <a16:creationId xmlns:a16="http://schemas.microsoft.com/office/drawing/2014/main" xmlns="" id="{F80A6B41-1D3D-894F-80B3-7BBC6A29C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953" y="2762783"/>
            <a:ext cx="8378334" cy="1102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lnSpc>
                <a:spcPts val="3060"/>
              </a:lnSpc>
              <a:defRPr/>
            </a:pPr>
            <a:r>
              <a:rPr lang="it-IT" sz="3000" b="1" dirty="0" smtClean="0">
                <a:solidFill>
                  <a:srgbClr val="CA0A24"/>
                </a:solidFill>
                <a:latin typeface="Trebuchet MS" panose="020B0703020202090204" pitchFamily="34" charset="0"/>
                <a:cs typeface="Arial Rounded MT Bold"/>
              </a:rPr>
              <a:t>Adaptive mixed-mode design</a:t>
            </a:r>
          </a:p>
          <a:p>
            <a:pPr>
              <a:lnSpc>
                <a:spcPts val="3060"/>
              </a:lnSpc>
              <a:defRPr/>
            </a:pPr>
            <a:r>
              <a:rPr lang="it-IT" sz="3000" b="1" dirty="0" smtClean="0">
                <a:solidFill>
                  <a:srgbClr val="CA0A24"/>
                </a:solidFill>
                <a:latin typeface="Trebuchet MS" panose="020B0703020202090204" pitchFamily="34" charset="0"/>
                <a:cs typeface="Arial Rounded MT Bold"/>
              </a:rPr>
              <a:t>WP1</a:t>
            </a:r>
            <a:endParaRPr lang="it-IT" sz="3000" b="1" dirty="0">
              <a:solidFill>
                <a:srgbClr val="CA0A24"/>
              </a:solidFill>
              <a:latin typeface="Trebuchet MS" panose="020B0703020202090204" pitchFamily="34" charset="0"/>
              <a:cs typeface="Arial Rounded MT Bold"/>
            </a:endParaRPr>
          </a:p>
        </p:txBody>
      </p:sp>
      <p:sp>
        <p:nvSpPr>
          <p:cNvPr id="2054" name="Text Box 15">
            <a:extLst>
              <a:ext uri="{FF2B5EF4-FFF2-40B4-BE49-F238E27FC236}">
                <a16:creationId xmlns:a16="http://schemas.microsoft.com/office/drawing/2014/main" xmlns="" id="{68230B5C-6CE0-FC4C-B193-F0875173D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2680" y="102240"/>
            <a:ext cx="1974203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it-IT" sz="15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ROME</a:t>
            </a:r>
          </a:p>
          <a:p>
            <a:pPr>
              <a:defRPr/>
            </a:pPr>
            <a:r>
              <a:rPr lang="it-IT" sz="15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April 11</a:t>
            </a:r>
            <a:r>
              <a:rPr lang="it-IT" sz="1500" baseline="300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th | </a:t>
            </a:r>
            <a:r>
              <a:rPr lang="it-IT" sz="15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12</a:t>
            </a:r>
            <a:r>
              <a:rPr lang="it-IT" sz="1500" baseline="300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th   </a:t>
            </a:r>
            <a:r>
              <a:rPr lang="it-IT" sz="15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2019</a:t>
            </a:r>
            <a:endParaRPr lang="it-IT" sz="1500" baseline="30000" dirty="0">
              <a:solidFill>
                <a:schemeClr val="bg1">
                  <a:lumMod val="50000"/>
                </a:schemeClr>
              </a:solidFill>
              <a:latin typeface="Trebuchet MS" panose="020B0703020202090204" pitchFamily="34" charset="0"/>
              <a:cs typeface="Courier New" charset="0"/>
            </a:endParaRPr>
          </a:p>
          <a:p>
            <a:pPr>
              <a:defRPr/>
            </a:pPr>
            <a:endParaRPr lang="it-IT" sz="18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703020202090204" pitchFamily="34" charset="0"/>
              <a:cs typeface="Courier New" charset="0"/>
            </a:endParaRPr>
          </a:p>
          <a:p>
            <a:pPr>
              <a:defRPr/>
            </a:pPr>
            <a:r>
              <a:rPr lang="it-IT" sz="2700" b="1" dirty="0">
                <a:solidFill>
                  <a:srgbClr val="00529C"/>
                </a:solidFill>
                <a:latin typeface="Trebuchet MS" panose="020B0703020202090204" pitchFamily="34" charset="0"/>
                <a:cs typeface="Courier New" charset="0"/>
              </a:rPr>
              <a:t>MIMOD</a:t>
            </a:r>
          </a:p>
          <a:p>
            <a:pPr>
              <a:defRPr/>
            </a:pPr>
            <a:r>
              <a:rPr lang="it-IT" sz="1800" dirty="0">
                <a:solidFill>
                  <a:srgbClr val="00529C"/>
                </a:solidFill>
                <a:latin typeface="Trebuchet MS" panose="020B0703020202090204" pitchFamily="34" charset="0"/>
                <a:cs typeface="Courier New" charset="0"/>
              </a:rPr>
              <a:t>Mixed-Mode </a:t>
            </a:r>
            <a:r>
              <a:rPr lang="it-IT" sz="1800" dirty="0" err="1">
                <a:solidFill>
                  <a:srgbClr val="00529C"/>
                </a:solidFill>
                <a:latin typeface="Trebuchet MS" panose="020B0703020202090204" pitchFamily="34" charset="0"/>
                <a:cs typeface="Courier New" charset="0"/>
              </a:rPr>
              <a:t>Designs</a:t>
            </a:r>
            <a:r>
              <a:rPr lang="it-IT" sz="1800" dirty="0">
                <a:solidFill>
                  <a:srgbClr val="00529C"/>
                </a:solidFill>
                <a:latin typeface="Trebuchet MS" panose="020B0703020202090204" pitchFamily="34" charset="0"/>
                <a:cs typeface="Courier New" charset="0"/>
              </a:rPr>
              <a:t> for Social </a:t>
            </a:r>
            <a:r>
              <a:rPr lang="it-IT" sz="1800" dirty="0" err="1">
                <a:solidFill>
                  <a:srgbClr val="00529C"/>
                </a:solidFill>
                <a:latin typeface="Trebuchet MS" panose="020B0703020202090204" pitchFamily="34" charset="0"/>
                <a:cs typeface="Courier New" charset="0"/>
              </a:rPr>
              <a:t>Surveys</a:t>
            </a:r>
            <a:endParaRPr lang="it-IT" sz="1800" dirty="0">
              <a:solidFill>
                <a:srgbClr val="00529C"/>
              </a:solidFill>
              <a:latin typeface="Trebuchet MS" panose="020B0703020202090204" pitchFamily="34" charset="0"/>
              <a:cs typeface="Courier New" charset="0"/>
            </a:endParaRPr>
          </a:p>
          <a:p>
            <a:pPr>
              <a:defRPr/>
            </a:pPr>
            <a:endParaRPr lang="it-IT" sz="1800" dirty="0">
              <a:solidFill>
                <a:srgbClr val="00529C"/>
              </a:solidFill>
              <a:latin typeface="Trebuchet MS" panose="020B0703020202090204" pitchFamily="34" charset="0"/>
              <a:cs typeface="Courier New" charset="0"/>
            </a:endParaRPr>
          </a:p>
          <a:p>
            <a:pPr>
              <a:defRPr/>
            </a:pPr>
            <a:r>
              <a:rPr lang="it-IT" sz="1500" dirty="0">
                <a:solidFill>
                  <a:schemeClr val="bg1">
                    <a:lumMod val="50000"/>
                  </a:schemeClr>
                </a:solidFill>
                <a:latin typeface="Trebuchet MS" panose="020B0703020202090204" pitchFamily="34" charset="0"/>
                <a:cs typeface="Courier New" charset="0"/>
              </a:rPr>
              <a:t>FINAL WORKSHOP</a:t>
            </a:r>
          </a:p>
        </p:txBody>
      </p:sp>
      <p:sp>
        <p:nvSpPr>
          <p:cNvPr id="2055" name="Text Box 16">
            <a:extLst>
              <a:ext uri="{FF2B5EF4-FFF2-40B4-BE49-F238E27FC236}">
                <a16:creationId xmlns:a16="http://schemas.microsoft.com/office/drawing/2014/main" xmlns="" id="{EB9C99B0-8318-BA41-BB4A-226A0DD20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712" y="3965840"/>
            <a:ext cx="8296977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defRPr/>
            </a:pPr>
            <a:r>
              <a:rPr lang="it-IT" sz="160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703020202090204" pitchFamily="34" charset="0"/>
              </a:rPr>
              <a:t>Barry Schouten</a:t>
            </a:r>
            <a:endParaRPr lang="it-IT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Trebuchet MS" panose="020B0703020202090204" pitchFamily="34" charset="0"/>
            </a:endParaRPr>
          </a:p>
          <a:p>
            <a:pPr>
              <a:defRPr/>
            </a:pPr>
            <a:r>
              <a:rPr lang="it-IT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703020202090204" pitchFamily="34" charset="0"/>
              </a:rPr>
              <a:t>Statistics Netherlands (CBS)</a:t>
            </a:r>
            <a:endParaRPr lang="it-IT" sz="12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703020202090204" pitchFamily="34" charset="0"/>
            </a:endParaRPr>
          </a:p>
          <a:p>
            <a:pPr>
              <a:spcBef>
                <a:spcPts val="600"/>
              </a:spcBef>
              <a:defRPr/>
            </a:pPr>
            <a:endParaRPr lang="it-IT" sz="1100" dirty="0">
              <a:solidFill>
                <a:schemeClr val="tx1">
                  <a:lumMod val="65000"/>
                  <a:lumOff val="35000"/>
                </a:schemeClr>
              </a:solidFill>
              <a:latin typeface="Trebuchet MS" panose="020B0703020202090204" pitchFamily="34" charset="0"/>
            </a:endParaRPr>
          </a:p>
        </p:txBody>
      </p:sp>
      <p:sp>
        <p:nvSpPr>
          <p:cNvPr id="12" name="Line 5">
            <a:extLst>
              <a:ext uri="{FF2B5EF4-FFF2-40B4-BE49-F238E27FC236}">
                <a16:creationId xmlns:a16="http://schemas.microsoft.com/office/drawing/2014/main" xmlns="" id="{1015FD01-6A29-8F4A-AC2F-07FE2053B7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6954" y="4514219"/>
            <a:ext cx="8378335" cy="3971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  <a:prstDash val="solid"/>
            <a:headEnd/>
            <a:tailEnd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wrap="none" lIns="68580" tIns="34290" rIns="68580" bIns="34290" anchor="ctr"/>
          <a:lstStyle/>
          <a:p>
            <a:pPr>
              <a:defRPr/>
            </a:pPr>
            <a:endParaRPr lang="it-IT" sz="1800" dirty="0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xmlns="" id="{CA591B10-3FF6-0448-B1AA-D79B87972FE1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 bwMode="auto">
          <a:xfrm>
            <a:off x="-26719" y="-74651"/>
            <a:ext cx="6599194" cy="264300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lc="http://schemas.openxmlformats.org/drawingml/2006/lockedCanvas"/>
            </a:ext>
          </a:extLst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347C0623-8E40-5349-B333-F498F7FC24FA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7113" y="4653425"/>
            <a:ext cx="638175" cy="442913"/>
          </a:xfrm>
          <a:prstGeom prst="rect">
            <a:avLst/>
          </a:prstGeom>
          <a:extLst>
            <a:ext uri="{FAA26D3D-D897-4be2-8F04-BA451C77F1D7}">
              <ma14:placeholderFlag xmlns:wpc="http://schemas.microsoft.com/office/word/2010/wordprocessingCanvas" xmlns:mc="http://schemas.openxmlformats.org/markup-compatibility/2006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lc="http://schemas.openxmlformats.org/drawingml/2006/lockedCanvas"/>
            </a:ext>
          </a:extLst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320" y="4553538"/>
            <a:ext cx="1137254" cy="533333"/>
          </a:xfrm>
          <a:prstGeom prst="rect">
            <a:avLst/>
          </a:prstGeom>
        </p:spPr>
      </p:pic>
      <p:pic>
        <p:nvPicPr>
          <p:cNvPr id="10" name="Immagin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8536" y="4552185"/>
            <a:ext cx="1257784" cy="603250"/>
          </a:xfrm>
          <a:prstGeom prst="rect">
            <a:avLst/>
          </a:prstGeom>
        </p:spPr>
      </p:pic>
      <p:pic>
        <p:nvPicPr>
          <p:cNvPr id="11" name="Immagine 2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67138" y="4740010"/>
            <a:ext cx="1358411" cy="23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Immagin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574" y="4597189"/>
            <a:ext cx="469900" cy="469900"/>
          </a:xfrm>
          <a:prstGeom prst="rect">
            <a:avLst/>
          </a:prstGeom>
        </p:spPr>
      </p:pic>
      <p:pic>
        <p:nvPicPr>
          <p:cNvPr id="14" name="Immagin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4499" y="4697659"/>
            <a:ext cx="1143000" cy="33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076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zoom/>
      </p:transition>
    </mc:Choice>
    <mc:Fallback xmlns="">
      <p:transition spd="slow" advClick="0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304925" y="755597"/>
            <a:ext cx="7458074" cy="34265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Adaptive mixed-mode survey design offers a flexible way to balance quality and budget</a:t>
            </a: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Holds true especially in sequential designs with more expensive (interviewer) modes as optional.</a:t>
            </a: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Further within mode differentiation (timing and number of calls/visits) is possible.</a:t>
            </a: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However:</a:t>
            </a:r>
            <a:endParaRPr lang="it-IT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Account of both representation and measurement is crucial;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 flexible  case management system and monitoring is required;</a:t>
            </a: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Future: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May be combined with re-interview designs (WP2)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May be combined with sensor measurements/data (WP5)</a:t>
            </a:r>
            <a:endParaRPr lang="it-IT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747673" y="4423440"/>
            <a:ext cx="406400" cy="273844"/>
          </a:xfrm>
        </p:spPr>
        <p:txBody>
          <a:bodyPr/>
          <a:lstStyle/>
          <a:p>
            <a:r>
              <a:rPr lang="it-IT" dirty="0" smtClean="0"/>
              <a:t>2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213342" y="4645946"/>
            <a:ext cx="4255558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00"/>
              </a:lnSpc>
              <a:spcAft>
                <a:spcPts val="600"/>
              </a:spcAft>
              <a:buClr>
                <a:srgbClr val="CF1E24"/>
              </a:buClr>
              <a:buSzPct val="90000"/>
              <a:defRPr/>
            </a:pP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MIMOD project </a:t>
            </a:r>
            <a:r>
              <a:rPr lang="en-US" altLang="it-IT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Mixed-Mode </a:t>
            </a: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Designs in Social Surveys</a:t>
            </a:r>
          </a:p>
          <a:p>
            <a:pPr>
              <a:lnSpc>
                <a:spcPts val="700"/>
              </a:lnSpc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Rome, 11-12 April 2019</a:t>
            </a:r>
            <a:endParaRPr lang="it-IT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1162543" y="-1"/>
            <a:ext cx="8049193" cy="441134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cxnSp>
        <p:nvCxnSpPr>
          <p:cNvPr id="8" name="Connettore 1 7"/>
          <p:cNvCxnSpPr/>
          <p:nvPr/>
        </p:nvCxnSpPr>
        <p:spPr>
          <a:xfrm>
            <a:off x="1162543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/>
          <p:cNvSpPr txBox="1"/>
          <p:nvPr/>
        </p:nvSpPr>
        <p:spPr>
          <a:xfrm>
            <a:off x="1304925" y="133356"/>
            <a:ext cx="761047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altLang="it-IT" sz="2000" b="1" dirty="0" smtClean="0">
                <a:solidFill>
                  <a:schemeClr val="bg1"/>
                </a:solidFill>
                <a:latin typeface="+mj-lt"/>
              </a:rPr>
              <a:t>Concluding remarks</a:t>
            </a:r>
            <a:endParaRPr lang="it-IT" sz="2000" b="1" dirty="0">
              <a:solidFill>
                <a:schemeClr val="bg1"/>
              </a:solidFill>
            </a:endParaRPr>
          </a:p>
        </p:txBody>
      </p:sp>
      <p:pic>
        <p:nvPicPr>
          <p:cNvPr id="12" name="Immagine 11" descr="EC logo example - horizontal versio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343" y="4585529"/>
            <a:ext cx="1545907" cy="412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574" y="4597189"/>
            <a:ext cx="4699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54727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304925" y="806802"/>
            <a:ext cx="7458074" cy="29854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Adaptive survey design optimizes quality-cost trade-offs by differentiating effort to different (relevant) population strata.</a:t>
            </a: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In MIMOD, differentiation of effort is focussed at the choice of mode strategy per population stratum. </a:t>
            </a: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endParaRPr lang="it-IT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Objectives of WP1 mixed-mode ASD: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Make an inventory of ASD implementations in ESS countries;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Structure the decisions/steps towards an mixed-mode ASD;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Illustrate using two case studies;</a:t>
            </a:r>
            <a:endParaRPr lang="it-IT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747673" y="4423440"/>
            <a:ext cx="406400" cy="273844"/>
          </a:xfrm>
        </p:spPr>
        <p:txBody>
          <a:bodyPr/>
          <a:lstStyle/>
          <a:p>
            <a:r>
              <a:rPr lang="it-IT" dirty="0" smtClean="0"/>
              <a:t>2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213342" y="4645946"/>
            <a:ext cx="4255558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00"/>
              </a:lnSpc>
              <a:spcAft>
                <a:spcPts val="600"/>
              </a:spcAft>
              <a:buClr>
                <a:srgbClr val="CF1E24"/>
              </a:buClr>
              <a:buSzPct val="90000"/>
              <a:defRPr/>
            </a:pP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MIMOD project </a:t>
            </a:r>
            <a:r>
              <a:rPr lang="en-US" altLang="it-IT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Mixed-Mode </a:t>
            </a: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Designs in Social Surveys</a:t>
            </a:r>
          </a:p>
          <a:p>
            <a:pPr>
              <a:lnSpc>
                <a:spcPts val="700"/>
              </a:lnSpc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Rome, 11-12 April 2019</a:t>
            </a:r>
            <a:endParaRPr lang="it-IT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1162543" y="-1"/>
            <a:ext cx="8049193" cy="441134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cxnSp>
        <p:nvCxnSpPr>
          <p:cNvPr id="8" name="Connettore 1 7"/>
          <p:cNvCxnSpPr/>
          <p:nvPr/>
        </p:nvCxnSpPr>
        <p:spPr>
          <a:xfrm>
            <a:off x="1162543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/>
          <p:cNvSpPr txBox="1"/>
          <p:nvPr/>
        </p:nvSpPr>
        <p:spPr>
          <a:xfrm>
            <a:off x="1304925" y="133356"/>
            <a:ext cx="761047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altLang="it-IT" sz="2000" b="1" dirty="0" smtClean="0">
                <a:solidFill>
                  <a:schemeClr val="bg1"/>
                </a:solidFill>
                <a:latin typeface="+mj-lt"/>
              </a:rPr>
              <a:t>Adaptive mixed-mode survey design (ASD) </a:t>
            </a:r>
            <a:endParaRPr lang="it-IT" sz="2000" b="1" dirty="0">
              <a:solidFill>
                <a:schemeClr val="bg1"/>
              </a:solidFill>
            </a:endParaRPr>
          </a:p>
        </p:txBody>
      </p:sp>
      <p:pic>
        <p:nvPicPr>
          <p:cNvPr id="12" name="Immagine 11" descr="EC logo example - horizontal versio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343" y="4585529"/>
            <a:ext cx="1545907" cy="412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574" y="4597189"/>
            <a:ext cx="4699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9560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304925" y="901897"/>
            <a:ext cx="7458074" cy="31136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Findings from WP1 survey: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Mixed-mode ASD implemented only at Stat Netherlands;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ASD is a relatively unknown strategy to balance quality and costs. Eight countries indicated in survey they were unsure whether ASD is applied;</a:t>
            </a: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endParaRPr lang="it-IT" sz="1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Potential reasons: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Implementation demands flexible case management system across modes;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Relatively weak available auxiliary data to stratify the population;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Mostly theoretical approach without many success stories;</a:t>
            </a:r>
            <a:endParaRPr lang="it-IT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747673" y="4423440"/>
            <a:ext cx="406400" cy="273844"/>
          </a:xfrm>
        </p:spPr>
        <p:txBody>
          <a:bodyPr/>
          <a:lstStyle/>
          <a:p>
            <a:r>
              <a:rPr lang="it-IT" dirty="0" smtClean="0"/>
              <a:t>2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213342" y="4645946"/>
            <a:ext cx="4255558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00"/>
              </a:lnSpc>
              <a:spcAft>
                <a:spcPts val="600"/>
              </a:spcAft>
              <a:buClr>
                <a:srgbClr val="CF1E24"/>
              </a:buClr>
              <a:buSzPct val="90000"/>
              <a:defRPr/>
            </a:pP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MIMOD project </a:t>
            </a:r>
            <a:r>
              <a:rPr lang="en-US" altLang="it-IT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Mixed-Mode </a:t>
            </a: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Designs in Social Surveys</a:t>
            </a:r>
          </a:p>
          <a:p>
            <a:pPr>
              <a:lnSpc>
                <a:spcPts val="700"/>
              </a:lnSpc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Rome, 11-12 April 2019</a:t>
            </a:r>
            <a:endParaRPr lang="it-IT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1162543" y="-1"/>
            <a:ext cx="8049193" cy="441134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cxnSp>
        <p:nvCxnSpPr>
          <p:cNvPr id="8" name="Connettore 1 7"/>
          <p:cNvCxnSpPr/>
          <p:nvPr/>
        </p:nvCxnSpPr>
        <p:spPr>
          <a:xfrm>
            <a:off x="1162543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/>
          <p:cNvSpPr txBox="1"/>
          <p:nvPr/>
        </p:nvSpPr>
        <p:spPr>
          <a:xfrm>
            <a:off x="1304925" y="133356"/>
            <a:ext cx="761047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altLang="it-IT" sz="2000" b="1" dirty="0" smtClean="0">
                <a:solidFill>
                  <a:schemeClr val="bg1"/>
                </a:solidFill>
                <a:latin typeface="+mj-lt"/>
              </a:rPr>
              <a:t>WP1 MIMOD survey </a:t>
            </a:r>
            <a:endParaRPr lang="it-IT" sz="2000" b="1" dirty="0">
              <a:solidFill>
                <a:schemeClr val="bg1"/>
              </a:solidFill>
            </a:endParaRPr>
          </a:p>
        </p:txBody>
      </p:sp>
      <p:pic>
        <p:nvPicPr>
          <p:cNvPr id="12" name="Immagine 11" descr="EC logo example - horizontal versio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343" y="4585529"/>
            <a:ext cx="1545907" cy="412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574" y="4597189"/>
            <a:ext cx="4699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68651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304925" y="792172"/>
            <a:ext cx="7458074" cy="35548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Key ingredients of ASD: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Explicit quality and costs metrics;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Relevant auxiliary data;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Design features/interventions</a:t>
            </a:r>
          </a:p>
          <a:p>
            <a:pPr marL="742731" lvl="1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In general: All possible elements of data collection strategy;</a:t>
            </a:r>
          </a:p>
          <a:p>
            <a:pPr marL="742731" lvl="1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In MIMOD: Modes;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Optimization strategy, e.g.</a:t>
            </a:r>
          </a:p>
          <a:p>
            <a:pPr marL="742731" lvl="1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Case prioritization;</a:t>
            </a:r>
          </a:p>
          <a:p>
            <a:pPr marL="742731" lvl="1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Mathematical optimization;</a:t>
            </a:r>
          </a:p>
          <a:p>
            <a:pPr marL="742731" lvl="1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it-IT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Stopping rules based on quota</a:t>
            </a:r>
            <a:endParaRPr lang="it-IT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747673" y="4423440"/>
            <a:ext cx="406400" cy="273844"/>
          </a:xfrm>
        </p:spPr>
        <p:txBody>
          <a:bodyPr/>
          <a:lstStyle/>
          <a:p>
            <a:r>
              <a:rPr lang="it-IT" dirty="0" smtClean="0"/>
              <a:t>2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213342" y="4645946"/>
            <a:ext cx="4255558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00"/>
              </a:lnSpc>
              <a:spcAft>
                <a:spcPts val="600"/>
              </a:spcAft>
              <a:buClr>
                <a:srgbClr val="CF1E24"/>
              </a:buClr>
              <a:buSzPct val="90000"/>
              <a:defRPr/>
            </a:pP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MIMOD project </a:t>
            </a:r>
            <a:r>
              <a:rPr lang="en-US" altLang="it-IT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Mixed-Mode </a:t>
            </a: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Designs in Social Surveys</a:t>
            </a:r>
          </a:p>
          <a:p>
            <a:pPr>
              <a:lnSpc>
                <a:spcPts val="700"/>
              </a:lnSpc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Rome, 11-12 April 2019</a:t>
            </a:r>
            <a:endParaRPr lang="it-IT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1162543" y="-1"/>
            <a:ext cx="8049193" cy="441134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cxnSp>
        <p:nvCxnSpPr>
          <p:cNvPr id="8" name="Connettore 1 7"/>
          <p:cNvCxnSpPr/>
          <p:nvPr/>
        </p:nvCxnSpPr>
        <p:spPr>
          <a:xfrm>
            <a:off x="1162543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/>
          <p:cNvSpPr txBox="1"/>
          <p:nvPr/>
        </p:nvSpPr>
        <p:spPr>
          <a:xfrm>
            <a:off x="1304925" y="133356"/>
            <a:ext cx="761047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altLang="it-IT" sz="2000" b="1" dirty="0" smtClean="0">
                <a:solidFill>
                  <a:schemeClr val="bg1"/>
                </a:solidFill>
                <a:latin typeface="+mj-lt"/>
              </a:rPr>
              <a:t>ASD steps to implementation </a:t>
            </a:r>
            <a:endParaRPr lang="it-IT" sz="2000" b="1" dirty="0">
              <a:solidFill>
                <a:schemeClr val="bg1"/>
              </a:solidFill>
            </a:endParaRPr>
          </a:p>
        </p:txBody>
      </p:sp>
      <p:pic>
        <p:nvPicPr>
          <p:cNvPr id="12" name="Immagine 11" descr="EC logo example - horizontal versio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343" y="4585529"/>
            <a:ext cx="1545907" cy="412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574" y="4597189"/>
            <a:ext cx="4699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68651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304925" y="704392"/>
            <a:ext cx="7458074" cy="37240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sz="1400" dirty="0" smtClean="0"/>
              <a:t>Identify </a:t>
            </a:r>
            <a:r>
              <a:rPr lang="en-GB" sz="1400" dirty="0"/>
              <a:t>priorities;</a:t>
            </a:r>
            <a:endParaRPr lang="nl-NL" sz="1400" dirty="0"/>
          </a:p>
          <a:p>
            <a:pPr marL="342900" lvl="0" indent="-342900">
              <a:buFont typeface="+mj-lt"/>
              <a:buAutoNum type="arabicPeriod"/>
            </a:pPr>
            <a:r>
              <a:rPr lang="en-GB" sz="1400" dirty="0"/>
              <a:t>Identify major risks:</a:t>
            </a:r>
            <a:endParaRPr lang="nl-NL" sz="1400" dirty="0"/>
          </a:p>
          <a:p>
            <a:pPr marL="742731" lvl="1" indent="-285750">
              <a:buFont typeface="Arial" panose="020B0604020202020204" pitchFamily="34" charset="0"/>
              <a:buChar char="•"/>
            </a:pPr>
            <a:r>
              <a:rPr lang="en-GB" sz="1200" dirty="0"/>
              <a:t>Consider risk of incomparability in time;</a:t>
            </a:r>
            <a:endParaRPr lang="nl-NL" sz="1200" dirty="0"/>
          </a:p>
          <a:p>
            <a:pPr marL="742731" lvl="1" indent="-285750">
              <a:buFont typeface="Arial" panose="020B0604020202020204" pitchFamily="34" charset="0"/>
              <a:buChar char="•"/>
            </a:pPr>
            <a:r>
              <a:rPr lang="en-GB" sz="1200" dirty="0"/>
              <a:t>Consider risk of incomparability between subgroups;</a:t>
            </a:r>
            <a:endParaRPr lang="nl-NL" sz="1200" dirty="0"/>
          </a:p>
          <a:p>
            <a:pPr marL="742731" lvl="1" indent="-285750">
              <a:buFont typeface="Arial" panose="020B0604020202020204" pitchFamily="34" charset="0"/>
              <a:buChar char="•"/>
            </a:pPr>
            <a:r>
              <a:rPr lang="en-GB" sz="1200" dirty="0"/>
              <a:t>Consider risk of budget overrun and heavy interviewer workloads in follow-up modes;</a:t>
            </a:r>
            <a:endParaRPr lang="nl-NL" sz="1200" dirty="0"/>
          </a:p>
          <a:p>
            <a:pPr marL="342900" lvl="0" indent="-342900">
              <a:buFont typeface="+mj-lt"/>
              <a:buAutoNum type="arabicPeriod"/>
            </a:pPr>
            <a:r>
              <a:rPr lang="en-GB" sz="1400" dirty="0"/>
              <a:t>Define quality and cost indicators;</a:t>
            </a:r>
            <a:endParaRPr lang="nl-NL" sz="1400" dirty="0"/>
          </a:p>
          <a:p>
            <a:pPr marL="742731" lvl="1" indent="-285750">
              <a:buFont typeface="Arial" panose="020B0604020202020204" pitchFamily="34" charset="0"/>
              <a:buChar char="•"/>
            </a:pPr>
            <a:r>
              <a:rPr lang="en-GB" sz="1200" dirty="0"/>
              <a:t>Consider nonresponse indicators;</a:t>
            </a:r>
            <a:endParaRPr lang="nl-NL" sz="1200" dirty="0"/>
          </a:p>
          <a:p>
            <a:pPr marL="742731" lvl="1" indent="-285750">
              <a:buFont typeface="Arial" panose="020B0604020202020204" pitchFamily="34" charset="0"/>
              <a:buChar char="•"/>
            </a:pPr>
            <a:r>
              <a:rPr lang="en-GB" sz="1200" dirty="0"/>
              <a:t>Consider measurement error indicators;</a:t>
            </a:r>
            <a:endParaRPr lang="nl-NL" sz="1200" dirty="0"/>
          </a:p>
          <a:p>
            <a:pPr marL="742731" lvl="1" indent="-285750">
              <a:buFont typeface="Arial" panose="020B0604020202020204" pitchFamily="34" charset="0"/>
              <a:buChar char="•"/>
            </a:pPr>
            <a:r>
              <a:rPr lang="en-GB" sz="1200" dirty="0"/>
              <a:t>Consider cost indicators;</a:t>
            </a:r>
            <a:endParaRPr lang="nl-NL" sz="1200" dirty="0"/>
          </a:p>
          <a:p>
            <a:pPr marL="342900" lvl="0" indent="-342900">
              <a:buFont typeface="+mj-lt"/>
              <a:buAutoNum type="arabicPeriod"/>
            </a:pPr>
            <a:r>
              <a:rPr lang="en-GB" sz="1400" dirty="0"/>
              <a:t>Define decision rules from:</a:t>
            </a:r>
            <a:endParaRPr lang="nl-NL" sz="1400" dirty="0"/>
          </a:p>
          <a:p>
            <a:pPr marL="742731" lvl="1" indent="-285750">
              <a:buFont typeface="Arial" panose="020B0604020202020204" pitchFamily="34" charset="0"/>
              <a:buChar char="•"/>
            </a:pPr>
            <a:r>
              <a:rPr lang="en-GB" sz="1200" dirty="0"/>
              <a:t>Trial-and-error;</a:t>
            </a:r>
            <a:endParaRPr lang="nl-NL" sz="1200" dirty="0"/>
          </a:p>
          <a:p>
            <a:pPr marL="742731" lvl="1" indent="-285750">
              <a:buFont typeface="Arial" panose="020B0604020202020204" pitchFamily="34" charset="0"/>
              <a:buChar char="•"/>
            </a:pPr>
            <a:r>
              <a:rPr lang="en-GB" sz="1200" dirty="0"/>
              <a:t>Case prioritization;</a:t>
            </a:r>
            <a:endParaRPr lang="nl-NL" sz="1200" dirty="0"/>
          </a:p>
          <a:p>
            <a:pPr marL="742731" lvl="1" indent="-285750">
              <a:buFont typeface="Arial" panose="020B0604020202020204" pitchFamily="34" charset="0"/>
              <a:buChar char="•"/>
            </a:pPr>
            <a:r>
              <a:rPr lang="en-GB" sz="1200" dirty="0"/>
              <a:t>Quota;</a:t>
            </a:r>
            <a:endParaRPr lang="nl-NL" sz="1200" dirty="0"/>
          </a:p>
          <a:p>
            <a:pPr marL="742731" lvl="1" indent="-285750">
              <a:buFont typeface="Arial" panose="020B0604020202020204" pitchFamily="34" charset="0"/>
              <a:buChar char="•"/>
            </a:pPr>
            <a:r>
              <a:rPr lang="en-GB" sz="1200" dirty="0"/>
              <a:t>Mathematical optimization;</a:t>
            </a:r>
            <a:endParaRPr lang="nl-NL" sz="1200" dirty="0"/>
          </a:p>
          <a:p>
            <a:pPr marL="342900" lvl="0" indent="-342900">
              <a:buFont typeface="+mj-lt"/>
              <a:buAutoNum type="arabicPeriod"/>
            </a:pPr>
            <a:r>
              <a:rPr lang="en-GB" sz="1400" dirty="0"/>
              <a:t>Modify the survey design and monitor the outcomes;</a:t>
            </a:r>
            <a:endParaRPr lang="nl-NL" sz="1400" dirty="0"/>
          </a:p>
          <a:p>
            <a:pPr marL="742731" lvl="1" indent="-285750">
              <a:buFont typeface="Arial" panose="020B0604020202020204" pitchFamily="34" charset="0"/>
              <a:buChar char="•"/>
            </a:pPr>
            <a:r>
              <a:rPr lang="en-GB" sz="1200" dirty="0"/>
              <a:t>Develop a dashboard for survey errors;</a:t>
            </a:r>
            <a:endParaRPr lang="nl-NL" sz="1200" dirty="0"/>
          </a:p>
          <a:p>
            <a:pPr marL="742731" lvl="1" indent="-285750">
              <a:buFont typeface="Arial" panose="020B0604020202020204" pitchFamily="34" charset="0"/>
              <a:buChar char="•"/>
            </a:pPr>
            <a:r>
              <a:rPr lang="en-GB" sz="1200" dirty="0"/>
              <a:t>Develop a dashboard for survey costs;</a:t>
            </a:r>
            <a:endParaRPr lang="nl-NL" sz="1200" dirty="0"/>
          </a:p>
          <a:p>
            <a:pPr marL="342900" lvl="0" indent="-342900">
              <a:buFont typeface="+mj-lt"/>
              <a:buAutoNum type="arabicPeriod"/>
            </a:pPr>
            <a:r>
              <a:rPr lang="en-GB" sz="1400" dirty="0"/>
              <a:t>Compute estimates;</a:t>
            </a:r>
            <a:endParaRPr lang="nl-NL" sz="1400" dirty="0"/>
          </a:p>
          <a:p>
            <a:pPr marL="342900" indent="-342900">
              <a:buFont typeface="+mj-lt"/>
              <a:buAutoNum type="arabicPeriod"/>
            </a:pPr>
            <a:r>
              <a:rPr lang="en-GB" sz="1400" dirty="0"/>
              <a:t>Document;</a:t>
            </a:r>
            <a:endParaRPr lang="it-IT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747673" y="4423440"/>
            <a:ext cx="406400" cy="273844"/>
          </a:xfrm>
        </p:spPr>
        <p:txBody>
          <a:bodyPr/>
          <a:lstStyle/>
          <a:p>
            <a:r>
              <a:rPr lang="it-IT" dirty="0" smtClean="0"/>
              <a:t>2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213342" y="4645946"/>
            <a:ext cx="4255558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00"/>
              </a:lnSpc>
              <a:spcAft>
                <a:spcPts val="600"/>
              </a:spcAft>
              <a:buClr>
                <a:srgbClr val="CF1E24"/>
              </a:buClr>
              <a:buSzPct val="90000"/>
              <a:defRPr/>
            </a:pP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MIMOD project </a:t>
            </a:r>
            <a:r>
              <a:rPr lang="en-US" altLang="it-IT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Mixed-Mode </a:t>
            </a: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Designs in Social Surveys</a:t>
            </a:r>
          </a:p>
          <a:p>
            <a:pPr>
              <a:lnSpc>
                <a:spcPts val="700"/>
              </a:lnSpc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Rome, 11-12 April 2019</a:t>
            </a:r>
            <a:endParaRPr lang="it-IT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1162543" y="-1"/>
            <a:ext cx="8049193" cy="441134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cxnSp>
        <p:nvCxnSpPr>
          <p:cNvPr id="8" name="Connettore 1 7"/>
          <p:cNvCxnSpPr/>
          <p:nvPr/>
        </p:nvCxnSpPr>
        <p:spPr>
          <a:xfrm>
            <a:off x="1162543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/>
          <p:cNvSpPr txBox="1"/>
          <p:nvPr/>
        </p:nvSpPr>
        <p:spPr>
          <a:xfrm>
            <a:off x="1304925" y="126041"/>
            <a:ext cx="761047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altLang="it-IT" sz="2000" b="1" dirty="0" smtClean="0">
                <a:solidFill>
                  <a:schemeClr val="bg1"/>
                </a:solidFill>
                <a:latin typeface="+mj-lt"/>
              </a:rPr>
              <a:t>ASD steps to implementation – checklist </a:t>
            </a:r>
            <a:endParaRPr lang="it-IT" sz="2000" b="1" dirty="0">
              <a:solidFill>
                <a:schemeClr val="bg1"/>
              </a:solidFill>
            </a:endParaRPr>
          </a:p>
        </p:txBody>
      </p:sp>
      <p:pic>
        <p:nvPicPr>
          <p:cNvPr id="12" name="Immagine 11" descr="EC logo example - horizontal versio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343" y="4585529"/>
            <a:ext cx="1545907" cy="412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574" y="4597189"/>
            <a:ext cx="4699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54727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304925" y="792172"/>
            <a:ext cx="7458074" cy="31495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Key design feature: yes/no F2F follow-up to web nonrespondents</a:t>
            </a: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Main priorities: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en-GB" sz="1400" dirty="0"/>
              <a:t>A</a:t>
            </a:r>
            <a:r>
              <a:rPr lang="en-GB" sz="1400" dirty="0" smtClean="0"/>
              <a:t>cceptable </a:t>
            </a:r>
            <a:r>
              <a:rPr lang="en-GB" sz="1400" dirty="0"/>
              <a:t>and similar response rates among relevant population </a:t>
            </a:r>
            <a:r>
              <a:rPr lang="en-GB" sz="1400" dirty="0" smtClean="0"/>
              <a:t>subgroups 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en-GB" sz="1400" dirty="0"/>
              <a:t>S</a:t>
            </a:r>
            <a:r>
              <a:rPr lang="en-GB" sz="1400" dirty="0" smtClean="0"/>
              <a:t>ufficient </a:t>
            </a:r>
            <a:r>
              <a:rPr lang="en-GB" sz="1400" dirty="0"/>
              <a:t>precision on annual survey </a:t>
            </a:r>
            <a:r>
              <a:rPr lang="en-GB" sz="1400" dirty="0" smtClean="0"/>
              <a:t>estimates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en-GB" sz="1400" dirty="0"/>
              <a:t>C</a:t>
            </a:r>
            <a:r>
              <a:rPr lang="en-GB" sz="1400" dirty="0" smtClean="0"/>
              <a:t>osts </a:t>
            </a:r>
            <a:r>
              <a:rPr lang="en-GB" sz="1400" dirty="0"/>
              <a:t>satisfying a specified budget</a:t>
            </a:r>
            <a:endParaRPr lang="it-IT" sz="14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Main risks: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en-GB" sz="1400" dirty="0"/>
              <a:t>I</a:t>
            </a:r>
            <a:r>
              <a:rPr lang="en-GB" sz="1400" dirty="0" smtClean="0"/>
              <a:t>ncomparability </a:t>
            </a:r>
            <a:r>
              <a:rPr lang="en-GB" sz="1400" dirty="0"/>
              <a:t>in </a:t>
            </a:r>
            <a:r>
              <a:rPr lang="en-GB" sz="1400" dirty="0" smtClean="0"/>
              <a:t>time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en-GB" sz="1400" dirty="0"/>
              <a:t>U</a:t>
            </a:r>
            <a:r>
              <a:rPr lang="en-GB" sz="1400" dirty="0" smtClean="0"/>
              <a:t>npredictable </a:t>
            </a:r>
            <a:r>
              <a:rPr lang="en-GB" sz="1400" dirty="0"/>
              <a:t>CAPI workload due to varying monthly and annual web response </a:t>
            </a:r>
            <a:r>
              <a:rPr lang="en-GB" sz="1400" dirty="0" smtClean="0"/>
              <a:t>rate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en-GB" sz="1400" dirty="0"/>
              <a:t>I</a:t>
            </a:r>
            <a:r>
              <a:rPr lang="en-GB" sz="1400" dirty="0" smtClean="0"/>
              <a:t>ncomparability </a:t>
            </a:r>
            <a:r>
              <a:rPr lang="en-GB" sz="1400" dirty="0"/>
              <a:t>between different population subgroups of interest</a:t>
            </a:r>
            <a:endParaRPr lang="it-IT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747673" y="4423440"/>
            <a:ext cx="406400" cy="273844"/>
          </a:xfrm>
        </p:spPr>
        <p:txBody>
          <a:bodyPr/>
          <a:lstStyle/>
          <a:p>
            <a:r>
              <a:rPr lang="it-IT" dirty="0" smtClean="0"/>
              <a:t>2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213342" y="4645946"/>
            <a:ext cx="4255558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00"/>
              </a:lnSpc>
              <a:spcAft>
                <a:spcPts val="600"/>
              </a:spcAft>
              <a:buClr>
                <a:srgbClr val="CF1E24"/>
              </a:buClr>
              <a:buSzPct val="90000"/>
              <a:defRPr/>
            </a:pP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MIMOD project </a:t>
            </a:r>
            <a:r>
              <a:rPr lang="en-US" altLang="it-IT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Mixed-Mode </a:t>
            </a: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Designs in Social Surveys</a:t>
            </a:r>
          </a:p>
          <a:p>
            <a:pPr>
              <a:lnSpc>
                <a:spcPts val="700"/>
              </a:lnSpc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Rome, 11-12 April 2019</a:t>
            </a:r>
            <a:endParaRPr lang="it-IT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1162543" y="-1"/>
            <a:ext cx="8049193" cy="441134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cxnSp>
        <p:nvCxnSpPr>
          <p:cNvPr id="8" name="Connettore 1 7"/>
          <p:cNvCxnSpPr/>
          <p:nvPr/>
        </p:nvCxnSpPr>
        <p:spPr>
          <a:xfrm>
            <a:off x="1162543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/>
          <p:cNvSpPr txBox="1"/>
          <p:nvPr/>
        </p:nvSpPr>
        <p:spPr>
          <a:xfrm>
            <a:off x="1304925" y="133356"/>
            <a:ext cx="761047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altLang="it-IT" sz="2000" b="1" dirty="0" smtClean="0">
                <a:solidFill>
                  <a:schemeClr val="bg1"/>
                </a:solidFill>
                <a:latin typeface="+mj-lt"/>
              </a:rPr>
              <a:t>ASD case study – Health Survey/EHIS – priorities and risks  </a:t>
            </a:r>
            <a:endParaRPr lang="it-IT" sz="2000" b="1" dirty="0">
              <a:solidFill>
                <a:schemeClr val="bg1"/>
              </a:solidFill>
            </a:endParaRPr>
          </a:p>
        </p:txBody>
      </p:sp>
      <p:pic>
        <p:nvPicPr>
          <p:cNvPr id="12" name="Immagine 11" descr="EC logo example - horizontal versio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343" y="4585529"/>
            <a:ext cx="1545907" cy="412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574" y="4597189"/>
            <a:ext cx="4699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06412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304925" y="916524"/>
            <a:ext cx="7458074" cy="31136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Objective: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en-GB" sz="1400" dirty="0" smtClean="0"/>
              <a:t>Maximize coefficient </a:t>
            </a:r>
            <a:r>
              <a:rPr lang="en-GB" sz="1400" dirty="0"/>
              <a:t>of variation (CV) of response propensities </a:t>
            </a:r>
            <a:r>
              <a:rPr lang="en-GB" sz="1400" dirty="0" smtClean="0"/>
              <a:t> (combines R-indicator and response rate)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en-GB" sz="1400" dirty="0" smtClean="0"/>
              <a:t>Response propensities modelled by age, income, urbanization, type of household, ethnicity</a:t>
            </a:r>
            <a:endParaRPr lang="it-IT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Constraints: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en-GB" sz="1400" dirty="0"/>
              <a:t>A</a:t>
            </a:r>
            <a:r>
              <a:rPr lang="en-GB" sz="1400" dirty="0" smtClean="0"/>
              <a:t> </a:t>
            </a:r>
            <a:r>
              <a:rPr lang="en-GB" sz="1400" dirty="0"/>
              <a:t>minimum </a:t>
            </a:r>
            <a:r>
              <a:rPr lang="en-GB" sz="1400" dirty="0" smtClean="0"/>
              <a:t>annual total </a:t>
            </a:r>
            <a:r>
              <a:rPr lang="en-GB" sz="1400" dirty="0"/>
              <a:t>number of about 9500 respondents was </a:t>
            </a:r>
            <a:r>
              <a:rPr lang="en-GB" sz="1400" dirty="0" smtClean="0"/>
              <a:t>requested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en-GB" sz="1400" dirty="0"/>
              <a:t>An upper limit of 8000 was imposed to the number of </a:t>
            </a:r>
            <a:r>
              <a:rPr lang="en-GB" sz="1400" dirty="0" err="1"/>
              <a:t>nonrespondents</a:t>
            </a:r>
            <a:r>
              <a:rPr lang="en-GB" sz="1400" dirty="0"/>
              <a:t> that are sent to CAPI, as a proxy for a budget </a:t>
            </a:r>
            <a:r>
              <a:rPr lang="en-GB" sz="1400" dirty="0" smtClean="0"/>
              <a:t>constraint</a:t>
            </a:r>
          </a:p>
          <a:p>
            <a:pPr marL="285750" indent="-285750">
              <a:spcAft>
                <a:spcPts val="1000"/>
              </a:spcAft>
              <a:buClr>
                <a:srgbClr val="CF1E24"/>
              </a:buClr>
              <a:buSzPct val="90000"/>
              <a:buFont typeface="Arial" panose="020B0604020202020204" pitchFamily="34" charset="0"/>
              <a:buChar char="•"/>
              <a:defRPr/>
            </a:pPr>
            <a:r>
              <a:rPr lang="en-GB" sz="1400" dirty="0" smtClean="0"/>
              <a:t>An upper </a:t>
            </a:r>
            <a:r>
              <a:rPr lang="en-GB" sz="1400" dirty="0"/>
              <a:t>limit of 18000 persons was set to the sample </a:t>
            </a:r>
            <a:r>
              <a:rPr lang="en-GB" sz="1400" dirty="0" smtClean="0"/>
              <a:t>size</a:t>
            </a: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en-GB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TO DO:  Inclusion of constraint on mode-specific measurement bias</a:t>
            </a:r>
            <a:endParaRPr lang="it-IT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747673" y="4423440"/>
            <a:ext cx="406400" cy="273844"/>
          </a:xfrm>
        </p:spPr>
        <p:txBody>
          <a:bodyPr/>
          <a:lstStyle/>
          <a:p>
            <a:r>
              <a:rPr lang="it-IT" dirty="0" smtClean="0"/>
              <a:t>2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213342" y="4645946"/>
            <a:ext cx="4255558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00"/>
              </a:lnSpc>
              <a:spcAft>
                <a:spcPts val="600"/>
              </a:spcAft>
              <a:buClr>
                <a:srgbClr val="CF1E24"/>
              </a:buClr>
              <a:buSzPct val="90000"/>
              <a:defRPr/>
            </a:pP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MIMOD project </a:t>
            </a:r>
            <a:r>
              <a:rPr lang="en-US" altLang="it-IT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Mixed-Mode </a:t>
            </a: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Designs in Social Surveys</a:t>
            </a:r>
          </a:p>
          <a:p>
            <a:pPr>
              <a:lnSpc>
                <a:spcPts val="700"/>
              </a:lnSpc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Rome, 11-12 April 2019</a:t>
            </a:r>
            <a:endParaRPr lang="it-IT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1162543" y="-1"/>
            <a:ext cx="8049193" cy="441134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cxnSp>
        <p:nvCxnSpPr>
          <p:cNvPr id="8" name="Connettore 1 7"/>
          <p:cNvCxnSpPr/>
          <p:nvPr/>
        </p:nvCxnSpPr>
        <p:spPr>
          <a:xfrm>
            <a:off x="1162543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/>
          <p:cNvSpPr txBox="1"/>
          <p:nvPr/>
        </p:nvSpPr>
        <p:spPr>
          <a:xfrm>
            <a:off x="1304925" y="133356"/>
            <a:ext cx="761047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altLang="it-IT" sz="2000" b="1" dirty="0" smtClean="0">
                <a:solidFill>
                  <a:schemeClr val="bg1"/>
                </a:solidFill>
                <a:latin typeface="+mj-lt"/>
              </a:rPr>
              <a:t>ASD case study – Health Survey/EHIS – quality and costs  </a:t>
            </a:r>
            <a:endParaRPr lang="it-IT" sz="2000" b="1" dirty="0">
              <a:solidFill>
                <a:schemeClr val="bg1"/>
              </a:solidFill>
            </a:endParaRPr>
          </a:p>
        </p:txBody>
      </p:sp>
      <p:pic>
        <p:nvPicPr>
          <p:cNvPr id="12" name="Immagine 11" descr="EC logo example - horizontal versio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343" y="4585529"/>
            <a:ext cx="1545907" cy="412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574" y="4597189"/>
            <a:ext cx="469900" cy="46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70840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304925" y="799481"/>
            <a:ext cx="7458074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Stratification based on classification tree of web response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747673" y="4423440"/>
            <a:ext cx="406400" cy="273844"/>
          </a:xfrm>
        </p:spPr>
        <p:txBody>
          <a:bodyPr/>
          <a:lstStyle/>
          <a:p>
            <a:r>
              <a:rPr lang="it-IT" dirty="0" smtClean="0"/>
              <a:t>2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213342" y="4645946"/>
            <a:ext cx="4255558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00"/>
              </a:lnSpc>
              <a:spcAft>
                <a:spcPts val="600"/>
              </a:spcAft>
              <a:buClr>
                <a:srgbClr val="CF1E24"/>
              </a:buClr>
              <a:buSzPct val="90000"/>
              <a:defRPr/>
            </a:pP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MIMOD project </a:t>
            </a:r>
            <a:r>
              <a:rPr lang="en-US" altLang="it-IT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Mixed-Mode </a:t>
            </a: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Designs in Social Surveys</a:t>
            </a:r>
          </a:p>
          <a:p>
            <a:pPr>
              <a:lnSpc>
                <a:spcPts val="700"/>
              </a:lnSpc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Rome, 11-12 April 2019</a:t>
            </a:r>
            <a:endParaRPr lang="it-IT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1162543" y="-1"/>
            <a:ext cx="8049193" cy="441134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cxnSp>
        <p:nvCxnSpPr>
          <p:cNvPr id="8" name="Connettore 1 7"/>
          <p:cNvCxnSpPr/>
          <p:nvPr/>
        </p:nvCxnSpPr>
        <p:spPr>
          <a:xfrm>
            <a:off x="1162543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/>
          <p:cNvSpPr txBox="1"/>
          <p:nvPr/>
        </p:nvSpPr>
        <p:spPr>
          <a:xfrm>
            <a:off x="1304925" y="133356"/>
            <a:ext cx="761047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altLang="it-IT" sz="2000" b="1" dirty="0" smtClean="0">
                <a:solidFill>
                  <a:schemeClr val="bg1"/>
                </a:solidFill>
                <a:latin typeface="+mj-lt"/>
              </a:rPr>
              <a:t>ASD case study – Health Survey/EHIS – optimization  </a:t>
            </a:r>
            <a:endParaRPr lang="it-IT" sz="2000" b="1" dirty="0">
              <a:solidFill>
                <a:schemeClr val="bg1"/>
              </a:solidFill>
            </a:endParaRPr>
          </a:p>
        </p:txBody>
      </p:sp>
      <p:pic>
        <p:nvPicPr>
          <p:cNvPr id="12" name="Immagine 11" descr="EC logo example - horizontal versio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343" y="4585529"/>
            <a:ext cx="1545907" cy="412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574" y="4597189"/>
            <a:ext cx="469900" cy="469900"/>
          </a:xfrm>
          <a:prstGeom prst="rect">
            <a:avLst/>
          </a:prstGeom>
        </p:spPr>
      </p:pic>
      <p:pic>
        <p:nvPicPr>
          <p:cNvPr id="11" name="Afbeelding 1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573" y="1170432"/>
            <a:ext cx="6839712" cy="308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95993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304925" y="799481"/>
            <a:ext cx="7458074" cy="22365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Optimal allocation probabilities of web nonrespondents to F2F follow-up were determined based on mathematical optimization. Per </a:t>
            </a:r>
            <a:r>
              <a:rPr lang="it-IT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month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it-IT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allocation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it-IT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probabilities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are </a:t>
            </a:r>
            <a:r>
              <a:rPr lang="it-IT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rescaled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to </a:t>
            </a:r>
            <a:r>
              <a:rPr lang="it-IT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guarantee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a </a:t>
            </a:r>
            <a:r>
              <a:rPr lang="it-IT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fixed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F2F </a:t>
            </a:r>
            <a:r>
              <a:rPr lang="it-IT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workload</a:t>
            </a: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.</a:t>
            </a: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endParaRPr lang="it-IT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endParaRPr lang="it-IT" sz="16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CV uniform design = 0.158</a:t>
            </a:r>
          </a:p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CV adaptive design  = 0.116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>
          <a:xfrm>
            <a:off x="747673" y="4423440"/>
            <a:ext cx="406400" cy="273844"/>
          </a:xfrm>
        </p:spPr>
        <p:txBody>
          <a:bodyPr/>
          <a:lstStyle/>
          <a:p>
            <a:r>
              <a:rPr lang="it-IT" dirty="0" smtClean="0"/>
              <a:t>2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213342" y="4645946"/>
            <a:ext cx="4255558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00"/>
              </a:lnSpc>
              <a:spcAft>
                <a:spcPts val="600"/>
              </a:spcAft>
              <a:buClr>
                <a:srgbClr val="CF1E24"/>
              </a:buClr>
              <a:buSzPct val="90000"/>
              <a:defRPr/>
            </a:pP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MIMOD project </a:t>
            </a:r>
            <a:r>
              <a:rPr lang="en-US" altLang="it-IT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Mixed-Mode </a:t>
            </a:r>
            <a:r>
              <a:rPr lang="en-US" altLang="it-IT" sz="1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Designs in Social Surveys</a:t>
            </a:r>
          </a:p>
          <a:p>
            <a:pPr>
              <a:lnSpc>
                <a:spcPts val="700"/>
              </a:lnSpc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Rome, 11-12 April 2019</a:t>
            </a:r>
            <a:endParaRPr lang="it-IT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itolo 1"/>
          <p:cNvSpPr txBox="1">
            <a:spLocks/>
          </p:cNvSpPr>
          <p:nvPr/>
        </p:nvSpPr>
        <p:spPr>
          <a:xfrm>
            <a:off x="1162543" y="-1"/>
            <a:ext cx="8049193" cy="441134"/>
          </a:xfrm>
          <a:prstGeom prst="rect">
            <a:avLst/>
          </a:prstGeom>
          <a:solidFill>
            <a:srgbClr val="CF1E24"/>
          </a:solidFill>
          <a:ln>
            <a:noFill/>
          </a:ln>
        </p:spPr>
        <p:txBody>
          <a:bodyPr vert="horz" lIns="91396" tIns="45699" rIns="91396" bIns="45699" rtlCol="0" anchor="ctr"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it-IT" dirty="0"/>
          </a:p>
        </p:txBody>
      </p:sp>
      <p:cxnSp>
        <p:nvCxnSpPr>
          <p:cNvPr id="8" name="Connettore 1 7"/>
          <p:cNvCxnSpPr/>
          <p:nvPr/>
        </p:nvCxnSpPr>
        <p:spPr>
          <a:xfrm>
            <a:off x="1162543" y="4566327"/>
            <a:ext cx="8150793" cy="0"/>
          </a:xfrm>
          <a:prstGeom prst="line">
            <a:avLst/>
          </a:prstGeom>
          <a:ln w="12700" cmpd="sng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/>
          <p:cNvSpPr txBox="1"/>
          <p:nvPr/>
        </p:nvSpPr>
        <p:spPr>
          <a:xfrm>
            <a:off x="1304925" y="133356"/>
            <a:ext cx="761047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1000"/>
              </a:spcAft>
              <a:buClr>
                <a:srgbClr val="CF1E24"/>
              </a:buClr>
              <a:buSzPct val="90000"/>
              <a:defRPr/>
            </a:pPr>
            <a:r>
              <a:rPr lang="it-IT" altLang="it-IT" sz="2000" b="1" dirty="0" smtClean="0">
                <a:solidFill>
                  <a:schemeClr val="bg1"/>
                </a:solidFill>
                <a:latin typeface="+mj-lt"/>
              </a:rPr>
              <a:t>ASD case study – Health Survey/EHIS – optimization</a:t>
            </a:r>
            <a:endParaRPr lang="it-IT" sz="2000" b="1" dirty="0">
              <a:solidFill>
                <a:schemeClr val="bg1"/>
              </a:solidFill>
            </a:endParaRPr>
          </a:p>
        </p:txBody>
      </p:sp>
      <p:pic>
        <p:nvPicPr>
          <p:cNvPr id="12" name="Immagine 11" descr="EC logo example - horizontal versio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8343" y="4585529"/>
            <a:ext cx="1545907" cy="412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574" y="4597189"/>
            <a:ext cx="469900" cy="469900"/>
          </a:xfrm>
          <a:prstGeom prst="rect">
            <a:avLst/>
          </a:prstGeom>
        </p:spPr>
      </p:pic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5665111"/>
              </p:ext>
            </p:extLst>
          </p:nvPr>
        </p:nvGraphicFramePr>
        <p:xfrm>
          <a:off x="4054530" y="1778676"/>
          <a:ext cx="4550641" cy="2120646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656705">
                  <a:extLst>
                    <a:ext uri="{9D8B030D-6E8A-4147-A177-3AD203B41FA5}">
                      <a16:colId xmlns:a16="http://schemas.microsoft.com/office/drawing/2014/main" xmlns="" val="2749899015"/>
                    </a:ext>
                  </a:extLst>
                </a:gridCol>
                <a:gridCol w="942918">
                  <a:extLst>
                    <a:ext uri="{9D8B030D-6E8A-4147-A177-3AD203B41FA5}">
                      <a16:colId xmlns:a16="http://schemas.microsoft.com/office/drawing/2014/main" xmlns="" val="2889529346"/>
                    </a:ext>
                  </a:extLst>
                </a:gridCol>
                <a:gridCol w="931025">
                  <a:extLst>
                    <a:ext uri="{9D8B030D-6E8A-4147-A177-3AD203B41FA5}">
                      <a16:colId xmlns:a16="http://schemas.microsoft.com/office/drawing/2014/main" xmlns="" val="628217878"/>
                    </a:ext>
                  </a:extLst>
                </a:gridCol>
                <a:gridCol w="964276">
                  <a:extLst>
                    <a:ext uri="{9D8B030D-6E8A-4147-A177-3AD203B41FA5}">
                      <a16:colId xmlns:a16="http://schemas.microsoft.com/office/drawing/2014/main" xmlns="" val="3526081098"/>
                    </a:ext>
                  </a:extLst>
                </a:gridCol>
                <a:gridCol w="1055717">
                  <a:extLst>
                    <a:ext uri="{9D8B030D-6E8A-4147-A177-3AD203B41FA5}">
                      <a16:colId xmlns:a16="http://schemas.microsoft.com/office/drawing/2014/main" xmlns="" val="221766411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Stratum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RR web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Alloc F2F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RR F2F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RR tot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41772013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1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42.6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56,4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48.5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58.1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1516306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2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24.8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95.1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47.1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56.4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21091450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3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37.6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71.4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42.3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57.1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8807207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4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23.1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100.0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25.4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42.3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9334799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39.3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43.5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64.8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57.2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41898574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6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36.3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66.5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47.6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57.4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4030010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7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19.3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100.0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30.8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44.4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22338728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8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20.2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100.0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38.7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52.3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29923116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9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28.9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65.8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58.3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57.0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9029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total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35.9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71.5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42.5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55.7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376045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736226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ottoCategoria xmlns="679261c3-551f-4e86-913f-177e0e529669">-</SottoCategoria>
    <Categoria xmlns="c58f2efd-82a8-4ecf-b395-8c25e928921d">Power Point</Categoria>
    <_dlc_DocId xmlns="459159c4-d20a-4ff3-9b11-fbd127bd52e5">INTRANET-14-77</_dlc_DocId>
    <_dlc_DocIdUrl xmlns="459159c4-d20a-4ff3-9b11-fbd127bd52e5">
      <Url>https://intranet.istat.it/Collaborativi/_layouts/15/DocIdRedir.aspx?ID=INTRANET-14-77</Url>
      <Description>INTRANET-14-77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61A2BE3120D674DA36C11D6006822D4" ma:contentTypeVersion="3" ma:contentTypeDescription="Creare un nuovo documento." ma:contentTypeScope="" ma:versionID="2ad8b07f9840a1ce9cd199d874146b74">
  <xsd:schema xmlns:xsd="http://www.w3.org/2001/XMLSchema" xmlns:xs="http://www.w3.org/2001/XMLSchema" xmlns:p="http://schemas.microsoft.com/office/2006/metadata/properties" xmlns:ns2="c58f2efd-82a8-4ecf-b395-8c25e928921d" xmlns:ns3="459159c4-d20a-4ff3-9b11-fbd127bd52e5" xmlns:ns4="679261c3-551f-4e86-913f-177e0e529669" targetNamespace="http://schemas.microsoft.com/office/2006/metadata/properties" ma:root="true" ma:fieldsID="fffb0e16fb90ffea59fef1085e90ecca" ns2:_="" ns3:_="" ns4:_="">
    <xsd:import namespace="c58f2efd-82a8-4ecf-b395-8c25e928921d"/>
    <xsd:import namespace="459159c4-d20a-4ff3-9b11-fbd127bd52e5"/>
    <xsd:import namespace="679261c3-551f-4e86-913f-177e0e529669"/>
    <xsd:element name="properties">
      <xsd:complexType>
        <xsd:sequence>
          <xsd:element name="documentManagement">
            <xsd:complexType>
              <xsd:all>
                <xsd:element ref="ns2:Categoria"/>
                <xsd:element ref="ns3:_dlc_DocId" minOccurs="0"/>
                <xsd:element ref="ns3:_dlc_DocIdUrl" minOccurs="0"/>
                <xsd:element ref="ns3:_dlc_DocIdPersistId" minOccurs="0"/>
                <xsd:element ref="ns4:SottoCategori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8f2efd-82a8-4ecf-b395-8c25e928921d" elementFormDefault="qualified">
    <xsd:import namespace="http://schemas.microsoft.com/office/2006/documentManagement/types"/>
    <xsd:import namespace="http://schemas.microsoft.com/office/infopath/2007/PartnerControls"/>
    <xsd:element name="Categoria" ma:index="8" ma:displayName="Categoria" ma:default="Logo" ma:format="Dropdown" ma:internalName="Categoria">
      <xsd:simpleType>
        <xsd:restriction base="dms:Choice">
          <xsd:enumeration value="Logo"/>
          <xsd:enumeration value="Carta intestata con protocollo"/>
          <xsd:enumeration value="Carta intestata senza protocollo"/>
          <xsd:enumeration value="Power Point"/>
          <xsd:enumeration value="Libri digitali e cartacei"/>
          <xsd:enumeration value="Tavole di dati online"/>
          <xsd:enumeration value="Grafici interattivi"/>
          <xsd:enumeration value="Strumenti di comunicazione per i Censimenti permanenti"/>
          <xsd:enumeration value="Strumenti di comunicazione relativi al Censimento generale dell'Agricoltura 2020"/>
          <xsd:enumeration value="Censimenti permanenti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159c4-d20a-4ff3-9b11-fbd127bd52e5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Valore ID documento" ma:description="Valore dell'ID documento assegnato all'elemento." ma:internalName="_dlc_DocId" ma:readOnly="true">
      <xsd:simpleType>
        <xsd:restriction base="dms:Text"/>
      </xsd:simpleType>
    </xsd:element>
    <xsd:element name="_dlc_DocIdUrl" ma:index="10" nillable="true" ma:displayName="ID documento" ma:description="Collegamento permanente al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261c3-551f-4e86-913f-177e0e529669" elementFormDefault="qualified">
    <xsd:import namespace="http://schemas.microsoft.com/office/2006/documentManagement/types"/>
    <xsd:import namespace="http://schemas.microsoft.com/office/infopath/2007/PartnerControls"/>
    <xsd:element name="SottoCategoria" ma:index="12" nillable="true" ma:displayName="Sottocategoria" ma:default="-" ma:format="Dropdown" ma:internalName="SottoCategoria">
      <xsd:simpleType>
        <xsd:restriction base="dms:Choice">
          <xsd:enumeration value="-"/>
          <xsd:enumeration value="1- CP Generico"/>
          <xsd:enumeration value="2- CP Popolazione"/>
          <xsd:enumeration value="3- CP Imprese"/>
          <xsd:enumeration value="4- CP Istituzioni pubbliche"/>
          <xsd:enumeration value="5- CP Istituzioni non profit"/>
          <xsd:enumeration value="6- CP Agricoltura"/>
          <xsd:enumeration value="7- CP Agricoltura2020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1F3400-3218-46A8-B7DF-4CAC3240349B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FA0E81DE-5F0B-421A-93B4-EF95C1639E19}">
  <ds:schemaRefs>
    <ds:schemaRef ds:uri="http://schemas.microsoft.com/office/2006/documentManagement/types"/>
    <ds:schemaRef ds:uri="c58f2efd-82a8-4ecf-b395-8c25e928921d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679261c3-551f-4e86-913f-177e0e529669"/>
    <ds:schemaRef ds:uri="459159c4-d20a-4ff3-9b11-fbd127bd52e5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8E1E69A-D261-41D1-B2E5-EDFC0C28DA66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DAAA0DE0-1792-4461-8C0E-C44FDC2F5E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8f2efd-82a8-4ecf-b395-8c25e928921d"/>
    <ds:schemaRef ds:uri="459159c4-d20a-4ff3-9b11-fbd127bd52e5"/>
    <ds:schemaRef ds:uri="679261c3-551f-4e86-913f-177e0e5296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</TotalTime>
  <Words>839</Words>
  <Application>Microsoft Office PowerPoint</Application>
  <PresentationFormat>Presentazione su schermo (16:9)</PresentationFormat>
  <Paragraphs>188</Paragraphs>
  <Slides>10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slide</dc:title>
  <dc:creator>elena grimaccia</dc:creator>
  <cp:lastModifiedBy>Manuela Murgia</cp:lastModifiedBy>
  <cp:revision>1316</cp:revision>
  <cp:lastPrinted>2017-02-22T13:28:22Z</cp:lastPrinted>
  <dcterms:created xsi:type="dcterms:W3CDTF">2015-05-13T08:31:54Z</dcterms:created>
  <dcterms:modified xsi:type="dcterms:W3CDTF">2019-04-10T14:30:28Z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0x010100661A2BE3120D674DA36C11D6006822D4</vt:lpwstr>
  </property>
  <property fmtid="{D5CDD505-2E9C-101B-9397-08002B2CF9AE}" pid="3" name="_dlc_DocIdItemGuid">
    <vt:lpwstr>9e0de80d-cc6b-4586-a7d5-f445339ce8d5</vt:lpwstr>
  </property>
</Properties>
</file>