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sldIdLst>
    <p:sldId id="256" r:id="rId3"/>
    <p:sldId id="257" r:id="rId4"/>
    <p:sldId id="258" r:id="rId5"/>
    <p:sldId id="259" r:id="rId6"/>
    <p:sldId id="264" r:id="rId7"/>
    <p:sldId id="261" r:id="rId8"/>
    <p:sldId id="266" r:id="rId9"/>
    <p:sldId id="265" r:id="rId10"/>
    <p:sldId id="260" r:id="rId11"/>
    <p:sldId id="267" r:id="rId12"/>
    <p:sldId id="262" r:id="rId13"/>
    <p:sldId id="263" r:id="rId14"/>
  </p:sldIdLst>
  <p:sldSz cx="12192000" cy="6858000"/>
  <p:notesSz cx="6797675" cy="9926638"/>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4" autoAdjust="0"/>
    <p:restoredTop sz="94660"/>
  </p:normalViewPr>
  <p:slideViewPr>
    <p:cSldViewPr snapToGrid="0">
      <p:cViewPr varScale="1">
        <p:scale>
          <a:sx n="79" d="100"/>
          <a:sy n="79" d="100"/>
        </p:scale>
        <p:origin x="147" y="39"/>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charts/_rels/chart1.xml.rels><?xml version="1.0" encoding="UTF-8" standalone="yes"?>
<Relationships xmlns="http://schemas.openxmlformats.org/package/2006/relationships"><Relationship Id="rId3" Type="http://schemas.openxmlformats.org/officeDocument/2006/relationships/oleObject" Target="file:///C:\Users\rosella.rettaroli\Documents\area%20di%20lavoro\ISTAT%202017%20Tavola%20rotonda\mortality%20and%20health\RR_Costa.xlsx"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Rischio Relativo (età 25-64)</a:t>
            </a:r>
          </a:p>
        </c:rich>
      </c:tx>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it-IT"/>
        </a:p>
      </c:txPr>
    </c:title>
    <c:autoTitleDeleted val="0"/>
    <c:plotArea>
      <c:layout>
        <c:manualLayout>
          <c:layoutTarget val="inner"/>
          <c:xMode val="edge"/>
          <c:yMode val="edge"/>
          <c:x val="0.10486132983377076"/>
          <c:y val="0.11454438102735683"/>
          <c:w val="0.89513867016622917"/>
          <c:h val="0.35087395221041179"/>
        </c:manualLayout>
      </c:layout>
      <c:barChart>
        <c:barDir val="col"/>
        <c:grouping val="clustered"/>
        <c:varyColors val="0"/>
        <c:ser>
          <c:idx val="0"/>
          <c:order val="0"/>
          <c:tx>
            <c:strRef>
              <c:f>Foglio1!$C$3</c:f>
              <c:strCache>
                <c:ptCount val="1"/>
                <c:pt idx="0">
                  <c:v>RR</c:v>
                </c:pt>
              </c:strCache>
            </c:strRef>
          </c:tx>
          <c:spPr>
            <a:solidFill>
              <a:schemeClr val="accent1"/>
            </a:solidFill>
            <a:ln>
              <a:noFill/>
            </a:ln>
            <a:effectLst/>
          </c:spPr>
          <c:invertIfNegative val="0"/>
          <c:dPt>
            <c:idx val="1"/>
            <c:invertIfNegative val="0"/>
            <c:bubble3D val="0"/>
            <c:spPr>
              <a:solidFill>
                <a:srgbClr val="0070C0"/>
              </a:solidFill>
              <a:ln>
                <a:noFill/>
              </a:ln>
              <a:effectLst/>
            </c:spPr>
          </c:dPt>
          <c:dPt>
            <c:idx val="2"/>
            <c:invertIfNegative val="0"/>
            <c:bubble3D val="0"/>
            <c:spPr>
              <a:solidFill>
                <a:srgbClr val="0070C0"/>
              </a:solidFill>
              <a:ln>
                <a:noFill/>
              </a:ln>
              <a:effectLst/>
            </c:spPr>
          </c:dPt>
          <c:dPt>
            <c:idx val="5"/>
            <c:invertIfNegative val="0"/>
            <c:bubble3D val="0"/>
            <c:spPr>
              <a:solidFill>
                <a:srgbClr val="0070C0"/>
              </a:solidFill>
              <a:ln>
                <a:noFill/>
              </a:ln>
              <a:effectLst/>
            </c:spPr>
          </c:dPt>
          <c:dPt>
            <c:idx val="6"/>
            <c:invertIfNegative val="0"/>
            <c:bubble3D val="0"/>
            <c:spPr>
              <a:solidFill>
                <a:srgbClr val="0070C0"/>
              </a:solidFill>
              <a:ln>
                <a:noFill/>
              </a:ln>
              <a:effectLst/>
            </c:spPr>
          </c:dPt>
          <c:dPt>
            <c:idx val="8"/>
            <c:invertIfNegative val="0"/>
            <c:bubble3D val="0"/>
            <c:spPr>
              <a:solidFill>
                <a:srgbClr val="0070C0"/>
              </a:solidFill>
              <a:ln>
                <a:noFill/>
              </a:ln>
              <a:effectLst/>
            </c:spPr>
          </c:dPt>
          <c:dPt>
            <c:idx val="9"/>
            <c:invertIfNegative val="0"/>
            <c:bubble3D val="0"/>
            <c:spPr>
              <a:solidFill>
                <a:srgbClr val="0070C0"/>
              </a:solidFill>
              <a:ln>
                <a:noFill/>
              </a:ln>
              <a:effectLst/>
            </c:spPr>
          </c:dPt>
          <c:cat>
            <c:multiLvlStrRef>
              <c:f>Foglio1!$A$4:$B$13</c:f>
              <c:multiLvlStrCache>
                <c:ptCount val="10"/>
                <c:lvl>
                  <c:pt idx="0">
                    <c:v>alta </c:v>
                  </c:pt>
                  <c:pt idx="1">
                    <c:v>media</c:v>
                  </c:pt>
                  <c:pt idx="2">
                    <c:v>bassa</c:v>
                  </c:pt>
                  <c:pt idx="3">
                    <c:v>grande</c:v>
                  </c:pt>
                  <c:pt idx="4">
                    <c:v>di proprietà, medio piccola</c:v>
                  </c:pt>
                  <c:pt idx="5">
                    <c:v>affitto, medio piccola</c:v>
                  </c:pt>
                  <c:pt idx="6">
                    <c:v>senza bagno o riscaldamento</c:v>
                  </c:pt>
                  <c:pt idx="7">
                    <c:v>Lavoro non manuale</c:v>
                  </c:pt>
                  <c:pt idx="8">
                    <c:v>Lavoro manuale</c:v>
                  </c:pt>
                  <c:pt idx="9">
                    <c:v>casalinga, disoccupato</c:v>
                  </c:pt>
                </c:lvl>
                <c:lvl>
                  <c:pt idx="0">
                    <c:v>Istruzione</c:v>
                  </c:pt>
                  <c:pt idx="3">
                    <c:v>Abitazione</c:v>
                  </c:pt>
                  <c:pt idx="7">
                    <c:v>Classe e condizione prof.le</c:v>
                  </c:pt>
                </c:lvl>
              </c:multiLvlStrCache>
            </c:multiLvlStrRef>
          </c:cat>
          <c:val>
            <c:numRef>
              <c:f>Foglio1!$C$4:$C$13</c:f>
              <c:numCache>
                <c:formatCode>General</c:formatCode>
                <c:ptCount val="10"/>
                <c:pt idx="0">
                  <c:v>1</c:v>
                </c:pt>
                <c:pt idx="1">
                  <c:v>1.5</c:v>
                </c:pt>
                <c:pt idx="2">
                  <c:v>2.46</c:v>
                </c:pt>
                <c:pt idx="3">
                  <c:v>1</c:v>
                </c:pt>
                <c:pt idx="4">
                  <c:v>1.02</c:v>
                </c:pt>
                <c:pt idx="5">
                  <c:v>1.22</c:v>
                </c:pt>
                <c:pt idx="6">
                  <c:v>1.43</c:v>
                </c:pt>
                <c:pt idx="7">
                  <c:v>1</c:v>
                </c:pt>
                <c:pt idx="8">
                  <c:v>1.0900000000000001</c:v>
                </c:pt>
                <c:pt idx="9">
                  <c:v>1.62</c:v>
                </c:pt>
              </c:numCache>
            </c:numRef>
          </c:val>
        </c:ser>
        <c:dLbls>
          <c:showLegendKey val="0"/>
          <c:showVal val="0"/>
          <c:showCatName val="0"/>
          <c:showSerName val="0"/>
          <c:showPercent val="0"/>
          <c:showBubbleSize val="0"/>
        </c:dLbls>
        <c:gapWidth val="219"/>
        <c:overlap val="-27"/>
        <c:axId val="419004032"/>
        <c:axId val="419002944"/>
      </c:barChart>
      <c:catAx>
        <c:axId val="41900403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it-IT"/>
          </a:p>
        </c:txPr>
        <c:crossAx val="419002944"/>
        <c:crosses val="autoZero"/>
        <c:auto val="1"/>
        <c:lblAlgn val="ctr"/>
        <c:lblOffset val="100"/>
        <c:noMultiLvlLbl val="0"/>
      </c:catAx>
      <c:valAx>
        <c:axId val="41900294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it-IT"/>
          </a:p>
        </c:txPr>
        <c:crossAx val="419004032"/>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it-IT"/>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a:prstGeom prst="rect">
            <a:avLst/>
          </a:prstGeom>
        </p:spPr>
        <p:txBody>
          <a:bodyPr anchor="b"/>
          <a:lstStyle>
            <a:lvl1pPr algn="ctr">
              <a:defRPr sz="6000"/>
            </a:lvl1pPr>
          </a:lstStyle>
          <a:p>
            <a:r>
              <a:rPr lang="it-IT" smtClean="0"/>
              <a:t>Fare clic per modificare lo stile del titolo</a:t>
            </a:r>
            <a:endParaRPr lang="it-IT"/>
          </a:p>
        </p:txBody>
      </p:sp>
      <p:sp>
        <p:nvSpPr>
          <p:cNvPr id="3" name="Sottotitolo 2"/>
          <p:cNvSpPr>
            <a:spLocks noGrp="1"/>
          </p:cNvSpPr>
          <p:nvPr>
            <p:ph type="subTitle" idx="1"/>
          </p:nvPr>
        </p:nvSpPr>
        <p:spPr>
          <a:xfrm>
            <a:off x="1524000" y="3602038"/>
            <a:ext cx="9144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smtClean="0"/>
              <a:t>Fare clic per modificare lo stile del sottotitolo dello schema</a:t>
            </a:r>
            <a:endParaRPr lang="it-IT"/>
          </a:p>
        </p:txBody>
      </p:sp>
    </p:spTree>
    <p:extLst>
      <p:ext uri="{BB962C8B-B14F-4D97-AF65-F5344CB8AC3E}">
        <p14:creationId xmlns:p14="http://schemas.microsoft.com/office/powerpoint/2010/main" val="13018491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a:xfrm>
            <a:off x="838200" y="365126"/>
            <a:ext cx="10515600" cy="1325563"/>
          </a:xfrm>
          <a:prstGeom prst="rect">
            <a:avLst/>
          </a:prstGeom>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838200" y="1825625"/>
            <a:ext cx="10515600" cy="4351338"/>
          </a:xfrm>
          <a:prstGeom prst="rect">
            <a:avLst/>
          </a:prstGeo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Tree>
    <p:extLst>
      <p:ext uri="{BB962C8B-B14F-4D97-AF65-F5344CB8AC3E}">
        <p14:creationId xmlns:p14="http://schemas.microsoft.com/office/powerpoint/2010/main" val="40789049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1" y="365125"/>
            <a:ext cx="2628900" cy="5811838"/>
          </a:xfrm>
          <a:prstGeom prst="rect">
            <a:avLst/>
          </a:prstGeo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838201" y="365125"/>
            <a:ext cx="7683500" cy="5811838"/>
          </a:xfrm>
          <a:prstGeom prst="rect">
            <a:avLst/>
          </a:prstGeo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Tree>
    <p:extLst>
      <p:ext uri="{BB962C8B-B14F-4D97-AF65-F5344CB8AC3E}">
        <p14:creationId xmlns:p14="http://schemas.microsoft.com/office/powerpoint/2010/main" val="93755164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a:prstGeom prst="rect">
            <a:avLst/>
          </a:prstGeom>
        </p:spPr>
        <p:txBody>
          <a:bodyPr anchor="b"/>
          <a:lstStyle>
            <a:lvl1pPr algn="ctr">
              <a:defRPr sz="6000"/>
            </a:lvl1pPr>
          </a:lstStyle>
          <a:p>
            <a:r>
              <a:rPr lang="it-IT" smtClean="0"/>
              <a:t>Fare clic per modificare lo stile del titolo</a:t>
            </a:r>
            <a:endParaRPr lang="it-IT"/>
          </a:p>
        </p:txBody>
      </p:sp>
      <p:sp>
        <p:nvSpPr>
          <p:cNvPr id="3" name="Sottotitolo 2"/>
          <p:cNvSpPr>
            <a:spLocks noGrp="1"/>
          </p:cNvSpPr>
          <p:nvPr>
            <p:ph type="subTitle" idx="1"/>
          </p:nvPr>
        </p:nvSpPr>
        <p:spPr>
          <a:xfrm>
            <a:off x="1524000" y="3602038"/>
            <a:ext cx="9144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smtClean="0"/>
              <a:t>Fare clic per modificare lo stile del sottotitolo dello schema</a:t>
            </a:r>
            <a:endParaRPr lang="it-IT"/>
          </a:p>
        </p:txBody>
      </p:sp>
    </p:spTree>
    <p:extLst>
      <p:ext uri="{BB962C8B-B14F-4D97-AF65-F5344CB8AC3E}">
        <p14:creationId xmlns:p14="http://schemas.microsoft.com/office/powerpoint/2010/main" val="323766252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a:xfrm>
            <a:off x="838200" y="365126"/>
            <a:ext cx="10515600" cy="1325563"/>
          </a:xfrm>
          <a:prstGeom prst="rect">
            <a:avLst/>
          </a:prstGeom>
        </p:spPr>
        <p:txBody>
          <a:bodyPr/>
          <a:lstStyle/>
          <a:p>
            <a:r>
              <a:rPr lang="it-IT" smtClean="0"/>
              <a:t>Fare clic per modificare lo stile del titolo</a:t>
            </a:r>
            <a:endParaRPr lang="it-IT"/>
          </a:p>
        </p:txBody>
      </p:sp>
      <p:sp>
        <p:nvSpPr>
          <p:cNvPr id="3" name="Segnaposto contenuto 2"/>
          <p:cNvSpPr>
            <a:spLocks noGrp="1"/>
          </p:cNvSpPr>
          <p:nvPr>
            <p:ph idx="1"/>
          </p:nvPr>
        </p:nvSpPr>
        <p:spPr>
          <a:xfrm>
            <a:off x="838200" y="1825625"/>
            <a:ext cx="10515600" cy="4351338"/>
          </a:xfrm>
          <a:prstGeom prst="rect">
            <a:avLst/>
          </a:prstGeo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Tree>
    <p:extLst>
      <p:ext uri="{BB962C8B-B14F-4D97-AF65-F5344CB8AC3E}">
        <p14:creationId xmlns:p14="http://schemas.microsoft.com/office/powerpoint/2010/main" val="180905125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1" y="1709739"/>
            <a:ext cx="10515600" cy="2852737"/>
          </a:xfrm>
          <a:prstGeom prst="rect">
            <a:avLst/>
          </a:prstGeom>
        </p:spPr>
        <p:txBody>
          <a:bodyPr anchor="b"/>
          <a:lstStyle>
            <a:lvl1pPr>
              <a:defRPr sz="6000"/>
            </a:lvl1pPr>
          </a:lstStyle>
          <a:p>
            <a:r>
              <a:rPr lang="it-IT" smtClean="0"/>
              <a:t>Fare clic per modificare lo stile del titolo</a:t>
            </a:r>
            <a:endParaRPr lang="it-IT"/>
          </a:p>
        </p:txBody>
      </p:sp>
      <p:sp>
        <p:nvSpPr>
          <p:cNvPr id="3" name="Segnaposto testo 2"/>
          <p:cNvSpPr>
            <a:spLocks noGrp="1"/>
          </p:cNvSpPr>
          <p:nvPr>
            <p:ph type="body" idx="1"/>
          </p:nvPr>
        </p:nvSpPr>
        <p:spPr>
          <a:xfrm>
            <a:off x="831851" y="4589464"/>
            <a:ext cx="10515600" cy="1500187"/>
          </a:xfrm>
          <a:prstGeom prst="rect">
            <a:avLst/>
          </a:prstGeo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it-IT" smtClean="0"/>
              <a:t>Fare clic per modificare stili del testo dello schema</a:t>
            </a:r>
          </a:p>
        </p:txBody>
      </p:sp>
    </p:spTree>
    <p:extLst>
      <p:ext uri="{BB962C8B-B14F-4D97-AF65-F5344CB8AC3E}">
        <p14:creationId xmlns:p14="http://schemas.microsoft.com/office/powerpoint/2010/main" val="154745177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a:xfrm>
            <a:off x="838200" y="365126"/>
            <a:ext cx="10515600" cy="1325563"/>
          </a:xfrm>
          <a:prstGeom prst="rect">
            <a:avLst/>
          </a:prstGeom>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838200" y="1825625"/>
            <a:ext cx="5156200" cy="4351338"/>
          </a:xfrm>
          <a:prstGeom prst="rect">
            <a:avLst/>
          </a:prstGeo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6197600" y="1825625"/>
            <a:ext cx="5156200" cy="4351338"/>
          </a:xfrm>
          <a:prstGeom prst="rect">
            <a:avLst/>
          </a:prstGeo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Tree>
    <p:extLst>
      <p:ext uri="{BB962C8B-B14F-4D97-AF65-F5344CB8AC3E}">
        <p14:creationId xmlns:p14="http://schemas.microsoft.com/office/powerpoint/2010/main" val="387402243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40317" y="365126"/>
            <a:ext cx="10515600" cy="1325563"/>
          </a:xfrm>
          <a:prstGeom prst="rect">
            <a:avLst/>
          </a:prstGeom>
        </p:spPr>
        <p:txBody>
          <a:bodyPr/>
          <a:lstStyle/>
          <a:p>
            <a:r>
              <a:rPr lang="it-IT" smtClean="0"/>
              <a:t>Fare clic per modificare lo stile del titolo</a:t>
            </a:r>
            <a:endParaRPr lang="it-IT"/>
          </a:p>
        </p:txBody>
      </p:sp>
      <p:sp>
        <p:nvSpPr>
          <p:cNvPr id="3" name="Segnaposto testo 2"/>
          <p:cNvSpPr>
            <a:spLocks noGrp="1"/>
          </p:cNvSpPr>
          <p:nvPr>
            <p:ph type="body" idx="1"/>
          </p:nvPr>
        </p:nvSpPr>
        <p:spPr>
          <a:xfrm>
            <a:off x="840318" y="1681163"/>
            <a:ext cx="5158316"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840318" y="2505075"/>
            <a:ext cx="5158316" cy="3684588"/>
          </a:xfrm>
          <a:prstGeom prst="rect">
            <a:avLst/>
          </a:prstGeo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6172200" y="1681163"/>
            <a:ext cx="518371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6172200" y="2505075"/>
            <a:ext cx="5183717" cy="3684588"/>
          </a:xfrm>
          <a:prstGeom prst="rect">
            <a:avLst/>
          </a:prstGeo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Tree>
    <p:extLst>
      <p:ext uri="{BB962C8B-B14F-4D97-AF65-F5344CB8AC3E}">
        <p14:creationId xmlns:p14="http://schemas.microsoft.com/office/powerpoint/2010/main" val="268496018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a:xfrm>
            <a:off x="838200" y="365126"/>
            <a:ext cx="10515600" cy="1325563"/>
          </a:xfrm>
          <a:prstGeom prst="rect">
            <a:avLst/>
          </a:prstGeom>
        </p:spPr>
        <p:txBody>
          <a:bodyPr/>
          <a:lstStyle/>
          <a:p>
            <a:r>
              <a:rPr lang="it-IT" smtClean="0"/>
              <a:t>Fare clic per modificare lo stile del titolo</a:t>
            </a:r>
            <a:endParaRPr lang="it-IT"/>
          </a:p>
        </p:txBody>
      </p:sp>
    </p:spTree>
    <p:extLst>
      <p:ext uri="{BB962C8B-B14F-4D97-AF65-F5344CB8AC3E}">
        <p14:creationId xmlns:p14="http://schemas.microsoft.com/office/powerpoint/2010/main" val="18144494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Tree>
    <p:extLst>
      <p:ext uri="{BB962C8B-B14F-4D97-AF65-F5344CB8AC3E}">
        <p14:creationId xmlns:p14="http://schemas.microsoft.com/office/powerpoint/2010/main" val="213663170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40318" y="457200"/>
            <a:ext cx="3932767" cy="1600200"/>
          </a:xfrm>
          <a:prstGeom prst="rect">
            <a:avLst/>
          </a:prstGeom>
        </p:spPr>
        <p:txBody>
          <a:bodyPr anchor="b"/>
          <a:lstStyle>
            <a:lvl1pPr>
              <a:defRPr sz="3200"/>
            </a:lvl1pPr>
          </a:lstStyle>
          <a:p>
            <a:r>
              <a:rPr lang="it-IT" smtClean="0"/>
              <a:t>Fare clic per modificare lo stile del titolo</a:t>
            </a:r>
            <a:endParaRPr lang="it-IT"/>
          </a:p>
        </p:txBody>
      </p:sp>
      <p:sp>
        <p:nvSpPr>
          <p:cNvPr id="3" name="Segnaposto contenuto 2"/>
          <p:cNvSpPr>
            <a:spLocks noGrp="1"/>
          </p:cNvSpPr>
          <p:nvPr>
            <p:ph idx="1"/>
          </p:nvPr>
        </p:nvSpPr>
        <p:spPr>
          <a:xfrm>
            <a:off x="5183717" y="987426"/>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840318" y="2057400"/>
            <a:ext cx="393276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Tree>
    <p:extLst>
      <p:ext uri="{BB962C8B-B14F-4D97-AF65-F5344CB8AC3E}">
        <p14:creationId xmlns:p14="http://schemas.microsoft.com/office/powerpoint/2010/main" val="36275821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a:xfrm>
            <a:off x="838200" y="365126"/>
            <a:ext cx="10515600" cy="1325563"/>
          </a:xfrm>
          <a:prstGeom prst="rect">
            <a:avLst/>
          </a:prstGeom>
        </p:spPr>
        <p:txBody>
          <a:bodyPr/>
          <a:lstStyle/>
          <a:p>
            <a:r>
              <a:rPr lang="it-IT" smtClean="0"/>
              <a:t>Fare clic per modificare lo stile del titolo</a:t>
            </a:r>
            <a:endParaRPr lang="it-IT"/>
          </a:p>
        </p:txBody>
      </p:sp>
      <p:sp>
        <p:nvSpPr>
          <p:cNvPr id="3" name="Segnaposto contenuto 2"/>
          <p:cNvSpPr>
            <a:spLocks noGrp="1"/>
          </p:cNvSpPr>
          <p:nvPr>
            <p:ph idx="1"/>
          </p:nvPr>
        </p:nvSpPr>
        <p:spPr>
          <a:xfrm>
            <a:off x="838200" y="1825625"/>
            <a:ext cx="10515600" cy="4351338"/>
          </a:xfrm>
          <a:prstGeom prst="rect">
            <a:avLst/>
          </a:prstGeo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Tree>
    <p:extLst>
      <p:ext uri="{BB962C8B-B14F-4D97-AF65-F5344CB8AC3E}">
        <p14:creationId xmlns:p14="http://schemas.microsoft.com/office/powerpoint/2010/main" val="65458470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40318" y="457200"/>
            <a:ext cx="3932767" cy="1600200"/>
          </a:xfrm>
          <a:prstGeom prst="rect">
            <a:avLst/>
          </a:prstGeom>
        </p:spPr>
        <p:txBody>
          <a:bodyPr anchor="b"/>
          <a:lstStyle>
            <a:lvl1pPr>
              <a:defRPr sz="3200"/>
            </a:lvl1pPr>
          </a:lstStyle>
          <a:p>
            <a:r>
              <a:rPr lang="it-IT" smtClean="0"/>
              <a:t>Fare clic per modificare lo stile del titolo</a:t>
            </a:r>
            <a:endParaRPr lang="it-IT"/>
          </a:p>
        </p:txBody>
      </p:sp>
      <p:sp>
        <p:nvSpPr>
          <p:cNvPr id="3" name="Segnaposto immagine 2"/>
          <p:cNvSpPr>
            <a:spLocks noGrp="1"/>
          </p:cNvSpPr>
          <p:nvPr>
            <p:ph type="pic" idx="1"/>
          </p:nvPr>
        </p:nvSpPr>
        <p:spPr>
          <a:xfrm>
            <a:off x="5183717" y="987426"/>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it-IT" noProof="0" smtClean="0"/>
              <a:t>Fare clic sull'icona per inserire un'immagine</a:t>
            </a:r>
          </a:p>
        </p:txBody>
      </p:sp>
      <p:sp>
        <p:nvSpPr>
          <p:cNvPr id="4" name="Segnaposto testo 3"/>
          <p:cNvSpPr>
            <a:spLocks noGrp="1"/>
          </p:cNvSpPr>
          <p:nvPr>
            <p:ph type="body" sz="half" idx="2"/>
          </p:nvPr>
        </p:nvSpPr>
        <p:spPr>
          <a:xfrm>
            <a:off x="840318" y="2057400"/>
            <a:ext cx="393276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Tree>
    <p:extLst>
      <p:ext uri="{BB962C8B-B14F-4D97-AF65-F5344CB8AC3E}">
        <p14:creationId xmlns:p14="http://schemas.microsoft.com/office/powerpoint/2010/main" val="95579061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a:xfrm>
            <a:off x="838200" y="365126"/>
            <a:ext cx="10515600" cy="1325563"/>
          </a:xfrm>
          <a:prstGeom prst="rect">
            <a:avLst/>
          </a:prstGeom>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838200" y="1825625"/>
            <a:ext cx="10515600" cy="4351338"/>
          </a:xfrm>
          <a:prstGeom prst="rect">
            <a:avLst/>
          </a:prstGeo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Tree>
    <p:extLst>
      <p:ext uri="{BB962C8B-B14F-4D97-AF65-F5344CB8AC3E}">
        <p14:creationId xmlns:p14="http://schemas.microsoft.com/office/powerpoint/2010/main" val="292876791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1" y="365125"/>
            <a:ext cx="2628900" cy="5811838"/>
          </a:xfrm>
          <a:prstGeom prst="rect">
            <a:avLst/>
          </a:prstGeo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838201" y="365125"/>
            <a:ext cx="7683500" cy="5811838"/>
          </a:xfrm>
          <a:prstGeom prst="rect">
            <a:avLst/>
          </a:prstGeo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Tree>
    <p:extLst>
      <p:ext uri="{BB962C8B-B14F-4D97-AF65-F5344CB8AC3E}">
        <p14:creationId xmlns:p14="http://schemas.microsoft.com/office/powerpoint/2010/main" val="28658567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1" y="1709739"/>
            <a:ext cx="10515600" cy="2852737"/>
          </a:xfrm>
          <a:prstGeom prst="rect">
            <a:avLst/>
          </a:prstGeom>
        </p:spPr>
        <p:txBody>
          <a:bodyPr anchor="b"/>
          <a:lstStyle>
            <a:lvl1pPr>
              <a:defRPr sz="6000"/>
            </a:lvl1pPr>
          </a:lstStyle>
          <a:p>
            <a:r>
              <a:rPr lang="it-IT" smtClean="0"/>
              <a:t>Fare clic per modificare lo stile del titolo</a:t>
            </a:r>
            <a:endParaRPr lang="it-IT"/>
          </a:p>
        </p:txBody>
      </p:sp>
      <p:sp>
        <p:nvSpPr>
          <p:cNvPr id="3" name="Segnaposto testo 2"/>
          <p:cNvSpPr>
            <a:spLocks noGrp="1"/>
          </p:cNvSpPr>
          <p:nvPr>
            <p:ph type="body" idx="1"/>
          </p:nvPr>
        </p:nvSpPr>
        <p:spPr>
          <a:xfrm>
            <a:off x="831851" y="4589464"/>
            <a:ext cx="10515600" cy="1500187"/>
          </a:xfrm>
          <a:prstGeom prst="rect">
            <a:avLst/>
          </a:prstGeo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it-IT" smtClean="0"/>
              <a:t>Fare clic per modificare stili del testo dello schema</a:t>
            </a:r>
          </a:p>
        </p:txBody>
      </p:sp>
    </p:spTree>
    <p:extLst>
      <p:ext uri="{BB962C8B-B14F-4D97-AF65-F5344CB8AC3E}">
        <p14:creationId xmlns:p14="http://schemas.microsoft.com/office/powerpoint/2010/main" val="27283123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a:xfrm>
            <a:off x="838200" y="365126"/>
            <a:ext cx="10515600" cy="1325563"/>
          </a:xfrm>
          <a:prstGeom prst="rect">
            <a:avLst/>
          </a:prstGeom>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838200" y="1825625"/>
            <a:ext cx="5156200" cy="4351338"/>
          </a:xfrm>
          <a:prstGeom prst="rect">
            <a:avLst/>
          </a:prstGeo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6197600" y="1825625"/>
            <a:ext cx="5156200" cy="4351338"/>
          </a:xfrm>
          <a:prstGeom prst="rect">
            <a:avLst/>
          </a:prstGeo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Tree>
    <p:extLst>
      <p:ext uri="{BB962C8B-B14F-4D97-AF65-F5344CB8AC3E}">
        <p14:creationId xmlns:p14="http://schemas.microsoft.com/office/powerpoint/2010/main" val="11758805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40317" y="365126"/>
            <a:ext cx="10515600" cy="1325563"/>
          </a:xfrm>
          <a:prstGeom prst="rect">
            <a:avLst/>
          </a:prstGeom>
        </p:spPr>
        <p:txBody>
          <a:bodyPr/>
          <a:lstStyle/>
          <a:p>
            <a:r>
              <a:rPr lang="it-IT" smtClean="0"/>
              <a:t>Fare clic per modificare lo stile del titolo</a:t>
            </a:r>
            <a:endParaRPr lang="it-IT"/>
          </a:p>
        </p:txBody>
      </p:sp>
      <p:sp>
        <p:nvSpPr>
          <p:cNvPr id="3" name="Segnaposto testo 2"/>
          <p:cNvSpPr>
            <a:spLocks noGrp="1"/>
          </p:cNvSpPr>
          <p:nvPr>
            <p:ph type="body" idx="1"/>
          </p:nvPr>
        </p:nvSpPr>
        <p:spPr>
          <a:xfrm>
            <a:off x="840318" y="1681163"/>
            <a:ext cx="5158316"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840318" y="2505075"/>
            <a:ext cx="5158316" cy="3684588"/>
          </a:xfrm>
          <a:prstGeom prst="rect">
            <a:avLst/>
          </a:prstGeo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6172200" y="1681163"/>
            <a:ext cx="518371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6172200" y="2505075"/>
            <a:ext cx="5183717" cy="3684588"/>
          </a:xfrm>
          <a:prstGeom prst="rect">
            <a:avLst/>
          </a:prstGeo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Tree>
    <p:extLst>
      <p:ext uri="{BB962C8B-B14F-4D97-AF65-F5344CB8AC3E}">
        <p14:creationId xmlns:p14="http://schemas.microsoft.com/office/powerpoint/2010/main" val="3622648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a:xfrm>
            <a:off x="838200" y="365126"/>
            <a:ext cx="10515600" cy="1325563"/>
          </a:xfrm>
          <a:prstGeom prst="rect">
            <a:avLst/>
          </a:prstGeom>
        </p:spPr>
        <p:txBody>
          <a:bodyPr/>
          <a:lstStyle/>
          <a:p>
            <a:r>
              <a:rPr lang="it-IT" smtClean="0"/>
              <a:t>Fare clic per modificare lo stile del titolo</a:t>
            </a:r>
            <a:endParaRPr lang="it-IT"/>
          </a:p>
        </p:txBody>
      </p:sp>
    </p:spTree>
    <p:extLst>
      <p:ext uri="{BB962C8B-B14F-4D97-AF65-F5344CB8AC3E}">
        <p14:creationId xmlns:p14="http://schemas.microsoft.com/office/powerpoint/2010/main" val="3298667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Tree>
    <p:extLst>
      <p:ext uri="{BB962C8B-B14F-4D97-AF65-F5344CB8AC3E}">
        <p14:creationId xmlns:p14="http://schemas.microsoft.com/office/powerpoint/2010/main" val="15076655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40318" y="457200"/>
            <a:ext cx="3932767" cy="1600200"/>
          </a:xfrm>
          <a:prstGeom prst="rect">
            <a:avLst/>
          </a:prstGeom>
        </p:spPr>
        <p:txBody>
          <a:bodyPr anchor="b"/>
          <a:lstStyle>
            <a:lvl1pPr>
              <a:defRPr sz="3200"/>
            </a:lvl1pPr>
          </a:lstStyle>
          <a:p>
            <a:r>
              <a:rPr lang="it-IT" smtClean="0"/>
              <a:t>Fare clic per modificare lo stile del titolo</a:t>
            </a:r>
            <a:endParaRPr lang="it-IT"/>
          </a:p>
        </p:txBody>
      </p:sp>
      <p:sp>
        <p:nvSpPr>
          <p:cNvPr id="3" name="Segnaposto contenuto 2"/>
          <p:cNvSpPr>
            <a:spLocks noGrp="1"/>
          </p:cNvSpPr>
          <p:nvPr>
            <p:ph idx="1"/>
          </p:nvPr>
        </p:nvSpPr>
        <p:spPr>
          <a:xfrm>
            <a:off x="5183717" y="987426"/>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840318" y="2057400"/>
            <a:ext cx="393276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Tree>
    <p:extLst>
      <p:ext uri="{BB962C8B-B14F-4D97-AF65-F5344CB8AC3E}">
        <p14:creationId xmlns:p14="http://schemas.microsoft.com/office/powerpoint/2010/main" val="36098469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40318" y="457200"/>
            <a:ext cx="3932767" cy="1600200"/>
          </a:xfrm>
          <a:prstGeom prst="rect">
            <a:avLst/>
          </a:prstGeom>
        </p:spPr>
        <p:txBody>
          <a:bodyPr anchor="b"/>
          <a:lstStyle>
            <a:lvl1pPr>
              <a:defRPr sz="3200"/>
            </a:lvl1pPr>
          </a:lstStyle>
          <a:p>
            <a:r>
              <a:rPr lang="it-IT" smtClean="0"/>
              <a:t>Fare clic per modificare lo stile del titolo</a:t>
            </a:r>
            <a:endParaRPr lang="it-IT"/>
          </a:p>
        </p:txBody>
      </p:sp>
      <p:sp>
        <p:nvSpPr>
          <p:cNvPr id="3" name="Segnaposto immagine 2"/>
          <p:cNvSpPr>
            <a:spLocks noGrp="1"/>
          </p:cNvSpPr>
          <p:nvPr>
            <p:ph type="pic" idx="1"/>
          </p:nvPr>
        </p:nvSpPr>
        <p:spPr>
          <a:xfrm>
            <a:off x="5183717" y="987426"/>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it-IT" noProof="0" smtClean="0"/>
              <a:t>Fare clic sull'icona per inserire un'immagine</a:t>
            </a:r>
          </a:p>
        </p:txBody>
      </p:sp>
      <p:sp>
        <p:nvSpPr>
          <p:cNvPr id="4" name="Segnaposto testo 3"/>
          <p:cNvSpPr>
            <a:spLocks noGrp="1"/>
          </p:cNvSpPr>
          <p:nvPr>
            <p:ph type="body" sz="half" idx="2"/>
          </p:nvPr>
        </p:nvSpPr>
        <p:spPr>
          <a:xfrm>
            <a:off x="840318" y="2057400"/>
            <a:ext cx="393276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Tree>
    <p:extLst>
      <p:ext uri="{BB962C8B-B14F-4D97-AF65-F5344CB8AC3E}">
        <p14:creationId xmlns:p14="http://schemas.microsoft.com/office/powerpoint/2010/main" val="23277969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3.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4.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29" descr="BANDA ROSSA OPT BOLOGNA RAST"/>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0" y="6454775"/>
            <a:ext cx="12192000" cy="401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Line 23"/>
          <p:cNvSpPr>
            <a:spLocks noChangeShapeType="1"/>
          </p:cNvSpPr>
          <p:nvPr/>
        </p:nvSpPr>
        <p:spPr bwMode="auto">
          <a:xfrm>
            <a:off x="11089217" y="6424614"/>
            <a:ext cx="0" cy="352425"/>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sz="1800"/>
          </a:p>
        </p:txBody>
      </p:sp>
      <p:sp>
        <p:nvSpPr>
          <p:cNvPr id="1028" name="Line 24"/>
          <p:cNvSpPr>
            <a:spLocks noChangeShapeType="1"/>
          </p:cNvSpPr>
          <p:nvPr/>
        </p:nvSpPr>
        <p:spPr bwMode="auto">
          <a:xfrm>
            <a:off x="11089217" y="6092826"/>
            <a:ext cx="0" cy="360363"/>
          </a:xfrm>
          <a:prstGeom prst="line">
            <a:avLst/>
          </a:prstGeom>
          <a:noFill/>
          <a:ln w="38100">
            <a:solidFill>
              <a:srgbClr val="5F5F5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sz="1800"/>
          </a:p>
        </p:txBody>
      </p:sp>
      <p:pic>
        <p:nvPicPr>
          <p:cNvPr id="1029" name="Picture 25" descr="Alma-Mater TAGLIATO"/>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0" y="207964"/>
            <a:ext cx="1722967" cy="1660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0" name="Line 26"/>
          <p:cNvSpPr>
            <a:spLocks noChangeShapeType="1"/>
          </p:cNvSpPr>
          <p:nvPr/>
        </p:nvSpPr>
        <p:spPr bwMode="auto">
          <a:xfrm>
            <a:off x="122767" y="1"/>
            <a:ext cx="0" cy="1871663"/>
          </a:xfrm>
          <a:prstGeom prst="line">
            <a:avLst/>
          </a:prstGeom>
          <a:noFill/>
          <a:ln w="190500">
            <a:solidFill>
              <a:srgbClr val="CC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sz="1800"/>
          </a:p>
        </p:txBody>
      </p:sp>
      <p:sp>
        <p:nvSpPr>
          <p:cNvPr id="1031" name="Line 27"/>
          <p:cNvSpPr>
            <a:spLocks noChangeShapeType="1"/>
          </p:cNvSpPr>
          <p:nvPr/>
        </p:nvSpPr>
        <p:spPr bwMode="auto">
          <a:xfrm>
            <a:off x="0" y="1870075"/>
            <a:ext cx="11074400" cy="0"/>
          </a:xfrm>
          <a:prstGeom prst="line">
            <a:avLst/>
          </a:prstGeom>
          <a:noFill/>
          <a:ln w="38100">
            <a:solidFill>
              <a:srgbClr val="5F5F5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sz="1800"/>
          </a:p>
        </p:txBody>
      </p:sp>
    </p:spTree>
    <p:extLst>
      <p:ext uri="{BB962C8B-B14F-4D97-AF65-F5344CB8AC3E}">
        <p14:creationId xmlns:p14="http://schemas.microsoft.com/office/powerpoint/2010/main" val="263611230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fontAlgn="base" hangingPunct="1">
        <a:spcBef>
          <a:spcPct val="0"/>
        </a:spcBef>
        <a:spcAft>
          <a:spcPct val="0"/>
        </a:spcAft>
        <a:defRPr sz="4400" kern="12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panose="020B0604020202020204" pitchFamily="34" charset="0"/>
        </a:defRPr>
      </a:lvl2pPr>
      <a:lvl3pPr algn="ctr" rtl="0" eaLnBrk="1" fontAlgn="base" hangingPunct="1">
        <a:spcBef>
          <a:spcPct val="0"/>
        </a:spcBef>
        <a:spcAft>
          <a:spcPct val="0"/>
        </a:spcAft>
        <a:defRPr sz="4400">
          <a:solidFill>
            <a:schemeClr val="tx2"/>
          </a:solidFill>
          <a:latin typeface="Arial" panose="020B0604020202020204" pitchFamily="34" charset="0"/>
        </a:defRPr>
      </a:lvl3pPr>
      <a:lvl4pPr algn="ctr" rtl="0" eaLnBrk="1" fontAlgn="base" hangingPunct="1">
        <a:spcBef>
          <a:spcPct val="0"/>
        </a:spcBef>
        <a:spcAft>
          <a:spcPct val="0"/>
        </a:spcAft>
        <a:defRPr sz="4400">
          <a:solidFill>
            <a:schemeClr val="tx2"/>
          </a:solidFill>
          <a:latin typeface="Arial" panose="020B0604020202020204" pitchFamily="34" charset="0"/>
        </a:defRPr>
      </a:lvl4pPr>
      <a:lvl5pPr algn="ctr" rtl="0" eaLnBrk="1" fontAlgn="base" hangingPunct="1">
        <a:spcBef>
          <a:spcPct val="0"/>
        </a:spcBef>
        <a:spcAft>
          <a:spcPct val="0"/>
        </a:spcAft>
        <a:defRPr sz="4400">
          <a:solidFill>
            <a:schemeClr val="tx2"/>
          </a:solidFill>
          <a:latin typeface="Arial" panose="020B0604020202020204" pitchFamily="34" charset="0"/>
        </a:defRPr>
      </a:lvl5pPr>
      <a:lvl6pPr marL="457200" algn="ctr" rtl="0" eaLnBrk="1" fontAlgn="base" hangingPunct="1">
        <a:spcBef>
          <a:spcPct val="0"/>
        </a:spcBef>
        <a:spcAft>
          <a:spcPct val="0"/>
        </a:spcAft>
        <a:defRPr sz="4400">
          <a:solidFill>
            <a:schemeClr val="tx2"/>
          </a:solidFill>
          <a:latin typeface="Arial" panose="020B0604020202020204" pitchFamily="34" charset="0"/>
        </a:defRPr>
      </a:lvl6pPr>
      <a:lvl7pPr marL="914400" algn="ctr" rtl="0" eaLnBrk="1" fontAlgn="base" hangingPunct="1">
        <a:spcBef>
          <a:spcPct val="0"/>
        </a:spcBef>
        <a:spcAft>
          <a:spcPct val="0"/>
        </a:spcAft>
        <a:defRPr sz="4400">
          <a:solidFill>
            <a:schemeClr val="tx2"/>
          </a:solidFill>
          <a:latin typeface="Arial" panose="020B0604020202020204" pitchFamily="34" charset="0"/>
        </a:defRPr>
      </a:lvl7pPr>
      <a:lvl8pPr marL="1371600" algn="ctr" rtl="0" eaLnBrk="1" fontAlgn="base" hangingPunct="1">
        <a:spcBef>
          <a:spcPct val="0"/>
        </a:spcBef>
        <a:spcAft>
          <a:spcPct val="0"/>
        </a:spcAft>
        <a:defRPr sz="4400">
          <a:solidFill>
            <a:schemeClr val="tx2"/>
          </a:solidFill>
          <a:latin typeface="Arial" panose="020B0604020202020204" pitchFamily="34" charset="0"/>
        </a:defRPr>
      </a:lvl8pPr>
      <a:lvl9pPr marL="1828800" algn="ctr" rtl="0" eaLnBrk="1" fontAlgn="base" hangingPunct="1">
        <a:spcBef>
          <a:spcPct val="0"/>
        </a:spcBef>
        <a:spcAft>
          <a:spcPct val="0"/>
        </a:spcAft>
        <a:defRPr sz="4400">
          <a:solidFill>
            <a:schemeClr val="tx2"/>
          </a:solidFill>
          <a:latin typeface="Arial" panose="020B0604020202020204" pitchFamily="34"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2050" name="Picture 36" descr="BANDA ROSSA 2 OPT BOLOGNA RAST"/>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0" y="6454775"/>
            <a:ext cx="12192000" cy="401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1" name="Picture 25" descr="Alma-Mater TAGLIATO"/>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95251" y="103189"/>
            <a:ext cx="1128183" cy="1087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2" name="Line 26"/>
          <p:cNvSpPr>
            <a:spLocks noChangeAspect="1" noChangeShapeType="1"/>
          </p:cNvSpPr>
          <p:nvPr/>
        </p:nvSpPr>
        <p:spPr bwMode="auto">
          <a:xfrm>
            <a:off x="110067" y="1"/>
            <a:ext cx="2117" cy="1184275"/>
          </a:xfrm>
          <a:prstGeom prst="line">
            <a:avLst/>
          </a:prstGeom>
          <a:noFill/>
          <a:ln w="171450">
            <a:solidFill>
              <a:srgbClr val="CC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sz="1800"/>
          </a:p>
        </p:txBody>
      </p:sp>
      <p:sp>
        <p:nvSpPr>
          <p:cNvPr id="2053" name="Line 27"/>
          <p:cNvSpPr>
            <a:spLocks noChangeAspect="1" noChangeShapeType="1"/>
          </p:cNvSpPr>
          <p:nvPr/>
        </p:nvSpPr>
        <p:spPr bwMode="auto">
          <a:xfrm>
            <a:off x="1" y="1182689"/>
            <a:ext cx="11021484" cy="1587"/>
          </a:xfrm>
          <a:prstGeom prst="line">
            <a:avLst/>
          </a:prstGeom>
          <a:noFill/>
          <a:ln w="19050">
            <a:solidFill>
              <a:srgbClr val="5F5F5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sz="1800"/>
          </a:p>
        </p:txBody>
      </p:sp>
      <p:sp>
        <p:nvSpPr>
          <p:cNvPr id="2054" name="Line 34"/>
          <p:cNvSpPr>
            <a:spLocks noChangeShapeType="1"/>
          </p:cNvSpPr>
          <p:nvPr/>
        </p:nvSpPr>
        <p:spPr bwMode="auto">
          <a:xfrm>
            <a:off x="11089217" y="6424614"/>
            <a:ext cx="0" cy="352425"/>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sz="1800"/>
          </a:p>
        </p:txBody>
      </p:sp>
      <p:sp>
        <p:nvSpPr>
          <p:cNvPr id="2055" name="Line 35"/>
          <p:cNvSpPr>
            <a:spLocks noChangeShapeType="1"/>
          </p:cNvSpPr>
          <p:nvPr/>
        </p:nvSpPr>
        <p:spPr bwMode="auto">
          <a:xfrm>
            <a:off x="11089217" y="6092826"/>
            <a:ext cx="0" cy="360363"/>
          </a:xfrm>
          <a:prstGeom prst="line">
            <a:avLst/>
          </a:prstGeom>
          <a:noFill/>
          <a:ln w="38100">
            <a:solidFill>
              <a:srgbClr val="5F5F5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sz="1800"/>
          </a:p>
        </p:txBody>
      </p:sp>
    </p:spTree>
    <p:extLst>
      <p:ext uri="{BB962C8B-B14F-4D97-AF65-F5344CB8AC3E}">
        <p14:creationId xmlns:p14="http://schemas.microsoft.com/office/powerpoint/2010/main" val="329927810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eaLnBrk="1" fontAlgn="base" hangingPunct="1">
        <a:spcBef>
          <a:spcPct val="0"/>
        </a:spcBef>
        <a:spcAft>
          <a:spcPct val="0"/>
        </a:spcAft>
        <a:defRPr sz="4400" kern="12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panose="020B0604020202020204" pitchFamily="34" charset="0"/>
        </a:defRPr>
      </a:lvl2pPr>
      <a:lvl3pPr algn="ctr" rtl="0" eaLnBrk="1" fontAlgn="base" hangingPunct="1">
        <a:spcBef>
          <a:spcPct val="0"/>
        </a:spcBef>
        <a:spcAft>
          <a:spcPct val="0"/>
        </a:spcAft>
        <a:defRPr sz="4400">
          <a:solidFill>
            <a:schemeClr val="tx2"/>
          </a:solidFill>
          <a:latin typeface="Arial" panose="020B0604020202020204" pitchFamily="34" charset="0"/>
        </a:defRPr>
      </a:lvl3pPr>
      <a:lvl4pPr algn="ctr" rtl="0" eaLnBrk="1" fontAlgn="base" hangingPunct="1">
        <a:spcBef>
          <a:spcPct val="0"/>
        </a:spcBef>
        <a:spcAft>
          <a:spcPct val="0"/>
        </a:spcAft>
        <a:defRPr sz="4400">
          <a:solidFill>
            <a:schemeClr val="tx2"/>
          </a:solidFill>
          <a:latin typeface="Arial" panose="020B0604020202020204" pitchFamily="34" charset="0"/>
        </a:defRPr>
      </a:lvl4pPr>
      <a:lvl5pPr algn="ctr" rtl="0" eaLnBrk="1" fontAlgn="base" hangingPunct="1">
        <a:spcBef>
          <a:spcPct val="0"/>
        </a:spcBef>
        <a:spcAft>
          <a:spcPct val="0"/>
        </a:spcAft>
        <a:defRPr sz="4400">
          <a:solidFill>
            <a:schemeClr val="tx2"/>
          </a:solidFill>
          <a:latin typeface="Arial" panose="020B0604020202020204" pitchFamily="34" charset="0"/>
        </a:defRPr>
      </a:lvl5pPr>
      <a:lvl6pPr marL="457200" algn="ctr" rtl="0" eaLnBrk="1" fontAlgn="base" hangingPunct="1">
        <a:spcBef>
          <a:spcPct val="0"/>
        </a:spcBef>
        <a:spcAft>
          <a:spcPct val="0"/>
        </a:spcAft>
        <a:defRPr sz="4400">
          <a:solidFill>
            <a:schemeClr val="tx2"/>
          </a:solidFill>
          <a:latin typeface="Arial" panose="020B0604020202020204" pitchFamily="34" charset="0"/>
        </a:defRPr>
      </a:lvl6pPr>
      <a:lvl7pPr marL="914400" algn="ctr" rtl="0" eaLnBrk="1" fontAlgn="base" hangingPunct="1">
        <a:spcBef>
          <a:spcPct val="0"/>
        </a:spcBef>
        <a:spcAft>
          <a:spcPct val="0"/>
        </a:spcAft>
        <a:defRPr sz="4400">
          <a:solidFill>
            <a:schemeClr val="tx2"/>
          </a:solidFill>
          <a:latin typeface="Arial" panose="020B0604020202020204" pitchFamily="34" charset="0"/>
        </a:defRPr>
      </a:lvl7pPr>
      <a:lvl8pPr marL="1371600" algn="ctr" rtl="0" eaLnBrk="1" fontAlgn="base" hangingPunct="1">
        <a:spcBef>
          <a:spcPct val="0"/>
        </a:spcBef>
        <a:spcAft>
          <a:spcPct val="0"/>
        </a:spcAft>
        <a:defRPr sz="4400">
          <a:solidFill>
            <a:schemeClr val="tx2"/>
          </a:solidFill>
          <a:latin typeface="Arial" panose="020B0604020202020204" pitchFamily="34" charset="0"/>
        </a:defRPr>
      </a:lvl8pPr>
      <a:lvl9pPr marL="1828800" algn="ctr" rtl="0" eaLnBrk="1" fontAlgn="base" hangingPunct="1">
        <a:spcBef>
          <a:spcPct val="0"/>
        </a:spcBef>
        <a:spcAft>
          <a:spcPct val="0"/>
        </a:spcAft>
        <a:defRPr sz="4400">
          <a:solidFill>
            <a:schemeClr val="tx2"/>
          </a:solidFill>
          <a:latin typeface="Arial" panose="020B0604020202020204" pitchFamily="34"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11.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041568" y="1861150"/>
            <a:ext cx="9577987" cy="2387600"/>
          </a:xfrm>
        </p:spPr>
        <p:txBody>
          <a:bodyPr/>
          <a:lstStyle/>
          <a:p>
            <a:r>
              <a:rPr lang="it-IT" dirty="0" smtClean="0"/>
              <a:t>Demografia e gruppi sociali</a:t>
            </a:r>
            <a:endParaRPr lang="it-IT" dirty="0"/>
          </a:p>
        </p:txBody>
      </p:sp>
      <p:sp>
        <p:nvSpPr>
          <p:cNvPr id="4" name="CasellaDiTesto 3"/>
          <p:cNvSpPr txBox="1"/>
          <p:nvPr/>
        </p:nvSpPr>
        <p:spPr>
          <a:xfrm>
            <a:off x="9047110" y="5880016"/>
            <a:ext cx="2343528" cy="369332"/>
          </a:xfrm>
          <a:prstGeom prst="rect">
            <a:avLst/>
          </a:prstGeom>
          <a:noFill/>
        </p:spPr>
        <p:txBody>
          <a:bodyPr wrap="square" rtlCol="0">
            <a:spAutoFit/>
          </a:bodyPr>
          <a:lstStyle/>
          <a:p>
            <a:r>
              <a:rPr lang="it-IT" dirty="0" smtClean="0"/>
              <a:t>Rosella Rettaroli</a:t>
            </a:r>
            <a:endParaRPr lang="it-IT" dirty="0"/>
          </a:p>
        </p:txBody>
      </p:sp>
    </p:spTree>
    <p:extLst>
      <p:ext uri="{BB962C8B-B14F-4D97-AF65-F5344CB8AC3E}">
        <p14:creationId xmlns:p14="http://schemas.microsoft.com/office/powerpoint/2010/main" val="331444208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3. Disabilità</a:t>
            </a:r>
            <a:endParaRPr lang="it-IT" dirty="0"/>
          </a:p>
        </p:txBody>
      </p:sp>
      <p:sp>
        <p:nvSpPr>
          <p:cNvPr id="3" name="Segnaposto contenuto 2"/>
          <p:cNvSpPr>
            <a:spLocks noGrp="1"/>
          </p:cNvSpPr>
          <p:nvPr>
            <p:ph idx="1"/>
          </p:nvPr>
        </p:nvSpPr>
        <p:spPr>
          <a:xfrm>
            <a:off x="838200" y="1825624"/>
            <a:ext cx="10515600" cy="4575175"/>
          </a:xfrm>
        </p:spPr>
        <p:txBody>
          <a:bodyPr/>
          <a:lstStyle/>
          <a:p>
            <a:r>
              <a:rPr lang="it-IT" dirty="0"/>
              <a:t>le quote di vita vissuta con malattie e disabilità, </a:t>
            </a:r>
            <a:r>
              <a:rPr lang="it-IT" dirty="0" smtClean="0"/>
              <a:t>hanno </a:t>
            </a:r>
            <a:r>
              <a:rPr lang="it-IT" dirty="0"/>
              <a:t>ampia variabilità in Europa e tra i diversi gruppi </a:t>
            </a:r>
            <a:r>
              <a:rPr lang="it-IT" dirty="0" smtClean="0"/>
              <a:t>socio-economici </a:t>
            </a:r>
            <a:r>
              <a:rPr lang="it-IT" sz="1200" dirty="0" smtClean="0"/>
              <a:t>(</a:t>
            </a:r>
            <a:r>
              <a:rPr lang="it-IT" sz="1200" dirty="0" err="1" smtClean="0"/>
              <a:t>Cambois</a:t>
            </a:r>
            <a:r>
              <a:rPr lang="it-IT" sz="1200" dirty="0" smtClean="0"/>
              <a:t> et al. 2015)</a:t>
            </a:r>
            <a:r>
              <a:rPr lang="it-IT" dirty="0" smtClean="0"/>
              <a:t>.</a:t>
            </a:r>
            <a:endParaRPr lang="it-IT" dirty="0" smtClean="0"/>
          </a:p>
          <a:p>
            <a:r>
              <a:rPr lang="it-IT" dirty="0"/>
              <a:t>i risultati mettono in luce la presenza di contesti in cui la </a:t>
            </a:r>
            <a:r>
              <a:rPr lang="it-IT" dirty="0" err="1"/>
              <a:t>differenzialità</a:t>
            </a:r>
            <a:r>
              <a:rPr lang="it-IT" dirty="0"/>
              <a:t> tra i gruppi sociali diminuisce (paesi scandinavi), ma anche quelli in cui ad avvantaggiarsi delle risorse del contesto (welfare) sono soprattutto le classi più elevate (paesi Baltici), con l’Italia ed altri paesi Mediterranei in una posizione </a:t>
            </a:r>
            <a:r>
              <a:rPr lang="it-IT" dirty="0" smtClean="0"/>
              <a:t>intermedia</a:t>
            </a:r>
            <a:endParaRPr lang="it-IT" dirty="0"/>
          </a:p>
        </p:txBody>
      </p:sp>
    </p:spTree>
    <p:extLst>
      <p:ext uri="{BB962C8B-B14F-4D97-AF65-F5344CB8AC3E}">
        <p14:creationId xmlns:p14="http://schemas.microsoft.com/office/powerpoint/2010/main" val="354660620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Conclusioni 1/2</a:t>
            </a:r>
            <a:endParaRPr lang="it-IT" dirty="0"/>
          </a:p>
        </p:txBody>
      </p:sp>
      <p:sp>
        <p:nvSpPr>
          <p:cNvPr id="4" name="Rettangolo 3"/>
          <p:cNvSpPr/>
          <p:nvPr/>
        </p:nvSpPr>
        <p:spPr>
          <a:xfrm>
            <a:off x="678230" y="2083774"/>
            <a:ext cx="11208969" cy="4044056"/>
          </a:xfrm>
          <a:prstGeom prst="rect">
            <a:avLst/>
          </a:prstGeom>
        </p:spPr>
        <p:txBody>
          <a:bodyPr wrap="square">
            <a:spAutoFit/>
          </a:bodyPr>
          <a:lstStyle/>
          <a:p>
            <a:pPr marL="342900" lvl="0" indent="-342900">
              <a:lnSpc>
                <a:spcPct val="107000"/>
              </a:lnSpc>
              <a:spcAft>
                <a:spcPts val="0"/>
              </a:spcAft>
              <a:buFont typeface="+mj-lt"/>
              <a:buAutoNum type="arabicParenR"/>
            </a:pPr>
            <a:r>
              <a:rPr lang="it-IT" sz="2400" dirty="0" smtClean="0">
                <a:effectLst/>
                <a:latin typeface="Calibri" panose="020F0502020204030204" pitchFamily="34" charset="0"/>
                <a:ea typeface="Calibri" panose="020F0502020204030204" pitchFamily="34" charset="0"/>
                <a:cs typeface="Times New Roman" panose="02020603050405020304" pitchFamily="18" charset="0"/>
              </a:rPr>
              <a:t>Premesso l’aspetto multidimensionale della classe sociale affrontato con </a:t>
            </a:r>
            <a:r>
              <a:rPr lang="it-IT" sz="2400" dirty="0" err="1" smtClean="0">
                <a:effectLst/>
                <a:latin typeface="Calibri" panose="020F0502020204030204" pitchFamily="34" charset="0"/>
                <a:ea typeface="Calibri" panose="020F0502020204030204" pitchFamily="34" charset="0"/>
                <a:cs typeface="Times New Roman" panose="02020603050405020304" pitchFamily="18" charset="0"/>
              </a:rPr>
              <a:t>proxy</a:t>
            </a:r>
            <a:r>
              <a:rPr lang="it-IT" sz="2400" dirty="0" smtClean="0">
                <a:effectLst/>
                <a:latin typeface="Calibri" panose="020F0502020204030204" pitchFamily="34" charset="0"/>
                <a:ea typeface="Calibri" panose="020F0502020204030204" pitchFamily="34" charset="0"/>
                <a:cs typeface="Times New Roman" panose="02020603050405020304" pitchFamily="18" charset="0"/>
              </a:rPr>
              <a:t> </a:t>
            </a:r>
            <a:r>
              <a:rPr lang="it-IT" sz="2400" dirty="0" smtClean="0">
                <a:effectLst/>
                <a:latin typeface="Calibri" panose="020F0502020204030204" pitchFamily="34" charset="0"/>
                <a:ea typeface="Calibri" panose="020F0502020204030204" pitchFamily="34" charset="0"/>
                <a:cs typeface="Times New Roman" panose="02020603050405020304" pitchFamily="18" charset="0"/>
              </a:rPr>
              <a:t>differenti (istruzione reddito</a:t>
            </a:r>
            <a:r>
              <a:rPr lang="it-IT" sz="2400" dirty="0" smtClean="0">
                <a:effectLst/>
                <a:latin typeface="Calibri" panose="020F0502020204030204" pitchFamily="34" charset="0"/>
                <a:ea typeface="Calibri" panose="020F0502020204030204" pitchFamily="34" charset="0"/>
                <a:cs typeface="Times New Roman" panose="02020603050405020304" pitchFamily="18" charset="0"/>
              </a:rPr>
              <a:t>, classe…) </a:t>
            </a:r>
            <a:r>
              <a:rPr lang="it-IT" sz="2400" b="1" dirty="0" smtClean="0">
                <a:effectLst/>
                <a:latin typeface="Calibri" panose="020F0502020204030204" pitchFamily="34" charset="0"/>
                <a:ea typeface="Calibri" panose="020F0502020204030204" pitchFamily="34" charset="0"/>
                <a:cs typeface="Times New Roman" panose="02020603050405020304" pitchFamily="18" charset="0"/>
              </a:rPr>
              <a:t>ESISTE un legame tra Classe SOCIALE e comportamenti demografici</a:t>
            </a:r>
          </a:p>
          <a:p>
            <a:pPr marL="342900" lvl="0" indent="-342900">
              <a:lnSpc>
                <a:spcPct val="107000"/>
              </a:lnSpc>
              <a:spcAft>
                <a:spcPts val="0"/>
              </a:spcAft>
              <a:buFont typeface="+mj-lt"/>
              <a:buAutoNum type="arabicParenR"/>
            </a:pPr>
            <a:endParaRPr lang="it-IT"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mj-lt"/>
              <a:buAutoNum type="arabicParenR"/>
            </a:pPr>
            <a:r>
              <a:rPr lang="it-IT" sz="2400" b="1" dirty="0" smtClean="0">
                <a:effectLst/>
                <a:latin typeface="Calibri" panose="020F0502020204030204" pitchFamily="34" charset="0"/>
                <a:ea typeface="Calibri" panose="020F0502020204030204" pitchFamily="34" charset="0"/>
                <a:cs typeface="Times New Roman" panose="02020603050405020304" pitchFamily="18" charset="0"/>
              </a:rPr>
              <a:t>La dimensione economica </a:t>
            </a:r>
            <a:r>
              <a:rPr lang="it-IT" sz="2400" dirty="0" smtClean="0">
                <a:effectLst/>
                <a:latin typeface="Calibri" panose="020F0502020204030204" pitchFamily="34" charset="0"/>
                <a:ea typeface="Calibri" panose="020F0502020204030204" pitchFamily="34" charset="0"/>
                <a:cs typeface="Times New Roman" panose="02020603050405020304" pitchFamily="18" charset="0"/>
              </a:rPr>
              <a:t>non è l’unica individuabile ma esiste un ambito di flessibilità legata a </a:t>
            </a:r>
            <a:r>
              <a:rPr lang="it-IT" sz="2400" b="1" dirty="0" smtClean="0">
                <a:effectLst/>
                <a:latin typeface="Calibri" panose="020F0502020204030204" pitchFamily="34" charset="0"/>
                <a:ea typeface="Calibri" panose="020F0502020204030204" pitchFamily="34" charset="0"/>
                <a:cs typeface="Times New Roman" panose="02020603050405020304" pitchFamily="18" charset="0"/>
              </a:rPr>
              <a:t>norme culturali </a:t>
            </a:r>
            <a:r>
              <a:rPr lang="it-IT" sz="2400" dirty="0" smtClean="0">
                <a:effectLst/>
                <a:latin typeface="Calibri" panose="020F0502020204030204" pitchFamily="34" charset="0"/>
                <a:ea typeface="Calibri" panose="020F0502020204030204" pitchFamily="34" charset="0"/>
                <a:cs typeface="Times New Roman" panose="02020603050405020304" pitchFamily="18" charset="0"/>
              </a:rPr>
              <a:t>(timing, dimensione familiare e gli stili di vita) e aspettative individuali.</a:t>
            </a:r>
          </a:p>
          <a:p>
            <a:pPr marL="342900" lvl="0" indent="-342900">
              <a:lnSpc>
                <a:spcPct val="107000"/>
              </a:lnSpc>
              <a:spcAft>
                <a:spcPts val="0"/>
              </a:spcAft>
              <a:buFont typeface="+mj-lt"/>
              <a:buAutoNum type="arabicParenR"/>
            </a:pPr>
            <a:endParaRPr lang="it-IT"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mj-lt"/>
              <a:buAutoNum type="arabicParenR"/>
            </a:pPr>
            <a:r>
              <a:rPr lang="it-IT" sz="2400" dirty="0" smtClean="0">
                <a:latin typeface="Calibri" panose="020F0502020204030204" pitchFamily="34" charset="0"/>
                <a:ea typeface="Calibri" panose="020F0502020204030204" pitchFamily="34" charset="0"/>
                <a:cs typeface="Times New Roman" panose="02020603050405020304" pitchFamily="18" charset="0"/>
              </a:rPr>
              <a:t>Vanno salvaguardate per la demografia le letture longitudinali in approccio </a:t>
            </a:r>
            <a:r>
              <a:rPr lang="it-IT" sz="2400" dirty="0" smtClean="0">
                <a:latin typeface="Calibri" panose="020F0502020204030204" pitchFamily="34" charset="0"/>
                <a:ea typeface="Calibri" panose="020F0502020204030204" pitchFamily="34" charset="0"/>
                <a:cs typeface="Times New Roman" panose="02020603050405020304" pitchFamily="18" charset="0"/>
              </a:rPr>
              <a:t>inter-generazionale oltre che </a:t>
            </a:r>
            <a:r>
              <a:rPr lang="it-IT" sz="2400" dirty="0" err="1" smtClean="0">
                <a:latin typeface="Calibri" panose="020F0502020204030204" pitchFamily="34" charset="0"/>
                <a:ea typeface="Calibri" panose="020F0502020204030204" pitchFamily="34" charset="0"/>
                <a:cs typeface="Times New Roman" panose="02020603050405020304" pitchFamily="18" charset="0"/>
              </a:rPr>
              <a:t>intragenerazionale</a:t>
            </a:r>
            <a:r>
              <a:rPr lang="it-IT" sz="2400" dirty="0" smtClean="0">
                <a:latin typeface="Calibri" panose="020F0502020204030204" pitchFamily="34" charset="0"/>
                <a:ea typeface="Calibri" panose="020F0502020204030204" pitchFamily="34" charset="0"/>
                <a:cs typeface="Times New Roman" panose="02020603050405020304" pitchFamily="18" charset="0"/>
              </a:rPr>
              <a:t>.</a:t>
            </a:r>
            <a:endParaRPr lang="it-IT" sz="2400" dirty="0" smtClean="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9877009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Conclusioni 2/2</a:t>
            </a:r>
            <a:endParaRPr lang="it-IT" dirty="0"/>
          </a:p>
        </p:txBody>
      </p:sp>
      <p:sp>
        <p:nvSpPr>
          <p:cNvPr id="3" name="Segnaposto contenuto 2"/>
          <p:cNvSpPr>
            <a:spLocks noGrp="1"/>
          </p:cNvSpPr>
          <p:nvPr>
            <p:ph idx="1"/>
          </p:nvPr>
        </p:nvSpPr>
        <p:spPr>
          <a:xfrm>
            <a:off x="466283" y="1825624"/>
            <a:ext cx="11268517" cy="4514215"/>
          </a:xfrm>
        </p:spPr>
        <p:txBody>
          <a:bodyPr/>
          <a:lstStyle/>
          <a:p>
            <a:pPr marL="514350" indent="-514350">
              <a:buFont typeface="+mj-lt"/>
              <a:buAutoNum type="arabicParenR" startAt="4"/>
            </a:pPr>
            <a:r>
              <a:rPr lang="it-IT" sz="2400" dirty="0">
                <a:latin typeface="Calibri" panose="020F0502020204030204" pitchFamily="34" charset="0"/>
                <a:ea typeface="Calibri" panose="020F0502020204030204" pitchFamily="34" charset="0"/>
                <a:cs typeface="Times New Roman" panose="02020603050405020304" pitchFamily="18" charset="0"/>
              </a:rPr>
              <a:t>Lavorare sulle classificazioni dei gruppi sociali </a:t>
            </a:r>
            <a:r>
              <a:rPr lang="it-IT" sz="2400" dirty="0" smtClean="0">
                <a:latin typeface="Calibri" panose="020F0502020204030204" pitchFamily="34" charset="0"/>
                <a:ea typeface="Calibri" panose="020F0502020204030204" pitchFamily="34" charset="0"/>
                <a:cs typeface="Times New Roman" panose="02020603050405020304" pitchFamily="18" charset="0"/>
              </a:rPr>
              <a:t>perché siano rappresentative dei cambiamenti </a:t>
            </a:r>
            <a:r>
              <a:rPr lang="it-IT" sz="2400" dirty="0">
                <a:latin typeface="Calibri" panose="020F0502020204030204" pitchFamily="34" charset="0"/>
                <a:ea typeface="Calibri" panose="020F0502020204030204" pitchFamily="34" charset="0"/>
                <a:cs typeface="Times New Roman" panose="02020603050405020304" pitchFamily="18" charset="0"/>
              </a:rPr>
              <a:t>è </a:t>
            </a:r>
            <a:r>
              <a:rPr lang="it-IT" sz="2400" dirty="0" smtClean="0">
                <a:latin typeface="Calibri" panose="020F0502020204030204" pitchFamily="34" charset="0"/>
                <a:ea typeface="Calibri" panose="020F0502020204030204" pitchFamily="34" charset="0"/>
                <a:cs typeface="Times New Roman" panose="02020603050405020304" pitchFamily="18" charset="0"/>
              </a:rPr>
              <a:t>importante </a:t>
            </a:r>
            <a:r>
              <a:rPr lang="it-IT" sz="2400" dirty="0">
                <a:latin typeface="Calibri" panose="020F0502020204030204" pitchFamily="34" charset="0"/>
                <a:ea typeface="Calibri" panose="020F0502020204030204" pitchFamily="34" charset="0"/>
                <a:cs typeface="Times New Roman" panose="02020603050405020304" pitchFamily="18" charset="0"/>
              </a:rPr>
              <a:t>quanto più siamo in momenti di trasformazione dei contesti e delle aspirazioni personali</a:t>
            </a:r>
            <a:r>
              <a:rPr lang="it-IT" sz="2400" dirty="0" smtClean="0">
                <a:latin typeface="Calibri" panose="020F0502020204030204" pitchFamily="34" charset="0"/>
                <a:ea typeface="Calibri" panose="020F0502020204030204" pitchFamily="34" charset="0"/>
                <a:cs typeface="Times New Roman" panose="02020603050405020304" pitchFamily="18" charset="0"/>
              </a:rPr>
              <a:t>.</a:t>
            </a:r>
          </a:p>
          <a:p>
            <a:pPr marL="514350" lvl="0" indent="-514350">
              <a:buFont typeface="+mj-lt"/>
              <a:buAutoNum type="arabicParenR" startAt="4"/>
            </a:pPr>
            <a:r>
              <a:rPr lang="it-IT" sz="2400" dirty="0" smtClean="0">
                <a:latin typeface="Calibri" panose="020F0502020204030204" pitchFamily="34" charset="0"/>
              </a:rPr>
              <a:t>Il </a:t>
            </a:r>
            <a:r>
              <a:rPr lang="it-IT" sz="2400" dirty="0">
                <a:latin typeface="Calibri" panose="020F0502020204030204" pitchFamily="34" charset="0"/>
              </a:rPr>
              <a:t>confronto è necessariamente interdisciplinare </a:t>
            </a:r>
            <a:r>
              <a:rPr lang="it-IT" sz="2400" dirty="0" smtClean="0">
                <a:latin typeface="Calibri" panose="020F0502020204030204" pitchFamily="34" charset="0"/>
              </a:rPr>
              <a:t>e necessita di momenti </a:t>
            </a:r>
            <a:r>
              <a:rPr lang="it-IT" sz="2400" dirty="0">
                <a:latin typeface="Calibri" panose="020F0502020204030204" pitchFamily="34" charset="0"/>
              </a:rPr>
              <a:t>di </a:t>
            </a:r>
            <a:r>
              <a:rPr lang="it-IT" sz="2400" dirty="0" smtClean="0">
                <a:latin typeface="Calibri" panose="020F0502020204030204" pitchFamily="34" charset="0"/>
              </a:rPr>
              <a:t>discussione e di raccordo.</a:t>
            </a:r>
          </a:p>
          <a:p>
            <a:pPr marL="514350" lvl="0" indent="-514350">
              <a:buFont typeface="+mj-lt"/>
              <a:buAutoNum type="arabicParenR" startAt="4"/>
            </a:pPr>
            <a:r>
              <a:rPr lang="it-IT" sz="2400" dirty="0" smtClean="0">
                <a:latin typeface="Calibri" panose="020F0502020204030204" pitchFamily="34" charset="0"/>
              </a:rPr>
              <a:t>Da evitare la dispersione del </a:t>
            </a:r>
            <a:r>
              <a:rPr lang="it-IT" sz="2400" dirty="0">
                <a:latin typeface="Calibri" panose="020F0502020204030204" pitchFamily="34" charset="0"/>
              </a:rPr>
              <a:t>patrimonio conoscitivo </a:t>
            </a:r>
            <a:r>
              <a:rPr lang="it-IT" sz="2400" dirty="0" smtClean="0">
                <a:latin typeface="Calibri" panose="020F0502020204030204" pitchFamily="34" charset="0"/>
              </a:rPr>
              <a:t>cumulato con la </a:t>
            </a:r>
            <a:r>
              <a:rPr lang="it-IT" sz="2400" dirty="0">
                <a:latin typeface="Calibri" panose="020F0502020204030204" pitchFamily="34" charset="0"/>
              </a:rPr>
              <a:t>ricerca preesistente </a:t>
            </a:r>
            <a:r>
              <a:rPr lang="it-IT" sz="2400" dirty="0" smtClean="0">
                <a:latin typeface="Calibri" panose="020F0502020204030204" pitchFamily="34" charset="0"/>
              </a:rPr>
              <a:t>(per non perdere il confronto </a:t>
            </a:r>
            <a:r>
              <a:rPr lang="it-IT" sz="2400" dirty="0">
                <a:latin typeface="Calibri" panose="020F0502020204030204" pitchFamily="34" charset="0"/>
              </a:rPr>
              <a:t>sul lungo periodo e </a:t>
            </a:r>
            <a:r>
              <a:rPr lang="it-IT" sz="2400" dirty="0" smtClean="0">
                <a:latin typeface="Calibri" panose="020F0502020204030204" pitchFamily="34" charset="0"/>
              </a:rPr>
              <a:t>indebolire il </a:t>
            </a:r>
            <a:r>
              <a:rPr lang="it-IT" sz="2400" dirty="0">
                <a:latin typeface="Calibri" panose="020F0502020204030204" pitchFamily="34" charset="0"/>
              </a:rPr>
              <a:t>potere </a:t>
            </a:r>
            <a:r>
              <a:rPr lang="it-IT" sz="2400" dirty="0" smtClean="0">
                <a:latin typeface="Calibri" panose="020F0502020204030204" pitchFamily="34" charset="0"/>
              </a:rPr>
              <a:t>conoscitivo), </a:t>
            </a:r>
            <a:r>
              <a:rPr lang="it-IT" sz="2400" dirty="0">
                <a:latin typeface="Calibri" panose="020F0502020204030204" pitchFamily="34" charset="0"/>
              </a:rPr>
              <a:t>curando la comparabilità </a:t>
            </a:r>
            <a:r>
              <a:rPr lang="it-IT" sz="2400" dirty="0" smtClean="0">
                <a:latin typeface="Calibri" panose="020F0502020204030204" pitchFamily="34" charset="0"/>
              </a:rPr>
              <a:t>(interna e internazionale).</a:t>
            </a:r>
          </a:p>
          <a:p>
            <a:pPr marL="514350" lvl="0" indent="-514350">
              <a:buFont typeface="+mj-lt"/>
              <a:buAutoNum type="arabicParenR" startAt="4"/>
            </a:pPr>
            <a:r>
              <a:rPr lang="it-IT" sz="2400" dirty="0" smtClean="0">
                <a:latin typeface="Calibri" panose="020F0502020204030204" pitchFamily="34" charset="0"/>
              </a:rPr>
              <a:t>Qualsiasi nuovo </a:t>
            </a:r>
            <a:r>
              <a:rPr lang="it-IT" sz="2400" dirty="0">
                <a:latin typeface="Calibri" panose="020F0502020204030204" pitchFamily="34" charset="0"/>
              </a:rPr>
              <a:t>approccio scelto potrà permettere di affinare e aggiornare quanto già presente.</a:t>
            </a:r>
          </a:p>
          <a:p>
            <a:endParaRPr lang="it-IT" dirty="0"/>
          </a:p>
        </p:txBody>
      </p:sp>
    </p:spTree>
    <p:extLst>
      <p:ext uri="{BB962C8B-B14F-4D97-AF65-F5344CB8AC3E}">
        <p14:creationId xmlns:p14="http://schemas.microsoft.com/office/powerpoint/2010/main" val="2327727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Questioni</a:t>
            </a:r>
            <a:endParaRPr lang="it-IT" dirty="0"/>
          </a:p>
        </p:txBody>
      </p:sp>
      <p:sp>
        <p:nvSpPr>
          <p:cNvPr id="3" name="Segnaposto contenuto 2"/>
          <p:cNvSpPr>
            <a:spLocks noGrp="1"/>
          </p:cNvSpPr>
          <p:nvPr>
            <p:ph idx="1"/>
          </p:nvPr>
        </p:nvSpPr>
        <p:spPr>
          <a:xfrm>
            <a:off x="838200" y="1825625"/>
            <a:ext cx="10515600" cy="4653898"/>
          </a:xfrm>
        </p:spPr>
        <p:txBody>
          <a:bodyPr/>
          <a:lstStyle/>
          <a:p>
            <a:pPr lvl="0"/>
            <a:r>
              <a:rPr lang="it-IT" sz="2800" dirty="0"/>
              <a:t>Q</a:t>
            </a:r>
            <a:r>
              <a:rPr lang="it-IT" sz="2800" dirty="0" smtClean="0"/>
              <a:t>uanto </a:t>
            </a:r>
            <a:r>
              <a:rPr lang="it-IT" sz="2800" dirty="0"/>
              <a:t>contano le classi sociali nel determinare un </a:t>
            </a:r>
            <a:r>
              <a:rPr lang="it-IT" sz="2800" dirty="0" smtClean="0"/>
              <a:t>comportamento/una scelta demografica. </a:t>
            </a:r>
            <a:endParaRPr lang="it-IT" sz="2800" dirty="0"/>
          </a:p>
          <a:p>
            <a:pPr lvl="0"/>
            <a:r>
              <a:rPr lang="it-IT" sz="2800" dirty="0"/>
              <a:t>Quale è la traduzione operativa delle classi sociali di tipo “sociologico”, </a:t>
            </a:r>
            <a:r>
              <a:rPr lang="it-IT" sz="2800" dirty="0" smtClean="0"/>
              <a:t>in demografia</a:t>
            </a:r>
            <a:r>
              <a:rPr lang="it-IT" sz="2800" dirty="0"/>
              <a:t>.</a:t>
            </a:r>
          </a:p>
          <a:p>
            <a:pPr lvl="0"/>
            <a:r>
              <a:rPr lang="it-IT" sz="2800" dirty="0"/>
              <a:t>Le dimensioni economiche (reddito, grado d'istruzione, professione, ricchezza…) spiegano tutta la variabilità dei comportamenti?  </a:t>
            </a:r>
          </a:p>
          <a:p>
            <a:pPr lvl="0"/>
            <a:r>
              <a:rPr lang="it-IT" sz="2800" dirty="0"/>
              <a:t>Quali necessità ed esigenze informative e quanta flessibilità in </a:t>
            </a:r>
            <a:r>
              <a:rPr lang="it-IT" sz="2800" dirty="0" smtClean="0"/>
              <a:t>esse ai fini della ricerca delle determinanti.</a:t>
            </a:r>
            <a:endParaRPr lang="it-IT" sz="2800" dirty="0"/>
          </a:p>
          <a:p>
            <a:endParaRPr lang="it-IT" dirty="0"/>
          </a:p>
        </p:txBody>
      </p:sp>
    </p:spTree>
    <p:extLst>
      <p:ext uri="{BB962C8B-B14F-4D97-AF65-F5344CB8AC3E}">
        <p14:creationId xmlns:p14="http://schemas.microsoft.com/office/powerpoint/2010/main" val="353737476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Le classi sociali contano </a:t>
            </a:r>
            <a:endParaRPr lang="it-IT" dirty="0"/>
          </a:p>
        </p:txBody>
      </p:sp>
      <p:sp>
        <p:nvSpPr>
          <p:cNvPr id="3" name="Segnaposto contenuto 2"/>
          <p:cNvSpPr>
            <a:spLocks noGrp="1"/>
          </p:cNvSpPr>
          <p:nvPr>
            <p:ph idx="1"/>
          </p:nvPr>
        </p:nvSpPr>
        <p:spPr/>
        <p:txBody>
          <a:bodyPr/>
          <a:lstStyle/>
          <a:p>
            <a:pPr lvl="0"/>
            <a:endParaRPr lang="it-IT" u="sng" dirty="0" smtClean="0"/>
          </a:p>
          <a:p>
            <a:pPr lvl="0"/>
            <a:r>
              <a:rPr lang="it-IT" u="sng" dirty="0" smtClean="0"/>
              <a:t>Trasmissione </a:t>
            </a:r>
            <a:r>
              <a:rPr lang="it-IT" u="sng" dirty="0"/>
              <a:t>intergenerazionale</a:t>
            </a:r>
            <a:r>
              <a:rPr lang="it-IT" dirty="0"/>
              <a:t> dei comportamenti e quindi dell’appartenenza sociale </a:t>
            </a:r>
            <a:r>
              <a:rPr lang="it-IT" sz="1800" dirty="0"/>
              <a:t>(es: uscita dalla famiglia e transizione allo stato adulto, </a:t>
            </a:r>
            <a:r>
              <a:rPr lang="it-IT" sz="1800" dirty="0" smtClean="0"/>
              <a:t>fecondità, movimenti </a:t>
            </a:r>
            <a:r>
              <a:rPr lang="it-IT" sz="1800" dirty="0"/>
              <a:t>migratori</a:t>
            </a:r>
            <a:r>
              <a:rPr lang="it-IT" sz="1800" dirty="0" smtClean="0"/>
              <a:t>)</a:t>
            </a:r>
            <a:endParaRPr lang="it-IT" sz="1800" dirty="0"/>
          </a:p>
          <a:p>
            <a:pPr lvl="0"/>
            <a:r>
              <a:rPr lang="it-IT" u="sng" dirty="0"/>
              <a:t>C</a:t>
            </a:r>
            <a:r>
              <a:rPr lang="it-IT" u="sng" dirty="0" smtClean="0"/>
              <a:t>omposizione </a:t>
            </a:r>
            <a:r>
              <a:rPr lang="it-IT" u="sng" dirty="0" err="1"/>
              <a:t>intragenerazionale</a:t>
            </a:r>
            <a:r>
              <a:rPr lang="it-IT" dirty="0"/>
              <a:t> </a:t>
            </a:r>
            <a:r>
              <a:rPr lang="it-IT" sz="1800" dirty="0" smtClean="0"/>
              <a:t>(es. scelta del partner, fecondità, disuguaglianze nella salute</a:t>
            </a:r>
            <a:r>
              <a:rPr lang="it-IT" sz="1800" dirty="0"/>
              <a:t>, mobilità </a:t>
            </a:r>
            <a:r>
              <a:rPr lang="it-IT" sz="1800" dirty="0" smtClean="0"/>
              <a:t>di capitale umano)</a:t>
            </a:r>
            <a:endParaRPr lang="it-IT" sz="1800" dirty="0"/>
          </a:p>
          <a:p>
            <a:r>
              <a:rPr lang="it-IT" dirty="0" smtClean="0"/>
              <a:t>Origini sociali </a:t>
            </a:r>
            <a:r>
              <a:rPr lang="it-IT" dirty="0" smtClean="0"/>
              <a:t>e appartenen</a:t>
            </a:r>
            <a:r>
              <a:rPr lang="it-IT" dirty="0" smtClean="0"/>
              <a:t>za a gruppi sociali (classi) </a:t>
            </a:r>
            <a:r>
              <a:rPr lang="it-IT" dirty="0" smtClean="0"/>
              <a:t>approssimate </a:t>
            </a:r>
            <a:r>
              <a:rPr lang="it-IT" dirty="0" smtClean="0"/>
              <a:t>da singole dimensioni, </a:t>
            </a:r>
            <a:r>
              <a:rPr lang="it-IT" sz="1800" dirty="0" smtClean="0"/>
              <a:t>(istruzione </a:t>
            </a:r>
            <a:r>
              <a:rPr lang="it-IT" sz="1800" dirty="0" smtClean="0"/>
              <a:t>propria e dei </a:t>
            </a:r>
            <a:r>
              <a:rPr lang="it-IT" sz="1800" dirty="0" smtClean="0"/>
              <a:t>genitori, </a:t>
            </a:r>
            <a:r>
              <a:rPr lang="it-IT" sz="1800" dirty="0" err="1" smtClean="0"/>
              <a:t>cond.prof.le</a:t>
            </a:r>
            <a:r>
              <a:rPr lang="it-IT" sz="1800" dirty="0" smtClean="0"/>
              <a:t> propria e </a:t>
            </a:r>
            <a:r>
              <a:rPr lang="it-IT" sz="1800" dirty="0" smtClean="0"/>
              <a:t>del padre e/o della madre, livelli di consumo o di </a:t>
            </a:r>
            <a:r>
              <a:rPr lang="it-IT" sz="1800" dirty="0" smtClean="0"/>
              <a:t>reddito individuo/famiglia)</a:t>
            </a:r>
            <a:endParaRPr lang="it-IT" sz="1800" dirty="0" smtClean="0"/>
          </a:p>
          <a:p>
            <a:pPr marL="0" indent="0">
              <a:buNone/>
            </a:pPr>
            <a:endParaRPr lang="it-IT" dirty="0"/>
          </a:p>
        </p:txBody>
      </p:sp>
    </p:spTree>
    <p:extLst>
      <p:ext uri="{BB962C8B-B14F-4D97-AF65-F5344CB8AC3E}">
        <p14:creationId xmlns:p14="http://schemas.microsoft.com/office/powerpoint/2010/main" val="265411610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1. </a:t>
            </a:r>
            <a:r>
              <a:rPr lang="it-IT" b="1" dirty="0"/>
              <a:t>Transizione allo stato </a:t>
            </a:r>
            <a:r>
              <a:rPr lang="it-IT" b="1" dirty="0" smtClean="0"/>
              <a:t>adulto</a:t>
            </a:r>
            <a:endParaRPr lang="it-IT" dirty="0"/>
          </a:p>
        </p:txBody>
      </p:sp>
      <p:pic>
        <p:nvPicPr>
          <p:cNvPr id="4" name="Immagine 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15" y="1943747"/>
            <a:ext cx="6120130" cy="2316480"/>
          </a:xfrm>
          <a:prstGeom prst="rect">
            <a:avLst/>
          </a:prstGeom>
          <a:noFill/>
          <a:ln>
            <a:noFill/>
          </a:ln>
        </p:spPr>
      </p:pic>
      <p:pic>
        <p:nvPicPr>
          <p:cNvPr id="5" name="Immagine 4"/>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071870" y="3113967"/>
            <a:ext cx="6120130" cy="3404235"/>
          </a:xfrm>
          <a:prstGeom prst="rect">
            <a:avLst/>
          </a:prstGeom>
          <a:noFill/>
          <a:ln>
            <a:noFill/>
          </a:ln>
        </p:spPr>
      </p:pic>
      <p:sp>
        <p:nvSpPr>
          <p:cNvPr id="6" name="Ovale 5"/>
          <p:cNvSpPr/>
          <p:nvPr/>
        </p:nvSpPr>
        <p:spPr bwMode="auto">
          <a:xfrm>
            <a:off x="4450080" y="2743200"/>
            <a:ext cx="868680" cy="800100"/>
          </a:xfrm>
          <a:prstGeom prst="ellipse">
            <a:avLst/>
          </a:prstGeom>
          <a:solidFill>
            <a:schemeClr val="accent1">
              <a:alpha val="0"/>
            </a:schemeClr>
          </a:solidFill>
          <a:ln w="9525" cap="flat" cmpd="sng" algn="ctr">
            <a:solidFill>
              <a:srgbClr val="FF000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it-IT" sz="1800" b="0" i="0" u="sng" strike="noStrike" cap="none" normalizeH="0" baseline="0" smtClean="0">
              <a:ln>
                <a:noFill/>
              </a:ln>
              <a:solidFill>
                <a:schemeClr val="tx1"/>
              </a:solidFill>
              <a:effectLst/>
              <a:latin typeface="Arial" panose="020B0604020202020204" pitchFamily="34" charset="0"/>
            </a:endParaRPr>
          </a:p>
        </p:txBody>
      </p:sp>
      <p:sp>
        <p:nvSpPr>
          <p:cNvPr id="7" name="CasellaDiTesto 6"/>
          <p:cNvSpPr txBox="1"/>
          <p:nvPr/>
        </p:nvSpPr>
        <p:spPr>
          <a:xfrm>
            <a:off x="327660" y="4671060"/>
            <a:ext cx="3634740" cy="1200329"/>
          </a:xfrm>
          <a:prstGeom prst="rect">
            <a:avLst/>
          </a:prstGeom>
          <a:noFill/>
          <a:ln w="19050">
            <a:solidFill>
              <a:schemeClr val="accent1">
                <a:lumMod val="50000"/>
              </a:schemeClr>
            </a:solidFill>
          </a:ln>
        </p:spPr>
        <p:txBody>
          <a:bodyPr wrap="square" rtlCol="0">
            <a:spAutoFit/>
          </a:bodyPr>
          <a:lstStyle/>
          <a:p>
            <a:r>
              <a:rPr lang="it-IT" dirty="0" smtClean="0"/>
              <a:t>La maggiore disponibilità di ricchezza della famiglia di origine trattiene i giovani nella famiglia di origine</a:t>
            </a:r>
            <a:endParaRPr lang="it-IT" dirty="0"/>
          </a:p>
        </p:txBody>
      </p:sp>
      <p:cxnSp>
        <p:nvCxnSpPr>
          <p:cNvPr id="9" name="Connettore 2 8"/>
          <p:cNvCxnSpPr/>
          <p:nvPr/>
        </p:nvCxnSpPr>
        <p:spPr bwMode="auto">
          <a:xfrm flipV="1">
            <a:off x="3779520" y="3543300"/>
            <a:ext cx="670560" cy="1127760"/>
          </a:xfrm>
          <a:prstGeom prst="straightConnector1">
            <a:avLst/>
          </a:prstGeom>
          <a:solidFill>
            <a:schemeClr val="accent1"/>
          </a:solidFill>
          <a:ln w="95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 name="Elaborazione alternativa 9"/>
          <p:cNvSpPr/>
          <p:nvPr/>
        </p:nvSpPr>
        <p:spPr bwMode="auto">
          <a:xfrm>
            <a:off x="7009130" y="1910838"/>
            <a:ext cx="3392170" cy="763782"/>
          </a:xfrm>
          <a:prstGeom prst="flowChartAlternateProcess">
            <a:avLst/>
          </a:prstGeom>
          <a:solidFill>
            <a:schemeClr val="accent1">
              <a:alpha val="0"/>
            </a:schemeClr>
          </a:solidFill>
          <a:ln w="25400" cap="flat" cmpd="sng" algn="ctr">
            <a:solidFill>
              <a:srgbClr val="C0000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it-IT" dirty="0" smtClean="0">
                <a:latin typeface="Arial" panose="020B0604020202020204" pitchFamily="34" charset="0"/>
              </a:rPr>
              <a:t>I giovani delle classi sociali più elevate ritardano l’uscita</a:t>
            </a:r>
            <a:endParaRPr kumimoji="0" lang="it-IT" sz="1800" b="0" i="0" strike="noStrike" cap="none" normalizeH="0" baseline="0" dirty="0" smtClean="0">
              <a:ln>
                <a:noFill/>
              </a:ln>
              <a:solidFill>
                <a:schemeClr val="tx1"/>
              </a:solidFill>
              <a:effectLst/>
              <a:latin typeface="Arial" panose="020B0604020202020204" pitchFamily="34" charset="0"/>
            </a:endParaRPr>
          </a:p>
        </p:txBody>
      </p:sp>
      <p:cxnSp>
        <p:nvCxnSpPr>
          <p:cNvPr id="12" name="Connettore 2 11"/>
          <p:cNvCxnSpPr/>
          <p:nvPr/>
        </p:nvCxnSpPr>
        <p:spPr bwMode="auto">
          <a:xfrm>
            <a:off x="9555480" y="2667000"/>
            <a:ext cx="22860" cy="446967"/>
          </a:xfrm>
          <a:prstGeom prst="straightConnector1">
            <a:avLst/>
          </a:prstGeom>
          <a:solidFill>
            <a:schemeClr val="accent1"/>
          </a:solidFill>
          <a:ln w="95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20887894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029854" y="1292298"/>
            <a:ext cx="10515600" cy="591663"/>
          </a:xfrm>
        </p:spPr>
        <p:txBody>
          <a:bodyPr/>
          <a:lstStyle/>
          <a:p>
            <a:r>
              <a:rPr lang="en-US" sz="1800" dirty="0"/>
              <a:t>Predicted probability of being in each cluster, by country and parental social class. Pooled sample </a:t>
            </a:r>
            <a:r>
              <a:rPr lang="en-US" sz="1800" b="1" dirty="0"/>
              <a:t>women</a:t>
            </a:r>
            <a:r>
              <a:rPr lang="en-US" sz="1800" dirty="0"/>
              <a:t>. Note: The probabilities are obtained controlling for </a:t>
            </a:r>
            <a:r>
              <a:rPr lang="en-US" sz="1800" dirty="0" smtClean="0"/>
              <a:t>birth cohort </a:t>
            </a:r>
            <a:r>
              <a:rPr lang="en-US" sz="1800" dirty="0"/>
              <a:t>and number of siblings.</a:t>
            </a:r>
            <a:endParaRPr lang="it-IT" sz="1800" dirty="0"/>
          </a:p>
        </p:txBody>
      </p:sp>
      <p:sp>
        <p:nvSpPr>
          <p:cNvPr id="7" name="CasellaDiTesto 1"/>
          <p:cNvSpPr txBox="1">
            <a:spLocks noChangeArrowheads="1"/>
          </p:cNvSpPr>
          <p:nvPr/>
        </p:nvSpPr>
        <p:spPr bwMode="auto">
          <a:xfrm>
            <a:off x="640335" y="4730616"/>
            <a:ext cx="4323718"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ts val="800"/>
              </a:spcBef>
              <a:defRPr sz="3200">
                <a:solidFill>
                  <a:srgbClr val="000000"/>
                </a:solidFill>
                <a:latin typeface="Arial" panose="020B0604020202020204" pitchFamily="34" charset="0"/>
                <a:ea typeface="Lucida Sans Unicode" panose="020B0602030504020204" pitchFamily="34" charset="0"/>
                <a:cs typeface="Lucida Sans Unicode" panose="020B0602030504020204" pitchFamily="34" charset="0"/>
              </a:defRPr>
            </a:lvl1pPr>
            <a:lvl2pPr eaLnBrk="0" hangingPunct="0">
              <a:spcBef>
                <a:spcPts val="700"/>
              </a:spcBef>
              <a:defRPr sz="2800">
                <a:solidFill>
                  <a:srgbClr val="000000"/>
                </a:solidFill>
                <a:latin typeface="Arial" panose="020B0604020202020204" pitchFamily="34" charset="0"/>
                <a:ea typeface="Lucida Sans Unicode" panose="020B0602030504020204" pitchFamily="34" charset="0"/>
                <a:cs typeface="Lucida Sans Unicode" panose="020B0602030504020204" pitchFamily="34" charset="0"/>
              </a:defRPr>
            </a:lvl2pPr>
            <a:lvl3pPr eaLnBrk="0" hangingPunct="0">
              <a:spcBef>
                <a:spcPts val="600"/>
              </a:spcBef>
              <a:defRPr sz="2400">
                <a:solidFill>
                  <a:srgbClr val="000000"/>
                </a:solidFill>
                <a:latin typeface="Arial" panose="020B0604020202020204" pitchFamily="34" charset="0"/>
                <a:ea typeface="Lucida Sans Unicode" panose="020B0602030504020204" pitchFamily="34" charset="0"/>
                <a:cs typeface="Lucida Sans Unicode" panose="020B0602030504020204" pitchFamily="34" charset="0"/>
              </a:defRPr>
            </a:lvl3pPr>
            <a:lvl4pPr eaLnBrk="0" hangingPunct="0">
              <a:spcBef>
                <a:spcPts val="500"/>
              </a:spcBef>
              <a:defRPr sz="2000">
                <a:solidFill>
                  <a:srgbClr val="000000"/>
                </a:solidFill>
                <a:latin typeface="Arial" panose="020B0604020202020204" pitchFamily="34" charset="0"/>
                <a:ea typeface="Lucida Sans Unicode" panose="020B0602030504020204" pitchFamily="34" charset="0"/>
                <a:cs typeface="Lucida Sans Unicode" panose="020B0602030504020204" pitchFamily="34" charset="0"/>
              </a:defRPr>
            </a:lvl4pPr>
            <a:lvl5pPr eaLnBrk="0" hangingPunct="0">
              <a:spcBef>
                <a:spcPts val="500"/>
              </a:spcBef>
              <a:defRPr sz="2000">
                <a:solidFill>
                  <a:srgbClr val="000000"/>
                </a:solidFill>
                <a:latin typeface="Arial" panose="020B0604020202020204" pitchFamily="34" charset="0"/>
                <a:ea typeface="Lucida Sans Unicode" panose="020B0602030504020204" pitchFamily="34" charset="0"/>
                <a:cs typeface="Lucida Sans Unicode" panose="020B0602030504020204" pitchFamily="34" charset="0"/>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Lucida Sans Unicode" panose="020B0602030504020204" pitchFamily="34" charset="0"/>
                <a:cs typeface="Lucida Sans Unicode" panose="020B0602030504020204" pitchFamily="34" charset="0"/>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Lucida Sans Unicode" panose="020B0602030504020204" pitchFamily="34" charset="0"/>
                <a:cs typeface="Lucida Sans Unicode" panose="020B0602030504020204" pitchFamily="34" charset="0"/>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Lucida Sans Unicode" panose="020B0602030504020204" pitchFamily="34" charset="0"/>
                <a:cs typeface="Lucida Sans Unicode" panose="020B0602030504020204" pitchFamily="34" charset="0"/>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Lucida Sans Unicode" panose="020B0602030504020204" pitchFamily="34" charset="0"/>
                <a:cs typeface="Lucida Sans Unicode" panose="020B0602030504020204" pitchFamily="34" charset="0"/>
              </a:defRPr>
            </a:lvl9pPr>
          </a:lstStyle>
          <a:p>
            <a:pPr eaLnBrk="1" hangingPunct="1">
              <a:spcBef>
                <a:spcPct val="0"/>
              </a:spcBef>
              <a:buFontTx/>
              <a:buNone/>
            </a:pPr>
            <a:r>
              <a:rPr lang="en-GB" altLang="en-US" sz="1600" b="1" dirty="0">
                <a:solidFill>
                  <a:schemeClr val="tx1"/>
                </a:solidFill>
                <a:effectLst/>
                <a:latin typeface="Garamond" panose="02020404030301010803" pitchFamily="18" charset="0"/>
              </a:rPr>
              <a:t>Family</a:t>
            </a:r>
            <a:r>
              <a:rPr lang="en-GB" altLang="en-US" sz="1600" dirty="0">
                <a:solidFill>
                  <a:schemeClr val="tx1"/>
                </a:solidFill>
                <a:effectLst/>
                <a:latin typeface="Garamond" panose="02020404030301010803" pitchFamily="18" charset="0"/>
              </a:rPr>
              <a:t>: fast family formation (single </a:t>
            </a:r>
            <a:r>
              <a:rPr lang="en-GB" altLang="en-US" sz="1600" dirty="0">
                <a:solidFill>
                  <a:schemeClr val="tx1"/>
                </a:solidFill>
                <a:effectLst/>
                <a:latin typeface="Garamond" panose="02020404030301010803" pitchFamily="18" charset="0"/>
                <a:sym typeface="Wingdings" panose="05000000000000000000" pitchFamily="2" charset="2"/>
              </a:rPr>
              <a:t> </a:t>
            </a:r>
            <a:r>
              <a:rPr lang="en-GB" altLang="en-US" sz="1600" dirty="0">
                <a:solidFill>
                  <a:schemeClr val="tx1"/>
                </a:solidFill>
                <a:effectLst/>
                <a:latin typeface="Garamond" panose="02020404030301010803" pitchFamily="18" charset="0"/>
              </a:rPr>
              <a:t>marriage </a:t>
            </a:r>
            <a:r>
              <a:rPr lang="en-GB" altLang="en-US" sz="1600" dirty="0">
                <a:solidFill>
                  <a:schemeClr val="tx1"/>
                </a:solidFill>
                <a:effectLst/>
                <a:latin typeface="Garamond" panose="02020404030301010803" pitchFamily="18" charset="0"/>
                <a:sym typeface="Wingdings" panose="05000000000000000000" pitchFamily="2" charset="2"/>
              </a:rPr>
              <a:t></a:t>
            </a:r>
            <a:r>
              <a:rPr lang="en-GB" altLang="en-US" sz="1600" dirty="0">
                <a:solidFill>
                  <a:schemeClr val="tx1"/>
                </a:solidFill>
                <a:effectLst/>
                <a:latin typeface="Garamond" panose="02020404030301010803" pitchFamily="18" charset="0"/>
              </a:rPr>
              <a:t> parenthood).</a:t>
            </a:r>
          </a:p>
          <a:p>
            <a:pPr eaLnBrk="1" hangingPunct="1">
              <a:spcBef>
                <a:spcPct val="0"/>
              </a:spcBef>
            </a:pPr>
            <a:r>
              <a:rPr lang="en-GB" altLang="en-US" sz="1600" b="1" dirty="0">
                <a:solidFill>
                  <a:schemeClr val="tx1"/>
                </a:solidFill>
                <a:effectLst/>
                <a:latin typeface="Garamond" panose="02020404030301010803" pitchFamily="18" charset="0"/>
              </a:rPr>
              <a:t>Independence</a:t>
            </a:r>
            <a:r>
              <a:rPr lang="en-GB" altLang="en-US" sz="1600" dirty="0">
                <a:solidFill>
                  <a:schemeClr val="tx1"/>
                </a:solidFill>
                <a:effectLst/>
                <a:latin typeface="Garamond" panose="02020404030301010803" pitchFamily="18" charset="0"/>
              </a:rPr>
              <a:t>: early </a:t>
            </a:r>
            <a:r>
              <a:rPr lang="en-GB" altLang="en-US" sz="1600" dirty="0" smtClean="0">
                <a:solidFill>
                  <a:schemeClr val="tx1"/>
                </a:solidFill>
                <a:effectLst/>
                <a:latin typeface="Garamond" panose="02020404030301010803" pitchFamily="18" charset="0"/>
              </a:rPr>
              <a:t>achievement</a:t>
            </a:r>
            <a:endParaRPr lang="en-GB" altLang="en-US" sz="1600" dirty="0">
              <a:solidFill>
                <a:schemeClr val="tx1"/>
              </a:solidFill>
              <a:effectLst/>
              <a:latin typeface="Garamond" panose="02020404030301010803" pitchFamily="18" charset="0"/>
            </a:endParaRPr>
          </a:p>
        </p:txBody>
      </p:sp>
      <p:sp>
        <p:nvSpPr>
          <p:cNvPr id="8" name="CasellaDiTesto 1"/>
          <p:cNvSpPr txBox="1">
            <a:spLocks noChangeArrowheads="1"/>
          </p:cNvSpPr>
          <p:nvPr/>
        </p:nvSpPr>
        <p:spPr bwMode="auto">
          <a:xfrm>
            <a:off x="6497689" y="4555002"/>
            <a:ext cx="5549531"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ts val="800"/>
              </a:spcBef>
              <a:defRPr sz="3200">
                <a:solidFill>
                  <a:srgbClr val="000000"/>
                </a:solidFill>
                <a:latin typeface="Arial" panose="020B0604020202020204" pitchFamily="34" charset="0"/>
                <a:ea typeface="Lucida Sans Unicode" panose="020B0602030504020204" pitchFamily="34" charset="0"/>
                <a:cs typeface="Lucida Sans Unicode" panose="020B0602030504020204" pitchFamily="34" charset="0"/>
              </a:defRPr>
            </a:lvl1pPr>
            <a:lvl2pPr eaLnBrk="0" hangingPunct="0">
              <a:spcBef>
                <a:spcPts val="700"/>
              </a:spcBef>
              <a:defRPr sz="2800">
                <a:solidFill>
                  <a:srgbClr val="000000"/>
                </a:solidFill>
                <a:latin typeface="Arial" panose="020B0604020202020204" pitchFamily="34" charset="0"/>
                <a:ea typeface="Lucida Sans Unicode" panose="020B0602030504020204" pitchFamily="34" charset="0"/>
                <a:cs typeface="Lucida Sans Unicode" panose="020B0602030504020204" pitchFamily="34" charset="0"/>
              </a:defRPr>
            </a:lvl2pPr>
            <a:lvl3pPr eaLnBrk="0" hangingPunct="0">
              <a:spcBef>
                <a:spcPts val="600"/>
              </a:spcBef>
              <a:defRPr sz="2400">
                <a:solidFill>
                  <a:srgbClr val="000000"/>
                </a:solidFill>
                <a:latin typeface="Arial" panose="020B0604020202020204" pitchFamily="34" charset="0"/>
                <a:ea typeface="Lucida Sans Unicode" panose="020B0602030504020204" pitchFamily="34" charset="0"/>
                <a:cs typeface="Lucida Sans Unicode" panose="020B0602030504020204" pitchFamily="34" charset="0"/>
              </a:defRPr>
            </a:lvl3pPr>
            <a:lvl4pPr eaLnBrk="0" hangingPunct="0">
              <a:spcBef>
                <a:spcPts val="500"/>
              </a:spcBef>
              <a:defRPr sz="2000">
                <a:solidFill>
                  <a:srgbClr val="000000"/>
                </a:solidFill>
                <a:latin typeface="Arial" panose="020B0604020202020204" pitchFamily="34" charset="0"/>
                <a:ea typeface="Lucida Sans Unicode" panose="020B0602030504020204" pitchFamily="34" charset="0"/>
                <a:cs typeface="Lucida Sans Unicode" panose="020B0602030504020204" pitchFamily="34" charset="0"/>
              </a:defRPr>
            </a:lvl4pPr>
            <a:lvl5pPr eaLnBrk="0" hangingPunct="0">
              <a:spcBef>
                <a:spcPts val="500"/>
              </a:spcBef>
              <a:defRPr sz="2000">
                <a:solidFill>
                  <a:srgbClr val="000000"/>
                </a:solidFill>
                <a:latin typeface="Arial" panose="020B0604020202020204" pitchFamily="34" charset="0"/>
                <a:ea typeface="Lucida Sans Unicode" panose="020B0602030504020204" pitchFamily="34" charset="0"/>
                <a:cs typeface="Lucida Sans Unicode" panose="020B0602030504020204" pitchFamily="34" charset="0"/>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Lucida Sans Unicode" panose="020B0602030504020204" pitchFamily="34" charset="0"/>
                <a:cs typeface="Lucida Sans Unicode" panose="020B0602030504020204" pitchFamily="34" charset="0"/>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Lucida Sans Unicode" panose="020B0602030504020204" pitchFamily="34" charset="0"/>
                <a:cs typeface="Lucida Sans Unicode" panose="020B0602030504020204" pitchFamily="34" charset="0"/>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Lucida Sans Unicode" panose="020B0602030504020204" pitchFamily="34" charset="0"/>
                <a:cs typeface="Lucida Sans Unicode" panose="020B0602030504020204" pitchFamily="34" charset="0"/>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Lucida Sans Unicode" panose="020B0602030504020204" pitchFamily="34" charset="0"/>
                <a:cs typeface="Lucida Sans Unicode" panose="020B0602030504020204" pitchFamily="34" charset="0"/>
              </a:defRPr>
            </a:lvl9pPr>
          </a:lstStyle>
          <a:p>
            <a:pPr eaLnBrk="1" hangingPunct="1">
              <a:spcBef>
                <a:spcPct val="0"/>
              </a:spcBef>
            </a:pPr>
            <a:r>
              <a:rPr lang="en-GB" altLang="en-US" sz="1600" b="1" dirty="0">
                <a:solidFill>
                  <a:schemeClr val="tx1"/>
                </a:solidFill>
                <a:effectLst/>
                <a:latin typeface="Garamond" panose="02020404030301010803" pitchFamily="18" charset="0"/>
              </a:rPr>
              <a:t>Family</a:t>
            </a:r>
            <a:r>
              <a:rPr lang="en-GB" altLang="en-US" sz="1600" dirty="0">
                <a:solidFill>
                  <a:schemeClr val="tx1"/>
                </a:solidFill>
                <a:effectLst/>
                <a:latin typeface="Garamond" panose="02020404030301010803" pitchFamily="18" charset="0"/>
              </a:rPr>
              <a:t>: prevalence of single living and cohabitation. Delay of childbearing. </a:t>
            </a:r>
          </a:p>
          <a:p>
            <a:pPr eaLnBrk="1" hangingPunct="1">
              <a:spcBef>
                <a:spcPct val="0"/>
              </a:spcBef>
              <a:buFontTx/>
              <a:buNone/>
            </a:pPr>
            <a:r>
              <a:rPr lang="en-GB" altLang="en-US" sz="1600" b="1" dirty="0">
                <a:solidFill>
                  <a:schemeClr val="tx1"/>
                </a:solidFill>
                <a:effectLst/>
                <a:latin typeface="Garamond" panose="02020404030301010803" pitchFamily="18" charset="0"/>
              </a:rPr>
              <a:t>Independence</a:t>
            </a:r>
            <a:r>
              <a:rPr lang="en-GB" altLang="en-US" sz="1600" dirty="0">
                <a:solidFill>
                  <a:schemeClr val="tx1"/>
                </a:solidFill>
                <a:effectLst/>
                <a:latin typeface="Garamond" panose="02020404030301010803" pitchFamily="18" charset="0"/>
              </a:rPr>
              <a:t>: fast achievement (as cluster 1)</a:t>
            </a:r>
          </a:p>
        </p:txBody>
      </p:sp>
      <p:pic>
        <p:nvPicPr>
          <p:cNvPr id="9" name="Immagine 8"/>
          <p:cNvPicPr>
            <a:picLocks noChangeAspect="1"/>
          </p:cNvPicPr>
          <p:nvPr/>
        </p:nvPicPr>
        <p:blipFill>
          <a:blip r:embed="rId2"/>
          <a:stretch>
            <a:fillRect/>
          </a:stretch>
        </p:blipFill>
        <p:spPr>
          <a:xfrm>
            <a:off x="526035" y="1888956"/>
            <a:ext cx="4028555" cy="2901148"/>
          </a:xfrm>
          <a:prstGeom prst="rect">
            <a:avLst/>
          </a:prstGeom>
        </p:spPr>
      </p:pic>
      <p:pic>
        <p:nvPicPr>
          <p:cNvPr id="10" name="Immagine 9"/>
          <p:cNvPicPr>
            <a:picLocks noChangeAspect="1"/>
          </p:cNvPicPr>
          <p:nvPr/>
        </p:nvPicPr>
        <p:blipFill>
          <a:blip r:embed="rId3"/>
          <a:stretch>
            <a:fillRect/>
          </a:stretch>
        </p:blipFill>
        <p:spPr>
          <a:xfrm>
            <a:off x="6561282" y="1879332"/>
            <a:ext cx="3515285" cy="2608163"/>
          </a:xfrm>
          <a:prstGeom prst="rect">
            <a:avLst/>
          </a:prstGeom>
        </p:spPr>
      </p:pic>
      <p:sp>
        <p:nvSpPr>
          <p:cNvPr id="11" name="Titolo 1"/>
          <p:cNvSpPr txBox="1">
            <a:spLocks/>
          </p:cNvSpPr>
          <p:nvPr/>
        </p:nvSpPr>
        <p:spPr>
          <a:xfrm>
            <a:off x="838200" y="365126"/>
            <a:ext cx="10515600" cy="1325563"/>
          </a:xfrm>
          <a:prstGeom prst="rect">
            <a:avLst/>
          </a:prstGeom>
        </p:spPr>
        <p:txBody>
          <a:bodyPr/>
          <a:lstStyle>
            <a:lvl1pPr algn="ctr" rtl="0" eaLnBrk="1" fontAlgn="base" hangingPunct="1">
              <a:spcBef>
                <a:spcPct val="0"/>
              </a:spcBef>
              <a:spcAft>
                <a:spcPct val="0"/>
              </a:spcAft>
              <a:defRPr sz="4400" kern="12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panose="020B0604020202020204" pitchFamily="34" charset="0"/>
              </a:defRPr>
            </a:lvl2pPr>
            <a:lvl3pPr algn="ctr" rtl="0" eaLnBrk="1" fontAlgn="base" hangingPunct="1">
              <a:spcBef>
                <a:spcPct val="0"/>
              </a:spcBef>
              <a:spcAft>
                <a:spcPct val="0"/>
              </a:spcAft>
              <a:defRPr sz="4400">
                <a:solidFill>
                  <a:schemeClr val="tx2"/>
                </a:solidFill>
                <a:latin typeface="Arial" panose="020B0604020202020204" pitchFamily="34" charset="0"/>
              </a:defRPr>
            </a:lvl3pPr>
            <a:lvl4pPr algn="ctr" rtl="0" eaLnBrk="1" fontAlgn="base" hangingPunct="1">
              <a:spcBef>
                <a:spcPct val="0"/>
              </a:spcBef>
              <a:spcAft>
                <a:spcPct val="0"/>
              </a:spcAft>
              <a:defRPr sz="4400">
                <a:solidFill>
                  <a:schemeClr val="tx2"/>
                </a:solidFill>
                <a:latin typeface="Arial" panose="020B0604020202020204" pitchFamily="34" charset="0"/>
              </a:defRPr>
            </a:lvl4pPr>
            <a:lvl5pPr algn="ctr" rtl="0" eaLnBrk="1" fontAlgn="base" hangingPunct="1">
              <a:spcBef>
                <a:spcPct val="0"/>
              </a:spcBef>
              <a:spcAft>
                <a:spcPct val="0"/>
              </a:spcAft>
              <a:defRPr sz="4400">
                <a:solidFill>
                  <a:schemeClr val="tx2"/>
                </a:solidFill>
                <a:latin typeface="Arial" panose="020B0604020202020204" pitchFamily="34" charset="0"/>
              </a:defRPr>
            </a:lvl5pPr>
            <a:lvl6pPr marL="457200" algn="ctr" rtl="0" eaLnBrk="1" fontAlgn="base" hangingPunct="1">
              <a:spcBef>
                <a:spcPct val="0"/>
              </a:spcBef>
              <a:spcAft>
                <a:spcPct val="0"/>
              </a:spcAft>
              <a:defRPr sz="4400">
                <a:solidFill>
                  <a:schemeClr val="tx2"/>
                </a:solidFill>
                <a:latin typeface="Arial" panose="020B0604020202020204" pitchFamily="34" charset="0"/>
              </a:defRPr>
            </a:lvl6pPr>
            <a:lvl7pPr marL="914400" algn="ctr" rtl="0" eaLnBrk="1" fontAlgn="base" hangingPunct="1">
              <a:spcBef>
                <a:spcPct val="0"/>
              </a:spcBef>
              <a:spcAft>
                <a:spcPct val="0"/>
              </a:spcAft>
              <a:defRPr sz="4400">
                <a:solidFill>
                  <a:schemeClr val="tx2"/>
                </a:solidFill>
                <a:latin typeface="Arial" panose="020B0604020202020204" pitchFamily="34" charset="0"/>
              </a:defRPr>
            </a:lvl7pPr>
            <a:lvl8pPr marL="1371600" algn="ctr" rtl="0" eaLnBrk="1" fontAlgn="base" hangingPunct="1">
              <a:spcBef>
                <a:spcPct val="0"/>
              </a:spcBef>
              <a:spcAft>
                <a:spcPct val="0"/>
              </a:spcAft>
              <a:defRPr sz="4400">
                <a:solidFill>
                  <a:schemeClr val="tx2"/>
                </a:solidFill>
                <a:latin typeface="Arial" panose="020B0604020202020204" pitchFamily="34" charset="0"/>
              </a:defRPr>
            </a:lvl8pPr>
            <a:lvl9pPr marL="1828800" algn="ctr" rtl="0" eaLnBrk="1" fontAlgn="base" hangingPunct="1">
              <a:spcBef>
                <a:spcPct val="0"/>
              </a:spcBef>
              <a:spcAft>
                <a:spcPct val="0"/>
              </a:spcAft>
              <a:defRPr sz="4400">
                <a:solidFill>
                  <a:schemeClr val="tx2"/>
                </a:solidFill>
                <a:latin typeface="Arial" panose="020B0604020202020204" pitchFamily="34" charset="0"/>
              </a:defRPr>
            </a:lvl9pPr>
          </a:lstStyle>
          <a:p>
            <a:r>
              <a:rPr lang="it-IT" sz="3600" dirty="0" smtClean="0"/>
              <a:t>1. </a:t>
            </a:r>
            <a:r>
              <a:rPr lang="it-IT" sz="3600" b="1" dirty="0" smtClean="0"/>
              <a:t>Transizione allo stato adulto</a:t>
            </a:r>
            <a:endParaRPr lang="it-IT" sz="3600" dirty="0"/>
          </a:p>
        </p:txBody>
      </p:sp>
      <p:sp>
        <p:nvSpPr>
          <p:cNvPr id="3" name="Rettangolo 2"/>
          <p:cNvSpPr/>
          <p:nvPr/>
        </p:nvSpPr>
        <p:spPr>
          <a:xfrm>
            <a:off x="-60960" y="5556984"/>
            <a:ext cx="11993880" cy="685059"/>
          </a:xfrm>
          <a:prstGeom prst="rect">
            <a:avLst/>
          </a:prstGeom>
        </p:spPr>
        <p:txBody>
          <a:bodyPr wrap="square">
            <a:spAutoFit/>
          </a:bodyPr>
          <a:lstStyle/>
          <a:p>
            <a:pPr algn="just">
              <a:lnSpc>
                <a:spcPct val="107000"/>
              </a:lnSpc>
              <a:spcAft>
                <a:spcPts val="0"/>
              </a:spcAft>
            </a:pPr>
            <a:r>
              <a:rPr lang="it-IT" dirty="0" smtClean="0">
                <a:latin typeface="Garamond" panose="02020404030301010803" pitchFamily="18" charset="0"/>
                <a:ea typeface="Calibri" panose="020F0502020204030204" pitchFamily="34" charset="0"/>
                <a:cs typeface="Garamond" panose="02020404030301010803" pitchFamily="18" charset="0"/>
              </a:rPr>
              <a:t>Transizione più </a:t>
            </a:r>
            <a:r>
              <a:rPr lang="it-IT" dirty="0">
                <a:latin typeface="Garamond" panose="02020404030301010803" pitchFamily="18" charset="0"/>
                <a:ea typeface="Calibri" panose="020F0502020204030204" pitchFamily="34" charset="0"/>
                <a:cs typeface="Garamond" panose="02020404030301010803" pitchFamily="18" charset="0"/>
              </a:rPr>
              <a:t>lenta tra le classi sociali più elevate e più ricche. Più basso è lo status socioeconomico, più elevata è la probabilità di sperimentare una transizione precoce e </a:t>
            </a:r>
            <a:r>
              <a:rPr lang="it-IT" dirty="0" smtClean="0">
                <a:latin typeface="Garamond" panose="02020404030301010803" pitchFamily="18" charset="0"/>
                <a:ea typeface="Calibri" panose="020F0502020204030204" pitchFamily="34" charset="0"/>
                <a:cs typeface="Garamond" panose="02020404030301010803" pitchFamily="18" charset="0"/>
              </a:rPr>
              <a:t>veloce.</a:t>
            </a:r>
            <a:endParaRPr lang="it-IT"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CasellaDiTesto 3"/>
          <p:cNvSpPr txBox="1"/>
          <p:nvPr/>
        </p:nvSpPr>
        <p:spPr>
          <a:xfrm>
            <a:off x="9845753" y="1880542"/>
            <a:ext cx="1945756" cy="276999"/>
          </a:xfrm>
          <a:prstGeom prst="rect">
            <a:avLst/>
          </a:prstGeom>
          <a:noFill/>
        </p:spPr>
        <p:txBody>
          <a:bodyPr wrap="square" rtlCol="0">
            <a:spAutoFit/>
          </a:bodyPr>
          <a:lstStyle/>
          <a:p>
            <a:r>
              <a:rPr lang="it-IT" sz="1200" dirty="0" smtClean="0"/>
              <a:t>Fonte: Sironi et al. 2015</a:t>
            </a:r>
            <a:endParaRPr lang="it-IT" sz="1200" dirty="0"/>
          </a:p>
        </p:txBody>
      </p:sp>
      <p:cxnSp>
        <p:nvCxnSpPr>
          <p:cNvPr id="6" name="Connettore 2 5"/>
          <p:cNvCxnSpPr/>
          <p:nvPr/>
        </p:nvCxnSpPr>
        <p:spPr bwMode="auto">
          <a:xfrm flipV="1">
            <a:off x="3070204" y="3276095"/>
            <a:ext cx="429950" cy="1211400"/>
          </a:xfrm>
          <a:prstGeom prst="straightConnector1">
            <a:avLst/>
          </a:prstGeom>
          <a:solidFill>
            <a:schemeClr val="accent1"/>
          </a:solidFill>
          <a:ln w="95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Connettore 2 11"/>
          <p:cNvCxnSpPr/>
          <p:nvPr/>
        </p:nvCxnSpPr>
        <p:spPr bwMode="auto">
          <a:xfrm flipV="1">
            <a:off x="9031582" y="2876750"/>
            <a:ext cx="429950" cy="1211400"/>
          </a:xfrm>
          <a:prstGeom prst="straightConnector1">
            <a:avLst/>
          </a:prstGeom>
          <a:solidFill>
            <a:schemeClr val="accent1"/>
          </a:solidFill>
          <a:ln w="95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307464521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2. Fecondità</a:t>
            </a:r>
            <a:endParaRPr lang="it-IT" dirty="0"/>
          </a:p>
        </p:txBody>
      </p:sp>
      <p:pic>
        <p:nvPicPr>
          <p:cNvPr id="4" name="Immagine 3"/>
          <p:cNvPicPr/>
          <p:nvPr/>
        </p:nvPicPr>
        <p:blipFill>
          <a:blip r:embed="rId2">
            <a:extLst>
              <a:ext uri="{28A0092B-C50C-407E-A947-70E740481C1C}">
                <a14:useLocalDpi xmlns:a14="http://schemas.microsoft.com/office/drawing/2010/main" val="0"/>
              </a:ext>
            </a:extLst>
          </a:blip>
          <a:srcRect/>
          <a:stretch>
            <a:fillRect/>
          </a:stretch>
        </p:blipFill>
        <p:spPr bwMode="auto">
          <a:xfrm>
            <a:off x="151721" y="1916777"/>
            <a:ext cx="6993921" cy="4175185"/>
          </a:xfrm>
          <a:prstGeom prst="rect">
            <a:avLst/>
          </a:prstGeom>
          <a:noFill/>
          <a:ln>
            <a:noFill/>
          </a:ln>
        </p:spPr>
      </p:pic>
      <p:sp>
        <p:nvSpPr>
          <p:cNvPr id="3" name="CasellaDiTesto 2"/>
          <p:cNvSpPr txBox="1"/>
          <p:nvPr/>
        </p:nvSpPr>
        <p:spPr>
          <a:xfrm>
            <a:off x="609600" y="5938073"/>
            <a:ext cx="2179320" cy="307777"/>
          </a:xfrm>
          <a:prstGeom prst="rect">
            <a:avLst/>
          </a:prstGeom>
          <a:noFill/>
        </p:spPr>
        <p:txBody>
          <a:bodyPr wrap="square" rtlCol="0">
            <a:spAutoFit/>
          </a:bodyPr>
          <a:lstStyle/>
          <a:p>
            <a:r>
              <a:rPr lang="it-IT" sz="1400" dirty="0" smtClean="0"/>
              <a:t>[Fonte: </a:t>
            </a:r>
            <a:r>
              <a:rPr lang="it-IT" sz="1400" dirty="0" err="1" smtClean="0"/>
              <a:t>Skirbekk</a:t>
            </a:r>
            <a:r>
              <a:rPr lang="it-IT" sz="1400" dirty="0" smtClean="0"/>
              <a:t>, 2008]</a:t>
            </a:r>
            <a:endParaRPr lang="it-IT" sz="1400" dirty="0"/>
          </a:p>
        </p:txBody>
      </p:sp>
      <p:sp>
        <p:nvSpPr>
          <p:cNvPr id="5" name="Rettangolo 4"/>
          <p:cNvSpPr/>
          <p:nvPr/>
        </p:nvSpPr>
        <p:spPr>
          <a:xfrm>
            <a:off x="6873240" y="1970117"/>
            <a:ext cx="4960620" cy="2862322"/>
          </a:xfrm>
          <a:prstGeom prst="rect">
            <a:avLst/>
          </a:prstGeom>
        </p:spPr>
        <p:txBody>
          <a:bodyPr wrap="square">
            <a:spAutoFit/>
          </a:bodyPr>
          <a:lstStyle/>
          <a:p>
            <a:r>
              <a:rPr lang="it-IT" dirty="0" smtClean="0">
                <a:latin typeface="Calibri" panose="020F0502020204030204" pitchFamily="34" charset="0"/>
                <a:ea typeface="Calibri" panose="020F0502020204030204" pitchFamily="34" charset="0"/>
                <a:cs typeface="Times New Roman" panose="02020603050405020304" pitchFamily="18" charset="0"/>
              </a:rPr>
              <a:t>Cambiamento </a:t>
            </a:r>
            <a:r>
              <a:rPr lang="it-IT" dirty="0">
                <a:latin typeface="Calibri" panose="020F0502020204030204" pitchFamily="34" charset="0"/>
                <a:ea typeface="Calibri" panose="020F0502020204030204" pitchFamily="34" charset="0"/>
                <a:cs typeface="Times New Roman" panose="02020603050405020304" pitchFamily="18" charset="0"/>
              </a:rPr>
              <a:t>di </a:t>
            </a:r>
            <a:r>
              <a:rPr lang="it-IT" dirty="0" smtClean="0">
                <a:latin typeface="Calibri" panose="020F0502020204030204" pitchFamily="34" charset="0"/>
                <a:ea typeface="Calibri" panose="020F0502020204030204" pitchFamily="34" charset="0"/>
                <a:cs typeface="Times New Roman" panose="02020603050405020304" pitchFamily="18" charset="0"/>
              </a:rPr>
              <a:t>relazione, </a:t>
            </a:r>
            <a:r>
              <a:rPr lang="it-IT" dirty="0">
                <a:latin typeface="Calibri" panose="020F0502020204030204" pitchFamily="34" charset="0"/>
                <a:ea typeface="Calibri" panose="020F0502020204030204" pitchFamily="34" charset="0"/>
                <a:cs typeface="Times New Roman" panose="02020603050405020304" pitchFamily="18" charset="0"/>
              </a:rPr>
              <a:t>da positiva a </a:t>
            </a:r>
            <a:r>
              <a:rPr lang="it-IT" dirty="0" smtClean="0">
                <a:latin typeface="Calibri" panose="020F0502020204030204" pitchFamily="34" charset="0"/>
                <a:ea typeface="Calibri" panose="020F0502020204030204" pitchFamily="34" charset="0"/>
                <a:cs typeface="Times New Roman" panose="02020603050405020304" pitchFamily="18" charset="0"/>
              </a:rPr>
              <a:t>negativa, </a:t>
            </a:r>
            <a:r>
              <a:rPr lang="it-IT" dirty="0">
                <a:latin typeface="Calibri" panose="020F0502020204030204" pitchFamily="34" charset="0"/>
                <a:ea typeface="Calibri" panose="020F0502020204030204" pitchFamily="34" charset="0"/>
                <a:cs typeface="Times New Roman" panose="02020603050405020304" pitchFamily="18" charset="0"/>
              </a:rPr>
              <a:t>tra status e fecondità nel lunghissimo periodo </a:t>
            </a:r>
            <a:r>
              <a:rPr lang="it-IT" dirty="0" smtClean="0">
                <a:latin typeface="Calibri" panose="020F0502020204030204" pitchFamily="34" charset="0"/>
                <a:ea typeface="Calibri" panose="020F0502020204030204" pitchFamily="34" charset="0"/>
                <a:cs typeface="Times New Roman" panose="02020603050405020304" pitchFamily="18" charset="0"/>
              </a:rPr>
              <a:t>(</a:t>
            </a:r>
            <a:r>
              <a:rPr lang="it-IT" dirty="0">
                <a:latin typeface="Calibri" panose="020F0502020204030204" pitchFamily="34" charset="0"/>
                <a:ea typeface="Calibri" panose="020F0502020204030204" pitchFamily="34" charset="0"/>
                <a:cs typeface="Times New Roman" panose="02020603050405020304" pitchFamily="18" charset="0"/>
              </a:rPr>
              <a:t>dal </a:t>
            </a:r>
            <a:r>
              <a:rPr lang="it-IT" dirty="0" smtClean="0">
                <a:latin typeface="Calibri" panose="020F0502020204030204" pitchFamily="34" charset="0"/>
                <a:ea typeface="Calibri" panose="020F0502020204030204" pitchFamily="34" charset="0"/>
                <a:cs typeface="Times New Roman" panose="02020603050405020304" pitchFamily="18" charset="0"/>
              </a:rPr>
              <a:t>13° </a:t>
            </a:r>
            <a:r>
              <a:rPr lang="it-IT" dirty="0">
                <a:latin typeface="Calibri" panose="020F0502020204030204" pitchFamily="34" charset="0"/>
                <a:ea typeface="Calibri" panose="020F0502020204030204" pitchFamily="34" charset="0"/>
                <a:cs typeface="Times New Roman" panose="02020603050405020304" pitchFamily="18" charset="0"/>
              </a:rPr>
              <a:t>al </a:t>
            </a:r>
            <a:r>
              <a:rPr lang="it-IT" dirty="0" smtClean="0">
                <a:latin typeface="Calibri" panose="020F0502020204030204" pitchFamily="34" charset="0"/>
                <a:ea typeface="Calibri" panose="020F0502020204030204" pitchFamily="34" charset="0"/>
                <a:cs typeface="Times New Roman" panose="02020603050405020304" pitchFamily="18" charset="0"/>
              </a:rPr>
              <a:t>21° </a:t>
            </a:r>
            <a:r>
              <a:rPr lang="it-IT" dirty="0">
                <a:latin typeface="Calibri" panose="020F0502020204030204" pitchFamily="34" charset="0"/>
                <a:ea typeface="Calibri" panose="020F0502020204030204" pitchFamily="34" charset="0"/>
                <a:cs typeface="Times New Roman" panose="02020603050405020304" pitchFamily="18" charset="0"/>
              </a:rPr>
              <a:t>secolo) </a:t>
            </a:r>
            <a:endParaRPr lang="it-IT" dirty="0" smtClean="0">
              <a:latin typeface="Calibri" panose="020F0502020204030204" pitchFamily="34" charset="0"/>
              <a:ea typeface="Calibri" panose="020F0502020204030204" pitchFamily="34" charset="0"/>
              <a:cs typeface="Times New Roman" panose="02020603050405020304" pitchFamily="18" charset="0"/>
            </a:endParaRPr>
          </a:p>
          <a:p>
            <a:endParaRPr lang="it-IT" dirty="0">
              <a:latin typeface="Calibri" panose="020F0502020204030204" pitchFamily="34" charset="0"/>
              <a:ea typeface="Calibri" panose="020F0502020204030204" pitchFamily="34" charset="0"/>
              <a:cs typeface="Times New Roman" panose="02020603050405020304" pitchFamily="18" charset="0"/>
            </a:endParaRPr>
          </a:p>
          <a:p>
            <a:r>
              <a:rPr lang="it-IT" dirty="0" smtClean="0">
                <a:latin typeface="Calibri" panose="020F0502020204030204" pitchFamily="34" charset="0"/>
                <a:ea typeface="Calibri" panose="020F0502020204030204" pitchFamily="34" charset="0"/>
                <a:cs typeface="Times New Roman" panose="02020603050405020304" pitchFamily="18" charset="0"/>
              </a:rPr>
              <a:t>Preponderante l’ampiezza </a:t>
            </a:r>
            <a:r>
              <a:rPr lang="it-IT" dirty="0">
                <a:latin typeface="Calibri" panose="020F0502020204030204" pitchFamily="34" charset="0"/>
                <a:ea typeface="Calibri" panose="020F0502020204030204" pitchFamily="34" charset="0"/>
                <a:cs typeface="Times New Roman" panose="02020603050405020304" pitchFamily="18" charset="0"/>
              </a:rPr>
              <a:t>dell’effetto positivo prima del declino della fecondità sull’effetto negativo </a:t>
            </a:r>
            <a:r>
              <a:rPr lang="it-IT" dirty="0" smtClean="0">
                <a:latin typeface="Calibri" panose="020F0502020204030204" pitchFamily="34" charset="0"/>
                <a:ea typeface="Calibri" panose="020F0502020204030204" pitchFamily="34" charset="0"/>
                <a:cs typeface="Times New Roman" panose="02020603050405020304" pitchFamily="18" charset="0"/>
              </a:rPr>
              <a:t>contemporaneo</a:t>
            </a:r>
          </a:p>
          <a:p>
            <a:endParaRPr lang="it-IT" dirty="0">
              <a:latin typeface="Calibri" panose="020F0502020204030204" pitchFamily="34" charset="0"/>
              <a:cs typeface="Times New Roman" panose="02020603050405020304" pitchFamily="18" charset="0"/>
            </a:endParaRPr>
          </a:p>
          <a:p>
            <a:r>
              <a:rPr lang="it-IT" dirty="0"/>
              <a:t>il declino della fecondità è guidato dalle classi sociali più </a:t>
            </a:r>
            <a:r>
              <a:rPr lang="it-IT" dirty="0" smtClean="0"/>
              <a:t>elevate [modello </a:t>
            </a:r>
            <a:r>
              <a:rPr lang="it-IT" dirty="0"/>
              <a:t>“leader-</a:t>
            </a:r>
            <a:r>
              <a:rPr lang="it-IT" dirty="0" err="1"/>
              <a:t>follower</a:t>
            </a:r>
            <a:r>
              <a:rPr lang="it-IT" dirty="0" smtClean="0"/>
              <a:t>”]</a:t>
            </a:r>
            <a:endParaRPr lang="it-IT" dirty="0"/>
          </a:p>
        </p:txBody>
      </p:sp>
    </p:spTree>
    <p:extLst>
      <p:ext uri="{BB962C8B-B14F-4D97-AF65-F5344CB8AC3E}">
        <p14:creationId xmlns:p14="http://schemas.microsoft.com/office/powerpoint/2010/main" val="296895442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2. Fecondità</a:t>
            </a:r>
            <a:endParaRPr lang="it-IT" dirty="0"/>
          </a:p>
        </p:txBody>
      </p:sp>
      <p:pic>
        <p:nvPicPr>
          <p:cNvPr id="4" name="Immagine 3"/>
          <p:cNvPicPr>
            <a:picLocks noChangeAspect="1"/>
          </p:cNvPicPr>
          <p:nvPr/>
        </p:nvPicPr>
        <p:blipFill>
          <a:blip r:embed="rId2"/>
          <a:stretch>
            <a:fillRect/>
          </a:stretch>
        </p:blipFill>
        <p:spPr>
          <a:xfrm>
            <a:off x="242079" y="2063972"/>
            <a:ext cx="5611842" cy="3930385"/>
          </a:xfrm>
          <a:prstGeom prst="rect">
            <a:avLst/>
          </a:prstGeom>
        </p:spPr>
      </p:pic>
      <p:sp>
        <p:nvSpPr>
          <p:cNvPr id="5" name="Rettangolo 4"/>
          <p:cNvSpPr/>
          <p:nvPr/>
        </p:nvSpPr>
        <p:spPr>
          <a:xfrm>
            <a:off x="6385560" y="2063972"/>
            <a:ext cx="5059680" cy="3416320"/>
          </a:xfrm>
          <a:prstGeom prst="rect">
            <a:avLst/>
          </a:prstGeom>
        </p:spPr>
        <p:txBody>
          <a:bodyPr wrap="square">
            <a:spAutoFit/>
          </a:bodyPr>
          <a:lstStyle/>
          <a:p>
            <a:r>
              <a:rPr lang="it-IT" dirty="0" smtClean="0">
                <a:latin typeface="Calibri" panose="020F0502020204030204" pitchFamily="34" charset="0"/>
                <a:ea typeface="Calibri" panose="020F0502020204030204" pitchFamily="34" charset="0"/>
                <a:cs typeface="Times New Roman" panose="02020603050405020304" pitchFamily="18" charset="0"/>
              </a:rPr>
              <a:t>Generazioni fine 800 -1960:  </a:t>
            </a:r>
            <a:r>
              <a:rPr lang="it-IT" dirty="0">
                <a:latin typeface="Calibri" panose="020F0502020204030204" pitchFamily="34" charset="0"/>
                <a:ea typeface="Calibri" panose="020F0502020204030204" pitchFamily="34" charset="0"/>
                <a:cs typeface="Times New Roman" panose="02020603050405020304" pitchFamily="18" charset="0"/>
              </a:rPr>
              <a:t>fecondità più bassa e quota maggiore di donne senza figli tra laureate e diplomate, (borghesia e ceti impiegatizi), declino della fecondità più lento e tardivo per le donne meno </a:t>
            </a:r>
            <a:r>
              <a:rPr lang="it-IT" dirty="0" smtClean="0">
                <a:latin typeface="Calibri" panose="020F0502020204030204" pitchFamily="34" charset="0"/>
                <a:ea typeface="Calibri" panose="020F0502020204030204" pitchFamily="34" charset="0"/>
                <a:cs typeface="Times New Roman" panose="02020603050405020304" pitchFamily="18" charset="0"/>
              </a:rPr>
              <a:t>istruite.</a:t>
            </a:r>
          </a:p>
          <a:p>
            <a:endParaRPr lang="it-IT" dirty="0">
              <a:latin typeface="Calibri" panose="020F0502020204030204" pitchFamily="34" charset="0"/>
              <a:cs typeface="Times New Roman" panose="02020603050405020304" pitchFamily="18" charset="0"/>
            </a:endParaRPr>
          </a:p>
          <a:p>
            <a:r>
              <a:rPr lang="it-IT" dirty="0" smtClean="0">
                <a:latin typeface="Calibri" panose="020F0502020204030204" pitchFamily="34" charset="0"/>
                <a:cs typeface="Times New Roman" panose="02020603050405020304" pitchFamily="18" charset="0"/>
              </a:rPr>
              <a:t>Andamento che continua per la nascita del primo figlio fino alle generazioni  più recenti dove l’effetto negativo dello status è ancora rinforzato e legato a ritardi di transizione.</a:t>
            </a:r>
          </a:p>
          <a:p>
            <a:endParaRPr lang="it-IT" dirty="0">
              <a:latin typeface="Calibri" panose="020F0502020204030204" pitchFamily="34" charset="0"/>
              <a:cs typeface="Times New Roman" panose="02020603050405020304" pitchFamily="18" charset="0"/>
            </a:endParaRPr>
          </a:p>
          <a:p>
            <a:endParaRPr lang="it-IT" dirty="0"/>
          </a:p>
        </p:txBody>
      </p:sp>
      <p:sp>
        <p:nvSpPr>
          <p:cNvPr id="6" name="CasellaDiTesto 5"/>
          <p:cNvSpPr txBox="1"/>
          <p:nvPr/>
        </p:nvSpPr>
        <p:spPr>
          <a:xfrm>
            <a:off x="510540" y="5859780"/>
            <a:ext cx="5059680" cy="276999"/>
          </a:xfrm>
          <a:prstGeom prst="rect">
            <a:avLst/>
          </a:prstGeom>
          <a:noFill/>
        </p:spPr>
        <p:txBody>
          <a:bodyPr wrap="square" rtlCol="0">
            <a:spAutoFit/>
          </a:bodyPr>
          <a:lstStyle/>
          <a:p>
            <a:r>
              <a:rPr lang="it-IT" sz="1200" dirty="0" smtClean="0"/>
              <a:t>Fonte: </a:t>
            </a:r>
            <a:r>
              <a:rPr lang="it-IT" sz="1200" dirty="0" err="1" smtClean="0"/>
              <a:t>Caltabiano</a:t>
            </a:r>
            <a:r>
              <a:rPr lang="it-IT" sz="1200" dirty="0" smtClean="0"/>
              <a:t> &amp; Dalla </a:t>
            </a:r>
            <a:r>
              <a:rPr lang="it-IT" sz="1200" dirty="0" err="1" smtClean="0"/>
              <a:t>Zuanna</a:t>
            </a:r>
            <a:r>
              <a:rPr lang="it-IT" sz="1200" dirty="0" smtClean="0"/>
              <a:t> 2015</a:t>
            </a:r>
            <a:endParaRPr lang="it-IT" sz="1200" dirty="0"/>
          </a:p>
        </p:txBody>
      </p:sp>
    </p:spTree>
    <p:extLst>
      <p:ext uri="{BB962C8B-B14F-4D97-AF65-F5344CB8AC3E}">
        <p14:creationId xmlns:p14="http://schemas.microsoft.com/office/powerpoint/2010/main" val="60055991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Istruzione: ruolo fondamentale</a:t>
            </a:r>
            <a:endParaRPr lang="it-IT" dirty="0"/>
          </a:p>
        </p:txBody>
      </p:sp>
      <p:sp>
        <p:nvSpPr>
          <p:cNvPr id="3" name="Segnaposto contenuto 2"/>
          <p:cNvSpPr>
            <a:spLocks noGrp="1"/>
          </p:cNvSpPr>
          <p:nvPr>
            <p:ph idx="1"/>
          </p:nvPr>
        </p:nvSpPr>
        <p:spPr>
          <a:xfrm>
            <a:off x="381000" y="1825625"/>
            <a:ext cx="11551920" cy="4351338"/>
          </a:xfrm>
        </p:spPr>
        <p:txBody>
          <a:bodyPr/>
          <a:lstStyle/>
          <a:p>
            <a:pPr marL="0" indent="0">
              <a:buNone/>
            </a:pPr>
            <a:r>
              <a:rPr lang="it-IT" b="1" dirty="0" smtClean="0"/>
              <a:t>Livello di istruzione</a:t>
            </a:r>
            <a:r>
              <a:rPr lang="it-IT" dirty="0"/>
              <a:t>: sempre molto importante per raggiungere o mantenere status sociali elevati </a:t>
            </a:r>
          </a:p>
          <a:p>
            <a:pPr lvl="0"/>
            <a:r>
              <a:rPr lang="it-IT" sz="2800" dirty="0"/>
              <a:t>per essere competitivi sul mercato matrimoniale sempre molto caratterizzato da livelli di competizione crescenti per livello di istruzione e omogamia </a:t>
            </a:r>
          </a:p>
          <a:p>
            <a:pPr lvl="0"/>
            <a:r>
              <a:rPr lang="it-IT" sz="2800" dirty="0"/>
              <a:t>influenza le preferenze per il timing e l’</a:t>
            </a:r>
            <a:r>
              <a:rPr lang="it-IT" sz="2800" dirty="0" err="1"/>
              <a:t>outcome</a:t>
            </a:r>
            <a:r>
              <a:rPr lang="it-IT" sz="2800" dirty="0"/>
              <a:t> di fecondità</a:t>
            </a:r>
          </a:p>
          <a:p>
            <a:pPr lvl="0"/>
            <a:r>
              <a:rPr lang="it-IT" sz="2800" dirty="0"/>
              <a:t>aumenta l’autonomia femminile</a:t>
            </a:r>
          </a:p>
          <a:p>
            <a:pPr lvl="0"/>
            <a:r>
              <a:rPr lang="it-IT" sz="2800" dirty="0"/>
              <a:t>fa crescere l’uso dei contraccettivi</a:t>
            </a:r>
          </a:p>
          <a:p>
            <a:pPr lvl="0"/>
            <a:r>
              <a:rPr lang="it-IT" sz="2800" dirty="0"/>
              <a:t>aumenta i costi-opportunità dei figli</a:t>
            </a:r>
          </a:p>
          <a:p>
            <a:endParaRPr lang="it-IT" dirty="0"/>
          </a:p>
        </p:txBody>
      </p:sp>
    </p:spTree>
    <p:extLst>
      <p:ext uri="{BB962C8B-B14F-4D97-AF65-F5344CB8AC3E}">
        <p14:creationId xmlns:p14="http://schemas.microsoft.com/office/powerpoint/2010/main" val="188202866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3. Sopravvivenza</a:t>
            </a:r>
            <a:endParaRPr lang="it-IT" dirty="0"/>
          </a:p>
        </p:txBody>
      </p:sp>
      <p:pic>
        <p:nvPicPr>
          <p:cNvPr id="4" name="Immagine 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08673" y="1911227"/>
            <a:ext cx="4626501" cy="3433771"/>
          </a:xfrm>
          <a:prstGeom prst="rect">
            <a:avLst/>
          </a:prstGeom>
          <a:noFill/>
          <a:ln>
            <a:noFill/>
          </a:ln>
        </p:spPr>
      </p:pic>
      <p:graphicFrame>
        <p:nvGraphicFramePr>
          <p:cNvPr id="5" name="Grafico 4"/>
          <p:cNvGraphicFramePr/>
          <p:nvPr>
            <p:extLst>
              <p:ext uri="{D42A27DB-BD31-4B8C-83A1-F6EECF244321}">
                <p14:modId xmlns:p14="http://schemas.microsoft.com/office/powerpoint/2010/main" val="3600545277"/>
              </p:ext>
            </p:extLst>
          </p:nvPr>
        </p:nvGraphicFramePr>
        <p:xfrm>
          <a:off x="5481353" y="2118563"/>
          <a:ext cx="4572000" cy="3343614"/>
        </p:xfrm>
        <a:graphic>
          <a:graphicData uri="http://schemas.openxmlformats.org/drawingml/2006/chart">
            <c:chart xmlns:c="http://schemas.openxmlformats.org/drawingml/2006/chart" xmlns:r="http://schemas.openxmlformats.org/officeDocument/2006/relationships" r:id="rId3"/>
          </a:graphicData>
        </a:graphic>
      </p:graphicFrame>
      <p:sp>
        <p:nvSpPr>
          <p:cNvPr id="3" name="CasellaDiTesto 2"/>
          <p:cNvSpPr txBox="1"/>
          <p:nvPr/>
        </p:nvSpPr>
        <p:spPr>
          <a:xfrm>
            <a:off x="5737860" y="1326452"/>
            <a:ext cx="5173980" cy="584775"/>
          </a:xfrm>
          <a:prstGeom prst="rect">
            <a:avLst/>
          </a:prstGeom>
          <a:noFill/>
        </p:spPr>
        <p:txBody>
          <a:bodyPr wrap="square" rtlCol="0">
            <a:spAutoFit/>
          </a:bodyPr>
          <a:lstStyle/>
          <a:p>
            <a:r>
              <a:rPr lang="it-IT" sz="1600" dirty="0" smtClean="0"/>
              <a:t>Mortalità generale e indicatori di posizione sociale individuale (RR da modelli di </a:t>
            </a:r>
            <a:r>
              <a:rPr lang="it-IT" sz="1600" dirty="0" err="1" smtClean="0"/>
              <a:t>Poisson</a:t>
            </a:r>
            <a:r>
              <a:rPr lang="it-IT" sz="1600" dirty="0" smtClean="0"/>
              <a:t>)</a:t>
            </a:r>
            <a:endParaRPr lang="it-IT" sz="1600" dirty="0"/>
          </a:p>
        </p:txBody>
      </p:sp>
      <p:sp>
        <p:nvSpPr>
          <p:cNvPr id="6" name="CasellaDiTesto 5"/>
          <p:cNvSpPr txBox="1"/>
          <p:nvPr/>
        </p:nvSpPr>
        <p:spPr>
          <a:xfrm>
            <a:off x="6019800" y="5462177"/>
            <a:ext cx="4892040" cy="738664"/>
          </a:xfrm>
          <a:prstGeom prst="rect">
            <a:avLst/>
          </a:prstGeom>
          <a:noFill/>
        </p:spPr>
        <p:txBody>
          <a:bodyPr wrap="square" rtlCol="0">
            <a:spAutoFit/>
          </a:bodyPr>
          <a:lstStyle/>
          <a:p>
            <a:r>
              <a:rPr lang="it-IT" sz="1400" dirty="0" smtClean="0">
                <a:cs typeface="Times New Roman" panose="02020603050405020304" pitchFamily="18" charset="0"/>
              </a:rPr>
              <a:t>Elaborazione grafica da dati in Costa et al., 2014. Popolazione torinese residente al Censimento 2001, </a:t>
            </a:r>
            <a:r>
              <a:rPr lang="it-IT" sz="1400" dirty="0" err="1" smtClean="0">
                <a:cs typeface="Times New Roman" panose="02020603050405020304" pitchFamily="18" charset="0"/>
              </a:rPr>
              <a:t>follow</a:t>
            </a:r>
            <a:r>
              <a:rPr lang="it-IT" sz="1400" dirty="0" smtClean="0">
                <a:cs typeface="Times New Roman" panose="02020603050405020304" pitchFamily="18" charset="0"/>
              </a:rPr>
              <a:t> up fino a settembre 2011.</a:t>
            </a:r>
            <a:endParaRPr lang="it-IT" sz="1400" dirty="0">
              <a:cs typeface="Times New Roman" panose="02020603050405020304" pitchFamily="18" charset="0"/>
            </a:endParaRPr>
          </a:p>
        </p:txBody>
      </p:sp>
    </p:spTree>
    <p:extLst>
      <p:ext uri="{BB962C8B-B14F-4D97-AF65-F5344CB8AC3E}">
        <p14:creationId xmlns:p14="http://schemas.microsoft.com/office/powerpoint/2010/main" val="2153308522"/>
      </p:ext>
    </p:extLst>
  </p:cSld>
  <p:clrMapOvr>
    <a:masterClrMapping/>
  </p:clrMapOvr>
  <p:timing>
    <p:tnLst>
      <p:par>
        <p:cTn id="1" dur="indefinite" restart="never" nodeType="tmRoot"/>
      </p:par>
    </p:tnLst>
  </p:timing>
</p:sld>
</file>

<file path=ppt/theme/theme1.xml><?xml version="1.0" encoding="utf-8"?>
<a:theme xmlns:a="http://schemas.openxmlformats.org/drawingml/2006/main" name="1_Struttura predefinita">
  <a:themeElements>
    <a:clrScheme name="1_Struttura predefinita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Struttura predefinita">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it-IT" altLang="it-IT" sz="1800" b="0" i="0" u="sng" strike="noStrike" cap="none" normalizeH="0" baseline="0" smtClean="0">
            <a:ln>
              <a:noFill/>
            </a:ln>
            <a:solidFill>
              <a:schemeClr val="tx1"/>
            </a:solidFill>
            <a:effectLst/>
            <a:latin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it-IT" altLang="it-IT" sz="1800" b="0" i="0" u="sng" strike="noStrike" cap="none" normalizeH="0" baseline="0" smtClean="0">
            <a:ln>
              <a:noFill/>
            </a:ln>
            <a:solidFill>
              <a:schemeClr val="tx1"/>
            </a:solidFill>
            <a:effectLst/>
            <a:latin typeface="Arial" panose="020B0604020202020204" pitchFamily="34" charset="0"/>
          </a:defRPr>
        </a:defPPr>
      </a:lstStyle>
    </a:lnDef>
  </a:objectDefaults>
  <a:extraClrSchemeLst>
    <a:extraClrScheme>
      <a:clrScheme name="1_Struttura predefinita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Struttura predefinita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Struttura predefinita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Struttura predefinita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Struttura predefinita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Struttura predefinita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Struttura predefinita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Struttura predefinita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Struttura predefinita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Struttura predefinita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Struttura predefinita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Struttura predefinita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2_Personalizza struttura">
  <a:themeElements>
    <a:clrScheme name="2_Personalizza struttura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2_Personalizza struttura">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it-IT" altLang="it-IT" sz="1800" b="0" i="0" u="sng" strike="noStrike" cap="none" normalizeH="0" baseline="0" smtClean="0">
            <a:ln>
              <a:noFill/>
            </a:ln>
            <a:solidFill>
              <a:schemeClr val="tx1"/>
            </a:solidFill>
            <a:effectLst/>
            <a:latin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it-IT" altLang="it-IT" sz="1800" b="0" i="0" u="sng" strike="noStrike" cap="none" normalizeH="0" baseline="0" smtClean="0">
            <a:ln>
              <a:noFill/>
            </a:ln>
            <a:solidFill>
              <a:schemeClr val="tx1"/>
            </a:solidFill>
            <a:effectLst/>
            <a:latin typeface="Arial" panose="020B0604020202020204" pitchFamily="34" charset="0"/>
          </a:defRPr>
        </a:defPPr>
      </a:lstStyle>
    </a:lnDef>
  </a:objectDefaults>
  <a:extraClrSchemeLst>
    <a:extraClrScheme>
      <a:clrScheme name="2_Personalizza struttura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2_Personalizza struttura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2_Personalizza struttura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2_Personalizza struttura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2_Personalizza struttura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2_Personalizza struttura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2_Personalizza struttura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2_Personalizza struttura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2_Personalizza struttura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2_Personalizza struttura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2_Personalizza struttura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2_Personalizza struttura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LayoutBologna (1)</Template>
  <TotalTime>362</TotalTime>
  <Words>815</Words>
  <Application>Microsoft Office PowerPoint</Application>
  <PresentationFormat>Widescreen</PresentationFormat>
  <Paragraphs>60</Paragraphs>
  <Slides>12</Slides>
  <Notes>0</Notes>
  <HiddenSlides>0</HiddenSlides>
  <MMClips>0</MMClips>
  <ScaleCrop>false</ScaleCrop>
  <HeadingPairs>
    <vt:vector size="6" baseType="variant">
      <vt:variant>
        <vt:lpstr>Caratteri utilizzati</vt:lpstr>
      </vt:variant>
      <vt:variant>
        <vt:i4>6</vt:i4>
      </vt:variant>
      <vt:variant>
        <vt:lpstr>Tema</vt:lpstr>
      </vt:variant>
      <vt:variant>
        <vt:i4>2</vt:i4>
      </vt:variant>
      <vt:variant>
        <vt:lpstr>Titoli diapositive</vt:lpstr>
      </vt:variant>
      <vt:variant>
        <vt:i4>12</vt:i4>
      </vt:variant>
    </vt:vector>
  </HeadingPairs>
  <TitlesOfParts>
    <vt:vector size="20" baseType="lpstr">
      <vt:lpstr>Arial</vt:lpstr>
      <vt:lpstr>Calibri</vt:lpstr>
      <vt:lpstr>Garamond</vt:lpstr>
      <vt:lpstr>Lucida Sans Unicode</vt:lpstr>
      <vt:lpstr>Times New Roman</vt:lpstr>
      <vt:lpstr>Wingdings</vt:lpstr>
      <vt:lpstr>1_Struttura predefinita</vt:lpstr>
      <vt:lpstr>2_Personalizza struttura</vt:lpstr>
      <vt:lpstr>Demografia e gruppi sociali</vt:lpstr>
      <vt:lpstr>Questioni</vt:lpstr>
      <vt:lpstr>Le classi sociali contano </vt:lpstr>
      <vt:lpstr>1. Transizione allo stato adulto</vt:lpstr>
      <vt:lpstr>Predicted probability of being in each cluster, by country and parental social class. Pooled sample women. Note: The probabilities are obtained controlling for birth cohort and number of siblings.</vt:lpstr>
      <vt:lpstr>2. Fecondità</vt:lpstr>
      <vt:lpstr>2. Fecondità</vt:lpstr>
      <vt:lpstr>Istruzione: ruolo fondamentale</vt:lpstr>
      <vt:lpstr>3. Sopravvivenza</vt:lpstr>
      <vt:lpstr>3. Disabilità</vt:lpstr>
      <vt:lpstr>Conclusioni 1/2</vt:lpstr>
      <vt:lpstr>Conclusioni 2/2</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Demografia e gruppi sociali</dc:title>
  <dc:creator>Rosella Rettaroli</dc:creator>
  <cp:lastModifiedBy>Rosella Rettaroli</cp:lastModifiedBy>
  <cp:revision>37</cp:revision>
  <cp:lastPrinted>2017-07-13T11:08:00Z</cp:lastPrinted>
  <dcterms:created xsi:type="dcterms:W3CDTF">2017-07-13T05:26:52Z</dcterms:created>
  <dcterms:modified xsi:type="dcterms:W3CDTF">2017-07-14T07:19:34Z</dcterms:modified>
</cp:coreProperties>
</file>