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6"/>
  </p:notesMasterIdLst>
  <p:handoutMasterIdLst>
    <p:handoutMasterId r:id="rId27"/>
  </p:handoutMasterIdLst>
  <p:sldIdLst>
    <p:sldId id="561" r:id="rId2"/>
    <p:sldId id="521" r:id="rId3"/>
    <p:sldId id="575" r:id="rId4"/>
    <p:sldId id="576" r:id="rId5"/>
    <p:sldId id="577" r:id="rId6"/>
    <p:sldId id="578" r:id="rId7"/>
    <p:sldId id="579" r:id="rId8"/>
    <p:sldId id="581" r:id="rId9"/>
    <p:sldId id="580" r:id="rId10"/>
    <p:sldId id="582" r:id="rId11"/>
    <p:sldId id="569" r:id="rId12"/>
    <p:sldId id="565" r:id="rId13"/>
    <p:sldId id="567" r:id="rId14"/>
    <p:sldId id="566" r:id="rId15"/>
    <p:sldId id="564" r:id="rId16"/>
    <p:sldId id="583" r:id="rId17"/>
    <p:sldId id="573" r:id="rId18"/>
    <p:sldId id="467" r:id="rId19"/>
    <p:sldId id="533" r:id="rId20"/>
    <p:sldId id="478" r:id="rId21"/>
    <p:sldId id="585" r:id="rId22"/>
    <p:sldId id="584" r:id="rId23"/>
    <p:sldId id="562" r:id="rId24"/>
    <p:sldId id="586" r:id="rId25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9900"/>
    <a:srgbClr val="FF5050"/>
    <a:srgbClr val="FF3300"/>
    <a:srgbClr val="FF9933"/>
    <a:srgbClr val="090377"/>
    <a:srgbClr val="2A543D"/>
    <a:srgbClr val="36683C"/>
    <a:srgbClr val="0F05CD"/>
    <a:srgbClr val="FAD7A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24" autoAdjust="0"/>
    <p:restoredTop sz="94660"/>
  </p:normalViewPr>
  <p:slideViewPr>
    <p:cSldViewPr>
      <p:cViewPr>
        <p:scale>
          <a:sx n="90" d="100"/>
          <a:sy n="90" d="100"/>
        </p:scale>
        <p:origin x="-1326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4CB115B-457C-4A2F-A6ED-8BFC8D057873}" type="slidenum">
              <a:rPr lang="en-GB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4664220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it-IT"/>
          </a:p>
        </p:txBody>
      </p:sp>
      <p:sp>
        <p:nvSpPr>
          <p:cNvPr id="757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57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757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8D36A04-37B2-4FDA-A13D-04A9B421B6E9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1361540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423D8E5-C302-491C-A2C6-8A0F90254245}" type="slidenum">
              <a:rPr lang="en-GB"/>
              <a:pPr eaLnBrk="1" hangingPunct="1"/>
              <a:t>1</a:t>
            </a:fld>
            <a:endParaRPr lang="en-GB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A7FC573-127B-46D4-B97E-E3396CFF3BA6}" type="slidenum">
              <a:rPr lang="en-GB"/>
              <a:pPr eaLnBrk="1" hangingPunct="1"/>
              <a:t>4</a:t>
            </a:fld>
            <a:endParaRPr lang="en-GB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A7FC573-127B-46D4-B97E-E3396CFF3BA6}" type="slidenum">
              <a:rPr lang="en-GB"/>
              <a:pPr eaLnBrk="1" hangingPunct="1"/>
              <a:t>11</a:t>
            </a:fld>
            <a:endParaRPr lang="en-GB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A7FC573-127B-46D4-B97E-E3396CFF3BA6}" type="slidenum">
              <a:rPr lang="en-GB"/>
              <a:pPr eaLnBrk="1" hangingPunct="1"/>
              <a:t>17</a:t>
            </a:fld>
            <a:endParaRPr lang="en-GB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A7FC573-127B-46D4-B97E-E3396CFF3BA6}" type="slidenum">
              <a:rPr lang="en-GB"/>
              <a:pPr eaLnBrk="1" hangingPunct="1"/>
              <a:t>21</a:t>
            </a:fld>
            <a:endParaRPr lang="en-GB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A7FC573-127B-46D4-B97E-E3396CFF3BA6}" type="slidenum">
              <a:rPr lang="en-GB"/>
              <a:pPr eaLnBrk="1" hangingPunct="1"/>
              <a:t>23</a:t>
            </a:fld>
            <a:endParaRPr lang="en-GB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087BEB-8FD2-48A2-B711-D9AF1CEAD3F4}" type="slidenum">
              <a:rPr lang="it-IT" smtClean="0"/>
              <a:pPr/>
              <a:t>24</a:t>
            </a:fld>
            <a:endParaRPr lang="it-IT" smtClean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879372-321C-49B6-922B-CCD7FF8F1585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CA4690-13EC-410F-A49C-1D4C31803A2C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9DDADC-50E5-4D7D-837B-2AF8FA08CF7E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056C848-720E-4BD5-B4C2-D64F4D7707E9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C7B0EF-18FD-4E66-B3C5-D3640989041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416B14-96D4-4004-B2AF-603516DFC02B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48B5A1-67B5-4272-979E-D17CF2516CB5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CDF988-632F-4B9F-A191-9E0B692AB18A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9A7748-2A2B-425E-88B4-782BCDBE45A9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EFB41-0A63-46AE-969D-0F995B708E8F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B99955-A7A5-4DE9-92A1-C8ECC3B19BE9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5F12CB-2301-46EB-A110-8FDEC51A0380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23E7CE-19EC-4C9C-A496-9B364C90B087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Fare clic per modificare lo stile del titolo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Fare clic per modificare gli stili del testo dello schema</a:t>
            </a:r>
          </a:p>
          <a:p>
            <a:pPr lvl="1"/>
            <a:r>
              <a:rPr lang="en-GB" smtClean="0"/>
              <a:t>Secondo livello</a:t>
            </a:r>
          </a:p>
          <a:p>
            <a:pPr lvl="2"/>
            <a:r>
              <a:rPr lang="en-GB" smtClean="0"/>
              <a:t>Terzo livello</a:t>
            </a:r>
          </a:p>
          <a:p>
            <a:pPr lvl="3"/>
            <a:r>
              <a:rPr lang="en-GB" smtClean="0"/>
              <a:t>Quarto livello</a:t>
            </a:r>
          </a:p>
          <a:p>
            <a:pPr lvl="4"/>
            <a:r>
              <a:rPr lang="en-GB" smtClean="0"/>
              <a:t>Quinto livello</a:t>
            </a:r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227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227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74AC44F-FB32-4396-988A-49C805B8DD2E}" type="slidenum">
              <a:rPr lang="en-GB"/>
              <a:pPr/>
              <a:t>‹N›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32000" y="1197037"/>
            <a:ext cx="8280000" cy="5112283"/>
          </a:xfrm>
          <a:noFill/>
        </p:spPr>
        <p:txBody>
          <a:bodyPr/>
          <a:lstStyle/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it-IT" sz="4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I gruppi sociali nel </a:t>
            </a:r>
            <a:br>
              <a:rPr lang="it-IT" sz="4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</a:br>
            <a:r>
              <a:rPr lang="it-IT" sz="4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Rapporto Istat 2017</a:t>
            </a:r>
            <a:r>
              <a:rPr lang="it-IT" sz="4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it-IT" sz="4000" b="1" dirty="0" smtClean="0">
                <a:latin typeface="Arial" pitchFamily="34" charset="0"/>
                <a:cs typeface="Arial" pitchFamily="34" charset="0"/>
              </a:rPr>
            </a:br>
            <a:r>
              <a:rPr lang="it-IT" sz="4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it-IT" sz="4000" b="1" dirty="0" smtClean="0">
                <a:latin typeface="Arial" pitchFamily="34" charset="0"/>
                <a:cs typeface="Arial" pitchFamily="34" charset="0"/>
              </a:rPr>
            </a:b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Andrea Brandolini</a:t>
            </a:r>
            <a:br>
              <a:rPr lang="en-US" sz="2800" b="1" dirty="0" smtClean="0">
                <a:latin typeface="Arial" pitchFamily="34" charset="0"/>
                <a:cs typeface="Arial" pitchFamily="34" charset="0"/>
              </a:rPr>
            </a:br>
            <a:r>
              <a:rPr lang="en-US" sz="1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000" b="1" dirty="0" smtClean="0">
                <a:latin typeface="Arial" pitchFamily="34" charset="0"/>
                <a:cs typeface="Arial" pitchFamily="34" charset="0"/>
              </a:rPr>
            </a:br>
            <a:r>
              <a:rPr lang="en-US" sz="2200" i="1" dirty="0" smtClean="0">
                <a:latin typeface="Arial" pitchFamily="34" charset="0"/>
                <a:cs typeface="Arial" pitchFamily="34" charset="0"/>
              </a:rPr>
              <a:t>Banca d’Italia, </a:t>
            </a:r>
            <a:r>
              <a:rPr lang="it-IT" sz="2200" i="1" dirty="0" smtClean="0">
                <a:latin typeface="Arial" pitchFamily="34" charset="0"/>
                <a:cs typeface="Arial" pitchFamily="34" charset="0"/>
              </a:rPr>
              <a:t>Dipartimento Economica e statistica</a:t>
            </a:r>
            <a:br>
              <a:rPr lang="it-IT" sz="2200" i="1" dirty="0" smtClean="0">
                <a:latin typeface="Arial" pitchFamily="34" charset="0"/>
                <a:cs typeface="Arial" pitchFamily="34" charset="0"/>
              </a:rPr>
            </a:br>
            <a:r>
              <a:rPr lang="it-IT" sz="2200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it-IT" sz="2200" i="1" dirty="0" smtClean="0">
                <a:latin typeface="Arial" pitchFamily="34" charset="0"/>
                <a:cs typeface="Arial" pitchFamily="34" charset="0"/>
              </a:rPr>
            </a:br>
            <a:r>
              <a:rPr lang="it-IT" sz="2200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it-IT" sz="2200" i="1" dirty="0" smtClean="0">
                <a:latin typeface="Arial" pitchFamily="34" charset="0"/>
                <a:cs typeface="Arial" pitchFamily="34" charset="0"/>
              </a:rPr>
            </a:br>
            <a:r>
              <a:rPr lang="it-IT" sz="2200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it-IT" sz="2200" i="1" dirty="0" smtClean="0">
                <a:latin typeface="Arial" pitchFamily="34" charset="0"/>
                <a:cs typeface="Arial" pitchFamily="34" charset="0"/>
              </a:rPr>
            </a:br>
            <a:r>
              <a:rPr lang="it-IT" sz="2200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it-IT" sz="2200" i="1" dirty="0" smtClean="0">
                <a:latin typeface="Arial" pitchFamily="34" charset="0"/>
                <a:cs typeface="Arial" pitchFamily="34" charset="0"/>
              </a:rPr>
            </a:br>
            <a:r>
              <a:rPr lang="en-GB" sz="2200" i="1" dirty="0" err="1" smtClean="0">
                <a:latin typeface="Arial" pitchFamily="34" charset="0"/>
                <a:cs typeface="Arial" pitchFamily="34" charset="0"/>
              </a:rPr>
              <a:t>Istat</a:t>
            </a:r>
            <a:r>
              <a:rPr lang="en-GB" sz="2200" i="1" dirty="0" smtClean="0">
                <a:latin typeface="Arial" pitchFamily="34" charset="0"/>
                <a:cs typeface="Arial" pitchFamily="34" charset="0"/>
              </a:rPr>
              <a:t>, Roma, 14 </a:t>
            </a:r>
            <a:r>
              <a:rPr lang="en-GB" sz="2200" i="1" dirty="0" err="1" smtClean="0">
                <a:latin typeface="Arial" pitchFamily="34" charset="0"/>
                <a:cs typeface="Arial" pitchFamily="34" charset="0"/>
              </a:rPr>
              <a:t>luglio</a:t>
            </a:r>
            <a:r>
              <a:rPr lang="en-GB" sz="2200" i="1" dirty="0" smtClean="0">
                <a:latin typeface="Arial" pitchFamily="34" charset="0"/>
                <a:cs typeface="Arial" pitchFamily="34" charset="0"/>
              </a:rPr>
              <a:t> 2017</a:t>
            </a:r>
            <a:br>
              <a:rPr lang="en-GB" sz="2200" i="1" dirty="0" smtClean="0">
                <a:latin typeface="Arial" pitchFamily="34" charset="0"/>
                <a:cs typeface="Arial" pitchFamily="34" charset="0"/>
              </a:rPr>
            </a:br>
            <a:endParaRPr lang="en-GB" sz="2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92000" y="1619250"/>
            <a:ext cx="7560000" cy="4680000"/>
          </a:xfrm>
          <a:noFill/>
        </p:spPr>
        <p:txBody>
          <a:bodyPr/>
          <a:lstStyle/>
          <a:p>
            <a:pPr marL="271463" indent="-271463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</a:pPr>
            <a:r>
              <a:rPr lang="it-IT" altLang="zh-CN" sz="2000" b="1" dirty="0" smtClean="0">
                <a:solidFill>
                  <a:srgbClr val="FF6600"/>
                </a:solidFill>
                <a:latin typeface="Arial" pitchFamily="34" charset="0"/>
                <a:ea typeface="SimSun" pitchFamily="2" charset="-122"/>
                <a:cs typeface="Arial" pitchFamily="34" charset="0"/>
              </a:rPr>
              <a:t>Istat (e statistici?)</a:t>
            </a:r>
            <a:r>
              <a:rPr lang="it-IT" altLang="zh-CN" sz="20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: come si colloca(no)?</a:t>
            </a:r>
            <a:endParaRPr lang="it-IT" altLang="zh-CN" sz="2000" dirty="0" smtClean="0"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marL="671513" lvl="1" indent="-271463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</a:pPr>
            <a:r>
              <a:rPr lang="it-IT" altLang="zh-CN" sz="20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Soluzione più vicina a quella degli economisti: reddito variabile cardine</a:t>
            </a:r>
          </a:p>
          <a:p>
            <a:pPr marL="671513" lvl="1" indent="-271463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</a:pPr>
            <a:r>
              <a:rPr lang="it-IT" altLang="zh-CN" sz="20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Ma enfasi su metodologia </a:t>
            </a:r>
            <a:r>
              <a:rPr lang="it-IT" altLang="zh-CN" sz="2000" b="1" i="1" dirty="0" smtClean="0">
                <a:solidFill>
                  <a:srgbClr val="FF6600"/>
                </a:solidFill>
                <a:latin typeface="Arial" pitchFamily="34" charset="0"/>
                <a:ea typeface="SimSun" pitchFamily="2" charset="-122"/>
                <a:cs typeface="Arial" pitchFamily="34" charset="0"/>
              </a:rPr>
              <a:t>data </a:t>
            </a:r>
            <a:r>
              <a:rPr lang="it-IT" altLang="zh-CN" sz="2000" b="1" i="1" dirty="0" err="1" smtClean="0">
                <a:solidFill>
                  <a:srgbClr val="FF6600"/>
                </a:solidFill>
                <a:latin typeface="Arial" pitchFamily="34" charset="0"/>
                <a:ea typeface="SimSun" pitchFamily="2" charset="-122"/>
                <a:cs typeface="Arial" pitchFamily="34" charset="0"/>
              </a:rPr>
              <a:t>driven</a:t>
            </a:r>
            <a:r>
              <a:rPr lang="it-IT" altLang="zh-CN" sz="20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: rischi e opportunità </a:t>
            </a:r>
          </a:p>
          <a:p>
            <a:pPr marL="1071563" lvl="2" indent="-271463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</a:pPr>
            <a:r>
              <a:rPr lang="it-IT" altLang="zh-CN" sz="2000" b="1" dirty="0" smtClean="0">
                <a:solidFill>
                  <a:srgbClr val="FF6600"/>
                </a:solidFill>
                <a:latin typeface="Arial" pitchFamily="34" charset="0"/>
                <a:ea typeface="SimSun" pitchFamily="2" charset="-122"/>
                <a:cs typeface="Arial" pitchFamily="34" charset="0"/>
              </a:rPr>
              <a:t>Rischio 1</a:t>
            </a:r>
            <a:r>
              <a:rPr lang="it-IT" altLang="zh-CN" sz="20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: mancanza di fondamento teorico, quindi potenziale difficoltà interpretativa (ma scelte “a priori” entrano nella scelta della sequenza gerarchica …)</a:t>
            </a:r>
          </a:p>
          <a:p>
            <a:pPr marL="1071563" lvl="2" indent="-271463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</a:pPr>
            <a:r>
              <a:rPr lang="it-IT" altLang="zh-CN" sz="2000" b="1" dirty="0" smtClean="0">
                <a:solidFill>
                  <a:srgbClr val="FF6600"/>
                </a:solidFill>
                <a:latin typeface="Arial" pitchFamily="34" charset="0"/>
                <a:ea typeface="SimSun" pitchFamily="2" charset="-122"/>
                <a:cs typeface="Arial" pitchFamily="34" charset="0"/>
              </a:rPr>
              <a:t>Rischio 2</a:t>
            </a:r>
            <a:r>
              <a:rPr lang="it-IT" altLang="zh-CN" sz="20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: dipendenza dai dati disponibili, quindi potenziale mancanza di robustezza (variabilità nel tempo, sensitività a variabili di classificazione nuove)</a:t>
            </a:r>
          </a:p>
          <a:p>
            <a:pPr marL="1071563" lvl="2" indent="-271463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</a:pPr>
            <a:r>
              <a:rPr lang="it-IT" altLang="zh-CN" sz="2000" b="1" dirty="0" smtClean="0">
                <a:solidFill>
                  <a:srgbClr val="FF6600"/>
                </a:solidFill>
                <a:latin typeface="Arial" pitchFamily="34" charset="0"/>
                <a:ea typeface="SimSun" pitchFamily="2" charset="-122"/>
                <a:cs typeface="Arial" pitchFamily="34" charset="0"/>
              </a:rPr>
              <a:t>Opportunità</a:t>
            </a:r>
            <a:r>
              <a:rPr lang="it-IT" altLang="zh-CN" sz="20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: svelare fenomeni che un approccio guidato dalla teoria può avere difficoltà a cogliere</a:t>
            </a:r>
          </a:p>
          <a:p>
            <a:pPr marL="671513" lvl="1" indent="-271463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</a:pPr>
            <a:endParaRPr lang="it-IT" altLang="zh-CN" sz="2000" dirty="0" smtClean="0"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marL="271463" indent="-271463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GB" altLang="zh-CN" sz="2000" dirty="0" smtClean="0"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marL="271463" indent="-271463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it-IT" altLang="zh-CN" sz="2000" dirty="0" smtClean="0">
              <a:latin typeface="Arial" pitchFamily="34" charset="0"/>
              <a:ea typeface="SimSun" pitchFamily="2" charset="-122"/>
              <a:cs typeface="Arial" pitchFamily="34" charset="0"/>
            </a:endParaRPr>
          </a:p>
        </p:txBody>
      </p:sp>
      <p:sp>
        <p:nvSpPr>
          <p:cNvPr id="37171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z="36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Reddito vs. </a:t>
            </a:r>
            <a:r>
              <a:rPr lang="it-IT" sz="36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occupazione</a:t>
            </a:r>
            <a:endParaRPr lang="it-IT" sz="3600" dirty="0">
              <a:latin typeface="Arial" pitchFamily="34" charset="0"/>
              <a:ea typeface="SimSun" pitchFamily="2" charset="-122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20938"/>
            <a:ext cx="8229600" cy="1354137"/>
          </a:xfrm>
        </p:spPr>
        <p:txBody>
          <a:bodyPr/>
          <a:lstStyle/>
          <a:p>
            <a:pPr eaLnBrk="1" hangingPunct="1"/>
            <a:r>
              <a:rPr lang="it-IT" sz="3600" dirty="0" smtClean="0"/>
              <a:t>Funziona?</a:t>
            </a:r>
            <a:endParaRPr lang="it-IT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43" name="Rectangle 7"/>
          <p:cNvSpPr>
            <a:spLocks noChangeArrowheads="1"/>
          </p:cNvSpPr>
          <p:nvPr/>
        </p:nvSpPr>
        <p:spPr bwMode="auto">
          <a:xfrm>
            <a:off x="7924800" y="5555903"/>
            <a:ext cx="1066800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bIns="0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zh-CN" sz="1400" dirty="0" smtClean="0">
                <a:ea typeface="SimSun" pitchFamily="2" charset="-122"/>
              </a:rPr>
              <a:t>Fonte: Rapporto Istat 2017.</a:t>
            </a:r>
            <a:endParaRPr lang="it-IT" altLang="zh-CN" sz="1400" dirty="0">
              <a:ea typeface="SimSun" pitchFamily="2" charset="-122"/>
            </a:endParaRPr>
          </a:p>
        </p:txBody>
      </p:sp>
      <p:sp>
        <p:nvSpPr>
          <p:cNvPr id="372744" name="Rectangle 8"/>
          <p:cNvSpPr>
            <a:spLocks noChangeArrowheads="1"/>
          </p:cNvSpPr>
          <p:nvPr/>
        </p:nvSpPr>
        <p:spPr bwMode="auto">
          <a:xfrm>
            <a:off x="0" y="1447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bIns="0" anchor="ctr">
            <a:spAutoFit/>
          </a:bodyPr>
          <a:lstStyle/>
          <a:p>
            <a:endParaRPr lang="en-GB"/>
          </a:p>
        </p:txBody>
      </p:sp>
      <p:sp>
        <p:nvSpPr>
          <p:cNvPr id="372750" name="Rectangle 14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  <a:noFill/>
          <a:ln/>
        </p:spPr>
        <p:txBody>
          <a:bodyPr/>
          <a:lstStyle/>
          <a:p>
            <a:r>
              <a:rPr lang="it-IT" sz="3200" dirty="0" smtClean="0"/>
              <a:t>Povertà assoluta, 2015 (%)</a:t>
            </a:r>
            <a:endParaRPr lang="en-GB" sz="32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62063" y="1440000"/>
            <a:ext cx="6619875" cy="477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43" name="Rectangle 7"/>
          <p:cNvSpPr>
            <a:spLocks noChangeArrowheads="1"/>
          </p:cNvSpPr>
          <p:nvPr/>
        </p:nvSpPr>
        <p:spPr bwMode="auto">
          <a:xfrm>
            <a:off x="7924800" y="5555903"/>
            <a:ext cx="1066800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bIns="0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zh-CN" sz="1400" dirty="0" smtClean="0">
                <a:ea typeface="SimSun" pitchFamily="2" charset="-122"/>
              </a:rPr>
              <a:t>Fonte: Rapporto Istat 2017.</a:t>
            </a:r>
            <a:endParaRPr lang="it-IT" altLang="zh-CN" sz="1400" dirty="0">
              <a:ea typeface="SimSun" pitchFamily="2" charset="-122"/>
            </a:endParaRPr>
          </a:p>
        </p:txBody>
      </p:sp>
      <p:sp>
        <p:nvSpPr>
          <p:cNvPr id="372744" name="Rectangle 8"/>
          <p:cNvSpPr>
            <a:spLocks noChangeArrowheads="1"/>
          </p:cNvSpPr>
          <p:nvPr/>
        </p:nvSpPr>
        <p:spPr bwMode="auto">
          <a:xfrm>
            <a:off x="0" y="1447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bIns="0" anchor="ctr">
            <a:spAutoFit/>
          </a:bodyPr>
          <a:lstStyle/>
          <a:p>
            <a:endParaRPr lang="en-GB"/>
          </a:p>
        </p:txBody>
      </p:sp>
      <p:sp>
        <p:nvSpPr>
          <p:cNvPr id="372750" name="Rectangle 14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  <a:noFill/>
          <a:ln/>
        </p:spPr>
        <p:txBody>
          <a:bodyPr/>
          <a:lstStyle/>
          <a:p>
            <a:r>
              <a:rPr lang="it-IT" sz="3200" dirty="0" smtClean="0"/>
              <a:t>Povertà assoluta, 2015 (%)</a:t>
            </a:r>
            <a:endParaRPr lang="en-GB" sz="32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62063" y="1440000"/>
            <a:ext cx="6619875" cy="477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uppo 11"/>
          <p:cNvGrpSpPr/>
          <p:nvPr/>
        </p:nvGrpSpPr>
        <p:grpSpPr>
          <a:xfrm>
            <a:off x="152400" y="1600201"/>
            <a:ext cx="8267700" cy="4343398"/>
            <a:chOff x="152400" y="1600201"/>
            <a:chExt cx="8267700" cy="4343398"/>
          </a:xfrm>
        </p:grpSpPr>
        <p:cxnSp>
          <p:nvCxnSpPr>
            <p:cNvPr id="7" name="Connettore 1 6"/>
            <p:cNvCxnSpPr/>
            <p:nvPr/>
          </p:nvCxnSpPr>
          <p:spPr>
            <a:xfrm>
              <a:off x="723900" y="3505200"/>
              <a:ext cx="76962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ttore 1 7"/>
            <p:cNvCxnSpPr/>
            <p:nvPr/>
          </p:nvCxnSpPr>
          <p:spPr>
            <a:xfrm>
              <a:off x="723900" y="4495800"/>
              <a:ext cx="76962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CasellaDiTesto 8"/>
            <p:cNvSpPr txBox="1"/>
            <p:nvPr/>
          </p:nvSpPr>
          <p:spPr>
            <a:xfrm>
              <a:off x="152400" y="1600201"/>
              <a:ext cx="990600" cy="1828800"/>
            </a:xfrm>
            <a:prstGeom prst="rect">
              <a:avLst/>
            </a:prstGeom>
            <a:noFill/>
            <a:ln w="28575">
              <a:solidFill>
                <a:srgbClr val="FF3300"/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it-IT" dirty="0" smtClean="0">
                  <a:solidFill>
                    <a:srgbClr val="FF0000"/>
                  </a:solidFill>
                </a:rPr>
                <a:t>Basso reddito</a:t>
              </a:r>
              <a:endParaRPr lang="en-GB" dirty="0">
                <a:solidFill>
                  <a:srgbClr val="FF0000"/>
                </a:solidFill>
              </a:endParaRPr>
            </a:p>
          </p:txBody>
        </p:sp>
        <p:sp>
          <p:nvSpPr>
            <p:cNvPr id="10" name="CasellaDiTesto 9"/>
            <p:cNvSpPr txBox="1"/>
            <p:nvPr/>
          </p:nvSpPr>
          <p:spPr>
            <a:xfrm>
              <a:off x="152400" y="3581400"/>
              <a:ext cx="990600" cy="838200"/>
            </a:xfrm>
            <a:prstGeom prst="rect">
              <a:avLst/>
            </a:prstGeom>
            <a:noFill/>
            <a:ln w="28575">
              <a:solidFill>
                <a:srgbClr val="FF3300"/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it-IT" dirty="0" smtClean="0">
                  <a:solidFill>
                    <a:srgbClr val="FF0000"/>
                  </a:solidFill>
                </a:rPr>
                <a:t>Medio reddito</a:t>
              </a:r>
              <a:endParaRPr lang="en-GB" dirty="0">
                <a:solidFill>
                  <a:srgbClr val="FF0000"/>
                </a:solidFill>
              </a:endParaRPr>
            </a:p>
          </p:txBody>
        </p:sp>
        <p:sp>
          <p:nvSpPr>
            <p:cNvPr id="11" name="CasellaDiTesto 10"/>
            <p:cNvSpPr txBox="1"/>
            <p:nvPr/>
          </p:nvSpPr>
          <p:spPr>
            <a:xfrm>
              <a:off x="152400" y="4572000"/>
              <a:ext cx="990600" cy="1371599"/>
            </a:xfrm>
            <a:prstGeom prst="rect">
              <a:avLst/>
            </a:prstGeom>
            <a:noFill/>
            <a:ln w="28575">
              <a:solidFill>
                <a:srgbClr val="FF3300"/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it-IT" dirty="0" smtClean="0">
                  <a:solidFill>
                    <a:srgbClr val="FF0000"/>
                  </a:solidFill>
                </a:rPr>
                <a:t>Bene-stanti</a:t>
              </a:r>
              <a:endParaRPr lang="en-GB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43" name="Rectangle 7"/>
          <p:cNvSpPr>
            <a:spLocks noChangeArrowheads="1"/>
          </p:cNvSpPr>
          <p:nvPr/>
        </p:nvSpPr>
        <p:spPr bwMode="auto">
          <a:xfrm>
            <a:off x="2590800" y="5681990"/>
            <a:ext cx="39624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bIns="0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zh-CN" sz="1400" dirty="0" smtClean="0">
                <a:ea typeface="SimSun" pitchFamily="2" charset="-122"/>
              </a:rPr>
              <a:t>Fonte: Rapporto Istat 2017.</a:t>
            </a:r>
            <a:endParaRPr lang="it-IT" altLang="zh-CN" sz="1400" dirty="0">
              <a:ea typeface="SimSun" pitchFamily="2" charset="-122"/>
            </a:endParaRPr>
          </a:p>
        </p:txBody>
      </p:sp>
      <p:sp>
        <p:nvSpPr>
          <p:cNvPr id="372744" name="Rectangle 8"/>
          <p:cNvSpPr>
            <a:spLocks noChangeArrowheads="1"/>
          </p:cNvSpPr>
          <p:nvPr/>
        </p:nvSpPr>
        <p:spPr bwMode="auto">
          <a:xfrm>
            <a:off x="0" y="1447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bIns="0" anchor="ctr">
            <a:spAutoFit/>
          </a:bodyPr>
          <a:lstStyle/>
          <a:p>
            <a:endParaRPr lang="en-GB"/>
          </a:p>
        </p:txBody>
      </p:sp>
      <p:sp>
        <p:nvSpPr>
          <p:cNvPr id="372750" name="Rectangle 14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sz="3200" dirty="0" smtClean="0"/>
              <a:t>Classi medie non hanno sofferto di più </a:t>
            </a:r>
            <a:br>
              <a:rPr lang="it-IT" sz="3200" dirty="0" smtClean="0"/>
            </a:br>
            <a:r>
              <a:rPr lang="it-IT" sz="3200" dirty="0" smtClean="0"/>
              <a:t>nella crisi dell’ultimo decennio!</a:t>
            </a:r>
            <a:endParaRPr lang="en-GB" sz="3200" dirty="0"/>
          </a:p>
        </p:txBody>
      </p:sp>
      <p:grpSp>
        <p:nvGrpSpPr>
          <p:cNvPr id="9" name="Gruppo 8"/>
          <p:cNvGrpSpPr/>
          <p:nvPr/>
        </p:nvGrpSpPr>
        <p:grpSpPr>
          <a:xfrm>
            <a:off x="2321719" y="1620000"/>
            <a:ext cx="4500562" cy="4000500"/>
            <a:chOff x="2900363" y="1428750"/>
            <a:chExt cx="4500562" cy="4000500"/>
          </a:xfrm>
        </p:grpSpPr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900363" y="1447800"/>
              <a:ext cx="3343275" cy="396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324600" y="1428750"/>
              <a:ext cx="1076325" cy="4000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362200" y="1752600"/>
            <a:ext cx="3276600" cy="685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bIns="0" anchor="ctr">
            <a:noAutofit/>
          </a:bodyPr>
          <a:lstStyle/>
          <a:p>
            <a:pPr algn="ctr"/>
            <a:r>
              <a:rPr lang="it-IT" altLang="zh-CN" sz="2000" b="1" i="1" dirty="0" smtClean="0">
                <a:solidFill>
                  <a:srgbClr val="FF6600"/>
                </a:solidFill>
                <a:latin typeface="Arial Narrow" pitchFamily="34" charset="0"/>
                <a:ea typeface="SimSun" pitchFamily="2" charset="-122"/>
              </a:rPr>
              <a:t>Variazione </a:t>
            </a:r>
            <a:r>
              <a:rPr lang="it-IT" altLang="zh-CN" sz="2000" b="1" i="1" dirty="0" smtClean="0">
                <a:solidFill>
                  <a:srgbClr val="FF6600"/>
                </a:solidFill>
                <a:latin typeface="Arial Narrow" pitchFamily="34" charset="0"/>
                <a:ea typeface="SimSun" pitchFamily="2" charset="-122"/>
              </a:rPr>
              <a:t>2008-15 (%)</a:t>
            </a:r>
            <a:endParaRPr lang="it-IT" altLang="zh-CN" sz="2000" b="1" i="1" dirty="0">
              <a:solidFill>
                <a:srgbClr val="FF6600"/>
              </a:solidFill>
              <a:latin typeface="Arial Narrow" pitchFamily="34" charset="0"/>
              <a:ea typeface="SimSun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3056" y="1260000"/>
            <a:ext cx="5957888" cy="5452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2743" name="Rectangle 7"/>
          <p:cNvSpPr>
            <a:spLocks noChangeArrowheads="1"/>
          </p:cNvSpPr>
          <p:nvPr/>
        </p:nvSpPr>
        <p:spPr bwMode="auto">
          <a:xfrm>
            <a:off x="7772400" y="6013103"/>
            <a:ext cx="1066800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bIns="0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zh-CN" sz="1400" dirty="0" smtClean="0">
                <a:ea typeface="SimSun" pitchFamily="2" charset="-122"/>
              </a:rPr>
              <a:t>Fonte: Rapporto Istat 2017.</a:t>
            </a:r>
            <a:endParaRPr lang="it-IT" altLang="zh-CN" sz="1400" dirty="0">
              <a:ea typeface="SimSun" pitchFamily="2" charset="-122"/>
            </a:endParaRPr>
          </a:p>
        </p:txBody>
      </p:sp>
      <p:sp>
        <p:nvSpPr>
          <p:cNvPr id="372744" name="Rectangle 8"/>
          <p:cNvSpPr>
            <a:spLocks noChangeArrowheads="1"/>
          </p:cNvSpPr>
          <p:nvPr/>
        </p:nvSpPr>
        <p:spPr bwMode="auto">
          <a:xfrm>
            <a:off x="0" y="1447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bIns="0" anchor="ctr">
            <a:spAutoFit/>
          </a:bodyPr>
          <a:lstStyle/>
          <a:p>
            <a:endParaRPr lang="en-GB"/>
          </a:p>
        </p:txBody>
      </p:sp>
      <p:sp>
        <p:nvSpPr>
          <p:cNvPr id="372750" name="Rectangle 14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686800" cy="1143000"/>
          </a:xfrm>
          <a:noFill/>
          <a:ln/>
        </p:spPr>
        <p:txBody>
          <a:bodyPr/>
          <a:lstStyle/>
          <a:p>
            <a:r>
              <a:rPr lang="it-IT" sz="3200" dirty="0" smtClean="0"/>
              <a:t>Rischio povertà o esclusione sociale, 2015 (%)</a:t>
            </a:r>
            <a:endParaRPr lang="en-GB" sz="3200" dirty="0"/>
          </a:p>
        </p:txBody>
      </p:sp>
      <p:grpSp>
        <p:nvGrpSpPr>
          <p:cNvPr id="6" name="Gruppo 11"/>
          <p:cNvGrpSpPr>
            <a:grpSpLocks noChangeAspect="1"/>
          </p:cNvGrpSpPr>
          <p:nvPr/>
        </p:nvGrpSpPr>
        <p:grpSpPr>
          <a:xfrm>
            <a:off x="533400" y="1653542"/>
            <a:ext cx="7440930" cy="3909058"/>
            <a:chOff x="152400" y="1600201"/>
            <a:chExt cx="8267700" cy="4343398"/>
          </a:xfrm>
        </p:grpSpPr>
        <p:cxnSp>
          <p:nvCxnSpPr>
            <p:cNvPr id="7" name="Connettore 1 6"/>
            <p:cNvCxnSpPr/>
            <p:nvPr/>
          </p:nvCxnSpPr>
          <p:spPr>
            <a:xfrm>
              <a:off x="723900" y="3505200"/>
              <a:ext cx="76962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ttore 1 7"/>
            <p:cNvCxnSpPr/>
            <p:nvPr/>
          </p:nvCxnSpPr>
          <p:spPr>
            <a:xfrm>
              <a:off x="723900" y="4495800"/>
              <a:ext cx="76962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CasellaDiTesto 8"/>
            <p:cNvSpPr txBox="1"/>
            <p:nvPr/>
          </p:nvSpPr>
          <p:spPr>
            <a:xfrm>
              <a:off x="152400" y="1600201"/>
              <a:ext cx="990600" cy="1828800"/>
            </a:xfrm>
            <a:prstGeom prst="rect">
              <a:avLst/>
            </a:prstGeom>
            <a:noFill/>
            <a:ln w="28575">
              <a:solidFill>
                <a:srgbClr val="FF3300"/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it-IT" dirty="0" smtClean="0">
                  <a:solidFill>
                    <a:srgbClr val="FF0000"/>
                  </a:solidFill>
                </a:rPr>
                <a:t>Basso reddito</a:t>
              </a:r>
              <a:endParaRPr lang="en-GB" dirty="0">
                <a:solidFill>
                  <a:srgbClr val="FF0000"/>
                </a:solidFill>
              </a:endParaRPr>
            </a:p>
          </p:txBody>
        </p:sp>
        <p:sp>
          <p:nvSpPr>
            <p:cNvPr id="10" name="CasellaDiTesto 9"/>
            <p:cNvSpPr txBox="1"/>
            <p:nvPr/>
          </p:nvSpPr>
          <p:spPr>
            <a:xfrm>
              <a:off x="152400" y="3581400"/>
              <a:ext cx="990600" cy="838200"/>
            </a:xfrm>
            <a:prstGeom prst="rect">
              <a:avLst/>
            </a:prstGeom>
            <a:noFill/>
            <a:ln w="28575">
              <a:solidFill>
                <a:srgbClr val="FF3300"/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it-IT" dirty="0" smtClean="0">
                  <a:solidFill>
                    <a:srgbClr val="FF0000"/>
                  </a:solidFill>
                </a:rPr>
                <a:t>Medio reddito</a:t>
              </a:r>
              <a:endParaRPr lang="en-GB" dirty="0">
                <a:solidFill>
                  <a:srgbClr val="FF0000"/>
                </a:solidFill>
              </a:endParaRPr>
            </a:p>
          </p:txBody>
        </p:sp>
        <p:sp>
          <p:nvSpPr>
            <p:cNvPr id="11" name="CasellaDiTesto 10"/>
            <p:cNvSpPr txBox="1"/>
            <p:nvPr/>
          </p:nvSpPr>
          <p:spPr>
            <a:xfrm>
              <a:off x="152400" y="4572000"/>
              <a:ext cx="990600" cy="1371599"/>
            </a:xfrm>
            <a:prstGeom prst="rect">
              <a:avLst/>
            </a:prstGeom>
            <a:noFill/>
            <a:ln w="28575">
              <a:solidFill>
                <a:srgbClr val="FF3300"/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it-IT" dirty="0" smtClean="0">
                  <a:solidFill>
                    <a:srgbClr val="FF0000"/>
                  </a:solidFill>
                </a:rPr>
                <a:t>Bene-stanti</a:t>
              </a:r>
              <a:endParaRPr lang="en-GB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92000" y="1619250"/>
            <a:ext cx="7560000" cy="4680000"/>
          </a:xfrm>
          <a:noFill/>
        </p:spPr>
        <p:txBody>
          <a:bodyPr/>
          <a:lstStyle/>
          <a:p>
            <a:pPr marL="271463" indent="-271463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</a:pPr>
            <a:r>
              <a:rPr lang="it-IT" altLang="zh-CN" sz="2000" b="1" dirty="0" smtClean="0">
                <a:solidFill>
                  <a:srgbClr val="FF6600"/>
                </a:solidFill>
                <a:latin typeface="Arial" pitchFamily="34" charset="0"/>
                <a:ea typeface="SimSun" pitchFamily="2" charset="-122"/>
                <a:cs typeface="Arial" pitchFamily="34" charset="0"/>
              </a:rPr>
              <a:t>Cittadinanza</a:t>
            </a:r>
          </a:p>
          <a:p>
            <a:pPr marL="271463" indent="-271463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altLang="zh-CN" sz="2000" b="1" dirty="0" smtClean="0">
                <a:solidFill>
                  <a:srgbClr val="FF6600"/>
                </a:solidFill>
                <a:latin typeface="Arial" pitchFamily="34" charset="0"/>
                <a:ea typeface="SimSun" pitchFamily="2" charset="-122"/>
                <a:cs typeface="Arial" pitchFamily="34" charset="0"/>
              </a:rPr>
              <a:t>Territorio</a:t>
            </a:r>
          </a:p>
          <a:p>
            <a:pPr marL="54610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i="1" dirty="0" smtClean="0"/>
              <a:t>Per </a:t>
            </a:r>
            <a:r>
              <a:rPr lang="it-IT" sz="2000" i="1" dirty="0" smtClean="0"/>
              <a:t>scelta, nella definizione operativa non è stata </a:t>
            </a:r>
            <a:r>
              <a:rPr lang="it-IT" sz="2000" i="1" dirty="0" smtClean="0"/>
              <a:t>inserita la </a:t>
            </a:r>
            <a:r>
              <a:rPr lang="it-IT" sz="2000" i="1" dirty="0" smtClean="0"/>
              <a:t>ripartizione geografica di residenza: nei test </a:t>
            </a:r>
            <a:r>
              <a:rPr lang="it-IT" sz="2000" i="1" dirty="0" smtClean="0"/>
              <a:t>preliminari effettuati</a:t>
            </a:r>
            <a:r>
              <a:rPr lang="it-IT" sz="2000" i="1" dirty="0" smtClean="0"/>
              <a:t>, l’inserimento </a:t>
            </a:r>
            <a:r>
              <a:rPr lang="it-IT" sz="2000" i="1" dirty="0" smtClean="0"/>
              <a:t>di questa </a:t>
            </a:r>
            <a:r>
              <a:rPr lang="it-IT" sz="2000" i="1" dirty="0" smtClean="0"/>
              <a:t>tra le variabili esplicative riproponeva come discriminante il consueto divario </a:t>
            </a:r>
            <a:r>
              <a:rPr lang="it-IT" sz="2000" i="1" dirty="0" smtClean="0"/>
              <a:t>tra Centro-nord </a:t>
            </a:r>
            <a:r>
              <a:rPr lang="it-IT" sz="2000" i="1" dirty="0" smtClean="0"/>
              <a:t>e Mezzogiorno, producendo una configurazione in cui questa </a:t>
            </a:r>
            <a:r>
              <a:rPr lang="it-IT" sz="2000" i="1" dirty="0" smtClean="0"/>
              <a:t>distinzione appariva </a:t>
            </a:r>
            <a:r>
              <a:rPr lang="it-IT" sz="2000" i="1" dirty="0" smtClean="0"/>
              <a:t>prevalente su ogni altra differenziazione</a:t>
            </a:r>
            <a:r>
              <a:rPr lang="it-IT" sz="2000" i="1" dirty="0" smtClean="0"/>
              <a:t>.</a:t>
            </a:r>
          </a:p>
          <a:p>
            <a:pPr marL="546100" indent="0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it-IT" sz="2000" dirty="0" smtClean="0"/>
              <a:t>Capitale sociale?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altLang="zh-CN" sz="2000" b="1" dirty="0" smtClean="0">
                <a:solidFill>
                  <a:srgbClr val="FF6600"/>
                </a:solidFill>
                <a:latin typeface="Arial" pitchFamily="34" charset="0"/>
                <a:ea typeface="SimSun" pitchFamily="2" charset="-122"/>
                <a:cs typeface="Arial" pitchFamily="34" charset="0"/>
              </a:rPr>
              <a:t>Età</a:t>
            </a:r>
            <a:endParaRPr lang="en-GB" altLang="zh-CN" sz="2000" dirty="0" smtClean="0"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marL="538163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 smtClean="0"/>
              <a:t>Ciclo di vita?</a:t>
            </a:r>
            <a:endParaRPr lang="it-IT" altLang="zh-CN" sz="2000" dirty="0" smtClean="0">
              <a:latin typeface="Arial" pitchFamily="34" charset="0"/>
              <a:ea typeface="SimSun" pitchFamily="2" charset="-122"/>
              <a:cs typeface="Arial" pitchFamily="34" charset="0"/>
            </a:endParaRPr>
          </a:p>
        </p:txBody>
      </p:sp>
      <p:sp>
        <p:nvSpPr>
          <p:cNvPr id="37171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z="36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Approccio Istat</a:t>
            </a:r>
            <a:endParaRPr lang="it-IT" sz="3600" dirty="0">
              <a:latin typeface="Arial" pitchFamily="34" charset="0"/>
              <a:ea typeface="SimSun" pitchFamily="2" charset="-122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20938"/>
            <a:ext cx="8229600" cy="1354137"/>
          </a:xfrm>
        </p:spPr>
        <p:txBody>
          <a:bodyPr/>
          <a:lstStyle/>
          <a:p>
            <a:pPr eaLnBrk="1" hangingPunct="1"/>
            <a:r>
              <a:rPr lang="it-IT" sz="3600" dirty="0" smtClean="0"/>
              <a:t>Cosa manca?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92000" y="1619250"/>
            <a:ext cx="7560000" cy="4552950"/>
          </a:xfrm>
          <a:noFill/>
        </p:spPr>
        <p:txBody>
          <a:bodyPr/>
          <a:lstStyle/>
          <a:p>
            <a:pPr marL="271463" indent="-271463">
              <a:lnSpc>
                <a:spcPct val="90000"/>
              </a:lnSpc>
              <a:spcBef>
                <a:spcPct val="0"/>
              </a:spcBef>
            </a:pPr>
            <a:r>
              <a:rPr lang="en-US" altLang="zh-CN" sz="2400" dirty="0">
                <a:ea typeface="SimSun" pitchFamily="2" charset="-122"/>
              </a:rPr>
              <a:t>Swedish Census of Population, 1810</a:t>
            </a:r>
          </a:p>
          <a:p>
            <a:pPr marL="534988" lvl="1" indent="6350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zh-CN" sz="2400" dirty="0">
              <a:ea typeface="SimSun" pitchFamily="2" charset="-122"/>
            </a:endParaRPr>
          </a:p>
          <a:p>
            <a:pPr marL="534988" lvl="1" indent="635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sz="2200" i="1" dirty="0" smtClean="0">
                <a:ea typeface="SimSun" pitchFamily="2" charset="-122"/>
              </a:rPr>
              <a:t>In </a:t>
            </a:r>
            <a:r>
              <a:rPr lang="en-US" altLang="zh-CN" sz="2200" i="1" dirty="0">
                <a:ea typeface="SimSun" pitchFamily="2" charset="-122"/>
              </a:rPr>
              <a:t>order to determine the various statuses of society of households, those who could be called </a:t>
            </a:r>
            <a:r>
              <a:rPr lang="en-US" altLang="zh-CN" sz="2200" dirty="0">
                <a:ea typeface="SimSun" pitchFamily="2" charset="-122"/>
              </a:rPr>
              <a:t>rich</a:t>
            </a:r>
            <a:r>
              <a:rPr lang="en-US" altLang="zh-CN" sz="2200" i="1" dirty="0">
                <a:ea typeface="SimSun" pitchFamily="2" charset="-122"/>
              </a:rPr>
              <a:t> are those who have a surplus of about 500 </a:t>
            </a:r>
            <a:r>
              <a:rPr lang="en-US" altLang="zh-CN" sz="2200" i="1" dirty="0" err="1">
                <a:ea typeface="SimSun" pitchFamily="2" charset="-122"/>
              </a:rPr>
              <a:t>rix</a:t>
            </a:r>
            <a:r>
              <a:rPr lang="en-US" altLang="zh-CN" sz="2200" i="1" dirty="0">
                <a:ea typeface="SimSun" pitchFamily="2" charset="-122"/>
              </a:rPr>
              <a:t>-dollars in excess of their annual expenditure; the </a:t>
            </a:r>
            <a:r>
              <a:rPr lang="en-US" altLang="zh-CN" sz="2200" dirty="0">
                <a:ea typeface="SimSun" pitchFamily="2" charset="-122"/>
              </a:rPr>
              <a:t>moderately rich</a:t>
            </a:r>
            <a:r>
              <a:rPr lang="en-US" altLang="zh-CN" sz="2200" i="1" dirty="0">
                <a:ea typeface="SimSun" pitchFamily="2" charset="-122"/>
              </a:rPr>
              <a:t> are those who have less, also those who for their sustenance do not need to incur debts; the </a:t>
            </a:r>
            <a:r>
              <a:rPr lang="en-US" altLang="zh-CN" sz="2200" dirty="0">
                <a:ea typeface="SimSun" pitchFamily="2" charset="-122"/>
              </a:rPr>
              <a:t>poor</a:t>
            </a:r>
            <a:r>
              <a:rPr lang="en-US" altLang="zh-CN" sz="2200" i="1" dirty="0">
                <a:ea typeface="SimSun" pitchFamily="2" charset="-122"/>
              </a:rPr>
              <a:t> are those who manage not without difficulty: they also include property owners who are in debt in excess of their assets; the </a:t>
            </a:r>
            <a:r>
              <a:rPr lang="en-US" altLang="zh-CN" sz="2200" dirty="0">
                <a:ea typeface="SimSun" pitchFamily="2" charset="-122"/>
              </a:rPr>
              <a:t>destitute</a:t>
            </a:r>
            <a:r>
              <a:rPr lang="en-US" altLang="zh-CN" sz="2200" i="1" dirty="0">
                <a:ea typeface="SimSun" pitchFamily="2" charset="-122"/>
              </a:rPr>
              <a:t> are those who have to be sustained by gifts and contributions from </a:t>
            </a:r>
            <a:r>
              <a:rPr lang="en-US" altLang="zh-CN" sz="2200" i="1" dirty="0" smtClean="0">
                <a:ea typeface="SimSun" pitchFamily="2" charset="-122"/>
              </a:rPr>
              <a:t>others.</a:t>
            </a:r>
          </a:p>
          <a:p>
            <a:pPr marL="534988" lvl="1" indent="6350">
              <a:lnSpc>
                <a:spcPct val="90000"/>
              </a:lnSpc>
              <a:spcBef>
                <a:spcPts val="600"/>
              </a:spcBef>
              <a:buFontTx/>
              <a:buNone/>
            </a:pPr>
            <a:r>
              <a:rPr lang="en-US" altLang="zh-CN" sz="2200" i="1" dirty="0" smtClean="0">
                <a:ea typeface="SimSun" pitchFamily="2" charset="-122"/>
              </a:rPr>
              <a:t>				         </a:t>
            </a:r>
            <a:r>
              <a:rPr lang="en-US" altLang="zh-CN" sz="2200" dirty="0" smtClean="0">
                <a:ea typeface="SimSun" pitchFamily="2" charset="-122"/>
              </a:rPr>
              <a:t>Citato </a:t>
            </a:r>
            <a:r>
              <a:rPr lang="en-US" altLang="zh-CN" sz="2200" dirty="0" err="1" smtClean="0">
                <a:ea typeface="SimSun" pitchFamily="2" charset="-122"/>
              </a:rPr>
              <a:t>da</a:t>
            </a:r>
            <a:r>
              <a:rPr lang="en-US" altLang="zh-CN" sz="2200" dirty="0" smtClean="0">
                <a:ea typeface="SimSun" pitchFamily="2" charset="-122"/>
              </a:rPr>
              <a:t> </a:t>
            </a:r>
            <a:r>
              <a:rPr lang="en-US" altLang="zh-CN" sz="2200" dirty="0" err="1">
                <a:ea typeface="SimSun" pitchFamily="2" charset="-122"/>
              </a:rPr>
              <a:t>Soltow</a:t>
            </a:r>
            <a:r>
              <a:rPr lang="en-US" altLang="zh-CN" sz="2200" dirty="0">
                <a:ea typeface="SimSun" pitchFamily="2" charset="-122"/>
              </a:rPr>
              <a:t> </a:t>
            </a:r>
            <a:r>
              <a:rPr lang="en-US" altLang="zh-CN" sz="2200" dirty="0" smtClean="0">
                <a:ea typeface="SimSun" pitchFamily="2" charset="-122"/>
              </a:rPr>
              <a:t>(1989)</a:t>
            </a:r>
            <a:endParaRPr lang="en-GB" altLang="zh-CN" sz="2200" dirty="0">
              <a:ea typeface="SimSun" pitchFamily="2" charset="-122"/>
            </a:endParaRPr>
          </a:p>
        </p:txBody>
      </p:sp>
      <p:sp>
        <p:nvSpPr>
          <p:cNvPr id="3717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smtClean="0">
                <a:ea typeface="SimSun" pitchFamily="2" charset="-122"/>
              </a:rPr>
              <a:t>Risparmio e indebitamento</a:t>
            </a:r>
            <a:endParaRPr lang="it-IT" sz="3600">
              <a:ea typeface="SimSun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167187" y="1440000"/>
            <a:ext cx="4748213" cy="4884600"/>
          </a:xfrm>
          <a:noFill/>
        </p:spPr>
        <p:txBody>
          <a:bodyPr/>
          <a:lstStyle/>
          <a:p>
            <a:pPr marL="1588" lvl="1" indent="635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zh-CN" sz="2000" i="1" dirty="0" smtClean="0">
                <a:ea typeface="SimSun" pitchFamily="2" charset="-122"/>
              </a:rPr>
              <a:t>Defining feature of middle-class status is a </a:t>
            </a:r>
            <a:r>
              <a:rPr lang="en-GB" altLang="zh-CN" sz="2000" b="1" i="1" dirty="0" smtClean="0">
                <a:solidFill>
                  <a:srgbClr val="FF6600"/>
                </a:solidFill>
                <a:ea typeface="SimSun" pitchFamily="2" charset="-122"/>
              </a:rPr>
              <a:t>certain degree of economic stability and resilience to shocks</a:t>
            </a:r>
            <a:endParaRPr lang="en-GB" altLang="zh-CN" sz="2000" i="1" dirty="0" smtClean="0">
              <a:ea typeface="SimSun" pitchFamily="2" charset="-122"/>
            </a:endParaRPr>
          </a:p>
          <a:p>
            <a:pPr marL="174625" lvl="1" indent="-166688">
              <a:lnSpc>
                <a:spcPct val="9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en-GB" altLang="zh-CN" sz="2000" b="1" dirty="0" smtClean="0">
                <a:solidFill>
                  <a:srgbClr val="FF6600"/>
                </a:solidFill>
                <a:ea typeface="SimSun" pitchFamily="2" charset="-122"/>
              </a:rPr>
              <a:t>Lower-bound</a:t>
            </a:r>
            <a:r>
              <a:rPr lang="en-GB" altLang="zh-CN" sz="2000" dirty="0" smtClean="0">
                <a:ea typeface="SimSun" pitchFamily="2" charset="-122"/>
              </a:rPr>
              <a:t>: probability of 10% of falling into poverty over 5-year interval is maximum level of insecurity borne by a middle class household</a:t>
            </a:r>
          </a:p>
          <a:p>
            <a:pPr marL="174625" lvl="1" indent="-166688">
              <a:lnSpc>
                <a:spcPct val="90000"/>
              </a:lnSpc>
              <a:spcBef>
                <a:spcPts val="1200"/>
              </a:spcBef>
              <a:buNone/>
            </a:pPr>
            <a:r>
              <a:rPr lang="en-GB" altLang="zh-CN" sz="2000" dirty="0" smtClean="0">
                <a:ea typeface="SimSun" pitchFamily="2" charset="-122"/>
              </a:rPr>
              <a:t>	In countries with right data available, estimate income levels associated with that level of insecurity  → US$10 per capita per day (PPP</a:t>
            </a:r>
            <a:r>
              <a:rPr lang="en-GB" altLang="zh-CN" sz="2000" dirty="0" smtClean="0">
                <a:ea typeface="SimSun" pitchFamily="2" charset="-122"/>
              </a:rPr>
              <a:t>)</a:t>
            </a:r>
            <a:endParaRPr lang="en-GB" altLang="zh-CN" sz="2000" dirty="0" smtClean="0">
              <a:ea typeface="SimSun" pitchFamily="2" charset="-122"/>
            </a:endParaRPr>
          </a:p>
        </p:txBody>
      </p:sp>
      <p:sp>
        <p:nvSpPr>
          <p:cNvPr id="3717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smtClean="0">
                <a:ea typeface="SimSun" pitchFamily="2" charset="-122"/>
              </a:rPr>
              <a:t>Vulnerabilità</a:t>
            </a:r>
            <a:endParaRPr lang="it-IT" sz="3600">
              <a:ea typeface="SimSun" pitchFamily="2" charset="-122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440000"/>
            <a:ext cx="3780000" cy="4958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92000" y="1619250"/>
            <a:ext cx="7560000" cy="4680000"/>
          </a:xfrm>
          <a:noFill/>
        </p:spPr>
        <p:txBody>
          <a:bodyPr/>
          <a:lstStyle/>
          <a:p>
            <a:pPr marL="271463" indent="-271463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tabLst>
                <a:tab pos="7358063" algn="r"/>
              </a:tabLst>
            </a:pPr>
            <a:r>
              <a:rPr lang="it-IT" altLang="zh-CN" sz="2000" b="1" dirty="0" smtClean="0">
                <a:solidFill>
                  <a:srgbClr val="FF6600"/>
                </a:solidFill>
                <a:latin typeface="Arial" pitchFamily="34" charset="0"/>
                <a:ea typeface="SimSun" pitchFamily="2" charset="-122"/>
                <a:cs typeface="Arial" pitchFamily="34" charset="0"/>
              </a:rPr>
              <a:t>Motivazione  	</a:t>
            </a:r>
            <a:r>
              <a:rPr lang="it-IT" altLang="zh-CN" sz="2000" b="1" dirty="0" smtClean="0">
                <a:solidFill>
                  <a:srgbClr val="FF6600"/>
                </a:solidFill>
                <a:latin typeface="Arial" pitchFamily="34" charset="0"/>
                <a:ea typeface="SimSun" pitchFamily="2" charset="-122"/>
                <a:cs typeface="Arial" pitchFamily="34" charset="0"/>
                <a:sym typeface="Wingdings"/>
              </a:rPr>
              <a:t>  </a:t>
            </a:r>
            <a:r>
              <a:rPr lang="it-IT" altLang="zh-CN" sz="2000" b="1" i="1" u="sng" dirty="0" smtClean="0">
                <a:solidFill>
                  <a:srgbClr val="FF6600"/>
                </a:solidFill>
                <a:latin typeface="Arial" pitchFamily="34" charset="0"/>
                <a:ea typeface="SimSun" pitchFamily="2" charset="-122"/>
                <a:cs typeface="Arial" pitchFamily="34" charset="0"/>
                <a:sym typeface="Wingdings"/>
              </a:rPr>
              <a:t>Spiegare le “disuguaglianze”</a:t>
            </a:r>
            <a:endParaRPr lang="it-IT" altLang="zh-CN" sz="2000" b="1" i="1" u="sng" dirty="0" smtClean="0">
              <a:solidFill>
                <a:srgbClr val="FF6600"/>
              </a:solidFill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marL="538163" indent="-635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it-IT" altLang="zh-CN" sz="2000" i="1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È dunque proprio a partire dal rinnovato interesse per le diseguaglianze che si ritiene opportuno allargare lo sguardo ai gruppi sociali ...: l’appartenenza a un determinato gruppo può infatti considerarsi a tutti gli effetti una caratteristica familiare, dal momento che tutti i componenti di una stessa famiglia partecipano allo stesso sistema di risorse, condividendole, e occupando quindi la medesima posizione all’interno dello spazio sociale.</a:t>
            </a:r>
          </a:p>
          <a:p>
            <a:pPr marL="271463" indent="-271463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tabLst>
                <a:tab pos="7358063" algn="r"/>
              </a:tabLst>
            </a:pPr>
            <a:r>
              <a:rPr lang="it-IT" altLang="zh-CN" sz="2000" b="1" dirty="0" smtClean="0">
                <a:solidFill>
                  <a:srgbClr val="FF6600"/>
                </a:solidFill>
                <a:latin typeface="Arial" pitchFamily="34" charset="0"/>
                <a:ea typeface="SimSun" pitchFamily="2" charset="-122"/>
                <a:cs typeface="Arial" pitchFamily="34" charset="0"/>
              </a:rPr>
              <a:t>Metodo	</a:t>
            </a:r>
            <a:r>
              <a:rPr lang="it-IT" altLang="zh-CN" sz="2000" b="1" dirty="0" smtClean="0">
                <a:solidFill>
                  <a:srgbClr val="FF6600"/>
                </a:solidFill>
                <a:latin typeface="Arial" pitchFamily="34" charset="0"/>
                <a:ea typeface="SimSun" pitchFamily="2" charset="-122"/>
                <a:cs typeface="Arial" pitchFamily="34" charset="0"/>
                <a:sym typeface="Wingdings"/>
              </a:rPr>
              <a:t>   </a:t>
            </a:r>
            <a:r>
              <a:rPr lang="it-IT" altLang="zh-CN" sz="2000" b="1" i="1" u="sng" dirty="0" smtClean="0">
                <a:solidFill>
                  <a:srgbClr val="FF6600"/>
                </a:solidFill>
                <a:latin typeface="Arial" pitchFamily="34" charset="0"/>
                <a:ea typeface="SimSun" pitchFamily="2" charset="-122"/>
                <a:cs typeface="Arial" pitchFamily="34" charset="0"/>
              </a:rPr>
              <a:t>Far parlare i dati</a:t>
            </a:r>
          </a:p>
          <a:p>
            <a:pPr marL="538163" indent="-635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it-IT" altLang="zh-CN" sz="2000" i="1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… non definire a priori l’esito della classificazione tramite alcune caratteristiche</a:t>
            </a:r>
          </a:p>
          <a:p>
            <a:pPr marL="538163" indent="-635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it-IT" altLang="zh-CN" sz="2000" i="1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… tecnica non parametrica a segmentazione gerarchica … che ha agito in termini di associazione tra le variabili … suddividendo le famiglie in funzione del loro benessere economico</a:t>
            </a:r>
            <a:endParaRPr lang="en-GB" altLang="zh-CN" sz="2000" i="1" dirty="0" smtClean="0">
              <a:latin typeface="Arial" pitchFamily="34" charset="0"/>
              <a:ea typeface="SimSun" pitchFamily="2" charset="-122"/>
              <a:cs typeface="Arial" pitchFamily="34" charset="0"/>
            </a:endParaRPr>
          </a:p>
        </p:txBody>
      </p:sp>
      <p:sp>
        <p:nvSpPr>
          <p:cNvPr id="3717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I gruppi sociali Istat</a:t>
            </a:r>
            <a:endParaRPr lang="it-IT" sz="3600" dirty="0">
              <a:latin typeface="Arial" pitchFamily="34" charset="0"/>
              <a:ea typeface="SimSun" pitchFamily="2" charset="-122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9" name="Rectangle 3"/>
          <p:cNvSpPr>
            <a:spLocks noChangeArrowheads="1"/>
          </p:cNvSpPr>
          <p:nvPr/>
        </p:nvSpPr>
        <p:spPr bwMode="auto">
          <a:xfrm>
            <a:off x="0" y="1447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bIns="0" anchor="ctr">
            <a:spAutoFit/>
          </a:bodyPr>
          <a:lstStyle/>
          <a:p>
            <a:endParaRPr lang="en-GB"/>
          </a:p>
        </p:txBody>
      </p:sp>
      <p:sp>
        <p:nvSpPr>
          <p:cNvPr id="38810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sz="3200" dirty="0" smtClean="0"/>
              <a:t>Quota di popolazione della classe </a:t>
            </a:r>
            <a:r>
              <a:rPr lang="it-IT" sz="3200" dirty="0" smtClean="0"/>
              <a:t>di reddito media e attività </a:t>
            </a:r>
            <a:r>
              <a:rPr lang="it-IT" sz="3200" dirty="0" smtClean="0"/>
              <a:t>finanziarie,</a:t>
            </a:r>
            <a:r>
              <a:rPr lang="en-US" sz="3200" dirty="0" smtClean="0"/>
              <a:t> </a:t>
            </a:r>
            <a:r>
              <a:rPr lang="en-US" sz="3200" dirty="0"/>
              <a:t>2002 (%)</a:t>
            </a:r>
            <a:endParaRPr lang="en-GB" sz="3200" dirty="0"/>
          </a:p>
        </p:txBody>
      </p:sp>
      <p:pic>
        <p:nvPicPr>
          <p:cNvPr id="38810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" y="1440000"/>
            <a:ext cx="7856537" cy="402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32000" y="5410200"/>
            <a:ext cx="8280000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bIns="0" anchor="ctr">
            <a:spAutoFit/>
          </a:bodyPr>
          <a:lstStyle/>
          <a:p>
            <a:pPr algn="ctr"/>
            <a:r>
              <a:rPr lang="en-GB" altLang="zh-CN" sz="1400" dirty="0" err="1" smtClean="0">
                <a:ea typeface="SimSun" pitchFamily="2" charset="-122"/>
              </a:rPr>
              <a:t>Fonte</a:t>
            </a:r>
            <a:r>
              <a:rPr lang="en-GB" altLang="zh-CN" sz="1400" dirty="0">
                <a:ea typeface="SimSun" pitchFamily="2" charset="-122"/>
              </a:rPr>
              <a:t>: </a:t>
            </a:r>
            <a:r>
              <a:rPr lang="en-GB" altLang="zh-CN" sz="1400" dirty="0" smtClean="0">
                <a:ea typeface="SimSun" pitchFamily="2" charset="-122"/>
              </a:rPr>
              <a:t>A. B. Atkinson, A. Brandolini, “</a:t>
            </a:r>
            <a:r>
              <a:rPr lang="en-GB" altLang="zh-CN" sz="1400" dirty="0" smtClean="0">
                <a:ea typeface="SimSun" pitchFamily="2" charset="-122"/>
              </a:rPr>
              <a:t>On </a:t>
            </a:r>
            <a:r>
              <a:rPr lang="en-GB" altLang="zh-CN" sz="1400" dirty="0" smtClean="0">
                <a:ea typeface="SimSun" pitchFamily="2" charset="-122"/>
              </a:rPr>
              <a:t>the Identification of the Middle Class</a:t>
            </a:r>
            <a:r>
              <a:rPr lang="en-GB" altLang="zh-CN" sz="1400" dirty="0" smtClean="0">
                <a:ea typeface="SimSun" pitchFamily="2" charset="-122"/>
              </a:rPr>
              <a:t>”, </a:t>
            </a:r>
          </a:p>
          <a:p>
            <a:pPr algn="ctr"/>
            <a:r>
              <a:rPr lang="en-GB" altLang="zh-CN" sz="1400" dirty="0" smtClean="0">
                <a:ea typeface="SimSun" pitchFamily="2" charset="-122"/>
              </a:rPr>
              <a:t>in </a:t>
            </a:r>
            <a:r>
              <a:rPr lang="en-GB" altLang="zh-CN" sz="1400" i="1" dirty="0" smtClean="0">
                <a:ea typeface="SimSun" pitchFamily="2" charset="-122"/>
              </a:rPr>
              <a:t>Income Inequality: Economic Disparities and the Middle Class in Affluent Countries</a:t>
            </a:r>
            <a:r>
              <a:rPr lang="en-GB" altLang="zh-CN" sz="1400" dirty="0" smtClean="0">
                <a:ea typeface="SimSun" pitchFamily="2" charset="-122"/>
              </a:rPr>
              <a:t>, </a:t>
            </a:r>
            <a:endParaRPr lang="en-GB" altLang="zh-CN" sz="1400" dirty="0" smtClean="0">
              <a:ea typeface="SimSun" pitchFamily="2" charset="-122"/>
            </a:endParaRPr>
          </a:p>
          <a:p>
            <a:pPr algn="ctr"/>
            <a:r>
              <a:rPr lang="en-GB" altLang="zh-CN" sz="1400" dirty="0" smtClean="0">
                <a:ea typeface="SimSun" pitchFamily="2" charset="-122"/>
              </a:rPr>
              <a:t>a </a:t>
            </a:r>
            <a:r>
              <a:rPr lang="en-GB" altLang="zh-CN" sz="1400" dirty="0" err="1" smtClean="0">
                <a:ea typeface="SimSun" pitchFamily="2" charset="-122"/>
              </a:rPr>
              <a:t>cura</a:t>
            </a:r>
            <a:r>
              <a:rPr lang="en-GB" altLang="zh-CN" sz="1400" dirty="0" smtClean="0">
                <a:ea typeface="SimSun" pitchFamily="2" charset="-122"/>
              </a:rPr>
              <a:t> </a:t>
            </a:r>
            <a:r>
              <a:rPr lang="en-GB" altLang="zh-CN" sz="1400" dirty="0" err="1" smtClean="0">
                <a:ea typeface="SimSun" pitchFamily="2" charset="-122"/>
              </a:rPr>
              <a:t>di</a:t>
            </a:r>
            <a:r>
              <a:rPr lang="en-GB" altLang="zh-CN" sz="1400" dirty="0" smtClean="0">
                <a:ea typeface="SimSun" pitchFamily="2" charset="-122"/>
              </a:rPr>
              <a:t> </a:t>
            </a:r>
            <a:r>
              <a:rPr lang="en-GB" altLang="zh-CN" sz="1400" dirty="0" smtClean="0">
                <a:ea typeface="SimSun" pitchFamily="2" charset="-122"/>
              </a:rPr>
              <a:t>J. C. Gornick, M. </a:t>
            </a:r>
            <a:r>
              <a:rPr lang="en-GB" altLang="zh-CN" sz="1400" dirty="0" err="1" smtClean="0">
                <a:ea typeface="SimSun" pitchFamily="2" charset="-122"/>
              </a:rPr>
              <a:t>Jäntti</a:t>
            </a:r>
            <a:r>
              <a:rPr lang="en-GB" altLang="zh-CN" sz="1400" dirty="0" smtClean="0">
                <a:ea typeface="SimSun" pitchFamily="2" charset="-122"/>
              </a:rPr>
              <a:t>, </a:t>
            </a:r>
            <a:r>
              <a:rPr lang="en-GB" altLang="zh-CN" sz="1400" dirty="0" smtClean="0">
                <a:ea typeface="SimSun" pitchFamily="2" charset="-122"/>
              </a:rPr>
              <a:t>Stanford University Press, 2013 </a:t>
            </a:r>
            <a:r>
              <a:rPr lang="en-GB" altLang="zh-CN" sz="1400" dirty="0" smtClean="0">
                <a:ea typeface="SimSun" pitchFamily="2" charset="-122"/>
              </a:rPr>
              <a:t>(</a:t>
            </a:r>
            <a:r>
              <a:rPr lang="en-GB" altLang="zh-CN" sz="1400" dirty="0" smtClean="0">
                <a:ea typeface="SimSun" pitchFamily="2" charset="-122"/>
              </a:rPr>
              <a:t>LWS database).</a:t>
            </a:r>
            <a:endParaRPr lang="it-IT" altLang="zh-CN" sz="1400" dirty="0">
              <a:ea typeface="SimSun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20938"/>
            <a:ext cx="8229600" cy="1354137"/>
          </a:xfrm>
        </p:spPr>
        <p:txBody>
          <a:bodyPr/>
          <a:lstStyle/>
          <a:p>
            <a:pPr eaLnBrk="1" hangingPunct="1"/>
            <a:r>
              <a:rPr lang="it-IT" sz="3600" dirty="0" smtClean="0"/>
              <a:t>Conclusioni</a:t>
            </a:r>
            <a:endParaRPr lang="it-IT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92000" y="1619250"/>
            <a:ext cx="7560000" cy="4680000"/>
          </a:xfrm>
          <a:noFill/>
        </p:spPr>
        <p:txBody>
          <a:bodyPr/>
          <a:lstStyle/>
          <a:p>
            <a:pPr marL="271463" indent="-271463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it-IT" altLang="zh-CN" sz="20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Metodo</a:t>
            </a:r>
          </a:p>
          <a:p>
            <a:pPr marL="622300" inden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it-IT" altLang="zh-CN" sz="20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Non esiste una “variabile latente” che dobbiamo svelare nei dati: la “classe sociale” è un costrutto teorico che serve a spiegare comportamenti e destini individuali</a:t>
            </a:r>
          </a:p>
          <a:p>
            <a:pPr marL="271463" indent="-271463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</a:pPr>
            <a:r>
              <a:rPr lang="it-IT" altLang="zh-CN" sz="20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Funziona?</a:t>
            </a:r>
            <a:endParaRPr lang="it-IT" altLang="zh-CN" sz="2000" dirty="0" smtClean="0"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marL="271463" indent="-271463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</a:pPr>
            <a:r>
              <a:rPr lang="it-IT" altLang="zh-CN" sz="20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Cosa </a:t>
            </a:r>
            <a:r>
              <a:rPr lang="it-IT" altLang="zh-CN" sz="20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manca</a:t>
            </a:r>
            <a:r>
              <a:rPr lang="it-IT" altLang="zh-CN" sz="20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?</a:t>
            </a:r>
          </a:p>
          <a:p>
            <a:pPr marL="622300" inden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it-IT" altLang="zh-CN" sz="20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Vulnerabilità e ricchezza</a:t>
            </a:r>
            <a:endParaRPr lang="en-GB" altLang="zh-CN" sz="2000" dirty="0" smtClean="0"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marL="271463" indent="-271463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it-IT" altLang="zh-CN" sz="2000" dirty="0" smtClean="0">
              <a:latin typeface="Arial" pitchFamily="34" charset="0"/>
              <a:ea typeface="SimSun" pitchFamily="2" charset="-122"/>
              <a:cs typeface="Arial" pitchFamily="34" charset="0"/>
            </a:endParaRPr>
          </a:p>
        </p:txBody>
      </p:sp>
      <p:sp>
        <p:nvSpPr>
          <p:cNvPr id="37171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z="36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Per concludere</a:t>
            </a:r>
            <a:endParaRPr lang="it-IT" sz="3600" dirty="0">
              <a:latin typeface="Arial" pitchFamily="34" charset="0"/>
              <a:ea typeface="SimSun" pitchFamily="2" charset="-122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20938"/>
            <a:ext cx="8229600" cy="1354137"/>
          </a:xfrm>
        </p:spPr>
        <p:txBody>
          <a:bodyPr/>
          <a:lstStyle/>
          <a:p>
            <a:pPr eaLnBrk="1" hangingPunct="1"/>
            <a:r>
              <a:rPr lang="it-IT" sz="3600" dirty="0" smtClean="0"/>
              <a:t>Grazie per l’attenzione!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4"/>
          <p:cNvSpPr txBox="1">
            <a:spLocks noChangeArrowheads="1"/>
          </p:cNvSpPr>
          <p:nvPr/>
        </p:nvSpPr>
        <p:spPr bwMode="auto">
          <a:xfrm>
            <a:off x="0" y="594995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200" b="0" i="0" dirty="0"/>
              <a:t>Fonte: stime su dati Banca d’Italia, </a:t>
            </a:r>
            <a:r>
              <a:rPr lang="it-IT" sz="1200" b="0" i="0" dirty="0" err="1"/>
              <a:t>Ibfi</a:t>
            </a:r>
            <a:r>
              <a:rPr lang="it-IT" sz="1200" b="0" i="0" dirty="0"/>
              <a:t>. Ponderazione per individuo e scala di equivalenza dell’OCSE modificata. Gli impieghi atipici includono le posizioni a termine e interinali, i rapporti di collaborazione coordinata e continuativa e le occupazioni a tempo parziale dipendenti e indipendenti (meno di 18 ore lavorate settimanali). Gli impieghi tradizionali sono i rimanenti. Le varie forme di impiego sono aggregate, per le persone con più occupazioni e per le famiglie, sulla base delle ore lavorate.</a:t>
            </a:r>
          </a:p>
        </p:txBody>
      </p:sp>
      <p:pic>
        <p:nvPicPr>
          <p:cNvPr id="47107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89807" y="1438275"/>
            <a:ext cx="6078537" cy="4583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47108" name="Rectangle 12"/>
          <p:cNvSpPr>
            <a:spLocks noChangeArrowheads="1"/>
          </p:cNvSpPr>
          <p:nvPr/>
        </p:nvSpPr>
        <p:spPr bwMode="auto">
          <a:xfrm>
            <a:off x="190500" y="360000"/>
            <a:ext cx="8763000" cy="114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80000"/>
              </a:lnSpc>
            </a:pPr>
            <a:r>
              <a:rPr lang="it-IT" sz="3200" b="0" i="0" dirty="0">
                <a:solidFill>
                  <a:srgbClr val="000000"/>
                </a:solidFill>
              </a:rPr>
              <a:t>Incidenza della povertà </a:t>
            </a:r>
            <a:r>
              <a:rPr lang="it-IT" sz="3200" b="0" i="0" dirty="0" smtClean="0">
                <a:solidFill>
                  <a:srgbClr val="000000"/>
                </a:solidFill>
              </a:rPr>
              <a:t>relativa e </a:t>
            </a:r>
            <a:r>
              <a:rPr lang="it-IT" sz="3200" b="0" i="0" dirty="0">
                <a:solidFill>
                  <a:srgbClr val="000000"/>
                </a:solidFill>
              </a:rPr>
              <a:t>status </a:t>
            </a:r>
            <a:r>
              <a:rPr lang="it-IT" sz="3200" b="0" i="0" dirty="0" smtClean="0">
                <a:solidFill>
                  <a:srgbClr val="000000"/>
                </a:solidFill>
              </a:rPr>
              <a:t>lavorativo familiare, 2000 e 2010 </a:t>
            </a:r>
            <a:r>
              <a:rPr lang="it-IT" sz="3200" b="0" i="0" dirty="0" smtClean="0">
                <a:solidFill>
                  <a:srgbClr val="000000"/>
                </a:solidFill>
              </a:rPr>
              <a:t>(%)</a:t>
            </a:r>
            <a:endParaRPr lang="it-IT" b="0" i="0" dirty="0">
              <a:solidFill>
                <a:srgbClr val="000000"/>
              </a:solidFill>
            </a:endParaRPr>
          </a:p>
        </p:txBody>
      </p:sp>
      <p:sp>
        <p:nvSpPr>
          <p:cNvPr id="47109" name="Line 13"/>
          <p:cNvSpPr>
            <a:spLocks noChangeShapeType="1"/>
          </p:cNvSpPr>
          <p:nvPr/>
        </p:nvSpPr>
        <p:spPr bwMode="auto">
          <a:xfrm flipH="1">
            <a:off x="4092575" y="2492375"/>
            <a:ext cx="9366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en-GB"/>
          </a:p>
        </p:txBody>
      </p:sp>
      <p:sp>
        <p:nvSpPr>
          <p:cNvPr id="47110" name="Text Box 14"/>
          <p:cNvSpPr txBox="1">
            <a:spLocks noChangeArrowheads="1"/>
          </p:cNvSpPr>
          <p:nvPr/>
        </p:nvSpPr>
        <p:spPr bwMode="auto">
          <a:xfrm>
            <a:off x="5002213" y="2332038"/>
            <a:ext cx="3455987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400" b="0" i="0" dirty="0"/>
              <a:t>Incidenza media nel </a:t>
            </a:r>
            <a:r>
              <a:rPr lang="it-IT" sz="1400" b="1" i="0" dirty="0">
                <a:solidFill>
                  <a:srgbClr val="33CC33"/>
                </a:solidFill>
              </a:rPr>
              <a:t>2000</a:t>
            </a:r>
            <a:r>
              <a:rPr lang="it-IT" sz="1400" b="0" i="0" dirty="0"/>
              <a:t> e nel </a:t>
            </a:r>
            <a:r>
              <a:rPr lang="it-IT" sz="1400" b="1" i="0" dirty="0">
                <a:solidFill>
                  <a:srgbClr val="339933"/>
                </a:solidFill>
              </a:rPr>
              <a:t>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92000" y="1619250"/>
            <a:ext cx="7560000" cy="4680000"/>
          </a:xfrm>
          <a:noFill/>
        </p:spPr>
        <p:txBody>
          <a:bodyPr/>
          <a:lstStyle/>
          <a:p>
            <a:pPr marL="271463" indent="-271463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it-IT" altLang="zh-CN" sz="2000" b="1" dirty="0" smtClean="0">
                <a:solidFill>
                  <a:srgbClr val="FF6600"/>
                </a:solidFill>
                <a:latin typeface="Arial" pitchFamily="34" charset="0"/>
                <a:ea typeface="SimSun" pitchFamily="2" charset="-122"/>
                <a:cs typeface="Arial" pitchFamily="34" charset="0"/>
              </a:rPr>
              <a:t>Alle origini della “economia politica”</a:t>
            </a:r>
          </a:p>
          <a:p>
            <a:pPr marL="271463" indent="-271463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n-GB" altLang="zh-CN" sz="20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	Ricardo</a:t>
            </a:r>
            <a:r>
              <a:rPr lang="en-GB" altLang="zh-CN" sz="20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,</a:t>
            </a:r>
            <a:r>
              <a:rPr lang="en-GB" altLang="zh-CN" sz="20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 </a:t>
            </a:r>
            <a:r>
              <a:rPr lang="en-GB" altLang="zh-CN" sz="2000" i="1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Principles of Political Economy and Taxation</a:t>
            </a:r>
            <a:r>
              <a:rPr lang="en-GB" altLang="zh-CN" sz="20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 (1821):</a:t>
            </a:r>
          </a:p>
          <a:p>
            <a:pPr marL="538163" indent="-635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n-GB" altLang="zh-CN" sz="2000" i="1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the principal problem in political economy is to determine the laws that regulate the distribution of “the produce of the earth among . . . the proprietor of the land, the owner of the stock of capital necessary for its cultivation, and the </a:t>
            </a:r>
            <a:r>
              <a:rPr lang="en-GB" altLang="zh-CN" sz="2000" i="1" dirty="0" err="1" smtClean="0">
                <a:latin typeface="Arial" pitchFamily="34" charset="0"/>
                <a:ea typeface="SimSun" pitchFamily="2" charset="-122"/>
                <a:cs typeface="Arial" pitchFamily="34" charset="0"/>
              </a:rPr>
              <a:t>laborers</a:t>
            </a:r>
            <a:r>
              <a:rPr lang="en-GB" altLang="zh-CN" sz="2000" i="1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 by whose industry it is </a:t>
            </a:r>
            <a:r>
              <a:rPr lang="en-GB" altLang="zh-CN" sz="2000" i="1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cultivated</a:t>
            </a:r>
            <a:endParaRPr lang="en-GB" altLang="zh-CN" sz="2000" i="1" dirty="0" smtClean="0"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marL="271463" indent="-271463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it-IT" altLang="zh-CN" sz="20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Fin dall’inizio, lo snodo è </a:t>
            </a:r>
            <a:r>
              <a:rPr lang="it-IT" altLang="zh-CN" sz="2000" b="1" i="1" dirty="0" smtClean="0">
                <a:solidFill>
                  <a:srgbClr val="FF6600"/>
                </a:solidFill>
                <a:latin typeface="Arial" pitchFamily="34" charset="0"/>
                <a:ea typeface="SimSun" pitchFamily="2" charset="-122"/>
                <a:cs typeface="Arial" pitchFamily="34" charset="0"/>
              </a:rPr>
              <a:t>intersezione tra reddito, proprietà e posizione nel lavoro</a:t>
            </a:r>
          </a:p>
          <a:p>
            <a:pPr marL="271463" indent="-271463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it-IT" altLang="zh-CN" sz="2000" dirty="0" smtClean="0"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marL="271463" indent="-271463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it-IT" altLang="zh-CN" sz="20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Tre ordini di considerazioni:</a:t>
            </a:r>
          </a:p>
          <a:p>
            <a:pPr marL="671513" lvl="1" indent="-271463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it-IT" altLang="zh-CN" sz="2000" b="1" dirty="0" smtClean="0">
                <a:solidFill>
                  <a:srgbClr val="FF6600"/>
                </a:solidFill>
                <a:latin typeface="Arial" pitchFamily="34" charset="0"/>
                <a:ea typeface="SimSun" pitchFamily="2" charset="-122"/>
                <a:cs typeface="Arial" pitchFamily="34" charset="0"/>
              </a:rPr>
              <a:t>Metodo</a:t>
            </a:r>
            <a:endParaRPr lang="it-IT" altLang="zh-CN" sz="2000" b="1" dirty="0" smtClean="0">
              <a:solidFill>
                <a:srgbClr val="FF6600"/>
              </a:solidFill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marL="671513" lvl="1" indent="-271463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it-IT" altLang="zh-CN" sz="2000" b="1" dirty="0" smtClean="0">
                <a:solidFill>
                  <a:srgbClr val="FF6600"/>
                </a:solidFill>
                <a:latin typeface="Arial" pitchFamily="34" charset="0"/>
                <a:ea typeface="SimSun" pitchFamily="2" charset="-122"/>
                <a:cs typeface="Arial" pitchFamily="34" charset="0"/>
              </a:rPr>
              <a:t>Funziona?</a:t>
            </a:r>
            <a:endParaRPr lang="it-IT" altLang="zh-CN" sz="2000" b="1" dirty="0" smtClean="0">
              <a:solidFill>
                <a:srgbClr val="FF6600"/>
              </a:solidFill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marL="671513" lvl="1" indent="-271463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it-IT" altLang="zh-CN" sz="2000" b="1" dirty="0" smtClean="0">
                <a:solidFill>
                  <a:srgbClr val="FF6600"/>
                </a:solidFill>
                <a:latin typeface="Arial" pitchFamily="34" charset="0"/>
                <a:ea typeface="SimSun" pitchFamily="2" charset="-122"/>
                <a:cs typeface="Arial" pitchFamily="34" charset="0"/>
              </a:rPr>
              <a:t>Cosa </a:t>
            </a:r>
            <a:r>
              <a:rPr lang="it-IT" altLang="zh-CN" sz="2000" b="1" dirty="0" smtClean="0">
                <a:solidFill>
                  <a:srgbClr val="FF6600"/>
                </a:solidFill>
                <a:latin typeface="Arial" pitchFamily="34" charset="0"/>
                <a:ea typeface="SimSun" pitchFamily="2" charset="-122"/>
                <a:cs typeface="Arial" pitchFamily="34" charset="0"/>
              </a:rPr>
              <a:t>manca?</a:t>
            </a:r>
            <a:endParaRPr lang="en-GB" altLang="zh-CN" sz="2000" b="1" dirty="0" smtClean="0">
              <a:solidFill>
                <a:srgbClr val="FF6600"/>
              </a:solidFill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marL="271463" indent="-271463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it-IT" altLang="zh-CN" sz="2000" dirty="0" smtClean="0">
              <a:latin typeface="Arial" pitchFamily="34" charset="0"/>
              <a:ea typeface="SimSun" pitchFamily="2" charset="-122"/>
              <a:cs typeface="Arial" pitchFamily="34" charset="0"/>
            </a:endParaRPr>
          </a:p>
        </p:txBody>
      </p:sp>
      <p:sp>
        <p:nvSpPr>
          <p:cNvPr id="37171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z="36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Stratificazione sociale</a:t>
            </a:r>
            <a:endParaRPr lang="it-IT" sz="3600" dirty="0">
              <a:latin typeface="Arial" pitchFamily="34" charset="0"/>
              <a:ea typeface="SimSun" pitchFamily="2" charset="-122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20938"/>
            <a:ext cx="8229600" cy="1354137"/>
          </a:xfrm>
        </p:spPr>
        <p:txBody>
          <a:bodyPr/>
          <a:lstStyle/>
          <a:p>
            <a:pPr eaLnBrk="1" hangingPunct="1"/>
            <a:r>
              <a:rPr lang="it-IT" sz="3600" dirty="0" smtClean="0"/>
              <a:t>Metodo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92000" y="1619250"/>
            <a:ext cx="7560000" cy="4680000"/>
          </a:xfrm>
          <a:noFill/>
        </p:spPr>
        <p:txBody>
          <a:bodyPr/>
          <a:lstStyle/>
          <a:p>
            <a:pPr marL="271463" indent="-271463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it-IT" altLang="zh-CN" sz="2000" b="1" dirty="0" smtClean="0">
                <a:solidFill>
                  <a:srgbClr val="FF6600"/>
                </a:solidFill>
                <a:latin typeface="Arial" pitchFamily="34" charset="0"/>
                <a:ea typeface="SimSun" pitchFamily="2" charset="-122"/>
                <a:cs typeface="Arial" pitchFamily="34" charset="0"/>
              </a:rPr>
              <a:t>Economisti “moderni”</a:t>
            </a:r>
            <a:r>
              <a:rPr lang="it-IT" altLang="zh-CN" sz="20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: classificazione in base al reddito, poi si studia il resto</a:t>
            </a:r>
          </a:p>
          <a:p>
            <a:pPr marL="271463" indent="-271463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it-IT" altLang="zh-CN" sz="2000" dirty="0" smtClean="0"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marL="538163" indent="-635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n-GB" altLang="zh-CN" sz="2000" dirty="0" err="1" smtClean="0">
                <a:latin typeface="Arial" pitchFamily="34" charset="0"/>
                <a:ea typeface="SimSun" pitchFamily="2" charset="-122"/>
                <a:cs typeface="Arial" pitchFamily="34" charset="0"/>
              </a:rPr>
              <a:t>Banerjee</a:t>
            </a:r>
            <a:r>
              <a:rPr lang="en-GB" altLang="zh-CN" sz="20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 and </a:t>
            </a:r>
            <a:r>
              <a:rPr lang="en-GB" altLang="zh-CN" sz="2000" dirty="0" err="1" smtClean="0">
                <a:latin typeface="Arial" pitchFamily="34" charset="0"/>
                <a:ea typeface="SimSun" pitchFamily="2" charset="-122"/>
                <a:cs typeface="Arial" pitchFamily="34" charset="0"/>
              </a:rPr>
              <a:t>Duflo</a:t>
            </a:r>
            <a:r>
              <a:rPr lang="en-GB" altLang="zh-CN" sz="20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 (2008): </a:t>
            </a:r>
            <a:r>
              <a:rPr lang="en-GB" altLang="zh-CN" sz="2000" dirty="0" err="1" smtClean="0">
                <a:latin typeface="Arial" pitchFamily="34" charset="0"/>
                <a:ea typeface="SimSun" pitchFamily="2" charset="-122"/>
                <a:cs typeface="Arial" pitchFamily="34" charset="0"/>
              </a:rPr>
              <a:t>classe</a:t>
            </a:r>
            <a:r>
              <a:rPr lang="en-GB" altLang="zh-CN" sz="20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 media </a:t>
            </a:r>
            <a:r>
              <a:rPr lang="en-GB" altLang="zh-CN" sz="2000" dirty="0" err="1" smtClean="0">
                <a:latin typeface="Arial" pitchFamily="34" charset="0"/>
                <a:ea typeface="SimSun" pitchFamily="2" charset="-122"/>
                <a:cs typeface="Arial" pitchFamily="34" charset="0"/>
              </a:rPr>
              <a:t>definita</a:t>
            </a:r>
            <a:r>
              <a:rPr lang="en-GB" altLang="zh-CN" sz="20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 </a:t>
            </a:r>
            <a:r>
              <a:rPr lang="en-GB" altLang="zh-CN" sz="2000" dirty="0" err="1" smtClean="0">
                <a:latin typeface="Arial" pitchFamily="34" charset="0"/>
                <a:ea typeface="SimSun" pitchFamily="2" charset="-122"/>
                <a:cs typeface="Arial" pitchFamily="34" charset="0"/>
              </a:rPr>
              <a:t>da</a:t>
            </a:r>
            <a:r>
              <a:rPr lang="en-GB" altLang="zh-CN" sz="20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 </a:t>
            </a:r>
            <a:r>
              <a:rPr lang="en-GB" altLang="zh-CN" sz="2000" dirty="0" err="1" smtClean="0">
                <a:latin typeface="Arial" pitchFamily="34" charset="0"/>
                <a:ea typeface="SimSun" pitchFamily="2" charset="-122"/>
                <a:cs typeface="Arial" pitchFamily="34" charset="0"/>
              </a:rPr>
              <a:t>spesa</a:t>
            </a:r>
            <a:r>
              <a:rPr lang="en-GB" altLang="zh-CN" sz="20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 pro </a:t>
            </a:r>
            <a:r>
              <a:rPr lang="en-GB" altLang="zh-CN" sz="2000" dirty="0" err="1" smtClean="0">
                <a:latin typeface="Arial" pitchFamily="34" charset="0"/>
                <a:ea typeface="SimSun" pitchFamily="2" charset="-122"/>
                <a:cs typeface="Arial" pitchFamily="34" charset="0"/>
              </a:rPr>
              <a:t>capite</a:t>
            </a:r>
            <a:r>
              <a:rPr lang="en-GB" altLang="zh-CN" sz="20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 </a:t>
            </a:r>
            <a:r>
              <a:rPr lang="en-GB" altLang="zh-CN" sz="2000" dirty="0" err="1" smtClean="0">
                <a:latin typeface="Arial" pitchFamily="34" charset="0"/>
                <a:ea typeface="SimSun" pitchFamily="2" charset="-122"/>
                <a:cs typeface="Arial" pitchFamily="34" charset="0"/>
              </a:rPr>
              <a:t>giornaliera</a:t>
            </a:r>
            <a:r>
              <a:rPr lang="en-GB" altLang="zh-CN" sz="20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 </a:t>
            </a:r>
            <a:r>
              <a:rPr lang="en-GB" altLang="zh-CN" sz="2000" dirty="0" err="1" smtClean="0">
                <a:latin typeface="Arial" pitchFamily="34" charset="0"/>
                <a:ea typeface="SimSun" pitchFamily="2" charset="-122"/>
                <a:cs typeface="Arial" pitchFamily="34" charset="0"/>
              </a:rPr>
              <a:t>compresa</a:t>
            </a:r>
            <a:r>
              <a:rPr lang="en-GB" altLang="zh-CN" sz="20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 </a:t>
            </a:r>
            <a:r>
              <a:rPr lang="en-GB" altLang="zh-CN" sz="2000" dirty="0" err="1" smtClean="0">
                <a:latin typeface="Arial" pitchFamily="34" charset="0"/>
                <a:ea typeface="SimSun" pitchFamily="2" charset="-122"/>
                <a:cs typeface="Arial" pitchFamily="34" charset="0"/>
              </a:rPr>
              <a:t>tra</a:t>
            </a:r>
            <a:r>
              <a:rPr lang="en-GB" altLang="zh-CN" sz="20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 2 e 10 </a:t>
            </a:r>
            <a:r>
              <a:rPr lang="en-GB" altLang="zh-CN" sz="2000" dirty="0" err="1" smtClean="0">
                <a:latin typeface="Arial" pitchFamily="34" charset="0"/>
                <a:ea typeface="SimSun" pitchFamily="2" charset="-122"/>
                <a:cs typeface="Arial" pitchFamily="34" charset="0"/>
              </a:rPr>
              <a:t>dollari</a:t>
            </a:r>
            <a:endParaRPr lang="en-GB" altLang="zh-CN" sz="2000" dirty="0" smtClean="0"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marL="538163" indent="-635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n-GB" altLang="zh-CN" sz="20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	</a:t>
            </a:r>
            <a:r>
              <a:rPr lang="en-GB" altLang="zh-CN" sz="2000" i="1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Nothing seems more middle class than the fact of having a steady well-paying job. While there are any petty entrepreneurs among the middle class, most of them do not seem to be capitalists in waiting. … If the middle class matters for growth, it is probably not because of its entrepreneurial spirit</a:t>
            </a:r>
          </a:p>
          <a:p>
            <a:pPr marL="271463" indent="-271463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GB" altLang="zh-CN" sz="2000" dirty="0" smtClean="0"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marL="271463" indent="-271463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it-IT" altLang="zh-CN" sz="2000" dirty="0" smtClean="0">
              <a:latin typeface="Arial" pitchFamily="34" charset="0"/>
              <a:ea typeface="SimSun" pitchFamily="2" charset="-122"/>
              <a:cs typeface="Arial" pitchFamily="34" charset="0"/>
            </a:endParaRPr>
          </a:p>
        </p:txBody>
      </p:sp>
      <p:sp>
        <p:nvSpPr>
          <p:cNvPr id="37171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z="36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Reddito vs. </a:t>
            </a:r>
            <a:r>
              <a:rPr lang="it-IT" sz="36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occupazione</a:t>
            </a:r>
            <a:endParaRPr lang="it-IT" sz="3600" dirty="0">
              <a:latin typeface="Arial" pitchFamily="34" charset="0"/>
              <a:ea typeface="SimSun" pitchFamily="2" charset="-122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smtClean="0">
                <a:latin typeface="Arial" pitchFamily="34" charset="0"/>
                <a:ea typeface="SimSun" pitchFamily="2" charset="-122"/>
                <a:cs typeface="Arial" pitchFamily="34" charset="0"/>
              </a:rPr>
              <a:t>Soglie di reddito prefissate</a:t>
            </a:r>
            <a:endParaRPr lang="it-IT" sz="3600">
              <a:latin typeface="Arial" pitchFamily="34" charset="0"/>
              <a:ea typeface="SimSun" pitchFamily="2" charset="-122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9563" y="1440000"/>
            <a:ext cx="8524875" cy="437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32000" y="6010853"/>
            <a:ext cx="82800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bIns="0" anchor="ctr">
            <a:spAutoFit/>
          </a:bodyPr>
          <a:lstStyle/>
          <a:p>
            <a:pPr algn="ctr"/>
            <a:r>
              <a:rPr lang="en-GB" altLang="zh-CN" sz="1400" dirty="0" err="1" smtClean="0">
                <a:ea typeface="SimSun" pitchFamily="2" charset="-122"/>
              </a:rPr>
              <a:t>Fonte</a:t>
            </a:r>
            <a:r>
              <a:rPr lang="en-GB" altLang="zh-CN" sz="1400" dirty="0">
                <a:ea typeface="SimSun" pitchFamily="2" charset="-122"/>
              </a:rPr>
              <a:t>: </a:t>
            </a:r>
            <a:r>
              <a:rPr lang="en-GB" altLang="zh-CN" sz="1400" dirty="0" smtClean="0">
                <a:ea typeface="SimSun" pitchFamily="2" charset="-122"/>
              </a:rPr>
              <a:t>F.H.G. Ferreira, J. Messina, J. </a:t>
            </a:r>
            <a:r>
              <a:rPr lang="en-GB" altLang="zh-CN" sz="1400" dirty="0" err="1" smtClean="0">
                <a:ea typeface="SimSun" pitchFamily="2" charset="-122"/>
              </a:rPr>
              <a:t>Rigolini</a:t>
            </a:r>
            <a:r>
              <a:rPr lang="en-GB" altLang="zh-CN" sz="1400" dirty="0" smtClean="0">
                <a:ea typeface="SimSun" pitchFamily="2" charset="-122"/>
              </a:rPr>
              <a:t>, L.-F. </a:t>
            </a:r>
            <a:r>
              <a:rPr lang="en-GB" altLang="zh-CN" sz="1400" dirty="0" err="1" smtClean="0">
                <a:ea typeface="SimSun" pitchFamily="2" charset="-122"/>
              </a:rPr>
              <a:t>López-Calva</a:t>
            </a:r>
            <a:r>
              <a:rPr lang="en-GB" altLang="zh-CN" sz="1400" dirty="0" smtClean="0">
                <a:ea typeface="SimSun" pitchFamily="2" charset="-122"/>
              </a:rPr>
              <a:t>, M. A. </a:t>
            </a:r>
            <a:r>
              <a:rPr lang="en-GB" altLang="zh-CN" sz="1400" dirty="0" smtClean="0">
                <a:ea typeface="SimSun" pitchFamily="2" charset="-122"/>
              </a:rPr>
              <a:t>Lugo, </a:t>
            </a:r>
            <a:r>
              <a:rPr lang="en-GB" altLang="zh-CN" sz="1400" dirty="0" smtClean="0">
                <a:ea typeface="SimSun" pitchFamily="2" charset="-122"/>
              </a:rPr>
              <a:t>R. </a:t>
            </a:r>
            <a:r>
              <a:rPr lang="en-GB" altLang="zh-CN" sz="1400" dirty="0" err="1" smtClean="0">
                <a:ea typeface="SimSun" pitchFamily="2" charset="-122"/>
              </a:rPr>
              <a:t>Vakis</a:t>
            </a:r>
            <a:r>
              <a:rPr lang="en-GB" altLang="zh-CN" sz="1400" dirty="0" smtClean="0">
                <a:ea typeface="SimSun" pitchFamily="2" charset="-122"/>
              </a:rPr>
              <a:t>, </a:t>
            </a:r>
          </a:p>
          <a:p>
            <a:pPr algn="ctr"/>
            <a:r>
              <a:rPr lang="en-GB" altLang="zh-CN" sz="1400" i="1" dirty="0" smtClean="0">
                <a:ea typeface="SimSun" pitchFamily="2" charset="-122"/>
              </a:rPr>
              <a:t>Economic Mobility and the Rise of the Latin American Middle Class</a:t>
            </a:r>
            <a:r>
              <a:rPr lang="en-GB" altLang="zh-CN" sz="1400" dirty="0" smtClean="0">
                <a:ea typeface="SimSun" pitchFamily="2" charset="-122"/>
              </a:rPr>
              <a:t>, World Bank, 2013.</a:t>
            </a:r>
            <a:endParaRPr lang="it-IT" altLang="zh-CN" sz="1400" dirty="0">
              <a:ea typeface="SimSun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76263" y="1440000"/>
            <a:ext cx="7993062" cy="4448175"/>
            <a:chOff x="389" y="990"/>
            <a:chExt cx="5035" cy="2802"/>
          </a:xfrm>
        </p:grpSpPr>
        <p:pic>
          <p:nvPicPr>
            <p:cNvPr id="380936" name="Picture 8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89" y="990"/>
              <a:ext cx="2539" cy="28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80937" name="Picture 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85" y="990"/>
              <a:ext cx="2539" cy="28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80930" name="Rectangle 2"/>
          <p:cNvSpPr>
            <a:spLocks noChangeArrowheads="1"/>
          </p:cNvSpPr>
          <p:nvPr/>
        </p:nvSpPr>
        <p:spPr bwMode="auto">
          <a:xfrm>
            <a:off x="432000" y="5867400"/>
            <a:ext cx="8280000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bIns="0" anchor="ctr">
            <a:spAutoFit/>
          </a:bodyPr>
          <a:lstStyle/>
          <a:p>
            <a:pPr algn="ctr"/>
            <a:r>
              <a:rPr lang="en-GB" altLang="zh-CN" sz="1400" dirty="0" err="1" smtClean="0">
                <a:ea typeface="SimSun" pitchFamily="2" charset="-122"/>
              </a:rPr>
              <a:t>Fonte</a:t>
            </a:r>
            <a:r>
              <a:rPr lang="en-GB" altLang="zh-CN" sz="1400" dirty="0">
                <a:ea typeface="SimSun" pitchFamily="2" charset="-122"/>
              </a:rPr>
              <a:t>: </a:t>
            </a:r>
            <a:r>
              <a:rPr lang="en-GB" altLang="zh-CN" sz="1400" dirty="0" smtClean="0">
                <a:ea typeface="SimSun" pitchFamily="2" charset="-122"/>
              </a:rPr>
              <a:t>A. B. Atkinson, A. Brandolini, “</a:t>
            </a:r>
            <a:r>
              <a:rPr lang="en-GB" altLang="zh-CN" sz="1400" dirty="0" smtClean="0">
                <a:ea typeface="SimSun" pitchFamily="2" charset="-122"/>
              </a:rPr>
              <a:t>On </a:t>
            </a:r>
            <a:r>
              <a:rPr lang="en-GB" altLang="zh-CN" sz="1400" dirty="0" smtClean="0">
                <a:ea typeface="SimSun" pitchFamily="2" charset="-122"/>
              </a:rPr>
              <a:t>the Identification of the Middle Class</a:t>
            </a:r>
            <a:r>
              <a:rPr lang="en-GB" altLang="zh-CN" sz="1400" dirty="0" smtClean="0">
                <a:ea typeface="SimSun" pitchFamily="2" charset="-122"/>
              </a:rPr>
              <a:t>”, </a:t>
            </a:r>
          </a:p>
          <a:p>
            <a:pPr algn="ctr"/>
            <a:r>
              <a:rPr lang="en-GB" altLang="zh-CN" sz="1400" dirty="0" smtClean="0">
                <a:ea typeface="SimSun" pitchFamily="2" charset="-122"/>
              </a:rPr>
              <a:t>in </a:t>
            </a:r>
            <a:r>
              <a:rPr lang="en-GB" altLang="zh-CN" sz="1400" i="1" dirty="0" smtClean="0">
                <a:ea typeface="SimSun" pitchFamily="2" charset="-122"/>
              </a:rPr>
              <a:t>Income Inequality: Economic Disparities and the Middle Class in Affluent Countries</a:t>
            </a:r>
            <a:r>
              <a:rPr lang="en-GB" altLang="zh-CN" sz="1400" dirty="0" smtClean="0">
                <a:ea typeface="SimSun" pitchFamily="2" charset="-122"/>
              </a:rPr>
              <a:t>, </a:t>
            </a:r>
            <a:endParaRPr lang="en-GB" altLang="zh-CN" sz="1400" dirty="0" smtClean="0">
              <a:ea typeface="SimSun" pitchFamily="2" charset="-122"/>
            </a:endParaRPr>
          </a:p>
          <a:p>
            <a:pPr algn="ctr"/>
            <a:r>
              <a:rPr lang="en-GB" altLang="zh-CN" sz="1400" dirty="0" smtClean="0">
                <a:ea typeface="SimSun" pitchFamily="2" charset="-122"/>
              </a:rPr>
              <a:t>a </a:t>
            </a:r>
            <a:r>
              <a:rPr lang="en-GB" altLang="zh-CN" sz="1400" dirty="0" err="1" smtClean="0">
                <a:ea typeface="SimSun" pitchFamily="2" charset="-122"/>
              </a:rPr>
              <a:t>cura</a:t>
            </a:r>
            <a:r>
              <a:rPr lang="en-GB" altLang="zh-CN" sz="1400" dirty="0" smtClean="0">
                <a:ea typeface="SimSun" pitchFamily="2" charset="-122"/>
              </a:rPr>
              <a:t> </a:t>
            </a:r>
            <a:r>
              <a:rPr lang="en-GB" altLang="zh-CN" sz="1400" dirty="0" err="1" smtClean="0">
                <a:ea typeface="SimSun" pitchFamily="2" charset="-122"/>
              </a:rPr>
              <a:t>di</a:t>
            </a:r>
            <a:r>
              <a:rPr lang="en-GB" altLang="zh-CN" sz="1400" dirty="0" smtClean="0">
                <a:ea typeface="SimSun" pitchFamily="2" charset="-122"/>
              </a:rPr>
              <a:t> </a:t>
            </a:r>
            <a:r>
              <a:rPr lang="en-GB" altLang="zh-CN" sz="1400" dirty="0" smtClean="0">
                <a:ea typeface="SimSun" pitchFamily="2" charset="-122"/>
              </a:rPr>
              <a:t>J. C. Gornick, M. </a:t>
            </a:r>
            <a:r>
              <a:rPr lang="en-GB" altLang="zh-CN" sz="1400" dirty="0" err="1" smtClean="0">
                <a:ea typeface="SimSun" pitchFamily="2" charset="-122"/>
              </a:rPr>
              <a:t>Jäntti</a:t>
            </a:r>
            <a:r>
              <a:rPr lang="en-GB" altLang="zh-CN" sz="1400" dirty="0" smtClean="0">
                <a:ea typeface="SimSun" pitchFamily="2" charset="-122"/>
              </a:rPr>
              <a:t>, </a:t>
            </a:r>
            <a:r>
              <a:rPr lang="en-GB" altLang="zh-CN" sz="1400" dirty="0" smtClean="0">
                <a:ea typeface="SimSun" pitchFamily="2" charset="-122"/>
              </a:rPr>
              <a:t>Stanford University Press, 2013 </a:t>
            </a:r>
            <a:r>
              <a:rPr lang="en-GB" altLang="zh-CN" sz="1400" dirty="0" smtClean="0">
                <a:ea typeface="SimSun" pitchFamily="2" charset="-122"/>
              </a:rPr>
              <a:t>(</a:t>
            </a:r>
            <a:r>
              <a:rPr lang="en-GB" altLang="zh-CN" sz="1400" dirty="0" smtClean="0">
                <a:ea typeface="SimSun" pitchFamily="2" charset="-122"/>
              </a:rPr>
              <a:t>LIS database).</a:t>
            </a:r>
            <a:endParaRPr lang="it-IT" altLang="zh-CN" sz="1400" dirty="0">
              <a:ea typeface="SimSun" pitchFamily="2" charset="-122"/>
            </a:endParaRPr>
          </a:p>
        </p:txBody>
      </p:sp>
      <p:sp>
        <p:nvSpPr>
          <p:cNvPr id="380931" name="Rectangle 3"/>
          <p:cNvSpPr>
            <a:spLocks noChangeArrowheads="1"/>
          </p:cNvSpPr>
          <p:nvPr/>
        </p:nvSpPr>
        <p:spPr bwMode="auto">
          <a:xfrm>
            <a:off x="0" y="1447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bIns="0" anchor="ctr">
            <a:spAutoFit/>
          </a:bodyPr>
          <a:lstStyle/>
          <a:p>
            <a:endParaRPr lang="en-GB"/>
          </a:p>
        </p:txBody>
      </p:sp>
      <p:sp>
        <p:nvSpPr>
          <p:cNvPr id="38093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sz="3200" dirty="0" smtClean="0">
                <a:latin typeface="Arial" pitchFamily="34" charset="0"/>
                <a:cs typeface="Arial" pitchFamily="34" charset="0"/>
              </a:rPr>
              <a:t>Quota di popolazione delle classi di reddito basse, medie e </a:t>
            </a:r>
            <a:r>
              <a:rPr lang="it-IT" sz="3200" dirty="0" smtClean="0">
                <a:latin typeface="Arial" pitchFamily="34" charset="0"/>
                <a:cs typeface="Arial" pitchFamily="34" charset="0"/>
              </a:rPr>
              <a:t>alte, </a:t>
            </a:r>
            <a:r>
              <a:rPr lang="it-IT" sz="3200" dirty="0" smtClean="0">
                <a:latin typeface="Arial" pitchFamily="34" charset="0"/>
                <a:cs typeface="Arial" pitchFamily="34" charset="0"/>
              </a:rPr>
              <a:t>1985 e 2004 (%)</a:t>
            </a:r>
            <a:endParaRPr lang="it-IT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92000" y="1619250"/>
            <a:ext cx="7560000" cy="4680000"/>
          </a:xfrm>
          <a:noFill/>
        </p:spPr>
        <p:txBody>
          <a:bodyPr/>
          <a:lstStyle/>
          <a:p>
            <a:pPr marL="271463" indent="-271463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</a:pPr>
            <a:r>
              <a:rPr lang="it-IT" altLang="zh-CN" sz="2000" b="1" dirty="0" smtClean="0">
                <a:solidFill>
                  <a:srgbClr val="FF6600"/>
                </a:solidFill>
                <a:latin typeface="Arial" pitchFamily="34" charset="0"/>
                <a:ea typeface="SimSun" pitchFamily="2" charset="-122"/>
                <a:cs typeface="Arial" pitchFamily="34" charset="0"/>
              </a:rPr>
              <a:t>Sociologi</a:t>
            </a:r>
            <a:r>
              <a:rPr lang="it-IT" altLang="zh-CN" sz="20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: partire dalla posizione degli individui sul lavoro   </a:t>
            </a:r>
          </a:p>
          <a:p>
            <a:pPr marL="671513" lvl="1" indent="-271463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</a:pPr>
            <a:r>
              <a:rPr lang="it-IT" altLang="zh-CN" sz="2000" b="1" i="1" dirty="0" smtClean="0">
                <a:solidFill>
                  <a:srgbClr val="FF6600"/>
                </a:solidFill>
                <a:latin typeface="Arial" pitchFamily="34" charset="0"/>
                <a:ea typeface="SimSun" pitchFamily="2" charset="-122"/>
                <a:cs typeface="Arial" pitchFamily="34" charset="0"/>
              </a:rPr>
              <a:t>“Marxisti”</a:t>
            </a:r>
            <a:r>
              <a:rPr lang="it-IT" altLang="zh-CN" sz="20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: </a:t>
            </a:r>
            <a:r>
              <a:rPr lang="it-IT" altLang="zh-CN" sz="20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meccanismi di dominio e sfruttamento, in cui la posizione economica assegna ad alcuni il potere sulla vita e l’attività di altri (Wright</a:t>
            </a:r>
            <a:r>
              <a:rPr lang="it-IT" altLang="zh-CN" sz="20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)</a:t>
            </a:r>
          </a:p>
          <a:p>
            <a:pPr marL="671513" lvl="1" indent="-271463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</a:pPr>
            <a:r>
              <a:rPr lang="it-IT" altLang="zh-CN" sz="2000" b="1" i="1" dirty="0" smtClean="0">
                <a:solidFill>
                  <a:srgbClr val="FF6600"/>
                </a:solidFill>
                <a:latin typeface="Arial" pitchFamily="34" charset="0"/>
                <a:ea typeface="SimSun" pitchFamily="2" charset="-122"/>
                <a:cs typeface="Arial" pitchFamily="34" charset="0"/>
              </a:rPr>
              <a:t>“</a:t>
            </a:r>
            <a:r>
              <a:rPr lang="it-IT" altLang="zh-CN" sz="2000" b="1" i="1" dirty="0" err="1" smtClean="0">
                <a:solidFill>
                  <a:srgbClr val="FF6600"/>
                </a:solidFill>
                <a:latin typeface="Arial" pitchFamily="34" charset="0"/>
                <a:ea typeface="SimSun" pitchFamily="2" charset="-122"/>
                <a:cs typeface="Arial" pitchFamily="34" charset="0"/>
              </a:rPr>
              <a:t>Weberiani</a:t>
            </a:r>
            <a:r>
              <a:rPr lang="it-IT" altLang="zh-CN" sz="2000" b="1" i="1" dirty="0" smtClean="0">
                <a:solidFill>
                  <a:srgbClr val="FF6600"/>
                </a:solidFill>
                <a:latin typeface="Arial" pitchFamily="34" charset="0"/>
                <a:ea typeface="SimSun" pitchFamily="2" charset="-122"/>
                <a:cs typeface="Arial" pitchFamily="34" charset="0"/>
              </a:rPr>
              <a:t>”</a:t>
            </a:r>
            <a:r>
              <a:rPr lang="it-IT" altLang="zh-CN" sz="20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: </a:t>
            </a:r>
            <a:r>
              <a:rPr lang="it-IT" altLang="zh-CN" sz="20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accesso alle ed esclusione dalle </a:t>
            </a:r>
            <a:r>
              <a:rPr lang="it-IT" altLang="zh-CN" sz="20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opportunità economiche (</a:t>
            </a:r>
            <a:r>
              <a:rPr lang="it-IT" altLang="zh-CN" sz="2000" dirty="0" err="1" smtClean="0">
                <a:latin typeface="Arial" pitchFamily="34" charset="0"/>
                <a:ea typeface="SimSun" pitchFamily="2" charset="-122"/>
                <a:cs typeface="Arial" pitchFamily="34" charset="0"/>
              </a:rPr>
              <a:t>Erikson-Goldthorpe</a:t>
            </a:r>
            <a:r>
              <a:rPr lang="it-IT" altLang="zh-CN" sz="20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)</a:t>
            </a:r>
          </a:p>
          <a:p>
            <a:pPr marL="671513" lvl="1" indent="-271463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</a:pPr>
            <a:r>
              <a:rPr lang="it-IT" altLang="zh-CN" sz="2000" b="1" dirty="0" smtClean="0">
                <a:solidFill>
                  <a:srgbClr val="FF6600"/>
                </a:solidFill>
                <a:latin typeface="Arial" pitchFamily="34" charset="0"/>
                <a:ea typeface="SimSun" pitchFamily="2" charset="-122"/>
                <a:cs typeface="Arial" pitchFamily="34" charset="0"/>
              </a:rPr>
              <a:t>…</a:t>
            </a:r>
            <a:r>
              <a:rPr lang="it-IT" altLang="zh-CN" sz="20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 </a:t>
            </a:r>
            <a:endParaRPr lang="it-IT" altLang="zh-CN" sz="2000" dirty="0" smtClean="0"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marL="671513" lvl="1" indent="-271463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</a:pPr>
            <a:endParaRPr lang="it-IT" altLang="zh-CN" sz="2000" dirty="0" smtClean="0"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marL="271463" indent="-271463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GB" altLang="zh-CN" sz="2000" dirty="0" smtClean="0"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marL="271463" indent="-271463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it-IT" altLang="zh-CN" sz="2000" dirty="0" smtClean="0">
              <a:latin typeface="Arial" pitchFamily="34" charset="0"/>
              <a:ea typeface="SimSun" pitchFamily="2" charset="-122"/>
              <a:cs typeface="Arial" pitchFamily="34" charset="0"/>
            </a:endParaRPr>
          </a:p>
        </p:txBody>
      </p:sp>
      <p:sp>
        <p:nvSpPr>
          <p:cNvPr id="37171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z="36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Reddito vs. </a:t>
            </a:r>
            <a:r>
              <a:rPr lang="it-IT" sz="36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occupazione</a:t>
            </a:r>
            <a:endParaRPr lang="it-IT" sz="3600" dirty="0">
              <a:latin typeface="Arial" pitchFamily="34" charset="0"/>
              <a:ea typeface="SimSun" pitchFamily="2" charset="-122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1" name="Rectangle 3"/>
          <p:cNvSpPr>
            <a:spLocks noChangeArrowheads="1"/>
          </p:cNvSpPr>
          <p:nvPr/>
        </p:nvSpPr>
        <p:spPr bwMode="auto">
          <a:xfrm>
            <a:off x="0" y="1447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bIns="0" anchor="ctr">
            <a:spAutoFit/>
          </a:bodyPr>
          <a:lstStyle/>
          <a:p>
            <a:endParaRPr lang="en-GB"/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2954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sz="3200" dirty="0" smtClean="0"/>
              <a:t>Quota di popolazione della </a:t>
            </a:r>
            <a:r>
              <a:rPr lang="it-IT" sz="3200" dirty="0" smtClean="0"/>
              <a:t>“classe media”: occupazione vs. </a:t>
            </a:r>
            <a:r>
              <a:rPr lang="it-IT" sz="3200" dirty="0" smtClean="0"/>
              <a:t>reddito, 2004 (%)</a:t>
            </a:r>
            <a:endParaRPr lang="it-IT" sz="3200" dirty="0"/>
          </a:p>
        </p:txBody>
      </p:sp>
      <p:pic>
        <p:nvPicPr>
          <p:cNvPr id="40141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" y="1440000"/>
            <a:ext cx="7856537" cy="429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32000" y="5867400"/>
            <a:ext cx="8280000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bIns="0" anchor="ctr">
            <a:spAutoFit/>
          </a:bodyPr>
          <a:lstStyle/>
          <a:p>
            <a:pPr algn="ctr"/>
            <a:r>
              <a:rPr lang="en-GB" altLang="zh-CN" sz="1400" dirty="0" err="1" smtClean="0">
                <a:ea typeface="SimSun" pitchFamily="2" charset="-122"/>
              </a:rPr>
              <a:t>Fonte</a:t>
            </a:r>
            <a:r>
              <a:rPr lang="en-GB" altLang="zh-CN" sz="1400" dirty="0">
                <a:ea typeface="SimSun" pitchFamily="2" charset="-122"/>
              </a:rPr>
              <a:t>: </a:t>
            </a:r>
            <a:r>
              <a:rPr lang="en-GB" altLang="zh-CN" sz="1400" dirty="0" smtClean="0">
                <a:ea typeface="SimSun" pitchFamily="2" charset="-122"/>
              </a:rPr>
              <a:t>A. B. Atkinson, A. Brandolini, “</a:t>
            </a:r>
            <a:r>
              <a:rPr lang="en-GB" altLang="zh-CN" sz="1400" dirty="0" smtClean="0">
                <a:ea typeface="SimSun" pitchFamily="2" charset="-122"/>
              </a:rPr>
              <a:t>On </a:t>
            </a:r>
            <a:r>
              <a:rPr lang="en-GB" altLang="zh-CN" sz="1400" dirty="0" smtClean="0">
                <a:ea typeface="SimSun" pitchFamily="2" charset="-122"/>
              </a:rPr>
              <a:t>the Identification of the Middle Class</a:t>
            </a:r>
            <a:r>
              <a:rPr lang="en-GB" altLang="zh-CN" sz="1400" dirty="0" smtClean="0">
                <a:ea typeface="SimSun" pitchFamily="2" charset="-122"/>
              </a:rPr>
              <a:t>”, </a:t>
            </a:r>
          </a:p>
          <a:p>
            <a:pPr algn="ctr"/>
            <a:r>
              <a:rPr lang="en-GB" altLang="zh-CN" sz="1400" dirty="0" smtClean="0">
                <a:ea typeface="SimSun" pitchFamily="2" charset="-122"/>
              </a:rPr>
              <a:t>in </a:t>
            </a:r>
            <a:r>
              <a:rPr lang="en-GB" altLang="zh-CN" sz="1400" i="1" dirty="0" smtClean="0">
                <a:ea typeface="SimSun" pitchFamily="2" charset="-122"/>
              </a:rPr>
              <a:t>Income Inequality: Economic Disparities and the Middle Class in Affluent Countries</a:t>
            </a:r>
            <a:r>
              <a:rPr lang="en-GB" altLang="zh-CN" sz="1400" dirty="0" smtClean="0">
                <a:ea typeface="SimSun" pitchFamily="2" charset="-122"/>
              </a:rPr>
              <a:t>, </a:t>
            </a:r>
            <a:endParaRPr lang="en-GB" altLang="zh-CN" sz="1400" dirty="0" smtClean="0">
              <a:ea typeface="SimSun" pitchFamily="2" charset="-122"/>
            </a:endParaRPr>
          </a:p>
          <a:p>
            <a:pPr algn="ctr"/>
            <a:r>
              <a:rPr lang="en-GB" altLang="zh-CN" sz="1400" dirty="0" smtClean="0">
                <a:ea typeface="SimSun" pitchFamily="2" charset="-122"/>
              </a:rPr>
              <a:t>a </a:t>
            </a:r>
            <a:r>
              <a:rPr lang="en-GB" altLang="zh-CN" sz="1400" dirty="0" err="1" smtClean="0">
                <a:ea typeface="SimSun" pitchFamily="2" charset="-122"/>
              </a:rPr>
              <a:t>cura</a:t>
            </a:r>
            <a:r>
              <a:rPr lang="en-GB" altLang="zh-CN" sz="1400" dirty="0" smtClean="0">
                <a:ea typeface="SimSun" pitchFamily="2" charset="-122"/>
              </a:rPr>
              <a:t> </a:t>
            </a:r>
            <a:r>
              <a:rPr lang="en-GB" altLang="zh-CN" sz="1400" dirty="0" err="1" smtClean="0">
                <a:ea typeface="SimSun" pitchFamily="2" charset="-122"/>
              </a:rPr>
              <a:t>di</a:t>
            </a:r>
            <a:r>
              <a:rPr lang="en-GB" altLang="zh-CN" sz="1400" dirty="0" smtClean="0">
                <a:ea typeface="SimSun" pitchFamily="2" charset="-122"/>
              </a:rPr>
              <a:t> </a:t>
            </a:r>
            <a:r>
              <a:rPr lang="en-GB" altLang="zh-CN" sz="1400" dirty="0" smtClean="0">
                <a:ea typeface="SimSun" pitchFamily="2" charset="-122"/>
              </a:rPr>
              <a:t>J. C. Gornick, M. </a:t>
            </a:r>
            <a:r>
              <a:rPr lang="en-GB" altLang="zh-CN" sz="1400" dirty="0" err="1" smtClean="0">
                <a:ea typeface="SimSun" pitchFamily="2" charset="-122"/>
              </a:rPr>
              <a:t>Jäntti</a:t>
            </a:r>
            <a:r>
              <a:rPr lang="en-GB" altLang="zh-CN" sz="1400" dirty="0" smtClean="0">
                <a:ea typeface="SimSun" pitchFamily="2" charset="-122"/>
              </a:rPr>
              <a:t>, </a:t>
            </a:r>
            <a:r>
              <a:rPr lang="en-GB" altLang="zh-CN" sz="1400" dirty="0" smtClean="0">
                <a:ea typeface="SimSun" pitchFamily="2" charset="-122"/>
              </a:rPr>
              <a:t>Stanford University Press, 2013 </a:t>
            </a:r>
            <a:r>
              <a:rPr lang="en-GB" altLang="zh-CN" sz="1400" dirty="0" smtClean="0">
                <a:ea typeface="SimSun" pitchFamily="2" charset="-122"/>
              </a:rPr>
              <a:t>(</a:t>
            </a:r>
            <a:r>
              <a:rPr lang="en-GB" altLang="zh-CN" sz="1400" dirty="0" smtClean="0">
                <a:ea typeface="SimSun" pitchFamily="2" charset="-122"/>
              </a:rPr>
              <a:t>LIS database).</a:t>
            </a:r>
            <a:endParaRPr lang="it-IT" altLang="zh-CN" sz="1400" dirty="0">
              <a:ea typeface="SimSun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7238</TotalTime>
  <Words>921</Words>
  <Application>Microsoft Office PowerPoint</Application>
  <PresentationFormat>Presentazione su schermo (4:3)</PresentationFormat>
  <Paragraphs>103</Paragraphs>
  <Slides>24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5" baseType="lpstr">
      <vt:lpstr>Struttura predefinita</vt:lpstr>
      <vt:lpstr>I gruppi sociali nel  Rapporto Istat 2017  Andrea Brandolini  Banca d’Italia, Dipartimento Economica e statistica     Istat, Roma, 14 luglio 2017 </vt:lpstr>
      <vt:lpstr>I gruppi sociali Istat</vt:lpstr>
      <vt:lpstr>Stratificazione sociale</vt:lpstr>
      <vt:lpstr>Metodo</vt:lpstr>
      <vt:lpstr>Reddito vs. occupazione</vt:lpstr>
      <vt:lpstr>Soglie di reddito prefissate</vt:lpstr>
      <vt:lpstr>Quota di popolazione delle classi di reddito basse, medie e alte, 1985 e 2004 (%)</vt:lpstr>
      <vt:lpstr>Reddito vs. occupazione</vt:lpstr>
      <vt:lpstr>Quota di popolazione della “classe media”: occupazione vs. reddito, 2004 (%)</vt:lpstr>
      <vt:lpstr>Reddito vs. occupazione</vt:lpstr>
      <vt:lpstr>Funziona?</vt:lpstr>
      <vt:lpstr>Povertà assoluta, 2015 (%)</vt:lpstr>
      <vt:lpstr>Povertà assoluta, 2015 (%)</vt:lpstr>
      <vt:lpstr>Classi medie non hanno sofferto di più  nella crisi dell’ultimo decennio!</vt:lpstr>
      <vt:lpstr>Rischio povertà o esclusione sociale, 2015 (%)</vt:lpstr>
      <vt:lpstr>Approccio Istat</vt:lpstr>
      <vt:lpstr>Cosa manca?</vt:lpstr>
      <vt:lpstr>Risparmio e indebitamento</vt:lpstr>
      <vt:lpstr>Vulnerabilità</vt:lpstr>
      <vt:lpstr>Quota di popolazione della classe di reddito media e attività finanziarie, 2002 (%)</vt:lpstr>
      <vt:lpstr>Conclusioni</vt:lpstr>
      <vt:lpstr>Per concludere</vt:lpstr>
      <vt:lpstr>Grazie per l’attenzione!</vt:lpstr>
      <vt:lpstr>Diapositiva 24</vt:lpstr>
    </vt:vector>
  </TitlesOfParts>
  <Company>The Maxwell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knf</dc:creator>
  <cp:lastModifiedBy>Andrea</cp:lastModifiedBy>
  <cp:revision>418</cp:revision>
  <dcterms:created xsi:type="dcterms:W3CDTF">2005-05-05T13:45:38Z</dcterms:created>
  <dcterms:modified xsi:type="dcterms:W3CDTF">2017-07-14T07:20:06Z</dcterms:modified>
</cp:coreProperties>
</file>