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5"/>
  </p:notesMasterIdLst>
  <p:sldIdLst>
    <p:sldId id="256" r:id="rId5"/>
    <p:sldId id="321" r:id="rId6"/>
    <p:sldId id="352" r:id="rId7"/>
    <p:sldId id="354" r:id="rId8"/>
    <p:sldId id="295" r:id="rId9"/>
    <p:sldId id="302" r:id="rId10"/>
    <p:sldId id="318" r:id="rId11"/>
    <p:sldId id="326" r:id="rId12"/>
    <p:sldId id="329" r:id="rId13"/>
    <p:sldId id="327" r:id="rId14"/>
    <p:sldId id="350" r:id="rId15"/>
    <p:sldId id="328" r:id="rId16"/>
    <p:sldId id="341" r:id="rId17"/>
    <p:sldId id="311" r:id="rId18"/>
    <p:sldId id="312" r:id="rId19"/>
    <p:sldId id="357" r:id="rId20"/>
    <p:sldId id="345" r:id="rId21"/>
    <p:sldId id="358" r:id="rId22"/>
    <p:sldId id="356" r:id="rId23"/>
    <p:sldId id="314" r:id="rId24"/>
    <p:sldId id="315" r:id="rId25"/>
    <p:sldId id="323" r:id="rId26"/>
    <p:sldId id="351" r:id="rId27"/>
    <p:sldId id="275" r:id="rId28"/>
    <p:sldId id="310" r:id="rId29"/>
    <p:sldId id="313" r:id="rId30"/>
    <p:sldId id="335" r:id="rId31"/>
    <p:sldId id="347" r:id="rId32"/>
    <p:sldId id="262" r:id="rId33"/>
    <p:sldId id="288" r:id="rId3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Tabanell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6D8AB"/>
    <a:srgbClr val="FF5050"/>
    <a:srgbClr val="FF0000"/>
    <a:srgbClr val="07CEE9"/>
    <a:srgbClr val="505150"/>
    <a:srgbClr val="7F1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2718" autoAdjust="0"/>
  </p:normalViewPr>
  <p:slideViewPr>
    <p:cSldViewPr snapToGrid="0" snapToObjects="1" showGuides="1">
      <p:cViewPr>
        <p:scale>
          <a:sx n="93" d="100"/>
          <a:sy n="93" d="100"/>
        </p:scale>
        <p:origin x="-492" y="360"/>
      </p:cViewPr>
      <p:guideLst>
        <p:guide orient="horz" pos="3544"/>
        <p:guide pos="57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Valori Y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Foglio1!$A$2:$A$8</c:f>
              <c:numCache>
                <c:formatCode>General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1.8</c:v>
                </c:pt>
                <c:pt idx="4">
                  <c:v>2.7</c:v>
                </c:pt>
                <c:pt idx="5">
                  <c:v>3.8</c:v>
                </c:pt>
                <c:pt idx="6">
                  <c:v>4</c:v>
                </c:pt>
              </c:numCache>
            </c:numRef>
          </c:xVal>
          <c:yVal>
            <c:numRef>
              <c:f>Foglio1!$B$2:$B$8</c:f>
              <c:numCache>
                <c:formatCode>General</c:formatCode>
                <c:ptCount val="7"/>
                <c:pt idx="0">
                  <c:v>0.7</c:v>
                </c:pt>
                <c:pt idx="1">
                  <c:v>0.95</c:v>
                </c:pt>
                <c:pt idx="2">
                  <c:v>1.5</c:v>
                </c:pt>
                <c:pt idx="3">
                  <c:v>3.2</c:v>
                </c:pt>
                <c:pt idx="4">
                  <c:v>2.2999999999999998</c:v>
                </c:pt>
                <c:pt idx="5">
                  <c:v>0.3</c:v>
                </c:pt>
                <c:pt idx="6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3335424"/>
        <c:axId val="273336960"/>
      </c:scatterChart>
      <c:valAx>
        <c:axId val="273335424"/>
        <c:scaling>
          <c:orientation val="minMax"/>
          <c:max val="4"/>
        </c:scaling>
        <c:delete val="1"/>
        <c:axPos val="b"/>
        <c:numFmt formatCode="General" sourceLinked="1"/>
        <c:majorTickMark val="out"/>
        <c:minorTickMark val="none"/>
        <c:tickLblPos val="nextTo"/>
        <c:crossAx val="273336960"/>
        <c:crosses val="autoZero"/>
        <c:crossBetween val="midCat"/>
      </c:valAx>
      <c:valAx>
        <c:axId val="273336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33354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Valori Y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Foglio1!$A$2:$A$8</c:f>
              <c:numCache>
                <c:formatCode>General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1.8</c:v>
                </c:pt>
                <c:pt idx="4">
                  <c:v>2.7</c:v>
                </c:pt>
                <c:pt idx="5">
                  <c:v>3.8</c:v>
                </c:pt>
                <c:pt idx="6">
                  <c:v>4</c:v>
                </c:pt>
              </c:numCache>
            </c:numRef>
          </c:xVal>
          <c:yVal>
            <c:numRef>
              <c:f>Foglio1!$B$2:$B$8</c:f>
              <c:numCache>
                <c:formatCode>General</c:formatCode>
                <c:ptCount val="7"/>
                <c:pt idx="0">
                  <c:v>0.7</c:v>
                </c:pt>
                <c:pt idx="1">
                  <c:v>0.95</c:v>
                </c:pt>
                <c:pt idx="2">
                  <c:v>1.5</c:v>
                </c:pt>
                <c:pt idx="3">
                  <c:v>3.2</c:v>
                </c:pt>
                <c:pt idx="4">
                  <c:v>2.2999999999999998</c:v>
                </c:pt>
                <c:pt idx="5">
                  <c:v>0.3</c:v>
                </c:pt>
                <c:pt idx="6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2919168"/>
        <c:axId val="272937344"/>
      </c:scatterChart>
      <c:valAx>
        <c:axId val="272919168"/>
        <c:scaling>
          <c:orientation val="minMax"/>
          <c:max val="4"/>
        </c:scaling>
        <c:delete val="1"/>
        <c:axPos val="b"/>
        <c:numFmt formatCode="General" sourceLinked="1"/>
        <c:majorTickMark val="out"/>
        <c:minorTickMark val="none"/>
        <c:tickLblPos val="nextTo"/>
        <c:crossAx val="272937344"/>
        <c:crosses val="autoZero"/>
        <c:crossBetween val="midCat"/>
      </c:valAx>
      <c:valAx>
        <c:axId val="272937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291916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5598CF-EC6F-4AAA-90A7-87819729E5B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0AE4EF0-E54E-4584-88E0-C9D7115FBC28}">
      <dgm:prSet phldrT="[Testo]"/>
      <dgm:spPr>
        <a:solidFill>
          <a:srgbClr val="C00000"/>
        </a:solidFill>
      </dgm:spPr>
      <dgm:t>
        <a:bodyPr/>
        <a:lstStyle/>
        <a:p>
          <a:r>
            <a:rPr lang="it-IT" dirty="0" smtClean="0"/>
            <a:t>R</a:t>
          </a:r>
          <a:endParaRPr lang="it-IT" dirty="0"/>
        </a:p>
      </dgm:t>
    </dgm:pt>
    <dgm:pt modelId="{3F235383-A376-495C-84D2-FFD88B864982}" type="parTrans" cxnId="{EDC73E41-C2B5-46D3-AD7C-78D4C239CA9C}">
      <dgm:prSet/>
      <dgm:spPr/>
      <dgm:t>
        <a:bodyPr/>
        <a:lstStyle/>
        <a:p>
          <a:endParaRPr lang="it-IT"/>
        </a:p>
      </dgm:t>
    </dgm:pt>
    <dgm:pt modelId="{40E81118-703A-46E1-883D-AA727B52F616}" type="sibTrans" cxnId="{EDC73E41-C2B5-46D3-AD7C-78D4C239CA9C}">
      <dgm:prSet/>
      <dgm:spPr/>
      <dgm:t>
        <a:bodyPr/>
        <a:lstStyle/>
        <a:p>
          <a:endParaRPr lang="it-IT"/>
        </a:p>
      </dgm:t>
    </dgm:pt>
    <dgm:pt modelId="{445D12A4-4C82-4961-B53E-32659EA0CB63}">
      <dgm:prSet phldrT="[Testo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it-IT" b="1" dirty="0" err="1" smtClean="0"/>
            <a:t>Responsible</a:t>
          </a:r>
          <a:endParaRPr lang="it-IT" b="1" dirty="0"/>
        </a:p>
      </dgm:t>
    </dgm:pt>
    <dgm:pt modelId="{A98BA9DA-8848-463C-80A5-887E83A32A1F}" type="parTrans" cxnId="{BC5AABDC-F531-4024-A4A7-5692F58363B6}">
      <dgm:prSet/>
      <dgm:spPr/>
      <dgm:t>
        <a:bodyPr/>
        <a:lstStyle/>
        <a:p>
          <a:endParaRPr lang="it-IT"/>
        </a:p>
      </dgm:t>
    </dgm:pt>
    <dgm:pt modelId="{20A28541-F697-4BDF-97B7-6762F0AA798E}" type="sibTrans" cxnId="{BC5AABDC-F531-4024-A4A7-5692F58363B6}">
      <dgm:prSet/>
      <dgm:spPr/>
      <dgm:t>
        <a:bodyPr/>
        <a:lstStyle/>
        <a:p>
          <a:endParaRPr lang="it-IT"/>
        </a:p>
      </dgm:t>
    </dgm:pt>
    <dgm:pt modelId="{6FFAF16F-D2DA-479B-B7B7-91BC2C33165B}">
      <dgm:prSet phldrT="[Testo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it-IT" b="0" dirty="0" smtClean="0"/>
            <a:t>Chi è assegnato di svolgere il lavoro</a:t>
          </a:r>
          <a:endParaRPr lang="it-IT" b="0" dirty="0"/>
        </a:p>
      </dgm:t>
    </dgm:pt>
    <dgm:pt modelId="{5D91A50E-A962-4818-8C35-06CF4F88EC34}" type="parTrans" cxnId="{3AE9FDE6-51BA-4FB8-8276-D76D57160EA5}">
      <dgm:prSet/>
      <dgm:spPr/>
      <dgm:t>
        <a:bodyPr/>
        <a:lstStyle/>
        <a:p>
          <a:endParaRPr lang="it-IT"/>
        </a:p>
      </dgm:t>
    </dgm:pt>
    <dgm:pt modelId="{09689031-145C-4735-9FCA-8FBE681D749E}" type="sibTrans" cxnId="{3AE9FDE6-51BA-4FB8-8276-D76D57160EA5}">
      <dgm:prSet/>
      <dgm:spPr/>
      <dgm:t>
        <a:bodyPr/>
        <a:lstStyle/>
        <a:p>
          <a:endParaRPr lang="it-IT"/>
        </a:p>
      </dgm:t>
    </dgm:pt>
    <dgm:pt modelId="{DEA6BF76-D013-4304-A94D-BF13A79A4BF5}">
      <dgm:prSet phldrT="[Tes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it-IT" dirty="0" smtClean="0"/>
            <a:t>A</a:t>
          </a:r>
          <a:endParaRPr lang="it-IT" dirty="0"/>
        </a:p>
      </dgm:t>
    </dgm:pt>
    <dgm:pt modelId="{485E8000-AAFF-40AB-A2ED-2C1A31D4BEA4}" type="parTrans" cxnId="{3765C487-8DC2-47CF-A1EE-0EBF3BA88E20}">
      <dgm:prSet/>
      <dgm:spPr/>
      <dgm:t>
        <a:bodyPr/>
        <a:lstStyle/>
        <a:p>
          <a:endParaRPr lang="it-IT"/>
        </a:p>
      </dgm:t>
    </dgm:pt>
    <dgm:pt modelId="{D00C0E85-C6AE-4F4B-9A25-1047FE242FC2}" type="sibTrans" cxnId="{3765C487-8DC2-47CF-A1EE-0EBF3BA88E20}">
      <dgm:prSet/>
      <dgm:spPr/>
      <dgm:t>
        <a:bodyPr/>
        <a:lstStyle/>
        <a:p>
          <a:endParaRPr lang="it-IT"/>
        </a:p>
      </dgm:t>
    </dgm:pt>
    <dgm:pt modelId="{1241B9EE-56C0-4D57-8B0D-C017473BF494}">
      <dgm:prSet phldrT="[Testo]"/>
      <dgm:spPr>
        <a:gradFill rotWithShape="0">
          <a:gsLst>
            <a:gs pos="0">
              <a:srgbClr val="DDEBCF"/>
            </a:gs>
            <a:gs pos="96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it-IT" b="1" dirty="0" err="1" smtClean="0"/>
            <a:t>Accountable</a:t>
          </a:r>
          <a:endParaRPr lang="it-IT" b="1" dirty="0"/>
        </a:p>
      </dgm:t>
    </dgm:pt>
    <dgm:pt modelId="{1B813F7B-D63A-4B4D-BD1F-B46BD1D5E5E5}" type="parTrans" cxnId="{1A6575F2-5BC3-49E7-BBFA-7ABAC170CE36}">
      <dgm:prSet/>
      <dgm:spPr/>
      <dgm:t>
        <a:bodyPr/>
        <a:lstStyle/>
        <a:p>
          <a:endParaRPr lang="it-IT"/>
        </a:p>
      </dgm:t>
    </dgm:pt>
    <dgm:pt modelId="{5F30F723-C91B-41C6-9D45-390ACCF7824D}" type="sibTrans" cxnId="{1A6575F2-5BC3-49E7-BBFA-7ABAC170CE36}">
      <dgm:prSet/>
      <dgm:spPr/>
      <dgm:t>
        <a:bodyPr/>
        <a:lstStyle/>
        <a:p>
          <a:endParaRPr lang="it-IT"/>
        </a:p>
      </dgm:t>
    </dgm:pt>
    <dgm:pt modelId="{8903C994-04BE-4A5E-B1FF-9F8799DB0BFA}">
      <dgm:prSet phldrT="[Testo]"/>
      <dgm:spPr>
        <a:gradFill rotWithShape="0">
          <a:gsLst>
            <a:gs pos="0">
              <a:srgbClr val="DDEBCF"/>
            </a:gs>
            <a:gs pos="96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it-IT" b="0" dirty="0" smtClean="0"/>
            <a:t>Chi prende la decisione finale ed ha l’ultima parola</a:t>
          </a:r>
          <a:endParaRPr lang="it-IT" b="0" dirty="0"/>
        </a:p>
      </dgm:t>
    </dgm:pt>
    <dgm:pt modelId="{1D61F7E1-1521-4146-B733-7A1780E98530}" type="parTrans" cxnId="{D17BF498-20B0-44F8-87AE-A8F96F674402}">
      <dgm:prSet/>
      <dgm:spPr/>
      <dgm:t>
        <a:bodyPr/>
        <a:lstStyle/>
        <a:p>
          <a:endParaRPr lang="it-IT"/>
        </a:p>
      </dgm:t>
    </dgm:pt>
    <dgm:pt modelId="{FF6F9BC7-C31D-4829-A2DD-641B5F381A14}" type="sibTrans" cxnId="{D17BF498-20B0-44F8-87AE-A8F96F674402}">
      <dgm:prSet/>
      <dgm:spPr/>
      <dgm:t>
        <a:bodyPr/>
        <a:lstStyle/>
        <a:p>
          <a:endParaRPr lang="it-IT"/>
        </a:p>
      </dgm:t>
    </dgm:pt>
    <dgm:pt modelId="{1D85E292-DCAE-4944-B97C-7DB100C1FA24}">
      <dgm:prSet phldrT="[Tes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it-IT" dirty="0" smtClean="0"/>
            <a:t>C</a:t>
          </a:r>
          <a:endParaRPr lang="it-IT" dirty="0"/>
        </a:p>
      </dgm:t>
    </dgm:pt>
    <dgm:pt modelId="{04B413A7-4DDF-4AA9-87F9-4E9EA786C39C}" type="parTrans" cxnId="{A7D0293C-9443-46DE-91BF-ED85AA1135D9}">
      <dgm:prSet/>
      <dgm:spPr/>
      <dgm:t>
        <a:bodyPr/>
        <a:lstStyle/>
        <a:p>
          <a:endParaRPr lang="it-IT"/>
        </a:p>
      </dgm:t>
    </dgm:pt>
    <dgm:pt modelId="{445F9BC3-C70F-44DE-894A-113CBBBD9D9C}" type="sibTrans" cxnId="{A7D0293C-9443-46DE-91BF-ED85AA1135D9}">
      <dgm:prSet/>
      <dgm:spPr/>
      <dgm:t>
        <a:bodyPr/>
        <a:lstStyle/>
        <a:p>
          <a:endParaRPr lang="it-IT"/>
        </a:p>
      </dgm:t>
    </dgm:pt>
    <dgm:pt modelId="{C0A9518F-B523-4202-882A-77AABB01F772}">
      <dgm:prSet phldrT="[Testo]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it-IT" b="1" dirty="0" err="1" smtClean="0"/>
            <a:t>Consulted</a:t>
          </a:r>
          <a:endParaRPr lang="it-IT" b="1" dirty="0"/>
        </a:p>
      </dgm:t>
    </dgm:pt>
    <dgm:pt modelId="{19467511-A00F-429A-B189-11E171E9093C}" type="parTrans" cxnId="{DC6B1818-51BB-423F-A6E7-1E5A74F57443}">
      <dgm:prSet/>
      <dgm:spPr/>
      <dgm:t>
        <a:bodyPr/>
        <a:lstStyle/>
        <a:p>
          <a:endParaRPr lang="it-IT"/>
        </a:p>
      </dgm:t>
    </dgm:pt>
    <dgm:pt modelId="{4CF14901-6492-4D5A-B8B0-AA0E134811EC}" type="sibTrans" cxnId="{DC6B1818-51BB-423F-A6E7-1E5A74F57443}">
      <dgm:prSet/>
      <dgm:spPr/>
      <dgm:t>
        <a:bodyPr/>
        <a:lstStyle/>
        <a:p>
          <a:endParaRPr lang="it-IT"/>
        </a:p>
      </dgm:t>
    </dgm:pt>
    <dgm:pt modelId="{72784E86-A254-4947-8684-01AF852A83A1}">
      <dgm:prSet phldrT="[Testo]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it-IT" b="0" dirty="0" smtClean="0"/>
            <a:t>Chi deve essere consultato prima di una decisione o azione</a:t>
          </a:r>
          <a:endParaRPr lang="it-IT" b="0" dirty="0"/>
        </a:p>
      </dgm:t>
    </dgm:pt>
    <dgm:pt modelId="{AF72729C-EA25-433F-833E-F53DD8A10630}" type="parTrans" cxnId="{E37DAA6B-235C-438F-A502-78A2D73ADA6F}">
      <dgm:prSet/>
      <dgm:spPr/>
      <dgm:t>
        <a:bodyPr/>
        <a:lstStyle/>
        <a:p>
          <a:endParaRPr lang="it-IT"/>
        </a:p>
      </dgm:t>
    </dgm:pt>
    <dgm:pt modelId="{1C8B3249-9236-443D-A99B-BEC78389D93F}" type="sibTrans" cxnId="{E37DAA6B-235C-438F-A502-78A2D73ADA6F}">
      <dgm:prSet/>
      <dgm:spPr/>
      <dgm:t>
        <a:bodyPr/>
        <a:lstStyle/>
        <a:p>
          <a:endParaRPr lang="it-IT"/>
        </a:p>
      </dgm:t>
    </dgm:pt>
    <dgm:pt modelId="{2BFF51C2-0B8B-422A-B128-DBB9FD025BF9}">
      <dgm:prSet phldrT="[Tes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it-IT" dirty="0" smtClean="0"/>
            <a:t>I</a:t>
          </a:r>
          <a:endParaRPr lang="it-IT" dirty="0"/>
        </a:p>
      </dgm:t>
    </dgm:pt>
    <dgm:pt modelId="{57FD65A1-8840-47FD-92A0-BBDD7F127999}" type="parTrans" cxnId="{10C8CB96-B5BE-4AA0-BBDD-51CDC8D54BE6}">
      <dgm:prSet/>
      <dgm:spPr/>
      <dgm:t>
        <a:bodyPr/>
        <a:lstStyle/>
        <a:p>
          <a:endParaRPr lang="it-IT"/>
        </a:p>
      </dgm:t>
    </dgm:pt>
    <dgm:pt modelId="{D87C9A63-0704-4647-88F0-1A08830DDAE3}" type="sibTrans" cxnId="{10C8CB96-B5BE-4AA0-BBDD-51CDC8D54BE6}">
      <dgm:prSet/>
      <dgm:spPr/>
      <dgm:t>
        <a:bodyPr/>
        <a:lstStyle/>
        <a:p>
          <a:endParaRPr lang="it-IT"/>
        </a:p>
      </dgm:t>
    </dgm:pt>
    <dgm:pt modelId="{5FE9C2EB-F336-43CB-8BA0-0CD591A480A8}">
      <dgm:prSet phldrT="[Testo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it-IT" b="1" dirty="0" err="1" smtClean="0"/>
            <a:t>Informed</a:t>
          </a:r>
          <a:endParaRPr lang="it-IT" b="1" dirty="0"/>
        </a:p>
      </dgm:t>
    </dgm:pt>
    <dgm:pt modelId="{6C60303E-85D7-43FE-B1C6-C15D45E5DAE9}" type="parTrans" cxnId="{429F0C1C-1C7E-4055-AF57-69D1C9A30058}">
      <dgm:prSet/>
      <dgm:spPr/>
      <dgm:t>
        <a:bodyPr/>
        <a:lstStyle/>
        <a:p>
          <a:endParaRPr lang="it-IT"/>
        </a:p>
      </dgm:t>
    </dgm:pt>
    <dgm:pt modelId="{D93F9A1D-DD41-4196-9134-B3390D793EE1}" type="sibTrans" cxnId="{429F0C1C-1C7E-4055-AF57-69D1C9A30058}">
      <dgm:prSet/>
      <dgm:spPr/>
      <dgm:t>
        <a:bodyPr/>
        <a:lstStyle/>
        <a:p>
          <a:endParaRPr lang="it-IT"/>
        </a:p>
      </dgm:t>
    </dgm:pt>
    <dgm:pt modelId="{07F2DA1D-47F0-4CA3-9840-F8ADF7F0F052}">
      <dgm:prSet phldrT="[Testo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it-IT" dirty="0" smtClean="0"/>
            <a:t>Chi deve essere informato quando una decisione o azione è stata presa</a:t>
          </a:r>
          <a:endParaRPr lang="it-IT" dirty="0"/>
        </a:p>
      </dgm:t>
    </dgm:pt>
    <dgm:pt modelId="{4F468934-C9BC-4C90-B6BA-24BCEC99E91F}" type="parTrans" cxnId="{178B4106-B8C1-4DAC-B44F-9E07F4CA0399}">
      <dgm:prSet/>
      <dgm:spPr/>
      <dgm:t>
        <a:bodyPr/>
        <a:lstStyle/>
        <a:p>
          <a:endParaRPr lang="it-IT"/>
        </a:p>
      </dgm:t>
    </dgm:pt>
    <dgm:pt modelId="{B85D3DCE-28DA-47DF-84D3-41F0A5680DCB}" type="sibTrans" cxnId="{178B4106-B8C1-4DAC-B44F-9E07F4CA0399}">
      <dgm:prSet/>
      <dgm:spPr/>
      <dgm:t>
        <a:bodyPr/>
        <a:lstStyle/>
        <a:p>
          <a:endParaRPr lang="it-IT"/>
        </a:p>
      </dgm:t>
    </dgm:pt>
    <dgm:pt modelId="{532F4A32-30EA-417B-A1C3-3711D7CD5089}" type="pres">
      <dgm:prSet presAssocID="{1F5598CF-EC6F-4AAA-90A7-87819729E5B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B11A167-3A62-432C-83BD-B550D91125D2}" type="pres">
      <dgm:prSet presAssocID="{50AE4EF0-E54E-4584-88E0-C9D7115FBC28}" presName="composite" presStyleCnt="0"/>
      <dgm:spPr/>
    </dgm:pt>
    <dgm:pt modelId="{FB1B08BD-6800-4251-B56E-F81798773533}" type="pres">
      <dgm:prSet presAssocID="{50AE4EF0-E54E-4584-88E0-C9D7115FBC2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AF5C06-A139-498F-8543-DD7A20039C7C}" type="pres">
      <dgm:prSet presAssocID="{50AE4EF0-E54E-4584-88E0-C9D7115FBC28}" presName="descendantText" presStyleLbl="alignAcc1" presStyleIdx="0" presStyleCnt="4" custLinFactNeighborY="-284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7C608AB-AF7E-41E8-B640-65CC4C27A217}" type="pres">
      <dgm:prSet presAssocID="{40E81118-703A-46E1-883D-AA727B52F616}" presName="sp" presStyleCnt="0"/>
      <dgm:spPr/>
    </dgm:pt>
    <dgm:pt modelId="{A35D4A6C-1F20-4AE8-A32D-0FEBD3B5BCA7}" type="pres">
      <dgm:prSet presAssocID="{DEA6BF76-D013-4304-A94D-BF13A79A4BF5}" presName="composite" presStyleCnt="0"/>
      <dgm:spPr/>
    </dgm:pt>
    <dgm:pt modelId="{0EB64AA3-DE7A-406C-BBE5-57235702277B}" type="pres">
      <dgm:prSet presAssocID="{DEA6BF76-D013-4304-A94D-BF13A79A4BF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50909B-A6F1-4F55-9832-E0ABBAB0C96E}" type="pres">
      <dgm:prSet presAssocID="{DEA6BF76-D013-4304-A94D-BF13A79A4BF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ACECAA-A24E-4DA1-A5DE-30D539787D66}" type="pres">
      <dgm:prSet presAssocID="{D00C0E85-C6AE-4F4B-9A25-1047FE242FC2}" presName="sp" presStyleCnt="0"/>
      <dgm:spPr/>
    </dgm:pt>
    <dgm:pt modelId="{DEF6B3D7-83BC-406F-BA0C-C26F19595B85}" type="pres">
      <dgm:prSet presAssocID="{1D85E292-DCAE-4944-B97C-7DB100C1FA24}" presName="composite" presStyleCnt="0"/>
      <dgm:spPr/>
    </dgm:pt>
    <dgm:pt modelId="{9140FFC5-9EB6-471C-AAD9-6EEFD2397222}" type="pres">
      <dgm:prSet presAssocID="{1D85E292-DCAE-4944-B97C-7DB100C1FA2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B94492A-A0E1-4535-9294-BD88532AAE3F}" type="pres">
      <dgm:prSet presAssocID="{1D85E292-DCAE-4944-B97C-7DB100C1FA2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3348C9-1A6D-49C6-B652-3201E02EB68E}" type="pres">
      <dgm:prSet presAssocID="{445F9BC3-C70F-44DE-894A-113CBBBD9D9C}" presName="sp" presStyleCnt="0"/>
      <dgm:spPr/>
    </dgm:pt>
    <dgm:pt modelId="{A44ED586-598F-44B4-9E2B-64D42DB651FD}" type="pres">
      <dgm:prSet presAssocID="{2BFF51C2-0B8B-422A-B128-DBB9FD025BF9}" presName="composite" presStyleCnt="0"/>
      <dgm:spPr/>
    </dgm:pt>
    <dgm:pt modelId="{DC8EF647-F959-4013-B02D-60BF07E40B89}" type="pres">
      <dgm:prSet presAssocID="{2BFF51C2-0B8B-422A-B128-DBB9FD025BF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32447CF-5F2E-415B-9FDA-206E34FE3C02}" type="pres">
      <dgm:prSet presAssocID="{2BFF51C2-0B8B-422A-B128-DBB9FD025BF9}" presName="descendantText" presStyleLbl="alignAcc1" presStyleIdx="3" presStyleCnt="4" custLinFactNeighborY="105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3FC96A1-3BE6-4A6E-9FAB-809CF498AC0A}" type="presOf" srcId="{1F5598CF-EC6F-4AAA-90A7-87819729E5B0}" destId="{532F4A32-30EA-417B-A1C3-3711D7CD5089}" srcOrd="0" destOrd="0" presId="urn:microsoft.com/office/officeart/2005/8/layout/chevron2"/>
    <dgm:cxn modelId="{A176C201-3E4B-4B3B-A693-2D0039BA4DA7}" type="presOf" srcId="{1D85E292-DCAE-4944-B97C-7DB100C1FA24}" destId="{9140FFC5-9EB6-471C-AAD9-6EEFD2397222}" srcOrd="0" destOrd="0" presId="urn:microsoft.com/office/officeart/2005/8/layout/chevron2"/>
    <dgm:cxn modelId="{1A0CD7F7-E2A6-457F-946A-93595AF9391B}" type="presOf" srcId="{2BFF51C2-0B8B-422A-B128-DBB9FD025BF9}" destId="{DC8EF647-F959-4013-B02D-60BF07E40B89}" srcOrd="0" destOrd="0" presId="urn:microsoft.com/office/officeart/2005/8/layout/chevron2"/>
    <dgm:cxn modelId="{EDC73E41-C2B5-46D3-AD7C-78D4C239CA9C}" srcId="{1F5598CF-EC6F-4AAA-90A7-87819729E5B0}" destId="{50AE4EF0-E54E-4584-88E0-C9D7115FBC28}" srcOrd="0" destOrd="0" parTransId="{3F235383-A376-495C-84D2-FFD88B864982}" sibTransId="{40E81118-703A-46E1-883D-AA727B52F616}"/>
    <dgm:cxn modelId="{2631CA80-38F2-4B27-8FAF-6866B832048D}" type="presOf" srcId="{8903C994-04BE-4A5E-B1FF-9F8799DB0BFA}" destId="{4A50909B-A6F1-4F55-9832-E0ABBAB0C96E}" srcOrd="0" destOrd="1" presId="urn:microsoft.com/office/officeart/2005/8/layout/chevron2"/>
    <dgm:cxn modelId="{D58E1E00-D527-4160-9A81-7319284F5845}" type="presOf" srcId="{5FE9C2EB-F336-43CB-8BA0-0CD591A480A8}" destId="{232447CF-5F2E-415B-9FDA-206E34FE3C02}" srcOrd="0" destOrd="0" presId="urn:microsoft.com/office/officeart/2005/8/layout/chevron2"/>
    <dgm:cxn modelId="{3765C487-8DC2-47CF-A1EE-0EBF3BA88E20}" srcId="{1F5598CF-EC6F-4AAA-90A7-87819729E5B0}" destId="{DEA6BF76-D013-4304-A94D-BF13A79A4BF5}" srcOrd="1" destOrd="0" parTransId="{485E8000-AAFF-40AB-A2ED-2C1A31D4BEA4}" sibTransId="{D00C0E85-C6AE-4F4B-9A25-1047FE242FC2}"/>
    <dgm:cxn modelId="{C2480551-71A1-4062-B628-750ABB66E557}" type="presOf" srcId="{1241B9EE-56C0-4D57-8B0D-C017473BF494}" destId="{4A50909B-A6F1-4F55-9832-E0ABBAB0C96E}" srcOrd="0" destOrd="0" presId="urn:microsoft.com/office/officeart/2005/8/layout/chevron2"/>
    <dgm:cxn modelId="{E2360E83-8C19-497E-BA16-426C9E6C6DD8}" type="presOf" srcId="{DEA6BF76-D013-4304-A94D-BF13A79A4BF5}" destId="{0EB64AA3-DE7A-406C-BBE5-57235702277B}" srcOrd="0" destOrd="0" presId="urn:microsoft.com/office/officeart/2005/8/layout/chevron2"/>
    <dgm:cxn modelId="{3AE9FDE6-51BA-4FB8-8276-D76D57160EA5}" srcId="{50AE4EF0-E54E-4584-88E0-C9D7115FBC28}" destId="{6FFAF16F-D2DA-479B-B7B7-91BC2C33165B}" srcOrd="1" destOrd="0" parTransId="{5D91A50E-A962-4818-8C35-06CF4F88EC34}" sibTransId="{09689031-145C-4735-9FCA-8FBE681D749E}"/>
    <dgm:cxn modelId="{3DE8FF2F-4865-4638-B1AD-45EB75D267C7}" type="presOf" srcId="{445D12A4-4C82-4961-B53E-32659EA0CB63}" destId="{7CAF5C06-A139-498F-8543-DD7A20039C7C}" srcOrd="0" destOrd="0" presId="urn:microsoft.com/office/officeart/2005/8/layout/chevron2"/>
    <dgm:cxn modelId="{DC6B1818-51BB-423F-A6E7-1E5A74F57443}" srcId="{1D85E292-DCAE-4944-B97C-7DB100C1FA24}" destId="{C0A9518F-B523-4202-882A-77AABB01F772}" srcOrd="0" destOrd="0" parTransId="{19467511-A00F-429A-B189-11E171E9093C}" sibTransId="{4CF14901-6492-4D5A-B8B0-AA0E134811EC}"/>
    <dgm:cxn modelId="{16BDF899-6E34-4E28-A3F3-42B83294ED27}" type="presOf" srcId="{50AE4EF0-E54E-4584-88E0-C9D7115FBC28}" destId="{FB1B08BD-6800-4251-B56E-F81798773533}" srcOrd="0" destOrd="0" presId="urn:microsoft.com/office/officeart/2005/8/layout/chevron2"/>
    <dgm:cxn modelId="{BC5AABDC-F531-4024-A4A7-5692F58363B6}" srcId="{50AE4EF0-E54E-4584-88E0-C9D7115FBC28}" destId="{445D12A4-4C82-4961-B53E-32659EA0CB63}" srcOrd="0" destOrd="0" parTransId="{A98BA9DA-8848-463C-80A5-887E83A32A1F}" sibTransId="{20A28541-F697-4BDF-97B7-6762F0AA798E}"/>
    <dgm:cxn modelId="{1197503D-C7BA-4371-A7DF-E278E058709A}" type="presOf" srcId="{72784E86-A254-4947-8684-01AF852A83A1}" destId="{4B94492A-A0E1-4535-9294-BD88532AAE3F}" srcOrd="0" destOrd="1" presId="urn:microsoft.com/office/officeart/2005/8/layout/chevron2"/>
    <dgm:cxn modelId="{429F0C1C-1C7E-4055-AF57-69D1C9A30058}" srcId="{2BFF51C2-0B8B-422A-B128-DBB9FD025BF9}" destId="{5FE9C2EB-F336-43CB-8BA0-0CD591A480A8}" srcOrd="0" destOrd="0" parTransId="{6C60303E-85D7-43FE-B1C6-C15D45E5DAE9}" sibTransId="{D93F9A1D-DD41-4196-9134-B3390D793EE1}"/>
    <dgm:cxn modelId="{10C8CB96-B5BE-4AA0-BBDD-51CDC8D54BE6}" srcId="{1F5598CF-EC6F-4AAA-90A7-87819729E5B0}" destId="{2BFF51C2-0B8B-422A-B128-DBB9FD025BF9}" srcOrd="3" destOrd="0" parTransId="{57FD65A1-8840-47FD-92A0-BBDD7F127999}" sibTransId="{D87C9A63-0704-4647-88F0-1A08830DDAE3}"/>
    <dgm:cxn modelId="{3C4CF55E-4B97-4DC6-B120-99C3807B60AE}" type="presOf" srcId="{C0A9518F-B523-4202-882A-77AABB01F772}" destId="{4B94492A-A0E1-4535-9294-BD88532AAE3F}" srcOrd="0" destOrd="0" presId="urn:microsoft.com/office/officeart/2005/8/layout/chevron2"/>
    <dgm:cxn modelId="{1A6575F2-5BC3-49E7-BBFA-7ABAC170CE36}" srcId="{DEA6BF76-D013-4304-A94D-BF13A79A4BF5}" destId="{1241B9EE-56C0-4D57-8B0D-C017473BF494}" srcOrd="0" destOrd="0" parTransId="{1B813F7B-D63A-4B4D-BD1F-B46BD1D5E5E5}" sibTransId="{5F30F723-C91B-41C6-9D45-390ACCF7824D}"/>
    <dgm:cxn modelId="{D17BF498-20B0-44F8-87AE-A8F96F674402}" srcId="{DEA6BF76-D013-4304-A94D-BF13A79A4BF5}" destId="{8903C994-04BE-4A5E-B1FF-9F8799DB0BFA}" srcOrd="1" destOrd="0" parTransId="{1D61F7E1-1521-4146-B733-7A1780E98530}" sibTransId="{FF6F9BC7-C31D-4829-A2DD-641B5F381A14}"/>
    <dgm:cxn modelId="{A7D0293C-9443-46DE-91BF-ED85AA1135D9}" srcId="{1F5598CF-EC6F-4AAA-90A7-87819729E5B0}" destId="{1D85E292-DCAE-4944-B97C-7DB100C1FA24}" srcOrd="2" destOrd="0" parTransId="{04B413A7-4DDF-4AA9-87F9-4E9EA786C39C}" sibTransId="{445F9BC3-C70F-44DE-894A-113CBBBD9D9C}"/>
    <dgm:cxn modelId="{178B4106-B8C1-4DAC-B44F-9E07F4CA0399}" srcId="{2BFF51C2-0B8B-422A-B128-DBB9FD025BF9}" destId="{07F2DA1D-47F0-4CA3-9840-F8ADF7F0F052}" srcOrd="1" destOrd="0" parTransId="{4F468934-C9BC-4C90-B6BA-24BCEC99E91F}" sibTransId="{B85D3DCE-28DA-47DF-84D3-41F0A5680DCB}"/>
    <dgm:cxn modelId="{8FF775A6-A031-476F-8A6E-4A7031809538}" type="presOf" srcId="{6FFAF16F-D2DA-479B-B7B7-91BC2C33165B}" destId="{7CAF5C06-A139-498F-8543-DD7A20039C7C}" srcOrd="0" destOrd="1" presId="urn:microsoft.com/office/officeart/2005/8/layout/chevron2"/>
    <dgm:cxn modelId="{31843ABD-1035-417C-A217-96D8CB9E4CED}" type="presOf" srcId="{07F2DA1D-47F0-4CA3-9840-F8ADF7F0F052}" destId="{232447CF-5F2E-415B-9FDA-206E34FE3C02}" srcOrd="0" destOrd="1" presId="urn:microsoft.com/office/officeart/2005/8/layout/chevron2"/>
    <dgm:cxn modelId="{E37DAA6B-235C-438F-A502-78A2D73ADA6F}" srcId="{1D85E292-DCAE-4944-B97C-7DB100C1FA24}" destId="{72784E86-A254-4947-8684-01AF852A83A1}" srcOrd="1" destOrd="0" parTransId="{AF72729C-EA25-433F-833E-F53DD8A10630}" sibTransId="{1C8B3249-9236-443D-A99B-BEC78389D93F}"/>
    <dgm:cxn modelId="{C8C40658-877A-4EC9-9881-B381BB765FE6}" type="presParOf" srcId="{532F4A32-30EA-417B-A1C3-3711D7CD5089}" destId="{7B11A167-3A62-432C-83BD-B550D91125D2}" srcOrd="0" destOrd="0" presId="urn:microsoft.com/office/officeart/2005/8/layout/chevron2"/>
    <dgm:cxn modelId="{6E71C57F-D45F-4A90-A4C9-19762F3D5B41}" type="presParOf" srcId="{7B11A167-3A62-432C-83BD-B550D91125D2}" destId="{FB1B08BD-6800-4251-B56E-F81798773533}" srcOrd="0" destOrd="0" presId="urn:microsoft.com/office/officeart/2005/8/layout/chevron2"/>
    <dgm:cxn modelId="{E1A05468-DF55-460C-84C4-CC48295662EC}" type="presParOf" srcId="{7B11A167-3A62-432C-83BD-B550D91125D2}" destId="{7CAF5C06-A139-498F-8543-DD7A20039C7C}" srcOrd="1" destOrd="0" presId="urn:microsoft.com/office/officeart/2005/8/layout/chevron2"/>
    <dgm:cxn modelId="{679AEC7B-31BE-478C-85DE-EDC81FAC473F}" type="presParOf" srcId="{532F4A32-30EA-417B-A1C3-3711D7CD5089}" destId="{D7C608AB-AF7E-41E8-B640-65CC4C27A217}" srcOrd="1" destOrd="0" presId="urn:microsoft.com/office/officeart/2005/8/layout/chevron2"/>
    <dgm:cxn modelId="{9FF87DB3-6564-4F70-B328-A2DAE845D0E3}" type="presParOf" srcId="{532F4A32-30EA-417B-A1C3-3711D7CD5089}" destId="{A35D4A6C-1F20-4AE8-A32D-0FEBD3B5BCA7}" srcOrd="2" destOrd="0" presId="urn:microsoft.com/office/officeart/2005/8/layout/chevron2"/>
    <dgm:cxn modelId="{D3C99C2E-B169-4B92-8B8F-ABCB088B317E}" type="presParOf" srcId="{A35D4A6C-1F20-4AE8-A32D-0FEBD3B5BCA7}" destId="{0EB64AA3-DE7A-406C-BBE5-57235702277B}" srcOrd="0" destOrd="0" presId="urn:microsoft.com/office/officeart/2005/8/layout/chevron2"/>
    <dgm:cxn modelId="{75B53256-97EC-4755-A12D-4429EC76E263}" type="presParOf" srcId="{A35D4A6C-1F20-4AE8-A32D-0FEBD3B5BCA7}" destId="{4A50909B-A6F1-4F55-9832-E0ABBAB0C96E}" srcOrd="1" destOrd="0" presId="urn:microsoft.com/office/officeart/2005/8/layout/chevron2"/>
    <dgm:cxn modelId="{23CEDEFA-4D44-4C80-BCEC-F3CA7B115047}" type="presParOf" srcId="{532F4A32-30EA-417B-A1C3-3711D7CD5089}" destId="{78ACECAA-A24E-4DA1-A5DE-30D539787D66}" srcOrd="3" destOrd="0" presId="urn:microsoft.com/office/officeart/2005/8/layout/chevron2"/>
    <dgm:cxn modelId="{AA5E0952-EB99-47CE-9033-FD578E977F85}" type="presParOf" srcId="{532F4A32-30EA-417B-A1C3-3711D7CD5089}" destId="{DEF6B3D7-83BC-406F-BA0C-C26F19595B85}" srcOrd="4" destOrd="0" presId="urn:microsoft.com/office/officeart/2005/8/layout/chevron2"/>
    <dgm:cxn modelId="{12F98E41-1176-423D-A7A8-D98B923EDBE9}" type="presParOf" srcId="{DEF6B3D7-83BC-406F-BA0C-C26F19595B85}" destId="{9140FFC5-9EB6-471C-AAD9-6EEFD2397222}" srcOrd="0" destOrd="0" presId="urn:microsoft.com/office/officeart/2005/8/layout/chevron2"/>
    <dgm:cxn modelId="{E683C313-2998-48F2-B12E-8A3C8350D8FC}" type="presParOf" srcId="{DEF6B3D7-83BC-406F-BA0C-C26F19595B85}" destId="{4B94492A-A0E1-4535-9294-BD88532AAE3F}" srcOrd="1" destOrd="0" presId="urn:microsoft.com/office/officeart/2005/8/layout/chevron2"/>
    <dgm:cxn modelId="{BD7FD3FB-1C58-408F-94AA-413938D16C5C}" type="presParOf" srcId="{532F4A32-30EA-417B-A1C3-3711D7CD5089}" destId="{2F3348C9-1A6D-49C6-B652-3201E02EB68E}" srcOrd="5" destOrd="0" presId="urn:microsoft.com/office/officeart/2005/8/layout/chevron2"/>
    <dgm:cxn modelId="{860C85CF-06E6-4CAB-8E05-61D41DBE816C}" type="presParOf" srcId="{532F4A32-30EA-417B-A1C3-3711D7CD5089}" destId="{A44ED586-598F-44B4-9E2B-64D42DB651FD}" srcOrd="6" destOrd="0" presId="urn:microsoft.com/office/officeart/2005/8/layout/chevron2"/>
    <dgm:cxn modelId="{1EED4072-1D2C-4BBC-81D8-421C48685058}" type="presParOf" srcId="{A44ED586-598F-44B4-9E2B-64D42DB651FD}" destId="{DC8EF647-F959-4013-B02D-60BF07E40B89}" srcOrd="0" destOrd="0" presId="urn:microsoft.com/office/officeart/2005/8/layout/chevron2"/>
    <dgm:cxn modelId="{D6E045C3-5B1D-4B26-BD9B-6298F71A492B}" type="presParOf" srcId="{A44ED586-598F-44B4-9E2B-64D42DB651FD}" destId="{232447CF-5F2E-415B-9FDA-206E34FE3C0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F15C38-C20A-4D60-A82A-3509E70CF603}" type="doc">
      <dgm:prSet loTypeId="urn:microsoft.com/office/officeart/2005/8/layout/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349B62BA-EEF8-47C2-A7B0-CCAE894E3D75}">
      <dgm:prSet phldrT="[Testo]" custT="1"/>
      <dgm:spPr/>
      <dgm:t>
        <a:bodyPr/>
        <a:lstStyle/>
        <a:p>
          <a:r>
            <a:rPr lang="it-IT" sz="1400" b="1" dirty="0" smtClean="0"/>
            <a:t>Cause</a:t>
          </a:r>
          <a:endParaRPr lang="it-IT" sz="1400" b="1" dirty="0"/>
        </a:p>
      </dgm:t>
    </dgm:pt>
    <dgm:pt modelId="{63C0C05F-99A4-4502-BD44-6FFD65E7D3D8}" type="parTrans" cxnId="{25EFAC85-8584-415C-B2C0-A52A1644C09A}">
      <dgm:prSet/>
      <dgm:spPr/>
      <dgm:t>
        <a:bodyPr/>
        <a:lstStyle/>
        <a:p>
          <a:endParaRPr lang="it-IT"/>
        </a:p>
      </dgm:t>
    </dgm:pt>
    <dgm:pt modelId="{D4993A73-D1EE-41D7-A80F-B3C7D79C764C}" type="sibTrans" cxnId="{25EFAC85-8584-415C-B2C0-A52A1644C09A}">
      <dgm:prSet/>
      <dgm:spPr/>
      <dgm:t>
        <a:bodyPr/>
        <a:lstStyle/>
        <a:p>
          <a:endParaRPr lang="it-IT"/>
        </a:p>
      </dgm:t>
    </dgm:pt>
    <dgm:pt modelId="{43BD7869-8B70-468A-B35B-8027BBD8CF9C}">
      <dgm:prSet phldrT="[Testo]"/>
      <dgm:spPr/>
      <dgm:t>
        <a:bodyPr/>
        <a:lstStyle/>
        <a:p>
          <a:endParaRPr lang="it-IT" dirty="0"/>
        </a:p>
      </dgm:t>
    </dgm:pt>
    <dgm:pt modelId="{3D34F2AA-D256-418B-8CD7-CFBEFC22C9DF}" type="parTrans" cxnId="{F98D05C4-59C8-4EAA-A900-52C419F9E4E8}">
      <dgm:prSet/>
      <dgm:spPr/>
      <dgm:t>
        <a:bodyPr/>
        <a:lstStyle/>
        <a:p>
          <a:endParaRPr lang="it-IT"/>
        </a:p>
      </dgm:t>
    </dgm:pt>
    <dgm:pt modelId="{0AC939EF-0C35-4C8B-9162-13E5D9C5E774}" type="sibTrans" cxnId="{F98D05C4-59C8-4EAA-A900-52C419F9E4E8}">
      <dgm:prSet/>
      <dgm:spPr/>
      <dgm:t>
        <a:bodyPr/>
        <a:lstStyle/>
        <a:p>
          <a:endParaRPr lang="it-IT"/>
        </a:p>
      </dgm:t>
    </dgm:pt>
    <dgm:pt modelId="{0C02C552-4FCB-406D-A2F0-FEE4EE52E5AF}">
      <dgm:prSet phldrT="[Testo]" custT="1"/>
      <dgm:spPr/>
      <dgm:t>
        <a:bodyPr/>
        <a:lstStyle/>
        <a:p>
          <a:r>
            <a:rPr lang="it-IT" sz="1400" b="1" dirty="0" smtClean="0"/>
            <a:t>Eventi</a:t>
          </a:r>
          <a:endParaRPr lang="it-IT" sz="1400" b="1" dirty="0"/>
        </a:p>
      </dgm:t>
    </dgm:pt>
    <dgm:pt modelId="{99555F11-520D-43DD-BDC0-9C6557F98CE0}" type="parTrans" cxnId="{C66DB858-35BA-4C16-BF58-A390A0321B9F}">
      <dgm:prSet/>
      <dgm:spPr/>
      <dgm:t>
        <a:bodyPr/>
        <a:lstStyle/>
        <a:p>
          <a:endParaRPr lang="it-IT"/>
        </a:p>
      </dgm:t>
    </dgm:pt>
    <dgm:pt modelId="{B8C16EF3-1330-4DAA-9276-A8044FF7AB8D}" type="sibTrans" cxnId="{C66DB858-35BA-4C16-BF58-A390A0321B9F}">
      <dgm:prSet/>
      <dgm:spPr/>
      <dgm:t>
        <a:bodyPr/>
        <a:lstStyle/>
        <a:p>
          <a:endParaRPr lang="it-IT"/>
        </a:p>
      </dgm:t>
    </dgm:pt>
    <dgm:pt modelId="{F097174E-9592-426D-8BB1-5E30460041D0}">
      <dgm:prSet phldrT="[Testo]"/>
      <dgm:spPr/>
      <dgm:t>
        <a:bodyPr/>
        <a:lstStyle/>
        <a:p>
          <a:r>
            <a:rPr lang="it-IT" dirty="0" smtClean="0"/>
            <a:t>Riserve dal Garante circa l’utilizzo e la conservazione </a:t>
          </a:r>
          <a:endParaRPr lang="it-IT" dirty="0"/>
        </a:p>
      </dgm:t>
    </dgm:pt>
    <dgm:pt modelId="{2AFB854B-6D45-46D8-95FE-A9C4955C6306}" type="parTrans" cxnId="{7042279E-F1C5-49FD-9687-A934B2968F5C}">
      <dgm:prSet/>
      <dgm:spPr/>
      <dgm:t>
        <a:bodyPr/>
        <a:lstStyle/>
        <a:p>
          <a:endParaRPr lang="it-IT"/>
        </a:p>
      </dgm:t>
    </dgm:pt>
    <dgm:pt modelId="{AF6FE86D-CE6F-4FD0-B8C3-32844B05F1A3}" type="sibTrans" cxnId="{7042279E-F1C5-49FD-9687-A934B2968F5C}">
      <dgm:prSet/>
      <dgm:spPr/>
      <dgm:t>
        <a:bodyPr/>
        <a:lstStyle/>
        <a:p>
          <a:endParaRPr lang="it-IT"/>
        </a:p>
      </dgm:t>
    </dgm:pt>
    <dgm:pt modelId="{A4900D64-9E19-4BB5-856C-03E53102AE84}">
      <dgm:prSet phldrT="[Testo]" custT="1"/>
      <dgm:spPr/>
      <dgm:t>
        <a:bodyPr/>
        <a:lstStyle/>
        <a:p>
          <a:r>
            <a:rPr lang="it-IT" sz="1400" b="1" dirty="0" smtClean="0"/>
            <a:t>Effetti</a:t>
          </a:r>
          <a:endParaRPr lang="it-IT" sz="1400" b="1" dirty="0"/>
        </a:p>
      </dgm:t>
    </dgm:pt>
    <dgm:pt modelId="{DA21E142-0BA5-45E2-96A2-901BB70E45B5}" type="parTrans" cxnId="{6B3D9173-36F7-487E-AD2B-86009014DBE5}">
      <dgm:prSet/>
      <dgm:spPr/>
      <dgm:t>
        <a:bodyPr/>
        <a:lstStyle/>
        <a:p>
          <a:endParaRPr lang="it-IT"/>
        </a:p>
      </dgm:t>
    </dgm:pt>
    <dgm:pt modelId="{67812645-8907-4742-8555-792FF9FB2215}" type="sibTrans" cxnId="{6B3D9173-36F7-487E-AD2B-86009014DBE5}">
      <dgm:prSet/>
      <dgm:spPr/>
      <dgm:t>
        <a:bodyPr/>
        <a:lstStyle/>
        <a:p>
          <a:endParaRPr lang="it-IT"/>
        </a:p>
      </dgm:t>
    </dgm:pt>
    <dgm:pt modelId="{5CF6DBFA-E2AD-4042-A107-293F814DF695}">
      <dgm:prSet phldrT="[Testo]"/>
      <dgm:spPr/>
      <dgm:t>
        <a:bodyPr/>
        <a:lstStyle/>
        <a:p>
          <a:endParaRPr lang="it-IT" dirty="0"/>
        </a:p>
      </dgm:t>
    </dgm:pt>
    <dgm:pt modelId="{5E24FACA-D4E8-4BE6-BA12-4E2328049968}" type="parTrans" cxnId="{7358AF2D-8180-4A01-B254-5AA01E098AFE}">
      <dgm:prSet/>
      <dgm:spPr/>
      <dgm:t>
        <a:bodyPr/>
        <a:lstStyle/>
        <a:p>
          <a:endParaRPr lang="it-IT"/>
        </a:p>
      </dgm:t>
    </dgm:pt>
    <dgm:pt modelId="{612D8091-5984-44EB-B608-CD9A5D04D08C}" type="sibTrans" cxnId="{7358AF2D-8180-4A01-B254-5AA01E098AFE}">
      <dgm:prSet/>
      <dgm:spPr/>
      <dgm:t>
        <a:bodyPr/>
        <a:lstStyle/>
        <a:p>
          <a:endParaRPr lang="it-IT"/>
        </a:p>
      </dgm:t>
    </dgm:pt>
    <dgm:pt modelId="{533700F3-423D-49D7-95E7-9EB3446D5B70}">
      <dgm:prSet phldrT="[Testo]"/>
      <dgm:spPr/>
      <dgm:t>
        <a:bodyPr/>
        <a:lstStyle/>
        <a:p>
          <a:r>
            <a:rPr lang="it-IT" dirty="0" smtClean="0"/>
            <a:t>Identificazione dell’individuo a causa dell’integrazione di una pluralità di fonti</a:t>
          </a:r>
          <a:endParaRPr lang="it-IT" dirty="0"/>
        </a:p>
      </dgm:t>
    </dgm:pt>
    <dgm:pt modelId="{3C70A454-E66E-489E-A301-5285472179C0}" type="parTrans" cxnId="{725E451F-0D17-4D0A-86CE-6B8D444C5DE3}">
      <dgm:prSet/>
      <dgm:spPr/>
      <dgm:t>
        <a:bodyPr/>
        <a:lstStyle/>
        <a:p>
          <a:endParaRPr lang="it-IT"/>
        </a:p>
      </dgm:t>
    </dgm:pt>
    <dgm:pt modelId="{ECD7204F-CFA0-40B2-8D38-30051B4085DB}" type="sibTrans" cxnId="{725E451F-0D17-4D0A-86CE-6B8D444C5DE3}">
      <dgm:prSet/>
      <dgm:spPr/>
      <dgm:t>
        <a:bodyPr/>
        <a:lstStyle/>
        <a:p>
          <a:endParaRPr lang="it-IT"/>
        </a:p>
      </dgm:t>
    </dgm:pt>
    <dgm:pt modelId="{E7BF0D0E-E904-4B91-9B34-D703973C2F8A}">
      <dgm:prSet phldrT="[Testo]"/>
      <dgm:spPr/>
      <dgm:t>
        <a:bodyPr/>
        <a:lstStyle/>
        <a:p>
          <a:endParaRPr lang="it-IT" dirty="0"/>
        </a:p>
      </dgm:t>
    </dgm:pt>
    <dgm:pt modelId="{7CD2DDC8-2915-4802-A481-23F0E183C2A4}" type="parTrans" cxnId="{AC7BBD9F-F292-4C18-B71E-95BFA5D2F696}">
      <dgm:prSet/>
      <dgm:spPr/>
      <dgm:t>
        <a:bodyPr/>
        <a:lstStyle/>
        <a:p>
          <a:endParaRPr lang="it-IT"/>
        </a:p>
      </dgm:t>
    </dgm:pt>
    <dgm:pt modelId="{B64B4E28-1863-4BE3-9167-CEC46F826E96}" type="sibTrans" cxnId="{AC7BBD9F-F292-4C18-B71E-95BFA5D2F696}">
      <dgm:prSet/>
      <dgm:spPr/>
      <dgm:t>
        <a:bodyPr/>
        <a:lstStyle/>
        <a:p>
          <a:endParaRPr lang="it-IT"/>
        </a:p>
      </dgm:t>
    </dgm:pt>
    <dgm:pt modelId="{E33BA6C9-F22A-4EF8-BE87-805A88B542C5}">
      <dgm:prSet phldrT="[Testo]"/>
      <dgm:spPr/>
      <dgm:t>
        <a:bodyPr/>
        <a:lstStyle/>
        <a:p>
          <a:r>
            <a:rPr lang="it-IT" dirty="0" smtClean="0"/>
            <a:t>Tempi di consegna del prototipo non rispettati</a:t>
          </a:r>
          <a:endParaRPr lang="it-IT" dirty="0"/>
        </a:p>
      </dgm:t>
    </dgm:pt>
    <dgm:pt modelId="{2B5752CF-683A-431C-A12D-C2941C3621B8}" type="parTrans" cxnId="{67DF6041-BDA8-43FD-8598-9F765DFCFCCF}">
      <dgm:prSet/>
      <dgm:spPr/>
      <dgm:t>
        <a:bodyPr/>
        <a:lstStyle/>
        <a:p>
          <a:endParaRPr lang="it-IT"/>
        </a:p>
      </dgm:t>
    </dgm:pt>
    <dgm:pt modelId="{E1A788AD-5CB0-4884-BA19-460813EF143F}" type="sibTrans" cxnId="{67DF6041-BDA8-43FD-8598-9F765DFCFCCF}">
      <dgm:prSet/>
      <dgm:spPr/>
      <dgm:t>
        <a:bodyPr/>
        <a:lstStyle/>
        <a:p>
          <a:endParaRPr lang="it-IT"/>
        </a:p>
      </dgm:t>
    </dgm:pt>
    <dgm:pt modelId="{C216EB8F-BB78-488B-8351-EDE8EE683975}">
      <dgm:prSet phldrT="[Testo]"/>
      <dgm:spPr/>
      <dgm:t>
        <a:bodyPr/>
        <a:lstStyle/>
        <a:p>
          <a:endParaRPr lang="it-IT" dirty="0"/>
        </a:p>
      </dgm:t>
    </dgm:pt>
    <dgm:pt modelId="{ED74EB47-737E-4D07-A63C-E385DE14ECB1}" type="parTrans" cxnId="{CF5C12DB-3942-42C6-BD12-D2B960B117AF}">
      <dgm:prSet/>
      <dgm:spPr/>
      <dgm:t>
        <a:bodyPr/>
        <a:lstStyle/>
        <a:p>
          <a:endParaRPr lang="it-IT"/>
        </a:p>
      </dgm:t>
    </dgm:pt>
    <dgm:pt modelId="{0CC9B67B-A67A-409D-BDEC-C0FF4F296F2A}" type="sibTrans" cxnId="{CF5C12DB-3942-42C6-BD12-D2B960B117AF}">
      <dgm:prSet/>
      <dgm:spPr/>
      <dgm:t>
        <a:bodyPr/>
        <a:lstStyle/>
        <a:p>
          <a:endParaRPr lang="it-IT"/>
        </a:p>
      </dgm:t>
    </dgm:pt>
    <dgm:pt modelId="{DD314147-78FD-40E7-A03F-C2AC22645360}">
      <dgm:prSet phldrT="[Testo]" custT="1"/>
      <dgm:spPr/>
      <dgm:t>
        <a:bodyPr/>
        <a:lstStyle/>
        <a:p>
          <a:r>
            <a:rPr lang="it-IT" sz="1400" b="1" dirty="0" smtClean="0"/>
            <a:t>Azioni</a:t>
          </a:r>
          <a:endParaRPr lang="it-IT" sz="1400" b="1" dirty="0"/>
        </a:p>
      </dgm:t>
    </dgm:pt>
    <dgm:pt modelId="{6384C254-39AA-4FC7-BFEB-AB4F7CA71C62}" type="parTrans" cxnId="{FAC3D6A6-AD90-4F6C-A9B3-493E1E0E9840}">
      <dgm:prSet/>
      <dgm:spPr/>
      <dgm:t>
        <a:bodyPr/>
        <a:lstStyle/>
        <a:p>
          <a:endParaRPr lang="it-IT"/>
        </a:p>
      </dgm:t>
    </dgm:pt>
    <dgm:pt modelId="{9A9550EE-E508-4996-A4F6-D5B5E2719EF9}" type="sibTrans" cxnId="{FAC3D6A6-AD90-4F6C-A9B3-493E1E0E9840}">
      <dgm:prSet/>
      <dgm:spPr/>
      <dgm:t>
        <a:bodyPr/>
        <a:lstStyle/>
        <a:p>
          <a:endParaRPr lang="it-IT"/>
        </a:p>
      </dgm:t>
    </dgm:pt>
    <dgm:pt modelId="{72CC8CEB-9B47-4216-B531-DA413E4BC970}">
      <dgm:prSet phldrT="[Testo]"/>
      <dgm:spPr/>
      <dgm:t>
        <a:bodyPr/>
        <a:lstStyle/>
        <a:p>
          <a:r>
            <a:rPr lang="it-IT" dirty="0" smtClean="0"/>
            <a:t>Ritardi nella consegna e aumento dei costi</a:t>
          </a:r>
          <a:endParaRPr lang="it-IT" dirty="0"/>
        </a:p>
      </dgm:t>
    </dgm:pt>
    <dgm:pt modelId="{9B82B2AA-3B2C-4DAF-96AA-915600E76D68}" type="parTrans" cxnId="{89B3A879-6DEE-4ACC-9929-0A4A91F5A2F8}">
      <dgm:prSet/>
      <dgm:spPr/>
      <dgm:t>
        <a:bodyPr/>
        <a:lstStyle/>
        <a:p>
          <a:endParaRPr lang="it-IT"/>
        </a:p>
      </dgm:t>
    </dgm:pt>
    <dgm:pt modelId="{44C5D06C-0055-46D6-80B8-00B576C2A0E4}" type="sibTrans" cxnId="{89B3A879-6DEE-4ACC-9929-0A4A91F5A2F8}">
      <dgm:prSet/>
      <dgm:spPr/>
      <dgm:t>
        <a:bodyPr/>
        <a:lstStyle/>
        <a:p>
          <a:endParaRPr lang="it-IT"/>
        </a:p>
      </dgm:t>
    </dgm:pt>
    <dgm:pt modelId="{3540C963-6763-4377-829F-C4447C1C14AD}">
      <dgm:prSet phldrT="[Testo]"/>
      <dgm:spPr/>
      <dgm:t>
        <a:bodyPr/>
        <a:lstStyle/>
        <a:p>
          <a:r>
            <a:rPr lang="it-IT" dirty="0" smtClean="0"/>
            <a:t>Errore nella valutazione di effort per la realizzazione del prodotto </a:t>
          </a:r>
          <a:endParaRPr lang="it-IT" dirty="0"/>
        </a:p>
      </dgm:t>
    </dgm:pt>
    <dgm:pt modelId="{A23D1E7A-BFDA-482A-96EF-596C9183CA35}" type="parTrans" cxnId="{CDA3FF46-7DA4-4FC1-B1B2-44C3AEDC508A}">
      <dgm:prSet/>
      <dgm:spPr/>
      <dgm:t>
        <a:bodyPr/>
        <a:lstStyle/>
        <a:p>
          <a:endParaRPr lang="it-IT"/>
        </a:p>
      </dgm:t>
    </dgm:pt>
    <dgm:pt modelId="{4A753DFC-314E-420F-8A5D-70C294DEFA3D}" type="sibTrans" cxnId="{CDA3FF46-7DA4-4FC1-B1B2-44C3AEDC508A}">
      <dgm:prSet/>
      <dgm:spPr/>
      <dgm:t>
        <a:bodyPr/>
        <a:lstStyle/>
        <a:p>
          <a:endParaRPr lang="it-IT"/>
        </a:p>
      </dgm:t>
    </dgm:pt>
    <dgm:pt modelId="{C3622FE8-1456-4270-A31A-3546A4B9BBCC}">
      <dgm:prSet phldrT="[Testo]"/>
      <dgm:spPr/>
      <dgm:t>
        <a:bodyPr/>
        <a:lstStyle/>
        <a:p>
          <a:endParaRPr lang="it-IT" dirty="0"/>
        </a:p>
      </dgm:t>
    </dgm:pt>
    <dgm:pt modelId="{BA6ED500-1E71-454A-9765-AACCD0C1110B}" type="parTrans" cxnId="{7D117493-94D1-4D1C-B0F4-68EA26ACCDE0}">
      <dgm:prSet/>
      <dgm:spPr/>
      <dgm:t>
        <a:bodyPr/>
        <a:lstStyle/>
        <a:p>
          <a:endParaRPr lang="it-IT"/>
        </a:p>
      </dgm:t>
    </dgm:pt>
    <dgm:pt modelId="{D0847641-8721-4565-89FD-CF17F327DA33}" type="sibTrans" cxnId="{7D117493-94D1-4D1C-B0F4-68EA26ACCDE0}">
      <dgm:prSet/>
      <dgm:spPr/>
      <dgm:t>
        <a:bodyPr/>
        <a:lstStyle/>
        <a:p>
          <a:endParaRPr lang="it-IT"/>
        </a:p>
      </dgm:t>
    </dgm:pt>
    <dgm:pt modelId="{487D2E6B-F64D-4F4C-83D0-34DC88665CC2}">
      <dgm:prSet phldrT="[Testo]"/>
      <dgm:spPr/>
      <dgm:t>
        <a:bodyPr/>
        <a:lstStyle/>
        <a:p>
          <a:endParaRPr lang="it-IT" dirty="0"/>
        </a:p>
      </dgm:t>
    </dgm:pt>
    <dgm:pt modelId="{59DD8EB7-2BF9-4434-902D-DB7B25AF9934}" type="parTrans" cxnId="{22940B95-D219-44A2-8038-C85383E078FC}">
      <dgm:prSet/>
      <dgm:spPr/>
      <dgm:t>
        <a:bodyPr/>
        <a:lstStyle/>
        <a:p>
          <a:endParaRPr lang="it-IT"/>
        </a:p>
      </dgm:t>
    </dgm:pt>
    <dgm:pt modelId="{B9E7FE1E-A58D-4F8A-8C75-D34E98DCB469}" type="sibTrans" cxnId="{22940B95-D219-44A2-8038-C85383E078FC}">
      <dgm:prSet/>
      <dgm:spPr/>
      <dgm:t>
        <a:bodyPr/>
        <a:lstStyle/>
        <a:p>
          <a:endParaRPr lang="it-IT"/>
        </a:p>
      </dgm:t>
    </dgm:pt>
    <dgm:pt modelId="{9A669C70-EA4F-4249-A06C-5E723F1132EE}">
      <dgm:prSet phldrT="[Testo]"/>
      <dgm:spPr/>
      <dgm:t>
        <a:bodyPr/>
        <a:lstStyle/>
        <a:p>
          <a:endParaRPr lang="it-IT" dirty="0"/>
        </a:p>
      </dgm:t>
    </dgm:pt>
    <dgm:pt modelId="{F795427C-2E9A-4D6F-934A-4131F7D8287A}" type="parTrans" cxnId="{9C73B398-F291-48F5-BB29-394DC09BA8A4}">
      <dgm:prSet/>
      <dgm:spPr/>
      <dgm:t>
        <a:bodyPr/>
        <a:lstStyle/>
        <a:p>
          <a:endParaRPr lang="it-IT"/>
        </a:p>
      </dgm:t>
    </dgm:pt>
    <dgm:pt modelId="{238D7C63-9E87-45B7-A880-6F67D3AED89A}" type="sibTrans" cxnId="{9C73B398-F291-48F5-BB29-394DC09BA8A4}">
      <dgm:prSet/>
      <dgm:spPr/>
      <dgm:t>
        <a:bodyPr/>
        <a:lstStyle/>
        <a:p>
          <a:endParaRPr lang="it-IT"/>
        </a:p>
      </dgm:t>
    </dgm:pt>
    <dgm:pt modelId="{2B079F7C-89DC-4F15-BE6A-B40B7D04EB62}">
      <dgm:prSet phldrT="[Testo]"/>
      <dgm:spPr/>
      <dgm:t>
        <a:bodyPr/>
        <a:lstStyle/>
        <a:p>
          <a:endParaRPr lang="it-IT" dirty="0"/>
        </a:p>
      </dgm:t>
    </dgm:pt>
    <dgm:pt modelId="{76F01D05-5752-459E-92F7-66B61D66E383}" type="parTrans" cxnId="{90FC47DC-CACA-4591-A25A-A0888877E05F}">
      <dgm:prSet/>
      <dgm:spPr/>
      <dgm:t>
        <a:bodyPr/>
        <a:lstStyle/>
        <a:p>
          <a:endParaRPr lang="it-IT"/>
        </a:p>
      </dgm:t>
    </dgm:pt>
    <dgm:pt modelId="{EA6C3DAC-DEF0-4AC5-85E4-C003B314728B}" type="sibTrans" cxnId="{90FC47DC-CACA-4591-A25A-A0888877E05F}">
      <dgm:prSet/>
      <dgm:spPr/>
      <dgm:t>
        <a:bodyPr/>
        <a:lstStyle/>
        <a:p>
          <a:endParaRPr lang="it-IT"/>
        </a:p>
      </dgm:t>
    </dgm:pt>
    <dgm:pt modelId="{95A65687-15E5-4B91-8EED-C1B6F0C93234}">
      <dgm:prSet phldrT="[Testo]"/>
      <dgm:spPr/>
      <dgm:t>
        <a:bodyPr/>
        <a:lstStyle/>
        <a:p>
          <a:r>
            <a:rPr lang="it-IT" dirty="0" smtClean="0"/>
            <a:t>Ritardi nell’aggiornamento e tempi delle attività ritardate</a:t>
          </a:r>
          <a:endParaRPr lang="it-IT" dirty="0"/>
        </a:p>
      </dgm:t>
    </dgm:pt>
    <dgm:pt modelId="{E019B86D-39EB-44CC-9BBF-57E8D0CB185A}" type="parTrans" cxnId="{3FCF3F61-6FF3-42BE-8306-7400EF5F18EA}">
      <dgm:prSet/>
      <dgm:spPr/>
      <dgm:t>
        <a:bodyPr/>
        <a:lstStyle/>
        <a:p>
          <a:endParaRPr lang="it-IT"/>
        </a:p>
      </dgm:t>
    </dgm:pt>
    <dgm:pt modelId="{F0962A92-66B4-4216-996D-A5CAB2F67117}" type="sibTrans" cxnId="{3FCF3F61-6FF3-42BE-8306-7400EF5F18EA}">
      <dgm:prSet/>
      <dgm:spPr/>
      <dgm:t>
        <a:bodyPr/>
        <a:lstStyle/>
        <a:p>
          <a:endParaRPr lang="it-IT"/>
        </a:p>
      </dgm:t>
    </dgm:pt>
    <dgm:pt modelId="{8D7E8CE9-E69C-418A-91ED-A9062D650924}">
      <dgm:prSet phldrT="[Testo]"/>
      <dgm:spPr/>
      <dgm:t>
        <a:bodyPr/>
        <a:lstStyle/>
        <a:p>
          <a:r>
            <a:rPr lang="it-IT" dirty="0" smtClean="0"/>
            <a:t>Errori di progettazione nelle innovazioni per la transizione dall’attuale sistema di acquisizione dei dati demografici e il sistema ANPR</a:t>
          </a:r>
          <a:endParaRPr lang="it-IT" dirty="0"/>
        </a:p>
      </dgm:t>
    </dgm:pt>
    <dgm:pt modelId="{C2EE682F-AEFF-46C0-AE79-D1E666645AE1}" type="parTrans" cxnId="{9F5FFF98-8C26-4FD2-89E2-32AA2E4D0E64}">
      <dgm:prSet/>
      <dgm:spPr/>
      <dgm:t>
        <a:bodyPr/>
        <a:lstStyle/>
        <a:p>
          <a:endParaRPr lang="it-IT"/>
        </a:p>
      </dgm:t>
    </dgm:pt>
    <dgm:pt modelId="{39604424-2F7D-4955-9D1F-02D59FAF9A32}" type="sibTrans" cxnId="{9F5FFF98-8C26-4FD2-89E2-32AA2E4D0E64}">
      <dgm:prSet/>
      <dgm:spPr/>
      <dgm:t>
        <a:bodyPr/>
        <a:lstStyle/>
        <a:p>
          <a:endParaRPr lang="it-IT"/>
        </a:p>
      </dgm:t>
    </dgm:pt>
    <dgm:pt modelId="{7589CBA2-2214-4161-A5A2-E6816B77D29D}">
      <dgm:prSet phldrT="[Testo]"/>
      <dgm:spPr/>
      <dgm:t>
        <a:bodyPr/>
        <a:lstStyle/>
        <a:p>
          <a:endParaRPr lang="it-IT" dirty="0"/>
        </a:p>
      </dgm:t>
    </dgm:pt>
    <dgm:pt modelId="{13998F0A-6FA6-438A-B599-521844CEAB55}" type="parTrans" cxnId="{5C451E74-52DC-4E5F-B948-9577B7437E1A}">
      <dgm:prSet/>
      <dgm:spPr/>
      <dgm:t>
        <a:bodyPr/>
        <a:lstStyle/>
        <a:p>
          <a:endParaRPr lang="it-IT"/>
        </a:p>
      </dgm:t>
    </dgm:pt>
    <dgm:pt modelId="{FC74E3A4-1570-4414-BC4A-B14F0ADAC9AE}" type="sibTrans" cxnId="{5C451E74-52DC-4E5F-B948-9577B7437E1A}">
      <dgm:prSet/>
      <dgm:spPr/>
      <dgm:t>
        <a:bodyPr/>
        <a:lstStyle/>
        <a:p>
          <a:endParaRPr lang="it-IT"/>
        </a:p>
      </dgm:t>
    </dgm:pt>
    <dgm:pt modelId="{12D1D8A7-7FFE-4E05-85E2-4C7D46DB66F0}">
      <dgm:prSet phldrT="[Testo]"/>
      <dgm:spPr/>
      <dgm:t>
        <a:bodyPr/>
        <a:lstStyle/>
        <a:p>
          <a:r>
            <a:rPr lang="it-IT" dirty="0" smtClean="0"/>
            <a:t>Tempistica di aggiornamento non rispettata e qualità del registro non adeguata</a:t>
          </a:r>
          <a:endParaRPr lang="it-IT" dirty="0"/>
        </a:p>
      </dgm:t>
    </dgm:pt>
    <dgm:pt modelId="{B1B58869-F39A-4AB0-9D19-053A73680960}" type="parTrans" cxnId="{1D344BC2-9F19-4D0C-A027-A9593355B2C8}">
      <dgm:prSet/>
      <dgm:spPr/>
      <dgm:t>
        <a:bodyPr/>
        <a:lstStyle/>
        <a:p>
          <a:endParaRPr lang="it-IT"/>
        </a:p>
      </dgm:t>
    </dgm:pt>
    <dgm:pt modelId="{04B123F6-D1F9-47A2-9DD3-5817E3897507}" type="sibTrans" cxnId="{1D344BC2-9F19-4D0C-A027-A9593355B2C8}">
      <dgm:prSet/>
      <dgm:spPr/>
      <dgm:t>
        <a:bodyPr/>
        <a:lstStyle/>
        <a:p>
          <a:endParaRPr lang="it-IT"/>
        </a:p>
      </dgm:t>
    </dgm:pt>
    <dgm:pt modelId="{C267D620-E9B4-4C18-8656-E6A591581C48}">
      <dgm:prSet phldrT="[Testo]"/>
      <dgm:spPr/>
      <dgm:t>
        <a:bodyPr/>
        <a:lstStyle/>
        <a:p>
          <a:endParaRPr lang="it-IT" dirty="0"/>
        </a:p>
      </dgm:t>
    </dgm:pt>
    <dgm:pt modelId="{1AFDC7AA-CCC6-4A63-A52A-FB3DCAF60AC3}" type="parTrans" cxnId="{3A1B5C98-3A27-4B97-A0DB-2282ECDC31C5}">
      <dgm:prSet/>
      <dgm:spPr/>
      <dgm:t>
        <a:bodyPr/>
        <a:lstStyle/>
        <a:p>
          <a:endParaRPr lang="it-IT"/>
        </a:p>
      </dgm:t>
    </dgm:pt>
    <dgm:pt modelId="{962D7905-BD7E-47CF-8983-A06167F17B1D}" type="sibTrans" cxnId="{3A1B5C98-3A27-4B97-A0DB-2282ECDC31C5}">
      <dgm:prSet/>
      <dgm:spPr/>
      <dgm:t>
        <a:bodyPr/>
        <a:lstStyle/>
        <a:p>
          <a:endParaRPr lang="it-IT"/>
        </a:p>
      </dgm:t>
    </dgm:pt>
    <dgm:pt modelId="{521538D3-B137-4DD4-93DC-475F918D45C3}">
      <dgm:prSet phldrT="[Testo]"/>
      <dgm:spPr/>
      <dgm:t>
        <a:bodyPr/>
        <a:lstStyle/>
        <a:p>
          <a:endParaRPr lang="it-IT" dirty="0"/>
        </a:p>
      </dgm:t>
    </dgm:pt>
    <dgm:pt modelId="{C66BE0C4-F1AD-4FAC-B17E-2ABCBB5002B3}" type="parTrans" cxnId="{88B3161A-CAAD-4D32-B69A-8F3BA145C847}">
      <dgm:prSet/>
      <dgm:spPr/>
      <dgm:t>
        <a:bodyPr/>
        <a:lstStyle/>
        <a:p>
          <a:endParaRPr lang="it-IT"/>
        </a:p>
      </dgm:t>
    </dgm:pt>
    <dgm:pt modelId="{F5DAD20D-4947-4EF4-9046-B3159FD45813}" type="sibTrans" cxnId="{88B3161A-CAAD-4D32-B69A-8F3BA145C847}">
      <dgm:prSet/>
      <dgm:spPr/>
      <dgm:t>
        <a:bodyPr/>
        <a:lstStyle/>
        <a:p>
          <a:endParaRPr lang="it-IT"/>
        </a:p>
      </dgm:t>
    </dgm:pt>
    <dgm:pt modelId="{2B4EF9F5-DBB5-49AF-8E84-6F7578243F4F}">
      <dgm:prSet phldrT="[Testo]"/>
      <dgm:spPr/>
      <dgm:t>
        <a:bodyPr/>
        <a:lstStyle/>
        <a:p>
          <a:endParaRPr lang="it-IT" dirty="0"/>
        </a:p>
      </dgm:t>
    </dgm:pt>
    <dgm:pt modelId="{B4D2C0D1-5A6E-4536-BB0A-815E8F89F935}" type="parTrans" cxnId="{FC9F8407-993A-4F36-BB6B-607F76AA43F1}">
      <dgm:prSet/>
      <dgm:spPr/>
      <dgm:t>
        <a:bodyPr/>
        <a:lstStyle/>
        <a:p>
          <a:endParaRPr lang="it-IT"/>
        </a:p>
      </dgm:t>
    </dgm:pt>
    <dgm:pt modelId="{BA6D3F8D-E0D0-470A-9B65-64A306D8C4B2}" type="sibTrans" cxnId="{FC9F8407-993A-4F36-BB6B-607F76AA43F1}">
      <dgm:prSet/>
      <dgm:spPr/>
      <dgm:t>
        <a:bodyPr/>
        <a:lstStyle/>
        <a:p>
          <a:endParaRPr lang="it-IT"/>
        </a:p>
      </dgm:t>
    </dgm:pt>
    <dgm:pt modelId="{45C83B21-7303-48F3-80C7-D12F9872417D}">
      <dgm:prSet phldrT="[Testo]"/>
      <dgm:spPr/>
      <dgm:t>
        <a:bodyPr/>
        <a:lstStyle/>
        <a:p>
          <a:r>
            <a:rPr lang="it-IT" dirty="0" smtClean="0"/>
            <a:t>Utilizzo o meno di alcune informazioni  e/o impossibilità di realizzazione</a:t>
          </a:r>
          <a:endParaRPr lang="it-IT" dirty="0"/>
        </a:p>
      </dgm:t>
    </dgm:pt>
    <dgm:pt modelId="{0832A87C-5F15-442B-B163-C245F0A5A3B5}" type="parTrans" cxnId="{915BC5C3-1D79-43B1-A7C2-05815A990840}">
      <dgm:prSet/>
      <dgm:spPr/>
      <dgm:t>
        <a:bodyPr/>
        <a:lstStyle/>
        <a:p>
          <a:endParaRPr lang="it-IT"/>
        </a:p>
      </dgm:t>
    </dgm:pt>
    <dgm:pt modelId="{D2F98F50-BD2C-40F0-A790-E1D0ED8A7DB7}" type="sibTrans" cxnId="{915BC5C3-1D79-43B1-A7C2-05815A990840}">
      <dgm:prSet/>
      <dgm:spPr/>
      <dgm:t>
        <a:bodyPr/>
        <a:lstStyle/>
        <a:p>
          <a:endParaRPr lang="it-IT"/>
        </a:p>
      </dgm:t>
    </dgm:pt>
    <dgm:pt modelId="{51B1E549-89DD-4DD9-9A8C-1B09C366D9BE}">
      <dgm:prSet phldrT="[Testo]"/>
      <dgm:spPr/>
      <dgm:t>
        <a:bodyPr/>
        <a:lstStyle/>
        <a:p>
          <a:endParaRPr lang="it-IT" dirty="0"/>
        </a:p>
      </dgm:t>
    </dgm:pt>
    <dgm:pt modelId="{99EEB73A-04DF-443F-9813-ED0F657BA0A4}" type="parTrans" cxnId="{D198D099-BD7D-4CE7-94B3-0A849EB4FAE5}">
      <dgm:prSet/>
      <dgm:spPr/>
      <dgm:t>
        <a:bodyPr/>
        <a:lstStyle/>
        <a:p>
          <a:endParaRPr lang="it-IT"/>
        </a:p>
      </dgm:t>
    </dgm:pt>
    <dgm:pt modelId="{F93564DF-0B82-4055-9AF4-4292781A5AEE}" type="sibTrans" cxnId="{D198D099-BD7D-4CE7-94B3-0A849EB4FAE5}">
      <dgm:prSet/>
      <dgm:spPr/>
      <dgm:t>
        <a:bodyPr/>
        <a:lstStyle/>
        <a:p>
          <a:endParaRPr lang="it-IT"/>
        </a:p>
      </dgm:t>
    </dgm:pt>
    <dgm:pt modelId="{A829ABC8-6BAA-422C-B3AA-D35CF3326854}">
      <dgm:prSet phldrT="[Testo]"/>
      <dgm:spPr/>
      <dgm:t>
        <a:bodyPr/>
        <a:lstStyle/>
        <a:p>
          <a:endParaRPr lang="it-IT" dirty="0"/>
        </a:p>
      </dgm:t>
    </dgm:pt>
    <dgm:pt modelId="{A65CB5AA-E754-4EBF-ABDB-3250870E3EED}" type="parTrans" cxnId="{3916658A-DF7D-4794-81CA-23868F49AD7E}">
      <dgm:prSet/>
      <dgm:spPr/>
      <dgm:t>
        <a:bodyPr/>
        <a:lstStyle/>
        <a:p>
          <a:endParaRPr lang="it-IT"/>
        </a:p>
      </dgm:t>
    </dgm:pt>
    <dgm:pt modelId="{0B1CC0B0-77FA-45CC-96D2-FBE56E2FDDAE}" type="sibTrans" cxnId="{3916658A-DF7D-4794-81CA-23868F49AD7E}">
      <dgm:prSet/>
      <dgm:spPr/>
      <dgm:t>
        <a:bodyPr/>
        <a:lstStyle/>
        <a:p>
          <a:endParaRPr lang="it-IT"/>
        </a:p>
      </dgm:t>
    </dgm:pt>
    <dgm:pt modelId="{2CF49B91-27DF-45DA-81DB-093729C1930E}">
      <dgm:prSet phldrT="[Testo]"/>
      <dgm:spPr/>
      <dgm:t>
        <a:bodyPr/>
        <a:lstStyle/>
        <a:p>
          <a:endParaRPr lang="it-IT" dirty="0"/>
        </a:p>
      </dgm:t>
    </dgm:pt>
    <dgm:pt modelId="{F05DF190-04D5-4928-BC25-0F396934C6AC}" type="parTrans" cxnId="{89F08D60-60A8-4FFC-88E8-936148510030}">
      <dgm:prSet/>
      <dgm:spPr/>
      <dgm:t>
        <a:bodyPr/>
        <a:lstStyle/>
        <a:p>
          <a:endParaRPr lang="it-IT"/>
        </a:p>
      </dgm:t>
    </dgm:pt>
    <dgm:pt modelId="{272D627B-B8BF-4E8E-A82E-3AF016ED9DA0}" type="sibTrans" cxnId="{89F08D60-60A8-4FFC-88E8-936148510030}">
      <dgm:prSet/>
      <dgm:spPr/>
      <dgm:t>
        <a:bodyPr/>
        <a:lstStyle/>
        <a:p>
          <a:endParaRPr lang="it-IT"/>
        </a:p>
      </dgm:t>
    </dgm:pt>
    <dgm:pt modelId="{B58855E7-C7ED-4862-8E5B-FB56EB783904}">
      <dgm:prSet phldrT="[Testo]" custT="1"/>
      <dgm:spPr/>
      <dgm:t>
        <a:bodyPr/>
        <a:lstStyle/>
        <a:p>
          <a:r>
            <a:rPr lang="it-IT" sz="900" b="0" dirty="0" smtClean="0"/>
            <a:t>Fonti esplicitate  e  fornitura di micro dati controllata e autorizzata. I maggiori output saranno aggregati</a:t>
          </a:r>
          <a:endParaRPr lang="it-IT" sz="900" b="0" dirty="0"/>
        </a:p>
      </dgm:t>
    </dgm:pt>
    <dgm:pt modelId="{F4090763-6B02-4BFD-AAE9-496855B5B96F}" type="parTrans" cxnId="{BAB9A71B-4315-4647-AF50-6A75402AEAF4}">
      <dgm:prSet/>
      <dgm:spPr/>
      <dgm:t>
        <a:bodyPr/>
        <a:lstStyle/>
        <a:p>
          <a:endParaRPr lang="it-IT"/>
        </a:p>
      </dgm:t>
    </dgm:pt>
    <dgm:pt modelId="{BD22E1E8-9FF4-4259-B09D-24E983C1BB2B}" type="sibTrans" cxnId="{BAB9A71B-4315-4647-AF50-6A75402AEAF4}">
      <dgm:prSet/>
      <dgm:spPr/>
      <dgm:t>
        <a:bodyPr/>
        <a:lstStyle/>
        <a:p>
          <a:endParaRPr lang="it-IT"/>
        </a:p>
      </dgm:t>
    </dgm:pt>
    <dgm:pt modelId="{91B6017A-519D-4C01-9DC3-DB4D64109391}">
      <dgm:prSet phldrT="[Testo]" custT="1"/>
      <dgm:spPr/>
      <dgm:t>
        <a:bodyPr/>
        <a:lstStyle/>
        <a:p>
          <a:r>
            <a:rPr lang="it-IT" sz="900" b="0" dirty="0" smtClean="0"/>
            <a:t>Verifica dell’adeguata dotazione delle risorse e forte coinvolgimento nella realizzazione del prototipo</a:t>
          </a:r>
          <a:endParaRPr lang="it-IT" sz="900" b="0" dirty="0"/>
        </a:p>
      </dgm:t>
    </dgm:pt>
    <dgm:pt modelId="{19830EAB-9801-4596-A65B-102B4E4BAA2E}" type="parTrans" cxnId="{CDAAD556-911E-4B96-BF2D-BA2FC87434AA}">
      <dgm:prSet/>
      <dgm:spPr/>
      <dgm:t>
        <a:bodyPr/>
        <a:lstStyle/>
        <a:p>
          <a:endParaRPr lang="it-IT"/>
        </a:p>
      </dgm:t>
    </dgm:pt>
    <dgm:pt modelId="{919679C2-3D46-4317-A436-137905803699}" type="sibTrans" cxnId="{CDAAD556-911E-4B96-BF2D-BA2FC87434AA}">
      <dgm:prSet/>
      <dgm:spPr/>
      <dgm:t>
        <a:bodyPr/>
        <a:lstStyle/>
        <a:p>
          <a:endParaRPr lang="it-IT"/>
        </a:p>
      </dgm:t>
    </dgm:pt>
    <dgm:pt modelId="{B705808E-14DE-4369-91C7-30B829606F94}">
      <dgm:prSet phldrT="[Testo]" custT="1"/>
      <dgm:spPr/>
      <dgm:t>
        <a:bodyPr/>
        <a:lstStyle/>
        <a:p>
          <a:endParaRPr lang="it-IT" sz="900" b="0" dirty="0"/>
        </a:p>
      </dgm:t>
    </dgm:pt>
    <dgm:pt modelId="{28A7BB32-3161-4FBB-A286-54AA89ADA100}" type="parTrans" cxnId="{AFCA8ED9-3BE5-4C78-912B-F7D0DD39F654}">
      <dgm:prSet/>
      <dgm:spPr/>
      <dgm:t>
        <a:bodyPr/>
        <a:lstStyle/>
        <a:p>
          <a:endParaRPr lang="it-IT"/>
        </a:p>
      </dgm:t>
    </dgm:pt>
    <dgm:pt modelId="{17CDC98B-5DE1-4199-A8FC-66AFF2D45CAA}" type="sibTrans" cxnId="{AFCA8ED9-3BE5-4C78-912B-F7D0DD39F654}">
      <dgm:prSet/>
      <dgm:spPr/>
      <dgm:t>
        <a:bodyPr/>
        <a:lstStyle/>
        <a:p>
          <a:endParaRPr lang="it-IT"/>
        </a:p>
      </dgm:t>
    </dgm:pt>
    <dgm:pt modelId="{FCF8021D-7972-459E-BBA0-C88EB93D5932}">
      <dgm:prSet phldrT="[Testo]" custT="1"/>
      <dgm:spPr/>
      <dgm:t>
        <a:bodyPr/>
        <a:lstStyle/>
        <a:p>
          <a:endParaRPr lang="it-IT" sz="900" b="0" dirty="0"/>
        </a:p>
      </dgm:t>
    </dgm:pt>
    <dgm:pt modelId="{7DE1DD89-74C7-48A9-8957-AF6D4E51872A}" type="parTrans" cxnId="{6CEE4CDC-9617-4C91-A8E0-BE7F3E007F12}">
      <dgm:prSet/>
      <dgm:spPr/>
      <dgm:t>
        <a:bodyPr/>
        <a:lstStyle/>
        <a:p>
          <a:endParaRPr lang="it-IT"/>
        </a:p>
      </dgm:t>
    </dgm:pt>
    <dgm:pt modelId="{5430603C-2C8B-4257-BFA3-E38F12942924}" type="sibTrans" cxnId="{6CEE4CDC-9617-4C91-A8E0-BE7F3E007F12}">
      <dgm:prSet/>
      <dgm:spPr/>
      <dgm:t>
        <a:bodyPr/>
        <a:lstStyle/>
        <a:p>
          <a:endParaRPr lang="it-IT"/>
        </a:p>
      </dgm:t>
    </dgm:pt>
    <dgm:pt modelId="{C705CD33-082B-4EDD-802B-2B59F9FF7DC2}">
      <dgm:prSet phldrT="[Testo]" custT="1"/>
      <dgm:spPr/>
      <dgm:t>
        <a:bodyPr/>
        <a:lstStyle/>
        <a:p>
          <a:endParaRPr lang="it-IT" sz="900" b="0" dirty="0"/>
        </a:p>
      </dgm:t>
    </dgm:pt>
    <dgm:pt modelId="{E5CA9A4F-3976-4A72-BF8C-B6AE5CF3FB38}" type="parTrans" cxnId="{1E2A6BC4-378B-424A-AC9F-4DB1D9B27212}">
      <dgm:prSet/>
      <dgm:spPr/>
      <dgm:t>
        <a:bodyPr/>
        <a:lstStyle/>
        <a:p>
          <a:endParaRPr lang="it-IT"/>
        </a:p>
      </dgm:t>
    </dgm:pt>
    <dgm:pt modelId="{4BF6FC1A-6D16-47F3-BD08-5BA53DAF7278}" type="sibTrans" cxnId="{1E2A6BC4-378B-424A-AC9F-4DB1D9B27212}">
      <dgm:prSet/>
      <dgm:spPr/>
      <dgm:t>
        <a:bodyPr/>
        <a:lstStyle/>
        <a:p>
          <a:endParaRPr lang="it-IT"/>
        </a:p>
      </dgm:t>
    </dgm:pt>
    <dgm:pt modelId="{050DE943-3788-4017-81B3-9D57281A4FF9}">
      <dgm:prSet phldrT="[Testo]"/>
      <dgm:spPr/>
      <dgm:t>
        <a:bodyPr/>
        <a:lstStyle/>
        <a:p>
          <a:endParaRPr lang="it-IT" dirty="0"/>
        </a:p>
      </dgm:t>
    </dgm:pt>
    <dgm:pt modelId="{E471AF2E-505F-4D14-BE86-1EE5E8667E6F}" type="parTrans" cxnId="{2454CFEC-D62C-402D-85E6-C0ED6E892E8F}">
      <dgm:prSet/>
      <dgm:spPr/>
      <dgm:t>
        <a:bodyPr/>
        <a:lstStyle/>
        <a:p>
          <a:endParaRPr lang="it-IT"/>
        </a:p>
      </dgm:t>
    </dgm:pt>
    <dgm:pt modelId="{38F2BBB7-741F-4037-A2D5-944CF5D3332C}" type="sibTrans" cxnId="{2454CFEC-D62C-402D-85E6-C0ED6E892E8F}">
      <dgm:prSet/>
      <dgm:spPr/>
      <dgm:t>
        <a:bodyPr/>
        <a:lstStyle/>
        <a:p>
          <a:endParaRPr lang="it-IT"/>
        </a:p>
      </dgm:t>
    </dgm:pt>
    <dgm:pt modelId="{C68080EC-4EAB-437D-9737-048638D4D22C}">
      <dgm:prSet phldrT="[Testo]"/>
      <dgm:spPr/>
      <dgm:t>
        <a:bodyPr/>
        <a:lstStyle/>
        <a:p>
          <a:endParaRPr lang="it-IT" dirty="0"/>
        </a:p>
      </dgm:t>
    </dgm:pt>
    <dgm:pt modelId="{A18D44EF-D72B-495F-9FED-CB4F70E301A1}" type="parTrans" cxnId="{8D782B1A-25C3-4FB5-A4FD-68272E446B95}">
      <dgm:prSet/>
      <dgm:spPr/>
      <dgm:t>
        <a:bodyPr/>
        <a:lstStyle/>
        <a:p>
          <a:endParaRPr lang="it-IT"/>
        </a:p>
      </dgm:t>
    </dgm:pt>
    <dgm:pt modelId="{8A52D19F-83C0-444D-BD0D-89DFD9AE0ACB}" type="sibTrans" cxnId="{8D782B1A-25C3-4FB5-A4FD-68272E446B95}">
      <dgm:prSet/>
      <dgm:spPr/>
      <dgm:t>
        <a:bodyPr/>
        <a:lstStyle/>
        <a:p>
          <a:endParaRPr lang="it-IT"/>
        </a:p>
      </dgm:t>
    </dgm:pt>
    <dgm:pt modelId="{A9A47A6F-692F-40DA-AE14-150D5E5BFA79}">
      <dgm:prSet phldrT="[Testo]" custT="1"/>
      <dgm:spPr/>
      <dgm:t>
        <a:bodyPr/>
        <a:lstStyle/>
        <a:p>
          <a:r>
            <a:rPr lang="it-IT" sz="900" b="0" dirty="0" smtClean="0"/>
            <a:t>Messa in sicurezza delle innovazioni dei dati demografici e fornitura del necessario supporto alla manutenzione</a:t>
          </a:r>
          <a:endParaRPr lang="it-IT" sz="900" b="0" dirty="0"/>
        </a:p>
      </dgm:t>
    </dgm:pt>
    <dgm:pt modelId="{05217D10-9622-481E-93A5-0299414CC9CC}" type="parTrans" cxnId="{DA8318EC-5DCE-49E0-BF12-531961CC91DB}">
      <dgm:prSet/>
      <dgm:spPr/>
      <dgm:t>
        <a:bodyPr/>
        <a:lstStyle/>
        <a:p>
          <a:endParaRPr lang="it-IT"/>
        </a:p>
      </dgm:t>
    </dgm:pt>
    <dgm:pt modelId="{F0385B17-1E6F-446F-98B3-74998EA0A7DC}" type="sibTrans" cxnId="{DA8318EC-5DCE-49E0-BF12-531961CC91DB}">
      <dgm:prSet/>
      <dgm:spPr/>
      <dgm:t>
        <a:bodyPr/>
        <a:lstStyle/>
        <a:p>
          <a:endParaRPr lang="it-IT"/>
        </a:p>
      </dgm:t>
    </dgm:pt>
    <dgm:pt modelId="{DC460D00-3A3C-4CBC-9789-7744BFC2A52B}">
      <dgm:prSet phldrT="[Testo]" custT="1"/>
      <dgm:spPr/>
      <dgm:t>
        <a:bodyPr/>
        <a:lstStyle/>
        <a:p>
          <a:endParaRPr lang="it-IT" sz="900" b="0" dirty="0"/>
        </a:p>
      </dgm:t>
    </dgm:pt>
    <dgm:pt modelId="{E7ECCE99-ABF2-42E8-9161-B9AA4DDB9473}" type="parTrans" cxnId="{9678A3F1-A441-4488-9715-041F1AAA8297}">
      <dgm:prSet/>
      <dgm:spPr/>
      <dgm:t>
        <a:bodyPr/>
        <a:lstStyle/>
        <a:p>
          <a:endParaRPr lang="it-IT"/>
        </a:p>
      </dgm:t>
    </dgm:pt>
    <dgm:pt modelId="{68A0BBDC-5081-47D0-AB70-0BC2DDB884B5}" type="sibTrans" cxnId="{9678A3F1-A441-4488-9715-041F1AAA8297}">
      <dgm:prSet/>
      <dgm:spPr/>
      <dgm:t>
        <a:bodyPr/>
        <a:lstStyle/>
        <a:p>
          <a:endParaRPr lang="it-IT"/>
        </a:p>
      </dgm:t>
    </dgm:pt>
    <dgm:pt modelId="{4CE91209-48A0-4EB5-B29D-719B0FC8A41D}" type="pres">
      <dgm:prSet presAssocID="{BFF15C38-C20A-4D60-A82A-3509E70CF60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C0B3571-E901-4D6C-8E6D-F7DEF907A379}" type="pres">
      <dgm:prSet presAssocID="{349B62BA-EEF8-47C2-A7B0-CCAE894E3D75}" presName="composite" presStyleCnt="0"/>
      <dgm:spPr/>
      <dgm:t>
        <a:bodyPr/>
        <a:lstStyle/>
        <a:p>
          <a:endParaRPr lang="it-IT"/>
        </a:p>
      </dgm:t>
    </dgm:pt>
    <dgm:pt modelId="{D637F5BF-37AD-4027-BEC6-1FDFAEB604E1}" type="pres">
      <dgm:prSet presAssocID="{349B62BA-EEF8-47C2-A7B0-CCAE894E3D75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CE666B1-9870-42A5-A0EE-C46A55FCF41F}" type="pres">
      <dgm:prSet presAssocID="{349B62BA-EEF8-47C2-A7B0-CCAE894E3D75}" presName="parSh" presStyleLbl="node1" presStyleIdx="0" presStyleCnt="4"/>
      <dgm:spPr/>
      <dgm:t>
        <a:bodyPr/>
        <a:lstStyle/>
        <a:p>
          <a:endParaRPr lang="it-IT"/>
        </a:p>
      </dgm:t>
    </dgm:pt>
    <dgm:pt modelId="{61C2973B-A862-47D1-855F-0A09F3AD82F1}" type="pres">
      <dgm:prSet presAssocID="{349B62BA-EEF8-47C2-A7B0-CCAE894E3D75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1CFB90-6245-4E28-9E5C-DA100288D8DD}" type="pres">
      <dgm:prSet presAssocID="{D4993A73-D1EE-41D7-A80F-B3C7D79C764C}" presName="sibTrans" presStyleLbl="sibTrans2D1" presStyleIdx="0" presStyleCnt="3"/>
      <dgm:spPr/>
      <dgm:t>
        <a:bodyPr/>
        <a:lstStyle/>
        <a:p>
          <a:endParaRPr lang="it-IT"/>
        </a:p>
      </dgm:t>
    </dgm:pt>
    <dgm:pt modelId="{9E5215B6-06AD-402F-B243-31B19C9D0BC8}" type="pres">
      <dgm:prSet presAssocID="{D4993A73-D1EE-41D7-A80F-B3C7D79C764C}" presName="connTx" presStyleLbl="sibTrans2D1" presStyleIdx="0" presStyleCnt="3"/>
      <dgm:spPr/>
      <dgm:t>
        <a:bodyPr/>
        <a:lstStyle/>
        <a:p>
          <a:endParaRPr lang="it-IT"/>
        </a:p>
      </dgm:t>
    </dgm:pt>
    <dgm:pt modelId="{CBAC740D-CE02-402E-8908-9A6D1A1817AF}" type="pres">
      <dgm:prSet presAssocID="{0C02C552-4FCB-406D-A2F0-FEE4EE52E5AF}" presName="composite" presStyleCnt="0"/>
      <dgm:spPr/>
      <dgm:t>
        <a:bodyPr/>
        <a:lstStyle/>
        <a:p>
          <a:endParaRPr lang="it-IT"/>
        </a:p>
      </dgm:t>
    </dgm:pt>
    <dgm:pt modelId="{3D80DDEE-D7A8-4B99-AF14-8DFAA10EED54}" type="pres">
      <dgm:prSet presAssocID="{0C02C552-4FCB-406D-A2F0-FEE4EE52E5AF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0DF651-BD29-42B8-90A2-55FCB311F7E6}" type="pres">
      <dgm:prSet presAssocID="{0C02C552-4FCB-406D-A2F0-FEE4EE52E5AF}" presName="parSh" presStyleLbl="node1" presStyleIdx="1" presStyleCnt="4"/>
      <dgm:spPr/>
      <dgm:t>
        <a:bodyPr/>
        <a:lstStyle/>
        <a:p>
          <a:endParaRPr lang="it-IT"/>
        </a:p>
      </dgm:t>
    </dgm:pt>
    <dgm:pt modelId="{086582EB-3F0B-4128-A80D-5EA83C55D0C9}" type="pres">
      <dgm:prSet presAssocID="{0C02C552-4FCB-406D-A2F0-FEE4EE52E5AF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553AC3-6FFC-4771-9DAA-048C17703A07}" type="pres">
      <dgm:prSet presAssocID="{B8C16EF3-1330-4DAA-9276-A8044FF7AB8D}" presName="sibTrans" presStyleLbl="sibTrans2D1" presStyleIdx="1" presStyleCnt="3"/>
      <dgm:spPr/>
      <dgm:t>
        <a:bodyPr/>
        <a:lstStyle/>
        <a:p>
          <a:endParaRPr lang="it-IT"/>
        </a:p>
      </dgm:t>
    </dgm:pt>
    <dgm:pt modelId="{3D638802-A18B-43EB-B357-E8274BF7C27E}" type="pres">
      <dgm:prSet presAssocID="{B8C16EF3-1330-4DAA-9276-A8044FF7AB8D}" presName="connTx" presStyleLbl="sibTrans2D1" presStyleIdx="1" presStyleCnt="3"/>
      <dgm:spPr/>
      <dgm:t>
        <a:bodyPr/>
        <a:lstStyle/>
        <a:p>
          <a:endParaRPr lang="it-IT"/>
        </a:p>
      </dgm:t>
    </dgm:pt>
    <dgm:pt modelId="{2B2656E9-1139-4459-A4F1-35510039DDA8}" type="pres">
      <dgm:prSet presAssocID="{A4900D64-9E19-4BB5-856C-03E53102AE84}" presName="composite" presStyleCnt="0"/>
      <dgm:spPr/>
      <dgm:t>
        <a:bodyPr/>
        <a:lstStyle/>
        <a:p>
          <a:endParaRPr lang="it-IT"/>
        </a:p>
      </dgm:t>
    </dgm:pt>
    <dgm:pt modelId="{30332B35-2126-457A-9DA9-D553D82C3CD0}" type="pres">
      <dgm:prSet presAssocID="{A4900D64-9E19-4BB5-856C-03E53102AE84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50388EC-8A71-4A17-BCA9-2DDAD2C255C4}" type="pres">
      <dgm:prSet presAssocID="{A4900D64-9E19-4BB5-856C-03E53102AE84}" presName="parSh" presStyleLbl="node1" presStyleIdx="2" presStyleCnt="4"/>
      <dgm:spPr/>
      <dgm:t>
        <a:bodyPr/>
        <a:lstStyle/>
        <a:p>
          <a:endParaRPr lang="it-IT"/>
        </a:p>
      </dgm:t>
    </dgm:pt>
    <dgm:pt modelId="{B4C1D338-E898-4F66-AA21-E5CCC41E53B7}" type="pres">
      <dgm:prSet presAssocID="{A4900D64-9E19-4BB5-856C-03E53102AE84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08FF558-0C86-4DD1-987F-EE5494CA0B9A}" type="pres">
      <dgm:prSet presAssocID="{67812645-8907-4742-8555-792FF9FB2215}" presName="sibTrans" presStyleLbl="sibTrans2D1" presStyleIdx="2" presStyleCnt="3"/>
      <dgm:spPr/>
      <dgm:t>
        <a:bodyPr/>
        <a:lstStyle/>
        <a:p>
          <a:endParaRPr lang="it-IT"/>
        </a:p>
      </dgm:t>
    </dgm:pt>
    <dgm:pt modelId="{D2B44D4C-4CC4-4786-AAA9-30503EC6589B}" type="pres">
      <dgm:prSet presAssocID="{67812645-8907-4742-8555-792FF9FB2215}" presName="connTx" presStyleLbl="sibTrans2D1" presStyleIdx="2" presStyleCnt="3"/>
      <dgm:spPr/>
      <dgm:t>
        <a:bodyPr/>
        <a:lstStyle/>
        <a:p>
          <a:endParaRPr lang="it-IT"/>
        </a:p>
      </dgm:t>
    </dgm:pt>
    <dgm:pt modelId="{608D75B6-8DEC-474F-B4A2-9C9B3D1C31BF}" type="pres">
      <dgm:prSet presAssocID="{DD314147-78FD-40E7-A03F-C2AC22645360}" presName="composite" presStyleCnt="0"/>
      <dgm:spPr/>
      <dgm:t>
        <a:bodyPr/>
        <a:lstStyle/>
        <a:p>
          <a:endParaRPr lang="it-IT"/>
        </a:p>
      </dgm:t>
    </dgm:pt>
    <dgm:pt modelId="{0FC55EFF-EEF9-44DC-AE23-5A02D908C0D1}" type="pres">
      <dgm:prSet presAssocID="{DD314147-78FD-40E7-A03F-C2AC22645360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6421E1A-E814-473F-827C-15A10704D08E}" type="pres">
      <dgm:prSet presAssocID="{DD314147-78FD-40E7-A03F-C2AC22645360}" presName="parSh" presStyleLbl="node1" presStyleIdx="3" presStyleCnt="4" custScaleX="119644"/>
      <dgm:spPr/>
      <dgm:t>
        <a:bodyPr/>
        <a:lstStyle/>
        <a:p>
          <a:endParaRPr lang="it-IT"/>
        </a:p>
      </dgm:t>
    </dgm:pt>
    <dgm:pt modelId="{A417F601-E3D9-46BB-A31A-013DFAE06930}" type="pres">
      <dgm:prSet presAssocID="{DD314147-78FD-40E7-A03F-C2AC22645360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A1B5C98-3A27-4B97-A0DB-2282ECDC31C5}" srcId="{0C02C552-4FCB-406D-A2F0-FEE4EE52E5AF}" destId="{C267D620-E9B4-4C18-8656-E6A591581C48}" srcOrd="5" destOrd="0" parTransId="{1AFDC7AA-CCC6-4A63-A52A-FB3DCAF60AC3}" sibTransId="{962D7905-BD7E-47CF-8983-A06167F17B1D}"/>
    <dgm:cxn modelId="{BAB2EE48-BF93-4DB8-B45C-9F50FD8BCB44}" type="presOf" srcId="{45C83B21-7303-48F3-80C7-D12F9872417D}" destId="{B4C1D338-E898-4F66-AA21-E5CCC41E53B7}" srcOrd="0" destOrd="2" presId="urn:microsoft.com/office/officeart/2005/8/layout/process3"/>
    <dgm:cxn modelId="{879DDAF3-E738-4CD2-BB65-762A8D84C7DE}" type="presOf" srcId="{67812645-8907-4742-8555-792FF9FB2215}" destId="{F08FF558-0C86-4DD1-987F-EE5494CA0B9A}" srcOrd="0" destOrd="0" presId="urn:microsoft.com/office/officeart/2005/8/layout/process3"/>
    <dgm:cxn modelId="{CDAAD556-911E-4B96-BF2D-BA2FC87434AA}" srcId="{DD314147-78FD-40E7-A03F-C2AC22645360}" destId="{91B6017A-519D-4C01-9DC3-DB4D64109391}" srcOrd="3" destOrd="0" parTransId="{19830EAB-9801-4596-A65B-102B4E4BAA2E}" sibTransId="{919679C2-3D46-4317-A436-137905803699}"/>
    <dgm:cxn modelId="{CDA3FF46-7DA4-4FC1-B1B2-44C3AEDC508A}" srcId="{349B62BA-EEF8-47C2-A7B0-CCAE894E3D75}" destId="{3540C963-6763-4377-829F-C4447C1C14AD}" srcOrd="3" destOrd="0" parTransId="{A23D1E7A-BFDA-482A-96EF-596C9183CA35}" sibTransId="{4A753DFC-314E-420F-8A5D-70C294DEFA3D}"/>
    <dgm:cxn modelId="{1C79BF68-FDBD-4F3D-A561-54EB56991E36}" type="presOf" srcId="{F097174E-9592-426D-8BB1-5E30460041D0}" destId="{086582EB-3F0B-4128-A80D-5EA83C55D0C9}" srcOrd="0" destOrd="2" presId="urn:microsoft.com/office/officeart/2005/8/layout/process3"/>
    <dgm:cxn modelId="{CF5C12DB-3942-42C6-BD12-D2B960B117AF}" srcId="{0C02C552-4FCB-406D-A2F0-FEE4EE52E5AF}" destId="{C216EB8F-BB78-488B-8351-EDE8EE683975}" srcOrd="8" destOrd="0" parTransId="{ED74EB47-737E-4D07-A63C-E385DE14ECB1}" sibTransId="{0CC9B67B-A67A-409D-BDEC-C0FF4F296F2A}"/>
    <dgm:cxn modelId="{D6649421-160D-4336-B70B-8396C22C09DA}" type="presOf" srcId="{A4900D64-9E19-4BB5-856C-03E53102AE84}" destId="{850388EC-8A71-4A17-BCA9-2DDAD2C255C4}" srcOrd="1" destOrd="0" presId="urn:microsoft.com/office/officeart/2005/8/layout/process3"/>
    <dgm:cxn modelId="{7358AF2D-8180-4A01-B254-5AA01E098AFE}" srcId="{A4900D64-9E19-4BB5-856C-03E53102AE84}" destId="{5CF6DBFA-E2AD-4042-A107-293F814DF695}" srcOrd="0" destOrd="0" parTransId="{5E24FACA-D4E8-4BE6-BA12-4E2328049968}" sibTransId="{612D8091-5984-44EB-B608-CD9A5D04D08C}"/>
    <dgm:cxn modelId="{E31D6DB9-C9F6-44C6-A5CE-DE37E0471478}" type="presOf" srcId="{349B62BA-EEF8-47C2-A7B0-CCAE894E3D75}" destId="{D637F5BF-37AD-4027-BEC6-1FDFAEB604E1}" srcOrd="0" destOrd="0" presId="urn:microsoft.com/office/officeart/2005/8/layout/process3"/>
    <dgm:cxn modelId="{25EFAC85-8584-415C-B2C0-A52A1644C09A}" srcId="{BFF15C38-C20A-4D60-A82A-3509E70CF603}" destId="{349B62BA-EEF8-47C2-A7B0-CCAE894E3D75}" srcOrd="0" destOrd="0" parTransId="{63C0C05F-99A4-4502-BD44-6FFD65E7D3D8}" sibTransId="{D4993A73-D1EE-41D7-A80F-B3C7D79C764C}"/>
    <dgm:cxn modelId="{144C4E07-B2F3-4FB2-84FB-255E49298A54}" type="presOf" srcId="{DD314147-78FD-40E7-A03F-C2AC22645360}" destId="{E6421E1A-E814-473F-827C-15A10704D08E}" srcOrd="1" destOrd="0" presId="urn:microsoft.com/office/officeart/2005/8/layout/process3"/>
    <dgm:cxn modelId="{0EF6FCAE-E88B-4A17-8BE9-A1A0C0D21466}" type="presOf" srcId="{2B4EF9F5-DBB5-49AF-8E84-6F7578243F4F}" destId="{086582EB-3F0B-4128-A80D-5EA83C55D0C9}" srcOrd="0" destOrd="6" presId="urn:microsoft.com/office/officeart/2005/8/layout/process3"/>
    <dgm:cxn modelId="{BCA15A8F-B903-40EA-BCC4-E89BEC3238C8}" type="presOf" srcId="{D4993A73-D1EE-41D7-A80F-B3C7D79C764C}" destId="{9E5215B6-06AD-402F-B243-31B19C9D0BC8}" srcOrd="1" destOrd="0" presId="urn:microsoft.com/office/officeart/2005/8/layout/process3"/>
    <dgm:cxn modelId="{9BDBCC79-04E0-4341-9A29-6DFBB05D7EB2}" type="presOf" srcId="{A829ABC8-6BAA-422C-B3AA-D35CF3326854}" destId="{B4C1D338-E898-4F66-AA21-E5CCC41E53B7}" srcOrd="0" destOrd="7" presId="urn:microsoft.com/office/officeart/2005/8/layout/process3"/>
    <dgm:cxn modelId="{37CA3D52-5282-4E1E-B6BD-1D3A64FA9D8F}" type="presOf" srcId="{8D7E8CE9-E69C-418A-91ED-A9062D650924}" destId="{61C2973B-A862-47D1-855F-0A09F3AD82F1}" srcOrd="0" destOrd="5" presId="urn:microsoft.com/office/officeart/2005/8/layout/process3"/>
    <dgm:cxn modelId="{915BC5C3-1D79-43B1-A7C2-05815A990840}" srcId="{A4900D64-9E19-4BB5-856C-03E53102AE84}" destId="{45C83B21-7303-48F3-80C7-D12F9872417D}" srcOrd="2" destOrd="0" parTransId="{0832A87C-5F15-442B-B163-C245F0A5A3B5}" sibTransId="{D2F98F50-BD2C-40F0-A790-E1D0ED8A7DB7}"/>
    <dgm:cxn modelId="{9678A3F1-A441-4488-9715-041F1AAA8297}" srcId="{DD314147-78FD-40E7-A03F-C2AC22645360}" destId="{DC460D00-3A3C-4CBC-9789-7744BFC2A52B}" srcOrd="4" destOrd="0" parTransId="{E7ECCE99-ABF2-42E8-9161-B9AA4DDB9473}" sibTransId="{68A0BBDC-5081-47D0-AB70-0BC2DDB884B5}"/>
    <dgm:cxn modelId="{DA8318EC-5DCE-49E0-BF12-531961CC91DB}" srcId="{DD314147-78FD-40E7-A03F-C2AC22645360}" destId="{A9A47A6F-692F-40DA-AE14-150D5E5BFA79}" srcOrd="5" destOrd="0" parTransId="{05217D10-9622-481E-93A5-0299414CC9CC}" sibTransId="{F0385B17-1E6F-446F-98B3-74998EA0A7DC}"/>
    <dgm:cxn modelId="{FAC3D6A6-AD90-4F6C-A9B3-493E1E0E9840}" srcId="{BFF15C38-C20A-4D60-A82A-3509E70CF603}" destId="{DD314147-78FD-40E7-A03F-C2AC22645360}" srcOrd="3" destOrd="0" parTransId="{6384C254-39AA-4FC7-BFEB-AB4F7CA71C62}" sibTransId="{9A9550EE-E508-4996-A4F6-D5B5E2719EF9}"/>
    <dgm:cxn modelId="{6DB560DA-73F4-4006-98E7-3040FBF66AEB}" type="presOf" srcId="{A4900D64-9E19-4BB5-856C-03E53102AE84}" destId="{30332B35-2126-457A-9DA9-D553D82C3CD0}" srcOrd="0" destOrd="0" presId="urn:microsoft.com/office/officeart/2005/8/layout/process3"/>
    <dgm:cxn modelId="{6A60D2DF-E4E8-4085-BED2-6BB33E4C15EE}" type="presOf" srcId="{7589CBA2-2214-4161-A5A2-E6816B77D29D}" destId="{61C2973B-A862-47D1-855F-0A09F3AD82F1}" srcOrd="0" destOrd="4" presId="urn:microsoft.com/office/officeart/2005/8/layout/process3"/>
    <dgm:cxn modelId="{11E53017-6D12-46CE-84F1-DC1EF193E212}" type="presOf" srcId="{E33BA6C9-F22A-4EF8-BE87-805A88B542C5}" destId="{086582EB-3F0B-4128-A80D-5EA83C55D0C9}" srcOrd="0" destOrd="4" presId="urn:microsoft.com/office/officeart/2005/8/layout/process3"/>
    <dgm:cxn modelId="{6B3D9173-36F7-487E-AD2B-86009014DBE5}" srcId="{BFF15C38-C20A-4D60-A82A-3509E70CF603}" destId="{A4900D64-9E19-4BB5-856C-03E53102AE84}" srcOrd="2" destOrd="0" parTransId="{DA21E142-0BA5-45E2-96A2-901BB70E45B5}" sibTransId="{67812645-8907-4742-8555-792FF9FB2215}"/>
    <dgm:cxn modelId="{E3AB7D32-1823-4645-B1BA-A5ADD55570B8}" type="presOf" srcId="{B705808E-14DE-4369-91C7-30B829606F94}" destId="{A417F601-E3D9-46BB-A31A-013DFAE06930}" srcOrd="0" destOrd="6" presId="urn:microsoft.com/office/officeart/2005/8/layout/process3"/>
    <dgm:cxn modelId="{B7A2F2C5-45C2-4368-A62E-D37E8CDE8A58}" type="presOf" srcId="{2B079F7C-89DC-4F15-BE6A-B40B7D04EB62}" destId="{B4C1D338-E898-4F66-AA21-E5CCC41E53B7}" srcOrd="0" destOrd="6" presId="urn:microsoft.com/office/officeart/2005/8/layout/process3"/>
    <dgm:cxn modelId="{AFCA8ED9-3BE5-4C78-912B-F7D0DD39F654}" srcId="{DD314147-78FD-40E7-A03F-C2AC22645360}" destId="{B705808E-14DE-4369-91C7-30B829606F94}" srcOrd="6" destOrd="0" parTransId="{28A7BB32-3161-4FBB-A286-54AA89ADA100}" sibTransId="{17CDC98B-5DE1-4199-A8FC-66AFF2D45CAA}"/>
    <dgm:cxn modelId="{F948A94B-8FED-45DB-9920-BAEE7CD23CCC}" type="presOf" srcId="{C267D620-E9B4-4C18-8656-E6A591581C48}" destId="{086582EB-3F0B-4128-A80D-5EA83C55D0C9}" srcOrd="0" destOrd="5" presId="urn:microsoft.com/office/officeart/2005/8/layout/process3"/>
    <dgm:cxn modelId="{0FD07D6E-6BC4-4C09-8EA9-C4A24AA3385D}" type="presOf" srcId="{B8C16EF3-1330-4DAA-9276-A8044FF7AB8D}" destId="{35553AC3-6FFC-4771-9DAA-048C17703A07}" srcOrd="0" destOrd="0" presId="urn:microsoft.com/office/officeart/2005/8/layout/process3"/>
    <dgm:cxn modelId="{00E117C4-709F-4D41-B602-D4FA0D5A0663}" type="presOf" srcId="{521538D3-B137-4DD4-93DC-475F918D45C3}" destId="{086582EB-3F0B-4128-A80D-5EA83C55D0C9}" srcOrd="0" destOrd="1" presId="urn:microsoft.com/office/officeart/2005/8/layout/process3"/>
    <dgm:cxn modelId="{0F45903A-44A0-459A-A086-0D25F10AA24B}" type="presOf" srcId="{349B62BA-EEF8-47C2-A7B0-CCAE894E3D75}" destId="{8CE666B1-9870-42A5-A0EE-C46A55FCF41F}" srcOrd="1" destOrd="0" presId="urn:microsoft.com/office/officeart/2005/8/layout/process3"/>
    <dgm:cxn modelId="{AC7BBD9F-F292-4C18-B71E-95BFA5D2F696}" srcId="{349B62BA-EEF8-47C2-A7B0-CCAE894E3D75}" destId="{E7BF0D0E-E904-4B91-9B34-D703973C2F8A}" srcOrd="6" destOrd="0" parTransId="{7CD2DDC8-2915-4802-A481-23F0E183C2A4}" sibTransId="{B64B4E28-1863-4BE3-9167-CEC46F826E96}"/>
    <dgm:cxn modelId="{D198D099-BD7D-4CE7-94B3-0A849EB4FAE5}" srcId="{A4900D64-9E19-4BB5-856C-03E53102AE84}" destId="{51B1E549-89DD-4DD9-9A8C-1B09C366D9BE}" srcOrd="1" destOrd="0" parTransId="{99EEB73A-04DF-443F-9813-ED0F657BA0A4}" sibTransId="{F93564DF-0B82-4055-9AF4-4292781A5AEE}"/>
    <dgm:cxn modelId="{C66DB858-35BA-4C16-BF58-A390A0321B9F}" srcId="{BFF15C38-C20A-4D60-A82A-3509E70CF603}" destId="{0C02C552-4FCB-406D-A2F0-FEE4EE52E5AF}" srcOrd="1" destOrd="0" parTransId="{99555F11-520D-43DD-BDC0-9C6557F98CE0}" sibTransId="{B8C16EF3-1330-4DAA-9276-A8044FF7AB8D}"/>
    <dgm:cxn modelId="{07DA4993-5BEB-4A20-A30D-9DBAA2345491}" type="presOf" srcId="{5CF6DBFA-E2AD-4042-A107-293F814DF695}" destId="{B4C1D338-E898-4F66-AA21-E5CCC41E53B7}" srcOrd="0" destOrd="0" presId="urn:microsoft.com/office/officeart/2005/8/layout/process3"/>
    <dgm:cxn modelId="{7100C944-9DBF-43E8-ABA0-D2343EE22532}" type="presOf" srcId="{DD314147-78FD-40E7-A03F-C2AC22645360}" destId="{0FC55EFF-EEF9-44DC-AE23-5A02D908C0D1}" srcOrd="0" destOrd="0" presId="urn:microsoft.com/office/officeart/2005/8/layout/process3"/>
    <dgm:cxn modelId="{67DF6041-BDA8-43FD-8598-9F765DFCFCCF}" srcId="{0C02C552-4FCB-406D-A2F0-FEE4EE52E5AF}" destId="{E33BA6C9-F22A-4EF8-BE87-805A88B542C5}" srcOrd="4" destOrd="0" parTransId="{2B5752CF-683A-431C-A12D-C2941C3621B8}" sibTransId="{E1A788AD-5CB0-4884-BA19-460813EF143F}"/>
    <dgm:cxn modelId="{89F08D60-60A8-4FFC-88E8-936148510030}" srcId="{A4900D64-9E19-4BB5-856C-03E53102AE84}" destId="{2CF49B91-27DF-45DA-81DB-093729C1930E}" srcOrd="9" destOrd="0" parTransId="{F05DF190-04D5-4928-BC25-0F396934C6AC}" sibTransId="{272D627B-B8BF-4E8E-A82E-3AF016ED9DA0}"/>
    <dgm:cxn modelId="{FC9F8407-993A-4F36-BB6B-607F76AA43F1}" srcId="{0C02C552-4FCB-406D-A2F0-FEE4EE52E5AF}" destId="{2B4EF9F5-DBB5-49AF-8E84-6F7578243F4F}" srcOrd="6" destOrd="0" parTransId="{B4D2C0D1-5A6E-4536-BB0A-815E8F89F935}" sibTransId="{BA6D3F8D-E0D0-470A-9B65-64A306D8C4B2}"/>
    <dgm:cxn modelId="{9A79DA07-05B5-4174-8708-1E05B314E7FB}" type="presOf" srcId="{91B6017A-519D-4C01-9DC3-DB4D64109391}" destId="{A417F601-E3D9-46BB-A31A-013DFAE06930}" srcOrd="0" destOrd="3" presId="urn:microsoft.com/office/officeart/2005/8/layout/process3"/>
    <dgm:cxn modelId="{BAB9A71B-4315-4647-AF50-6A75402AEAF4}" srcId="{DD314147-78FD-40E7-A03F-C2AC22645360}" destId="{B58855E7-C7ED-4862-8E5B-FB56EB783904}" srcOrd="1" destOrd="0" parTransId="{F4090763-6B02-4BFD-AAE9-496855B5B96F}" sibTransId="{BD22E1E8-9FF4-4259-B09D-24E983C1BB2B}"/>
    <dgm:cxn modelId="{90FC47DC-CACA-4591-A25A-A0888877E05F}" srcId="{A4900D64-9E19-4BB5-856C-03E53102AE84}" destId="{2B079F7C-89DC-4F15-BE6A-B40B7D04EB62}" srcOrd="6" destOrd="0" parTransId="{76F01D05-5752-459E-92F7-66B61D66E383}" sibTransId="{EA6C3DAC-DEF0-4AC5-85E4-C003B314728B}"/>
    <dgm:cxn modelId="{1D344BC2-9F19-4D0C-A027-A9593355B2C8}" srcId="{0C02C552-4FCB-406D-A2F0-FEE4EE52E5AF}" destId="{12D1D8A7-7FFE-4E05-85E2-4C7D46DB66F0}" srcOrd="7" destOrd="0" parTransId="{B1B58869-F39A-4AB0-9D19-053A73680960}" sibTransId="{04B123F6-D1F9-47A2-9DD3-5817E3897507}"/>
    <dgm:cxn modelId="{B7678804-38A4-4ED8-8908-7C3A49C92BD1}" type="presOf" srcId="{2CF49B91-27DF-45DA-81DB-093729C1930E}" destId="{B4C1D338-E898-4F66-AA21-E5CCC41E53B7}" srcOrd="0" destOrd="9" presId="urn:microsoft.com/office/officeart/2005/8/layout/process3"/>
    <dgm:cxn modelId="{5C451E74-52DC-4E5F-B948-9577B7437E1A}" srcId="{349B62BA-EEF8-47C2-A7B0-CCAE894E3D75}" destId="{7589CBA2-2214-4161-A5A2-E6816B77D29D}" srcOrd="4" destOrd="0" parTransId="{13998F0A-6FA6-438A-B599-521844CEAB55}" sibTransId="{FC74E3A4-1570-4414-BC4A-B14F0ADAC9AE}"/>
    <dgm:cxn modelId="{3306C388-7053-4A89-BFE1-DD0A3C706363}" type="presOf" srcId="{B58855E7-C7ED-4862-8E5B-FB56EB783904}" destId="{A417F601-E3D9-46BB-A31A-013DFAE06930}" srcOrd="0" destOrd="1" presId="urn:microsoft.com/office/officeart/2005/8/layout/process3"/>
    <dgm:cxn modelId="{D88C3C53-EBDC-4AF0-A84A-F9BBF5B20DAB}" type="presOf" srcId="{67812645-8907-4742-8555-792FF9FB2215}" destId="{D2B44D4C-4CC4-4786-AAA9-30503EC6589B}" srcOrd="1" destOrd="0" presId="urn:microsoft.com/office/officeart/2005/8/layout/process3"/>
    <dgm:cxn modelId="{550EFBF0-A061-4FDD-BBBF-12032F679FAF}" type="presOf" srcId="{BFF15C38-C20A-4D60-A82A-3509E70CF603}" destId="{4CE91209-48A0-4EB5-B29D-719B0FC8A41D}" srcOrd="0" destOrd="0" presId="urn:microsoft.com/office/officeart/2005/8/layout/process3"/>
    <dgm:cxn modelId="{89B3A879-6DEE-4ACC-9929-0A4A91F5A2F8}" srcId="{A4900D64-9E19-4BB5-856C-03E53102AE84}" destId="{72CC8CEB-9B47-4216-B531-DA413E4BC970}" srcOrd="5" destOrd="0" parTransId="{9B82B2AA-3B2C-4DAF-96AA-915600E76D68}" sibTransId="{44C5D06C-0055-46D6-80B8-00B576C2A0E4}"/>
    <dgm:cxn modelId="{92B82660-DA7E-4878-B163-EDCEE5EC8169}" type="presOf" srcId="{C3622FE8-1456-4270-A31A-3546A4B9BBCC}" destId="{61C2973B-A862-47D1-855F-0A09F3AD82F1}" srcOrd="0" destOrd="2" presId="urn:microsoft.com/office/officeart/2005/8/layout/process3"/>
    <dgm:cxn modelId="{B639D5EE-B8E9-41B6-B70F-A3CF90E2C638}" type="presOf" srcId="{533700F3-423D-49D7-95E7-9EB3446D5B70}" destId="{61C2973B-A862-47D1-855F-0A09F3AD82F1}" srcOrd="0" destOrd="1" presId="urn:microsoft.com/office/officeart/2005/8/layout/process3"/>
    <dgm:cxn modelId="{32BCF483-7A4C-4F62-91A6-1C91C473D332}" type="presOf" srcId="{C68080EC-4EAB-437D-9737-048638D4D22C}" destId="{B4C1D338-E898-4F66-AA21-E5CCC41E53B7}" srcOrd="0" destOrd="3" presId="urn:microsoft.com/office/officeart/2005/8/layout/process3"/>
    <dgm:cxn modelId="{2003CD48-00E0-4395-BEA6-2E258F8CE736}" type="presOf" srcId="{0C02C552-4FCB-406D-A2F0-FEE4EE52E5AF}" destId="{A70DF651-BD29-42B8-90A2-55FCB311F7E6}" srcOrd="1" destOrd="0" presId="urn:microsoft.com/office/officeart/2005/8/layout/process3"/>
    <dgm:cxn modelId="{E599C50E-8BB3-425F-8D6C-8722D7244CEA}" type="presOf" srcId="{43BD7869-8B70-468A-B35B-8027BBD8CF9C}" destId="{61C2973B-A862-47D1-855F-0A09F3AD82F1}" srcOrd="0" destOrd="0" presId="urn:microsoft.com/office/officeart/2005/8/layout/process3"/>
    <dgm:cxn modelId="{4C53E8E1-0B92-4A02-A92C-CA6AD661FE2C}" type="presOf" srcId="{C705CD33-082B-4EDD-802B-2B59F9FF7DC2}" destId="{A417F601-E3D9-46BB-A31A-013DFAE06930}" srcOrd="0" destOrd="2" presId="urn:microsoft.com/office/officeart/2005/8/layout/process3"/>
    <dgm:cxn modelId="{268FAD5B-7D2B-4841-B547-10B7073C10F9}" type="presOf" srcId="{B8C16EF3-1330-4DAA-9276-A8044FF7AB8D}" destId="{3D638802-A18B-43EB-B357-E8274BF7C27E}" srcOrd="1" destOrd="0" presId="urn:microsoft.com/office/officeart/2005/8/layout/process3"/>
    <dgm:cxn modelId="{65844417-06EB-4843-A3FB-F7DF1EA811DF}" type="presOf" srcId="{C216EB8F-BB78-488B-8351-EDE8EE683975}" destId="{086582EB-3F0B-4128-A80D-5EA83C55D0C9}" srcOrd="0" destOrd="8" presId="urn:microsoft.com/office/officeart/2005/8/layout/process3"/>
    <dgm:cxn modelId="{6CEE4CDC-9617-4C91-A8E0-BE7F3E007F12}" srcId="{DD314147-78FD-40E7-A03F-C2AC22645360}" destId="{FCF8021D-7972-459E-BBA0-C88EB93D5932}" srcOrd="0" destOrd="0" parTransId="{7DE1DD89-74C7-48A9-8957-AF6D4E51872A}" sibTransId="{5430603C-2C8B-4257-BFA3-E38F12942924}"/>
    <dgm:cxn modelId="{242BCAEC-86F7-4C4E-8727-37F30C4B9B04}" type="presOf" srcId="{D4993A73-D1EE-41D7-A80F-B3C7D79C764C}" destId="{311CFB90-6245-4E28-9E5C-DA100288D8DD}" srcOrd="0" destOrd="0" presId="urn:microsoft.com/office/officeart/2005/8/layout/process3"/>
    <dgm:cxn modelId="{53C2386D-1DF9-4C1E-9D50-5BE15AD1E2F5}" type="presOf" srcId="{DC460D00-3A3C-4CBC-9789-7744BFC2A52B}" destId="{A417F601-E3D9-46BB-A31A-013DFAE06930}" srcOrd="0" destOrd="4" presId="urn:microsoft.com/office/officeart/2005/8/layout/process3"/>
    <dgm:cxn modelId="{00F31580-6F83-4B17-A1B1-D46788E353EE}" type="presOf" srcId="{0C02C552-4FCB-406D-A2F0-FEE4EE52E5AF}" destId="{3D80DDEE-D7A8-4B99-AF14-8DFAA10EED54}" srcOrd="0" destOrd="0" presId="urn:microsoft.com/office/officeart/2005/8/layout/process3"/>
    <dgm:cxn modelId="{2454CFEC-D62C-402D-85E6-C0ED6E892E8F}" srcId="{A4900D64-9E19-4BB5-856C-03E53102AE84}" destId="{050DE943-3788-4017-81B3-9D57281A4FF9}" srcOrd="4" destOrd="0" parTransId="{E471AF2E-505F-4D14-BE86-1EE5E8667E6F}" sibTransId="{38F2BBB7-741F-4037-A2D5-944CF5D3332C}"/>
    <dgm:cxn modelId="{158115B1-1030-4D36-ADCC-7551B8160B20}" type="presOf" srcId="{72CC8CEB-9B47-4216-B531-DA413E4BC970}" destId="{B4C1D338-E898-4F66-AA21-E5CCC41E53B7}" srcOrd="0" destOrd="5" presId="urn:microsoft.com/office/officeart/2005/8/layout/process3"/>
    <dgm:cxn modelId="{5C2F1BCC-12A2-48A4-87C1-618DFC6FDE9D}" type="presOf" srcId="{51B1E549-89DD-4DD9-9A8C-1B09C366D9BE}" destId="{B4C1D338-E898-4F66-AA21-E5CCC41E53B7}" srcOrd="0" destOrd="1" presId="urn:microsoft.com/office/officeart/2005/8/layout/process3"/>
    <dgm:cxn modelId="{7D117493-94D1-4D1C-B0F4-68EA26ACCDE0}" srcId="{349B62BA-EEF8-47C2-A7B0-CCAE894E3D75}" destId="{C3622FE8-1456-4270-A31A-3546A4B9BBCC}" srcOrd="2" destOrd="0" parTransId="{BA6ED500-1E71-454A-9765-AACCD0C1110B}" sibTransId="{D0847641-8721-4565-89FD-CF17F327DA33}"/>
    <dgm:cxn modelId="{9F5FFF98-8C26-4FD2-89E2-32AA2E4D0E64}" srcId="{349B62BA-EEF8-47C2-A7B0-CCAE894E3D75}" destId="{8D7E8CE9-E69C-418A-91ED-A9062D650924}" srcOrd="5" destOrd="0" parTransId="{C2EE682F-AEFF-46C0-AE79-D1E666645AE1}" sibTransId="{39604424-2F7D-4955-9D1F-02D59FAF9A32}"/>
    <dgm:cxn modelId="{3916658A-DF7D-4794-81CA-23868F49AD7E}" srcId="{A4900D64-9E19-4BB5-856C-03E53102AE84}" destId="{A829ABC8-6BAA-422C-B3AA-D35CF3326854}" srcOrd="7" destOrd="0" parTransId="{A65CB5AA-E754-4EBF-ABDB-3250870E3EED}" sibTransId="{0B1CC0B0-77FA-45CC-96D2-FBE56E2FDDAE}"/>
    <dgm:cxn modelId="{AA0139FB-2A3A-4260-BD6E-1996942A03A6}" type="presOf" srcId="{12D1D8A7-7FFE-4E05-85E2-4C7D46DB66F0}" destId="{086582EB-3F0B-4128-A80D-5EA83C55D0C9}" srcOrd="0" destOrd="7" presId="urn:microsoft.com/office/officeart/2005/8/layout/process3"/>
    <dgm:cxn modelId="{D7BE1397-5366-43C7-94EB-308192F29EAA}" type="presOf" srcId="{E7BF0D0E-E904-4B91-9B34-D703973C2F8A}" destId="{61C2973B-A862-47D1-855F-0A09F3AD82F1}" srcOrd="0" destOrd="6" presId="urn:microsoft.com/office/officeart/2005/8/layout/process3"/>
    <dgm:cxn modelId="{136D095C-F5F8-498F-8D72-25D41CB58B94}" type="presOf" srcId="{95A65687-15E5-4B91-8EED-C1B6F0C93234}" destId="{B4C1D338-E898-4F66-AA21-E5CCC41E53B7}" srcOrd="0" destOrd="8" presId="urn:microsoft.com/office/officeart/2005/8/layout/process3"/>
    <dgm:cxn modelId="{8D782B1A-25C3-4FB5-A4FD-68272E446B95}" srcId="{A4900D64-9E19-4BB5-856C-03E53102AE84}" destId="{C68080EC-4EAB-437D-9737-048638D4D22C}" srcOrd="3" destOrd="0" parTransId="{A18D44EF-D72B-495F-9FED-CB4F70E301A1}" sibTransId="{8A52D19F-83C0-444D-BD0D-89DFD9AE0ACB}"/>
    <dgm:cxn modelId="{3C121383-C1D1-4415-BC18-24EDFAF2F1FC}" type="presOf" srcId="{487D2E6B-F64D-4F4C-83D0-34DC88665CC2}" destId="{086582EB-3F0B-4128-A80D-5EA83C55D0C9}" srcOrd="0" destOrd="3" presId="urn:microsoft.com/office/officeart/2005/8/layout/process3"/>
    <dgm:cxn modelId="{6FF177DC-9AE8-4044-A351-8D1BADD3D8B5}" type="presOf" srcId="{050DE943-3788-4017-81B3-9D57281A4FF9}" destId="{B4C1D338-E898-4F66-AA21-E5CCC41E53B7}" srcOrd="0" destOrd="4" presId="urn:microsoft.com/office/officeart/2005/8/layout/process3"/>
    <dgm:cxn modelId="{7042279E-F1C5-49FD-9687-A934B2968F5C}" srcId="{0C02C552-4FCB-406D-A2F0-FEE4EE52E5AF}" destId="{F097174E-9592-426D-8BB1-5E30460041D0}" srcOrd="2" destOrd="0" parTransId="{2AFB854B-6D45-46D8-95FE-A9C4955C6306}" sibTransId="{AF6FE86D-CE6F-4FD0-B8C3-32844B05F1A3}"/>
    <dgm:cxn modelId="{3FCF3F61-6FF3-42BE-8306-7400EF5F18EA}" srcId="{A4900D64-9E19-4BB5-856C-03E53102AE84}" destId="{95A65687-15E5-4B91-8EED-C1B6F0C93234}" srcOrd="8" destOrd="0" parTransId="{E019B86D-39EB-44CC-9BBF-57E8D0CB185A}" sibTransId="{F0962A92-66B4-4216-996D-A5CAB2F67117}"/>
    <dgm:cxn modelId="{22940B95-D219-44A2-8038-C85383E078FC}" srcId="{0C02C552-4FCB-406D-A2F0-FEE4EE52E5AF}" destId="{487D2E6B-F64D-4F4C-83D0-34DC88665CC2}" srcOrd="3" destOrd="0" parTransId="{59DD8EB7-2BF9-4434-902D-DB7B25AF9934}" sibTransId="{B9E7FE1E-A58D-4F8A-8C75-D34E98DCB469}"/>
    <dgm:cxn modelId="{6D151FE3-45C6-4F0C-A07D-00113EE6C20D}" type="presOf" srcId="{9A669C70-EA4F-4249-A06C-5E723F1132EE}" destId="{086582EB-3F0B-4128-A80D-5EA83C55D0C9}" srcOrd="0" destOrd="0" presId="urn:microsoft.com/office/officeart/2005/8/layout/process3"/>
    <dgm:cxn modelId="{41EC9158-BB38-4F31-9A8D-DC4559A26EBA}" type="presOf" srcId="{FCF8021D-7972-459E-BBA0-C88EB93D5932}" destId="{A417F601-E3D9-46BB-A31A-013DFAE06930}" srcOrd="0" destOrd="0" presId="urn:microsoft.com/office/officeart/2005/8/layout/process3"/>
    <dgm:cxn modelId="{F98D05C4-59C8-4EAA-A900-52C419F9E4E8}" srcId="{349B62BA-EEF8-47C2-A7B0-CCAE894E3D75}" destId="{43BD7869-8B70-468A-B35B-8027BBD8CF9C}" srcOrd="0" destOrd="0" parTransId="{3D34F2AA-D256-418B-8CD7-CFBEFC22C9DF}" sibTransId="{0AC939EF-0C35-4C8B-9162-13E5D9C5E774}"/>
    <dgm:cxn modelId="{8623381A-E6A3-4D0D-AAB5-4E2CB01BCC26}" type="presOf" srcId="{A9A47A6F-692F-40DA-AE14-150D5E5BFA79}" destId="{A417F601-E3D9-46BB-A31A-013DFAE06930}" srcOrd="0" destOrd="5" presId="urn:microsoft.com/office/officeart/2005/8/layout/process3"/>
    <dgm:cxn modelId="{9C73B398-F291-48F5-BB29-394DC09BA8A4}" srcId="{0C02C552-4FCB-406D-A2F0-FEE4EE52E5AF}" destId="{9A669C70-EA4F-4249-A06C-5E723F1132EE}" srcOrd="0" destOrd="0" parTransId="{F795427C-2E9A-4D6F-934A-4131F7D8287A}" sibTransId="{238D7C63-9E87-45B7-A880-6F67D3AED89A}"/>
    <dgm:cxn modelId="{725E451F-0D17-4D0A-86CE-6B8D444C5DE3}" srcId="{349B62BA-EEF8-47C2-A7B0-CCAE894E3D75}" destId="{533700F3-423D-49D7-95E7-9EB3446D5B70}" srcOrd="1" destOrd="0" parTransId="{3C70A454-E66E-489E-A301-5285472179C0}" sibTransId="{ECD7204F-CFA0-40B2-8D38-30051B4085DB}"/>
    <dgm:cxn modelId="{1E2A6BC4-378B-424A-AC9F-4DB1D9B27212}" srcId="{DD314147-78FD-40E7-A03F-C2AC22645360}" destId="{C705CD33-082B-4EDD-802B-2B59F9FF7DC2}" srcOrd="2" destOrd="0" parTransId="{E5CA9A4F-3976-4A72-BF8C-B6AE5CF3FB38}" sibTransId="{4BF6FC1A-6D16-47F3-BD08-5BA53DAF7278}"/>
    <dgm:cxn modelId="{7A863DA9-AA30-4C83-B073-085B1B1A2675}" type="presOf" srcId="{3540C963-6763-4377-829F-C4447C1C14AD}" destId="{61C2973B-A862-47D1-855F-0A09F3AD82F1}" srcOrd="0" destOrd="3" presId="urn:microsoft.com/office/officeart/2005/8/layout/process3"/>
    <dgm:cxn modelId="{88B3161A-CAAD-4D32-B69A-8F3BA145C847}" srcId="{0C02C552-4FCB-406D-A2F0-FEE4EE52E5AF}" destId="{521538D3-B137-4DD4-93DC-475F918D45C3}" srcOrd="1" destOrd="0" parTransId="{C66BE0C4-F1AD-4FAC-B17E-2ABCBB5002B3}" sibTransId="{F5DAD20D-4947-4EF4-9046-B3159FD45813}"/>
    <dgm:cxn modelId="{95C91739-A6C4-4639-A786-5523F978AF1F}" type="presParOf" srcId="{4CE91209-48A0-4EB5-B29D-719B0FC8A41D}" destId="{8C0B3571-E901-4D6C-8E6D-F7DEF907A379}" srcOrd="0" destOrd="0" presId="urn:microsoft.com/office/officeart/2005/8/layout/process3"/>
    <dgm:cxn modelId="{19E64FA7-4958-4EB9-BDA3-68894402B4F6}" type="presParOf" srcId="{8C0B3571-E901-4D6C-8E6D-F7DEF907A379}" destId="{D637F5BF-37AD-4027-BEC6-1FDFAEB604E1}" srcOrd="0" destOrd="0" presId="urn:microsoft.com/office/officeart/2005/8/layout/process3"/>
    <dgm:cxn modelId="{8929FEA6-45AC-4AFF-A5D3-D7AFE91FD56D}" type="presParOf" srcId="{8C0B3571-E901-4D6C-8E6D-F7DEF907A379}" destId="{8CE666B1-9870-42A5-A0EE-C46A55FCF41F}" srcOrd="1" destOrd="0" presId="urn:microsoft.com/office/officeart/2005/8/layout/process3"/>
    <dgm:cxn modelId="{FAE14862-59D1-4CFC-90B4-4073BF35D48C}" type="presParOf" srcId="{8C0B3571-E901-4D6C-8E6D-F7DEF907A379}" destId="{61C2973B-A862-47D1-855F-0A09F3AD82F1}" srcOrd="2" destOrd="0" presId="urn:microsoft.com/office/officeart/2005/8/layout/process3"/>
    <dgm:cxn modelId="{B2DA42A1-99FF-4360-BBCD-01270CE27978}" type="presParOf" srcId="{4CE91209-48A0-4EB5-B29D-719B0FC8A41D}" destId="{311CFB90-6245-4E28-9E5C-DA100288D8DD}" srcOrd="1" destOrd="0" presId="urn:microsoft.com/office/officeart/2005/8/layout/process3"/>
    <dgm:cxn modelId="{E5D7C438-2D1B-427C-A9CB-963806C8641C}" type="presParOf" srcId="{311CFB90-6245-4E28-9E5C-DA100288D8DD}" destId="{9E5215B6-06AD-402F-B243-31B19C9D0BC8}" srcOrd="0" destOrd="0" presId="urn:microsoft.com/office/officeart/2005/8/layout/process3"/>
    <dgm:cxn modelId="{DE0328EE-964F-49C4-BE6E-FCD0A731A6D1}" type="presParOf" srcId="{4CE91209-48A0-4EB5-B29D-719B0FC8A41D}" destId="{CBAC740D-CE02-402E-8908-9A6D1A1817AF}" srcOrd="2" destOrd="0" presId="urn:microsoft.com/office/officeart/2005/8/layout/process3"/>
    <dgm:cxn modelId="{512F2575-9269-4658-8F30-FB2840863255}" type="presParOf" srcId="{CBAC740D-CE02-402E-8908-9A6D1A1817AF}" destId="{3D80DDEE-D7A8-4B99-AF14-8DFAA10EED54}" srcOrd="0" destOrd="0" presId="urn:microsoft.com/office/officeart/2005/8/layout/process3"/>
    <dgm:cxn modelId="{1C6542AA-2082-441C-B908-3BE4C826F702}" type="presParOf" srcId="{CBAC740D-CE02-402E-8908-9A6D1A1817AF}" destId="{A70DF651-BD29-42B8-90A2-55FCB311F7E6}" srcOrd="1" destOrd="0" presId="urn:microsoft.com/office/officeart/2005/8/layout/process3"/>
    <dgm:cxn modelId="{522F2DFC-8BC2-4E3D-8C82-B43E8B840F11}" type="presParOf" srcId="{CBAC740D-CE02-402E-8908-9A6D1A1817AF}" destId="{086582EB-3F0B-4128-A80D-5EA83C55D0C9}" srcOrd="2" destOrd="0" presId="urn:microsoft.com/office/officeart/2005/8/layout/process3"/>
    <dgm:cxn modelId="{58928511-7401-4C6C-99AE-9722754FE30A}" type="presParOf" srcId="{4CE91209-48A0-4EB5-B29D-719B0FC8A41D}" destId="{35553AC3-6FFC-4771-9DAA-048C17703A07}" srcOrd="3" destOrd="0" presId="urn:microsoft.com/office/officeart/2005/8/layout/process3"/>
    <dgm:cxn modelId="{1A2E1FB0-C4B2-4AC4-9738-47BFAA2D8153}" type="presParOf" srcId="{35553AC3-6FFC-4771-9DAA-048C17703A07}" destId="{3D638802-A18B-43EB-B357-E8274BF7C27E}" srcOrd="0" destOrd="0" presId="urn:microsoft.com/office/officeart/2005/8/layout/process3"/>
    <dgm:cxn modelId="{CA9A7074-1157-4959-96BF-9B62647C7E7A}" type="presParOf" srcId="{4CE91209-48A0-4EB5-B29D-719B0FC8A41D}" destId="{2B2656E9-1139-4459-A4F1-35510039DDA8}" srcOrd="4" destOrd="0" presId="urn:microsoft.com/office/officeart/2005/8/layout/process3"/>
    <dgm:cxn modelId="{C10CC72D-83F1-4190-B959-32D8543BE58B}" type="presParOf" srcId="{2B2656E9-1139-4459-A4F1-35510039DDA8}" destId="{30332B35-2126-457A-9DA9-D553D82C3CD0}" srcOrd="0" destOrd="0" presId="urn:microsoft.com/office/officeart/2005/8/layout/process3"/>
    <dgm:cxn modelId="{CCCF4E5E-5E15-4D67-8D36-BA80BAC517FD}" type="presParOf" srcId="{2B2656E9-1139-4459-A4F1-35510039DDA8}" destId="{850388EC-8A71-4A17-BCA9-2DDAD2C255C4}" srcOrd="1" destOrd="0" presId="urn:microsoft.com/office/officeart/2005/8/layout/process3"/>
    <dgm:cxn modelId="{1221EB3C-07C6-4CF6-AC3E-272E1E635B8A}" type="presParOf" srcId="{2B2656E9-1139-4459-A4F1-35510039DDA8}" destId="{B4C1D338-E898-4F66-AA21-E5CCC41E53B7}" srcOrd="2" destOrd="0" presId="urn:microsoft.com/office/officeart/2005/8/layout/process3"/>
    <dgm:cxn modelId="{623D965D-6D02-45F9-99E0-789D301BB75D}" type="presParOf" srcId="{4CE91209-48A0-4EB5-B29D-719B0FC8A41D}" destId="{F08FF558-0C86-4DD1-987F-EE5494CA0B9A}" srcOrd="5" destOrd="0" presId="urn:microsoft.com/office/officeart/2005/8/layout/process3"/>
    <dgm:cxn modelId="{01A26D72-1B67-48CD-9512-81E9E5732591}" type="presParOf" srcId="{F08FF558-0C86-4DD1-987F-EE5494CA0B9A}" destId="{D2B44D4C-4CC4-4786-AAA9-30503EC6589B}" srcOrd="0" destOrd="0" presId="urn:microsoft.com/office/officeart/2005/8/layout/process3"/>
    <dgm:cxn modelId="{26A2447E-902C-4D5A-A0F4-628401162261}" type="presParOf" srcId="{4CE91209-48A0-4EB5-B29D-719B0FC8A41D}" destId="{608D75B6-8DEC-474F-B4A2-9C9B3D1C31BF}" srcOrd="6" destOrd="0" presId="urn:microsoft.com/office/officeart/2005/8/layout/process3"/>
    <dgm:cxn modelId="{6EDBA4AD-C3C8-4EF0-A8BC-7F26C14BEC77}" type="presParOf" srcId="{608D75B6-8DEC-474F-B4A2-9C9B3D1C31BF}" destId="{0FC55EFF-EEF9-44DC-AE23-5A02D908C0D1}" srcOrd="0" destOrd="0" presId="urn:microsoft.com/office/officeart/2005/8/layout/process3"/>
    <dgm:cxn modelId="{345B6249-D8C4-488E-BEA6-FB7282B363C1}" type="presParOf" srcId="{608D75B6-8DEC-474F-B4A2-9C9B3D1C31BF}" destId="{E6421E1A-E814-473F-827C-15A10704D08E}" srcOrd="1" destOrd="0" presId="urn:microsoft.com/office/officeart/2005/8/layout/process3"/>
    <dgm:cxn modelId="{8BBFE398-F0FA-40F1-B354-6D489C5C9D25}" type="presParOf" srcId="{608D75B6-8DEC-474F-B4A2-9C9B3D1C31BF}" destId="{A417F601-E3D9-46BB-A31A-013DFAE0693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A6DFA-6399-40B1-AB6D-DE8AF70A177F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28F84-EAF1-49A8-81D2-8835681588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182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28F84-EAF1-49A8-81D2-8835681588F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39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28F84-EAF1-49A8-81D2-8835681588F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183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sz="1200" dirty="0" smtClean="0">
                <a:latin typeface="Calibri" panose="020F0502020204030204" pitchFamily="34" charset="0"/>
              </a:rPr>
              <a:t>Progetto si definisce, di regola, uno sforzo complesso di durata solitamente inferiore a tre anni, comportante compiti interrelati eseguiti da varie organizzazioni con obiettivi, schedulazioni e risorse ben definite” (Archibald)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E’ “un’impresa complessa, unica e di durata determinata, rivolta al raggiungimento di un obiettivo chiaro e predefinito mediante un processo continuo di pianificazione e controllo di risorse differenziate e con vincoli interdipendenti di costi, tempi e qualità” (</a:t>
            </a:r>
            <a:r>
              <a:rPr lang="it-IT" dirty="0" err="1" smtClean="0"/>
              <a:t>Russel</a:t>
            </a:r>
            <a:r>
              <a:rPr lang="it-IT" dirty="0" smtClean="0"/>
              <a:t> D. Archibald).</a:t>
            </a:r>
            <a:endParaRPr lang="it-IT" altLang="it-IT" sz="1200" dirty="0" smtClean="0">
              <a:latin typeface="Calibri" panose="020F0502020204030204" pitchFamily="34" charset="0"/>
            </a:endParaRPr>
          </a:p>
          <a:p>
            <a:r>
              <a:rPr lang="it-IT" dirty="0" smtClean="0"/>
              <a:t>Un obiettivo, un risultato da raggiungere in un tempo ben determinato in presenza di vincoli,</a:t>
            </a:r>
            <a:r>
              <a:rPr lang="it-IT" baseline="0" dirty="0" smtClean="0"/>
              <a:t> tempi, costi e risorse sempre più stringenti.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004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SMART è valido in ogni fase del progetto, dagli obiettivi generali ai singoli prodotti di progetto, etc.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 smtClean="0"/>
              <a:t>SMART</a:t>
            </a:r>
            <a:r>
              <a:rPr lang="it-IT" dirty="0" smtClean="0"/>
              <a:t> PROCESS:</a:t>
            </a:r>
          </a:p>
          <a:p>
            <a:pPr marL="171450" indent="-171450">
              <a:buFontTx/>
              <a:buChar char="-"/>
            </a:pPr>
            <a:r>
              <a:rPr lang="it-IT" b="1" dirty="0" smtClean="0"/>
              <a:t>Specifico</a:t>
            </a:r>
            <a:r>
              <a:rPr lang="it-IT" b="1" baseline="0" dirty="0" smtClean="0"/>
              <a:t> </a:t>
            </a:r>
            <a:r>
              <a:rPr lang="it-IT" sz="1050" dirty="0" smtClean="0"/>
              <a:t>SPECIFIC</a:t>
            </a:r>
          </a:p>
          <a:p>
            <a:r>
              <a:rPr lang="it-IT" sz="1050" b="1" dirty="0" smtClean="0"/>
              <a:t>-  Misurabile</a:t>
            </a:r>
            <a:r>
              <a:rPr lang="it-IT" sz="1050" b="1" baseline="0" dirty="0" smtClean="0"/>
              <a:t> </a:t>
            </a:r>
            <a:r>
              <a:rPr lang="it-IT" sz="900" dirty="0" smtClean="0"/>
              <a:t>MEASURABLE</a:t>
            </a:r>
          </a:p>
          <a:p>
            <a:r>
              <a:rPr lang="it-IT" sz="1050" b="1" dirty="0" smtClean="0"/>
              <a:t>-  Raggiungibile</a:t>
            </a:r>
            <a:r>
              <a:rPr lang="it-IT" sz="1050" b="1" baseline="0" dirty="0" smtClean="0"/>
              <a:t> </a:t>
            </a:r>
            <a:r>
              <a:rPr lang="it-IT" sz="900" dirty="0" smtClean="0"/>
              <a:t>ACHIEVABLE</a:t>
            </a:r>
          </a:p>
          <a:p>
            <a:r>
              <a:rPr lang="it-IT" sz="900" b="1" dirty="0" smtClean="0"/>
              <a:t>-  Rilevante </a:t>
            </a:r>
            <a:r>
              <a:rPr lang="it-IT" sz="800" dirty="0" smtClean="0"/>
              <a:t>RELEVANT</a:t>
            </a:r>
          </a:p>
          <a:p>
            <a:r>
              <a:rPr lang="it-IT" sz="800" b="1" dirty="0" smtClean="0"/>
              <a:t>-  Tempo </a:t>
            </a:r>
            <a:r>
              <a:rPr lang="it-IT" sz="800" dirty="0" smtClean="0"/>
              <a:t>TIME DEFINED</a:t>
            </a:r>
          </a:p>
          <a:p>
            <a:endParaRPr lang="it-IT" sz="800" dirty="0" smtClean="0"/>
          </a:p>
          <a:p>
            <a:endParaRPr lang="it-IT" sz="900" dirty="0" smtClean="0"/>
          </a:p>
          <a:p>
            <a:endParaRPr lang="it-IT" sz="105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004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E’ “un’impresa complessa, unica e di durata determinata, rivolta al raggiungimento di un obiettivo chiaro e predefinito mediante un processo continuo di pianificazione e controllo di risorse differenziate e con vincoli interdipendenti di costi, tempi e qualità” (</a:t>
            </a:r>
            <a:r>
              <a:rPr lang="it-IT" dirty="0" err="1" smtClean="0"/>
              <a:t>Russel</a:t>
            </a:r>
            <a:r>
              <a:rPr lang="it-IT" dirty="0" smtClean="0"/>
              <a:t> D. Archibald).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91E8C-7B8D-43B6-8CC5-B9282C0BD66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4681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Finalità dei </a:t>
            </a:r>
            <a:r>
              <a:rPr lang="it-IT" dirty="0" err="1" smtClean="0"/>
              <a:t>Portfoli</a:t>
            </a:r>
            <a:r>
              <a:rPr lang="it-IT" dirty="0" smtClean="0"/>
              <a:t>:</a:t>
            </a:r>
            <a:r>
              <a:rPr lang="it-IT" baseline="0" dirty="0" smtClean="0"/>
              <a:t> </a:t>
            </a:r>
            <a:r>
              <a:rPr lang="it-IT" dirty="0" smtClean="0"/>
              <a:t>Costruzione dei 4 Registri</a:t>
            </a:r>
            <a:r>
              <a:rPr lang="it-IT" baseline="0" dirty="0" smtClean="0"/>
              <a:t> Base Statistici e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centralizzazione dei servizi tecnici e generali di supporto alla Produzione Statistica e il Coordinamento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strategico in coerenza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 la </a:t>
            </a:r>
            <a:r>
              <a:rPr lang="it-IT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 Architecture</a:t>
            </a: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28F84-EAF1-49A8-81D2-8835681588F1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505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Efficienza ed efficacia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28F84-EAF1-49A8-81D2-8835681588F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941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La visione di progetto evolve secondo un’ottica di </a:t>
            </a:r>
            <a:r>
              <a:rPr lang="it-IT" i="1" dirty="0" smtClean="0"/>
              <a:t>Management by Project</a:t>
            </a:r>
            <a:r>
              <a:rPr lang="it-IT" dirty="0" smtClean="0"/>
              <a:t> in cui la gestione e il controllo dei progetti e dei servizi erogati vengono articolati in fasi di lavoro con attenzione ai risultati finali e intermedi (</a:t>
            </a:r>
            <a:r>
              <a:rPr lang="it-IT" dirty="0" err="1" smtClean="0"/>
              <a:t>deliverable</a:t>
            </a:r>
            <a:r>
              <a:rPr lang="it-IT" dirty="0" smtClean="0"/>
              <a:t>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28F84-EAF1-49A8-81D2-8835681588F1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894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È la probabilità del verificarsi di un evento sfavorevole tale da pregiudicare il raggiungimento di obiettivi predefiniti.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28F84-EAF1-49A8-81D2-8835681588F1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819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C70CCB-6CE0-4D1E-B1F4-30DCFAC53962}" type="datetime1">
              <a:rPr lang="it-IT" smtClean="0"/>
              <a:t>23/05/2017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Una metodologia di Project Management per la statistica ufficiale, Rosario Magro – Forum PA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72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5B3B76-8882-44B9-820D-5EBAE7153F97}" type="datetime1">
              <a:rPr lang="it-IT" smtClean="0"/>
              <a:t>23/05/2017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Una metodologia di Project Management per la statistica ufficiale, Rosario Magro – Forum PA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53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52B2E-68DC-4D75-AAF2-424CE58D2605}" type="datetime1">
              <a:rPr lang="it-IT" smtClean="0"/>
              <a:t>23/05/2017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Una metodologia di Project Management per la statistica ufficiale, Rosario Magro – Forum PA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814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707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469350" y="6478588"/>
            <a:ext cx="538436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0599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2454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10364" y="6388249"/>
            <a:ext cx="6496493" cy="365125"/>
          </a:xfrm>
          <a:prstGeom prst="rect">
            <a:avLst/>
          </a:prstGeom>
        </p:spPr>
        <p:txBody>
          <a:bodyPr/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it-IT" dirty="0" smtClean="0"/>
              <a:t>Una metodologia di Project Management per la statistica ufficiale, Rosario Magro – Forum PA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127382" y="6377616"/>
            <a:ext cx="1750812" cy="365125"/>
          </a:xfrm>
          <a:prstGeom prst="rect">
            <a:avLst/>
          </a:prstGeom>
        </p:spPr>
        <p:txBody>
          <a:bodyPr/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fld id="{E0C751B5-631A-9242-B635-C18491BE6C6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287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93F7C9-21DD-45AD-8581-7DE76813F807}" type="datetime1">
              <a:rPr lang="it-IT" smtClean="0"/>
              <a:t>23/05/2017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Una metodologia di Project Management per la statistica ufficiale, Rosario Magro – Forum PA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21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53C7-022B-4D6A-8D7F-427E00A33450}" type="datetime1">
              <a:rPr lang="it-IT" smtClean="0"/>
              <a:t>23/05/2017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Una metodologia di Project Management per la statistica ufficiale, Rosario Magro – Forum PA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7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19BDA5-3539-455B-BCD0-0E11C11FDD38}" type="datetime1">
              <a:rPr lang="it-IT" smtClean="0"/>
              <a:t>23/05/2017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Una metodologia di Project Management per la statistica ufficiale, Rosario Magro – Forum PA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87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98595F-1722-4B38-8623-306D09AAA826}" type="datetime1">
              <a:rPr lang="it-IT" smtClean="0"/>
              <a:t>23/05/2017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Una metodologia di Project Management per la statistica ufficiale, Rosario Magro – Forum PA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1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DF1349-85FA-4BA0-B8EE-C540DCD9435C}" type="datetime1">
              <a:rPr lang="it-IT" smtClean="0"/>
              <a:t>23/05/2017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Una metodologia di Project Management per la statistica ufficiale, Rosario Magro – Forum PA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44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681914-1F07-4510-9115-CAF309B85EF3}" type="datetime1">
              <a:rPr lang="it-IT" smtClean="0"/>
              <a:t>23/05/2017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Una metodologia di Project Management per la statistica ufficiale, Rosario Magro – Forum PA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7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3DB141-6D2D-467C-8868-FBA66703FAC6}" type="datetime1">
              <a:rPr lang="it-IT" smtClean="0"/>
              <a:t>23/05/2017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Una metodologia di Project Management per la statistica ufficiale, Rosario Magro – Forum PA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87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519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marchio 2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79" y="6346121"/>
            <a:ext cx="806786" cy="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7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6" r:id="rId13"/>
    <p:sldLayoutId id="2147483667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958" y="885693"/>
            <a:ext cx="75517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>
                <a:solidFill>
                  <a:srgbClr val="505150"/>
                </a:solidFill>
              </a:rPr>
              <a:t>Una metodologia di Project Management per la statistica </a:t>
            </a:r>
            <a:r>
              <a:rPr lang="it-IT" sz="2800" dirty="0" smtClean="0">
                <a:solidFill>
                  <a:srgbClr val="505150"/>
                </a:solidFill>
              </a:rPr>
              <a:t>ufficiale</a:t>
            </a:r>
            <a:endParaRPr lang="it-IT" sz="2800" dirty="0">
              <a:solidFill>
                <a:srgbClr val="505150"/>
              </a:solidFill>
            </a:endParaRPr>
          </a:p>
          <a:p>
            <a:endParaRPr lang="it-IT" sz="2800" dirty="0" smtClean="0">
              <a:solidFill>
                <a:srgbClr val="505150"/>
              </a:solidFill>
            </a:endParaRPr>
          </a:p>
          <a:p>
            <a:endParaRPr lang="it-IT" sz="2200" dirty="0" smtClean="0">
              <a:solidFill>
                <a:srgbClr val="505150"/>
              </a:solidFill>
            </a:endParaRPr>
          </a:p>
          <a:p>
            <a:endParaRPr lang="it-IT" sz="2200" dirty="0" smtClean="0">
              <a:solidFill>
                <a:srgbClr val="505150"/>
              </a:solidFill>
            </a:endParaRPr>
          </a:p>
          <a:p>
            <a:endParaRPr lang="it-IT" sz="2200" dirty="0" smtClean="0">
              <a:solidFill>
                <a:srgbClr val="505150"/>
              </a:solidFill>
            </a:endParaRPr>
          </a:p>
          <a:p>
            <a:endParaRPr lang="it-IT" sz="2200" dirty="0">
              <a:solidFill>
                <a:srgbClr val="505150"/>
              </a:solidFill>
            </a:endParaRPr>
          </a:p>
          <a:p>
            <a:r>
              <a:rPr lang="it-IT" dirty="0" smtClean="0">
                <a:solidFill>
                  <a:srgbClr val="505150"/>
                </a:solidFill>
              </a:rPr>
              <a:t>Rosario Magro*</a:t>
            </a:r>
          </a:p>
          <a:p>
            <a:endParaRPr lang="it-IT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solidFill>
                  <a:srgbClr val="505150"/>
                </a:solidFill>
              </a:rPr>
              <a:t>* Istituto </a:t>
            </a:r>
            <a:r>
              <a:rPr lang="it-IT" sz="1400" dirty="0" smtClean="0">
                <a:solidFill>
                  <a:srgbClr val="505150"/>
                </a:solidFill>
              </a:rPr>
              <a:t>Nazionale di </a:t>
            </a:r>
            <a:r>
              <a:rPr lang="it-IT" sz="1400" dirty="0">
                <a:solidFill>
                  <a:srgbClr val="505150"/>
                </a:solidFill>
              </a:rPr>
              <a:t>Statistica</a:t>
            </a:r>
          </a:p>
          <a:p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000" dirty="0" smtClean="0">
              <a:solidFill>
                <a:srgbClr val="505150"/>
              </a:solidFill>
            </a:endParaRPr>
          </a:p>
          <a:p>
            <a:endParaRPr lang="it-IT" sz="1400" dirty="0" smtClean="0">
              <a:solidFill>
                <a:srgbClr val="505150"/>
              </a:solidFill>
            </a:endParaRPr>
          </a:p>
          <a:p>
            <a:r>
              <a:rPr lang="it-IT" sz="1400" dirty="0" smtClean="0">
                <a:solidFill>
                  <a:srgbClr val="505150"/>
                </a:solidFill>
              </a:rPr>
              <a:t>24 maggio 2017</a:t>
            </a:r>
            <a:endParaRPr lang="it-IT" sz="1400" dirty="0">
              <a:solidFill>
                <a:srgbClr val="505150"/>
              </a:solidFill>
            </a:endParaRPr>
          </a:p>
        </p:txBody>
      </p:sp>
      <p:pic>
        <p:nvPicPr>
          <p:cNvPr id="7" name="Immagine 6" descr="shutterstock_7509296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398" y="2580465"/>
            <a:ext cx="3636617" cy="36600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50" y="6418567"/>
            <a:ext cx="1493111" cy="24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23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28783" y="2539665"/>
            <a:ext cx="8771860" cy="3190931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93000">
                <a:srgbClr val="FAC77D"/>
              </a:gs>
              <a:gs pos="100000">
                <a:srgbClr val="FBA97D"/>
              </a:gs>
              <a:gs pos="87000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82772" y="1435382"/>
            <a:ext cx="849541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it-IT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Portfolio</a:t>
            </a:r>
            <a:r>
              <a:rPr lang="it-IT" altLang="it-I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: insieme </a:t>
            </a:r>
            <a:r>
              <a:rPr lang="it-IT" altLang="it-IT" sz="1700" dirty="0">
                <a:latin typeface="Arial" panose="020B0604020202020204" pitchFamily="34" charset="0"/>
                <a:cs typeface="Arial" panose="020B0604020202020204" pitchFamily="34" charset="0"/>
              </a:rPr>
              <a:t>di iniziative </a:t>
            </a:r>
            <a:r>
              <a:rPr lang="it-IT" altLang="it-I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(innovative, di ricerca </a:t>
            </a:r>
            <a:r>
              <a:rPr lang="it-IT" altLang="it-IT" sz="17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altLang="it-I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statistiche)  tra loro indipendenti o correlate </a:t>
            </a:r>
            <a:r>
              <a:rPr lang="it-I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associate </a:t>
            </a:r>
            <a:r>
              <a:rPr lang="it-IT" sz="1700" dirty="0">
                <a:latin typeface="Arial" panose="020B0604020202020204" pitchFamily="34" charset="0"/>
                <a:cs typeface="Arial" panose="020B0604020202020204" pitchFamily="34" charset="0"/>
              </a:rPr>
              <a:t>a specifici obiettivi </a:t>
            </a:r>
            <a:r>
              <a:rPr lang="it-I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strategici</a:t>
            </a:r>
            <a:r>
              <a:rPr lang="it-IT" altLang="it-I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t-IT" altLang="it-IT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it-I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Nel nostro caso sono stati definiti </a:t>
            </a:r>
            <a:r>
              <a:rPr lang="it-IT" altLang="it-IT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it-IT" altLang="it-IT" sz="1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Portfoli</a:t>
            </a:r>
            <a:r>
              <a:rPr lang="it-IT" altLang="it-I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876706"/>
              </p:ext>
            </p:extLst>
          </p:nvPr>
        </p:nvGraphicFramePr>
        <p:xfrm>
          <a:off x="367006" y="2813510"/>
          <a:ext cx="8420986" cy="26659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1084"/>
                <a:gridCol w="1860702"/>
                <a:gridCol w="1562982"/>
                <a:gridCol w="1626781"/>
                <a:gridCol w="1839437"/>
              </a:tblGrid>
              <a:tr h="9867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/>
                        <a:t>Servizi Trasversali</a:t>
                      </a:r>
                      <a:endParaRPr lang="it-IT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 Informatica</a:t>
                      </a:r>
                      <a:endParaRPr lang="it-IT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 Raccolta Dati</a:t>
                      </a:r>
                      <a:endParaRPr lang="it-IT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1400" dirty="0" smtClean="0"/>
                        <a:t>[</a:t>
                      </a:r>
                      <a:r>
                        <a:rPr lang="it-IT" sz="1400" b="1" dirty="0" smtClean="0"/>
                        <a:t>ME</a:t>
                      </a:r>
                      <a:r>
                        <a:rPr lang="it-IT" sz="1400" dirty="0" smtClean="0"/>
                        <a:t>] Metodologie</a:t>
                      </a:r>
                      <a:endParaRPr lang="it-IT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1400" dirty="0" smtClean="0"/>
                        <a:t>[</a:t>
                      </a:r>
                      <a:r>
                        <a:rPr lang="it-IT" sz="1400" b="1" dirty="0" smtClean="0"/>
                        <a:t>CD</a:t>
                      </a:r>
                      <a:r>
                        <a:rPr lang="it-IT" sz="1400" dirty="0" smtClean="0"/>
                        <a:t>] Comunicazione e Diffusione</a:t>
                      </a:r>
                      <a:endParaRPr lang="it-IT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9488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Produzione</a:t>
                      </a:r>
                      <a:endParaRPr lang="it-I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[</a:t>
                      </a:r>
                      <a:r>
                        <a:rPr lang="it-IT" sz="1400" b="1" dirty="0" smtClean="0"/>
                        <a:t>IF</a:t>
                      </a:r>
                      <a:r>
                        <a:rPr lang="it-IT" sz="1400" dirty="0" smtClean="0"/>
                        <a:t>] Individui</a:t>
                      </a:r>
                      <a:r>
                        <a:rPr lang="it-IT" sz="1400" baseline="0" dirty="0" smtClean="0"/>
                        <a:t> e Famiglie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[</a:t>
                      </a:r>
                      <a:r>
                        <a:rPr lang="it-IT" sz="1400" b="1" dirty="0" smtClean="0"/>
                        <a:t>UE</a:t>
                      </a:r>
                      <a:r>
                        <a:rPr lang="it-IT" sz="1400" dirty="0" smtClean="0"/>
                        <a:t>] Unità</a:t>
                      </a:r>
                      <a:r>
                        <a:rPr lang="it-IT" sz="1400" baseline="0" dirty="0" smtClean="0"/>
                        <a:t> economiche ed istituzioni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[</a:t>
                      </a:r>
                      <a:r>
                        <a:rPr lang="it-IT" sz="1400" b="1" dirty="0" smtClean="0"/>
                        <a:t>UG</a:t>
                      </a:r>
                      <a:r>
                        <a:rPr lang="it-IT" sz="1400" dirty="0" smtClean="0"/>
                        <a:t>] Unità</a:t>
                      </a:r>
                      <a:r>
                        <a:rPr lang="it-IT" sz="1400" baseline="0" dirty="0" smtClean="0"/>
                        <a:t> geografiche territoriali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[</a:t>
                      </a:r>
                      <a:r>
                        <a:rPr lang="it-IT" sz="1400" b="1" dirty="0" smtClean="0"/>
                        <a:t>CE</a:t>
                      </a:r>
                      <a:r>
                        <a:rPr lang="it-IT" sz="1400" dirty="0" smtClean="0"/>
                        <a:t>] Conti Economici e analisi integrate</a:t>
                      </a:r>
                      <a:endParaRPr lang="it-IT" sz="1400" dirty="0"/>
                    </a:p>
                  </a:txBody>
                  <a:tcPr anchor="ctr"/>
                </a:tc>
              </a:tr>
              <a:tr h="429488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Servizi Generali</a:t>
                      </a:r>
                      <a:endParaRPr lang="it-I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[</a:t>
                      </a:r>
                      <a:r>
                        <a:rPr lang="it-IT" sz="1400" b="1" dirty="0" smtClean="0"/>
                        <a:t>SG</a:t>
                      </a:r>
                      <a:r>
                        <a:rPr lang="it-IT" sz="1400" dirty="0" smtClean="0"/>
                        <a:t>] Servizi</a:t>
                      </a:r>
                      <a:r>
                        <a:rPr lang="it-IT" sz="1400" baseline="0" dirty="0" smtClean="0"/>
                        <a:t> Generali</a:t>
                      </a:r>
                      <a:endParaRPr lang="it-IT" sz="1400" dirty="0"/>
                    </a:p>
                  </a:txBody>
                  <a:tcPr anchor="ctr"/>
                </a:tc>
                <a:tc rowSpan="2" gridSpan="3">
                  <a:txBody>
                    <a:bodyPr/>
                    <a:lstStyle/>
                    <a:p>
                      <a:endParaRPr lang="it-IT" sz="14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it-IT" sz="1400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it-IT" sz="1400" dirty="0"/>
                    </a:p>
                  </a:txBody>
                  <a:tcPr anchor="ctr"/>
                </a:tc>
              </a:tr>
              <a:tr h="429488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Coordinamento Strategico</a:t>
                      </a:r>
                      <a:endParaRPr lang="it-I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[</a:t>
                      </a:r>
                      <a:r>
                        <a:rPr lang="it-IT" sz="1400" b="1" dirty="0" smtClean="0"/>
                        <a:t>CS</a:t>
                      </a:r>
                      <a:r>
                        <a:rPr lang="it-IT" sz="1400" dirty="0" smtClean="0"/>
                        <a:t>] Coordinamento Strategico</a:t>
                      </a:r>
                      <a:endParaRPr lang="it-IT" sz="1400" dirty="0"/>
                    </a:p>
                  </a:txBody>
                  <a:tcPr anchor="ctr"/>
                </a:tc>
                <a:tc gridSpan="3" vMerge="1">
                  <a:txBody>
                    <a:bodyPr/>
                    <a:lstStyle/>
                    <a:p>
                      <a:endParaRPr lang="it-IT" sz="1400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it-IT" sz="1400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it-IT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Segnaposto piè di pagina 1"/>
          <p:cNvSpPr txBox="1">
            <a:spLocks/>
          </p:cNvSpPr>
          <p:nvPr/>
        </p:nvSpPr>
        <p:spPr>
          <a:xfrm>
            <a:off x="510364" y="6388249"/>
            <a:ext cx="6496493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alibri" panose="020F0502020204030204" pitchFamily="34" charset="0"/>
              </a:rPr>
              <a:t>Una metodologia di Project Management per la statistica ufficiale, Rosario Magro – Forum PA</a:t>
            </a:r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8" name="Segnaposto numero diapositiva 2"/>
          <p:cNvSpPr txBox="1">
            <a:spLocks/>
          </p:cNvSpPr>
          <p:nvPr/>
        </p:nvSpPr>
        <p:spPr>
          <a:xfrm>
            <a:off x="7127382" y="6377616"/>
            <a:ext cx="1750812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C751B5-631A-9242-B635-C18491BE6C62}" type="slidenum">
              <a:rPr lang="it-IT" sz="1300" smtClean="0">
                <a:latin typeface="Calibri" panose="020F0502020204030204" pitchFamily="34" charset="0"/>
              </a:rPr>
              <a:pPr/>
              <a:t>10</a:t>
            </a:fld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 rot="16200000">
            <a:off x="4186411" y="-2736256"/>
            <a:ext cx="739553" cy="70567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Il nuovo approccio per progetto 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28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48312" y="1340704"/>
            <a:ext cx="816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400" b="1" dirty="0" smtClean="0">
                <a:solidFill>
                  <a:schemeClr val="accent2"/>
                </a:solidFill>
                <a:latin typeface="Calibri" charset="0"/>
                <a:ea typeface="Calibri" charset="0"/>
                <a:cs typeface="Times New Roman" charset="0"/>
              </a:rPr>
              <a:t>Ogni </a:t>
            </a:r>
            <a:r>
              <a:rPr lang="it-IT" altLang="it-IT" sz="2400" b="1" dirty="0">
                <a:solidFill>
                  <a:schemeClr val="accent2"/>
                </a:solidFill>
                <a:latin typeface="Calibri" charset="0"/>
                <a:ea typeface="Calibri" charset="0"/>
                <a:cs typeface="Times New Roman" charset="0"/>
              </a:rPr>
              <a:t>portfolio è associato ad </a:t>
            </a:r>
            <a:r>
              <a:rPr lang="it-IT" altLang="it-IT" sz="2400" b="1" dirty="0" smtClean="0">
                <a:solidFill>
                  <a:schemeClr val="accent2"/>
                </a:solidFill>
                <a:latin typeface="Calibri" charset="0"/>
                <a:ea typeface="Calibri" charset="0"/>
                <a:cs typeface="Times New Roman" charset="0"/>
              </a:rPr>
              <a:t>una o più strutture organizzative</a:t>
            </a:r>
            <a:endParaRPr lang="it-IT" sz="2400" b="1" dirty="0">
              <a:solidFill>
                <a:schemeClr val="accent2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78938" y="5329204"/>
            <a:ext cx="5572403" cy="487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784233" y="3002703"/>
            <a:ext cx="495586" cy="21900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1413969" y="3002703"/>
            <a:ext cx="495586" cy="21900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2096553" y="3002703"/>
            <a:ext cx="495586" cy="21900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6699740" y="2989279"/>
            <a:ext cx="495586" cy="2190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7282175" y="2989279"/>
            <a:ext cx="495586" cy="2190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7885929" y="2989279"/>
            <a:ext cx="495586" cy="2190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8522682" y="2989279"/>
            <a:ext cx="495586" cy="2190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5693589" y="5329204"/>
            <a:ext cx="3324677" cy="487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 rot="16200000">
            <a:off x="-128064" y="3913049"/>
            <a:ext cx="230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Ambiente e Territorio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 rot="16200000">
            <a:off x="651518" y="395387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Unità economiche</a:t>
            </a:r>
          </a:p>
        </p:txBody>
      </p:sp>
      <p:sp>
        <p:nvSpPr>
          <p:cNvPr id="27" name="CasellaDiTesto 26"/>
          <p:cNvSpPr txBox="1"/>
          <p:nvPr/>
        </p:nvSpPr>
        <p:spPr>
          <a:xfrm rot="16200000">
            <a:off x="1470742" y="3942958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Conti Nazionali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 rot="16200000">
            <a:off x="6289954" y="382649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Informatica</a:t>
            </a:r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 rot="16200000">
            <a:off x="6770792" y="382649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Raccolta dati</a:t>
            </a:r>
          </a:p>
        </p:txBody>
      </p:sp>
      <p:sp>
        <p:nvSpPr>
          <p:cNvPr id="31" name="CasellaDiTesto 30"/>
          <p:cNvSpPr txBox="1"/>
          <p:nvPr/>
        </p:nvSpPr>
        <p:spPr>
          <a:xfrm rot="16200000">
            <a:off x="7312077" y="3729047"/>
            <a:ext cx="1653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Diffusione e</a:t>
            </a:r>
          </a:p>
          <a:p>
            <a:r>
              <a:rPr lang="it-IT" sz="1600" dirty="0" smtClean="0"/>
              <a:t> Comunicazione</a:t>
            </a:r>
            <a:endParaRPr lang="it-IT" sz="1600" dirty="0"/>
          </a:p>
        </p:txBody>
      </p:sp>
      <p:sp>
        <p:nvSpPr>
          <p:cNvPr id="32" name="CasellaDiTesto 31"/>
          <p:cNvSpPr txBox="1"/>
          <p:nvPr/>
        </p:nvSpPr>
        <p:spPr>
          <a:xfrm rot="16200000">
            <a:off x="7894887" y="3826493"/>
            <a:ext cx="176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Servizi generali</a:t>
            </a:r>
            <a:endParaRPr lang="it-IT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674522" y="5329195"/>
            <a:ext cx="328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chemeClr val="bg1"/>
                </a:solidFill>
              </a:rPr>
              <a:t>Governance</a:t>
            </a:r>
            <a:r>
              <a:rPr lang="it-IT" b="1" dirty="0" smtClean="0">
                <a:solidFill>
                  <a:schemeClr val="bg1"/>
                </a:solidFill>
              </a:rPr>
              <a:t> &amp; reporting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5751341" y="5333548"/>
            <a:ext cx="326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/>
            </a:lvl1pPr>
          </a:lstStyle>
          <a:p>
            <a:r>
              <a:rPr lang="it-IT" dirty="0" err="1">
                <a:solidFill>
                  <a:schemeClr val="bg1"/>
                </a:solidFill>
              </a:rPr>
              <a:t>Governance</a:t>
            </a:r>
            <a:r>
              <a:rPr lang="it-IT" dirty="0">
                <a:solidFill>
                  <a:schemeClr val="bg1"/>
                </a:solidFill>
              </a:rPr>
              <a:t> &amp; reporting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178935" y="2916156"/>
            <a:ext cx="495586" cy="22631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 rot="16200000">
            <a:off x="-653052" y="3826819"/>
            <a:ext cx="215956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Individui e Famiglie</a:t>
            </a:r>
          </a:p>
        </p:txBody>
      </p:sp>
      <p:sp>
        <p:nvSpPr>
          <p:cNvPr id="8" name="Ovale 7"/>
          <p:cNvSpPr/>
          <p:nvPr/>
        </p:nvSpPr>
        <p:spPr>
          <a:xfrm>
            <a:off x="2831538" y="2446437"/>
            <a:ext cx="3217496" cy="31965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700" b="1" dirty="0" smtClean="0"/>
              <a:t>Coordinamento Strategico</a:t>
            </a:r>
          </a:p>
          <a:p>
            <a:endParaRPr lang="it-IT" sz="1200" dirty="0" smtClean="0"/>
          </a:p>
          <a:p>
            <a:r>
              <a:rPr lang="it-IT" sz="1400" dirty="0" smtClean="0"/>
              <a:t>Allineamento strategico</a:t>
            </a:r>
          </a:p>
          <a:p>
            <a:r>
              <a:rPr lang="it-IT" sz="1400" dirty="0"/>
              <a:t>Coordinamento del Sistema Statistico Nazionale</a:t>
            </a:r>
          </a:p>
          <a:p>
            <a:r>
              <a:rPr lang="it-IT" sz="1400" dirty="0" smtClean="0"/>
              <a:t>Definizione </a:t>
            </a:r>
            <a:r>
              <a:rPr lang="it-IT" sz="1400" dirty="0"/>
              <a:t>delle </a:t>
            </a:r>
            <a:r>
              <a:rPr lang="it-IT" sz="1400" dirty="0" smtClean="0"/>
              <a:t>iniziative</a:t>
            </a:r>
          </a:p>
          <a:p>
            <a:r>
              <a:rPr lang="it-IT" sz="1400" dirty="0" smtClean="0"/>
              <a:t>Portfolio e Project Management (PPMO)</a:t>
            </a:r>
          </a:p>
          <a:p>
            <a:endParaRPr lang="it-IT" sz="1400" dirty="0" smtClean="0"/>
          </a:p>
        </p:txBody>
      </p:sp>
      <p:sp>
        <p:nvSpPr>
          <p:cNvPr id="10" name="Freccia a destra 9"/>
          <p:cNvSpPr/>
          <p:nvPr/>
        </p:nvSpPr>
        <p:spPr>
          <a:xfrm>
            <a:off x="52872" y="2415223"/>
            <a:ext cx="3462836" cy="770720"/>
          </a:xfrm>
          <a:prstGeom prst="rightArrow">
            <a:avLst>
              <a:gd name="adj1" fmla="val 50000"/>
              <a:gd name="adj2" fmla="val 10862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 Produzione statistica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35" name="Rettangolo arrotondato 34"/>
          <p:cNvSpPr/>
          <p:nvPr/>
        </p:nvSpPr>
        <p:spPr>
          <a:xfrm rot="16200000">
            <a:off x="4186411" y="-2736256"/>
            <a:ext cx="739553" cy="70567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Il nuovo approccio per progetto 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6095372" y="3015551"/>
            <a:ext cx="495586" cy="2190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/>
          <p:cNvSpPr txBox="1"/>
          <p:nvPr/>
        </p:nvSpPr>
        <p:spPr>
          <a:xfrm rot="16200000">
            <a:off x="5612112" y="3852767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Metodologie</a:t>
            </a:r>
            <a:endParaRPr lang="it-IT" dirty="0"/>
          </a:p>
        </p:txBody>
      </p:sp>
      <p:sp>
        <p:nvSpPr>
          <p:cNvPr id="40" name="Segnaposto piè di pagina 1"/>
          <p:cNvSpPr txBox="1">
            <a:spLocks/>
          </p:cNvSpPr>
          <p:nvPr/>
        </p:nvSpPr>
        <p:spPr>
          <a:xfrm>
            <a:off x="510364" y="6388249"/>
            <a:ext cx="6496493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alibri" panose="020F0502020204030204" pitchFamily="34" charset="0"/>
              </a:rPr>
              <a:t>Una metodologia di Project Management per la statistica ufficiale, Rosario Magro – Forum PA</a:t>
            </a:r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41" name="Segnaposto numero diapositiva 2"/>
          <p:cNvSpPr txBox="1">
            <a:spLocks/>
          </p:cNvSpPr>
          <p:nvPr/>
        </p:nvSpPr>
        <p:spPr>
          <a:xfrm>
            <a:off x="7127382" y="6377616"/>
            <a:ext cx="1750812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C751B5-631A-9242-B635-C18491BE6C62}" type="slidenum">
              <a:rPr lang="it-IT" sz="1300" smtClean="0">
                <a:latin typeface="Calibri" panose="020F0502020204030204" pitchFamily="34" charset="0"/>
              </a:rPr>
              <a:pPr/>
              <a:t>11</a:t>
            </a:fld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24" name="Freccia a sinistra 23"/>
          <p:cNvSpPr/>
          <p:nvPr/>
        </p:nvSpPr>
        <p:spPr>
          <a:xfrm>
            <a:off x="5549462" y="2401574"/>
            <a:ext cx="3468805" cy="870468"/>
          </a:xfrm>
          <a:prstGeom prst="leftArrow">
            <a:avLst>
              <a:gd name="adj1" fmla="val 50000"/>
              <a:gd name="adj2" fmla="val 9861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Servizi tecnici e generali</a:t>
            </a:r>
            <a:endParaRPr lang="it-I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4" y="1556791"/>
            <a:ext cx="7560840" cy="453650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3853435" y="1977430"/>
            <a:ext cx="144016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INIZIATIVE</a:t>
            </a:r>
            <a:endParaRPr lang="it-IT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586" y="2482957"/>
            <a:ext cx="968818" cy="94830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195604" y="3411381"/>
            <a:ext cx="3036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tx2"/>
                </a:solidFill>
              </a:rPr>
              <a:t>Responsabili delle iniziative</a:t>
            </a:r>
            <a:endParaRPr lang="it-IT" sz="2000" dirty="0">
              <a:solidFill>
                <a:schemeClr val="tx2"/>
              </a:solidFill>
            </a:endParaRPr>
          </a:p>
        </p:txBody>
      </p:sp>
      <p:sp>
        <p:nvSpPr>
          <p:cNvPr id="10" name="Segnaposto piè di pagina 1"/>
          <p:cNvSpPr txBox="1">
            <a:spLocks/>
          </p:cNvSpPr>
          <p:nvPr/>
        </p:nvSpPr>
        <p:spPr>
          <a:xfrm>
            <a:off x="510364" y="6388249"/>
            <a:ext cx="6496493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alibri" panose="020F0502020204030204" pitchFamily="34" charset="0"/>
              </a:rPr>
              <a:t>Una metodologia di Project Management per la statistica ufficiale, Rosario Magro – Forum PA</a:t>
            </a:r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11" name="Segnaposto numero diapositiva 2"/>
          <p:cNvSpPr txBox="1">
            <a:spLocks/>
          </p:cNvSpPr>
          <p:nvPr/>
        </p:nvSpPr>
        <p:spPr>
          <a:xfrm>
            <a:off x="7127382" y="6377616"/>
            <a:ext cx="1750812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C751B5-631A-9242-B635-C18491BE6C62}" type="slidenum">
              <a:rPr lang="it-IT" sz="1300" smtClean="0">
                <a:latin typeface="Calibri" panose="020F0502020204030204" pitchFamily="34" charset="0"/>
              </a:rPr>
              <a:pPr/>
              <a:t>12</a:t>
            </a:fld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12" name="Rettangolo arrotondato 11"/>
          <p:cNvSpPr/>
          <p:nvPr/>
        </p:nvSpPr>
        <p:spPr>
          <a:xfrm rot="16200000">
            <a:off x="4186411" y="-2736256"/>
            <a:ext cx="739553" cy="70567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Il nuovo approccio per progetto 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89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545" y="1602354"/>
            <a:ext cx="3769668" cy="338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4204870" y="2082554"/>
            <a:ext cx="5133094" cy="4525963"/>
          </a:xfrm>
        </p:spPr>
        <p:txBody>
          <a:bodyPr/>
          <a:lstStyle/>
          <a:p>
            <a:pPr marL="268288" marR="788506" lvl="1" indent="266700" algn="just" defTabSz="913839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1400" dirty="0" smtClean="0"/>
              <a:t>Standardizzazione delle </a:t>
            </a:r>
            <a:r>
              <a:rPr lang="it-IT" altLang="it-IT" sz="1400" dirty="0"/>
              <a:t>informazioni delle Iniziative a carattere statistico/innovative e di ricerca e incremento del panel di informazioni necessarie alla valutazione qualitativa nonché alla stima del </a:t>
            </a:r>
            <a:r>
              <a:rPr lang="it-IT" altLang="it-IT" sz="1400" dirty="0" smtClean="0"/>
              <a:t>fabbisogno;</a:t>
            </a:r>
            <a:endParaRPr lang="it-IT" altLang="it-IT" sz="1400" dirty="0"/>
          </a:p>
          <a:p>
            <a:pPr marL="268288" marR="788506" lvl="1" indent="266700" algn="just" defTabSz="913839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it-IT" altLang="it-IT" sz="1400" dirty="0" smtClean="0">
              <a:latin typeface="Arial" pitchFamily="34" charset="0"/>
              <a:cs typeface="Arial" pitchFamily="34" charset="0"/>
            </a:endParaRPr>
          </a:p>
          <a:p>
            <a:pPr marL="268288" marR="788506" lvl="1" indent="266700" algn="just" defTabSz="913839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1400" dirty="0" smtClean="0"/>
              <a:t>Pianificazione </a:t>
            </a:r>
            <a:r>
              <a:rPr lang="it-IT" altLang="it-IT" sz="1400" dirty="0"/>
              <a:t>e consuntivazione puntuale delle risorse umane e strumentali afferenti ad una Iniziativa;</a:t>
            </a:r>
          </a:p>
          <a:p>
            <a:pPr marL="268288" marR="788506" lvl="1" indent="266700" algn="just" defTabSz="913839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it-IT" altLang="it-IT" sz="1400" dirty="0" smtClean="0">
              <a:latin typeface="Arial" pitchFamily="34" charset="0"/>
              <a:cs typeface="Arial" pitchFamily="34" charset="0"/>
            </a:endParaRPr>
          </a:p>
          <a:p>
            <a:pPr marL="268288" marR="788506" lvl="1" indent="266700" algn="just" defTabSz="913839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1400" dirty="0"/>
              <a:t>Disponibilità immediata "on line" di informazioni di monitoraggio sullo stato </a:t>
            </a:r>
            <a:r>
              <a:rPr lang="it-IT" altLang="it-IT" sz="1400" dirty="0" smtClean="0"/>
              <a:t>dei </a:t>
            </a:r>
            <a:r>
              <a:rPr lang="it-IT" altLang="it-IT" sz="1400" dirty="0" err="1" smtClean="0"/>
              <a:t>Portfoli</a:t>
            </a:r>
            <a:r>
              <a:rPr lang="it-IT" altLang="it-IT" sz="1400" dirty="0" smtClean="0"/>
              <a:t> </a:t>
            </a:r>
            <a:r>
              <a:rPr lang="it-IT" altLang="it-IT" sz="1400" dirty="0"/>
              <a:t>delle Iniziative e reporting.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46545" y="1227111"/>
            <a:ext cx="8040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it-IT" altLang="it-IT" sz="1600" dirty="0">
                <a:latin typeface="+mj-lt"/>
              </a:rPr>
              <a:t>I principali vantaggi del nuovo </a:t>
            </a:r>
            <a:r>
              <a:rPr lang="it-IT" altLang="it-IT" sz="1600" dirty="0" smtClean="0">
                <a:latin typeface="+mj-lt"/>
              </a:rPr>
              <a:t>approccio: </a:t>
            </a:r>
            <a:endParaRPr lang="it-IT" altLang="it-IT" sz="1600" dirty="0">
              <a:latin typeface="+mj-lt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77267" y="5473027"/>
            <a:ext cx="810953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it-IT" altLang="it-IT" sz="1600" dirty="0">
                <a:latin typeface="+mj-lt"/>
              </a:rPr>
              <a:t>Il beneficio ottenuto è legato all’aumento del livello di </a:t>
            </a:r>
            <a:r>
              <a:rPr lang="it-IT" altLang="it-IT" sz="1600" dirty="0" err="1">
                <a:latin typeface="+mj-lt"/>
              </a:rPr>
              <a:t>governance</a:t>
            </a:r>
            <a:r>
              <a:rPr lang="it-IT" altLang="it-IT" sz="1600" dirty="0">
                <a:latin typeface="+mj-lt"/>
              </a:rPr>
              <a:t> delle Iniziative, permettendo di rafforzare il livello decisionale, la loro gestione per fasi di lavoro con attenzione ai risultati finali e intermedi (</a:t>
            </a:r>
            <a:r>
              <a:rPr lang="it-IT" altLang="it-IT" sz="1600" dirty="0" err="1">
                <a:latin typeface="+mj-lt"/>
              </a:rPr>
              <a:t>deliverable</a:t>
            </a:r>
            <a:r>
              <a:rPr lang="it-IT" altLang="it-IT" sz="1600" dirty="0">
                <a:latin typeface="+mj-lt"/>
              </a:rPr>
              <a:t>).</a:t>
            </a:r>
            <a:endParaRPr lang="it-IT" sz="1600" dirty="0">
              <a:latin typeface="+mj-lt"/>
            </a:endParaRPr>
          </a:p>
          <a:p>
            <a:pPr marL="0" lvl="1" algn="just"/>
            <a:endParaRPr lang="it-IT" altLang="it-I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egnaposto piè di pagina 1"/>
          <p:cNvSpPr txBox="1">
            <a:spLocks/>
          </p:cNvSpPr>
          <p:nvPr/>
        </p:nvSpPr>
        <p:spPr>
          <a:xfrm>
            <a:off x="510364" y="6388249"/>
            <a:ext cx="6496493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alibri" panose="020F0502020204030204" pitchFamily="34" charset="0"/>
              </a:rPr>
              <a:t>Una metodologia di Project Management per la statistica ufficiale, Rosario Magro – Forum PA</a:t>
            </a:r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10" name="Segnaposto numero diapositiva 2"/>
          <p:cNvSpPr txBox="1">
            <a:spLocks/>
          </p:cNvSpPr>
          <p:nvPr/>
        </p:nvSpPr>
        <p:spPr>
          <a:xfrm>
            <a:off x="7127382" y="6377616"/>
            <a:ext cx="1750812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C751B5-631A-9242-B635-C18491BE6C62}" type="slidenum">
              <a:rPr lang="it-IT" sz="1300" smtClean="0">
                <a:latin typeface="Calibri" panose="020F0502020204030204" pitchFamily="34" charset="0"/>
              </a:rPr>
              <a:pPr/>
              <a:t>13</a:t>
            </a:fld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14" name="Rettangolo arrotondato 13"/>
          <p:cNvSpPr/>
          <p:nvPr/>
        </p:nvSpPr>
        <p:spPr>
          <a:xfrm rot="16200000">
            <a:off x="4186411" y="-2736256"/>
            <a:ext cx="739553" cy="70567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Il nuovo approccio per progetto 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417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2"/>
      <p:bldP spid="12" grpId="0" build="allAtOnce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tangolo arrotondato 28"/>
          <p:cNvSpPr/>
          <p:nvPr/>
        </p:nvSpPr>
        <p:spPr>
          <a:xfrm rot="16200000">
            <a:off x="4067508" y="-2655947"/>
            <a:ext cx="1012014" cy="720080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2800" dirty="0">
                <a:solidFill>
                  <a:schemeClr val="tx1"/>
                </a:solidFill>
                <a:latin typeface="Century Schoolbook" panose="02040604050505020304" pitchFamily="18" charset="0"/>
              </a:rPr>
              <a:t>Il </a:t>
            </a:r>
            <a:r>
              <a:rPr lang="it-IT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ciclo di vita del progetto </a:t>
            </a:r>
            <a:endParaRPr lang="it-IT" sz="28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2653891" y="1845483"/>
            <a:ext cx="1177129" cy="3973710"/>
          </a:xfrm>
          <a:prstGeom prst="rect">
            <a:avLst/>
          </a:prstGeom>
          <a:gradFill>
            <a:gsLst>
              <a:gs pos="2000">
                <a:schemeClr val="tx2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1634361" y="1850743"/>
            <a:ext cx="961651" cy="3973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" name="Grafico 1" title="Tempo"/>
          <p:cNvGraphicFramePr/>
          <p:nvPr>
            <p:extLst>
              <p:ext uri="{D42A27DB-BD31-4B8C-83A1-F6EECF244321}">
                <p14:modId xmlns:p14="http://schemas.microsoft.com/office/powerpoint/2010/main" val="322670703"/>
              </p:ext>
            </p:extLst>
          </p:nvPr>
        </p:nvGraphicFramePr>
        <p:xfrm>
          <a:off x="1524000" y="192424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3" name="Gruppo 32"/>
          <p:cNvGrpSpPr/>
          <p:nvPr/>
        </p:nvGrpSpPr>
        <p:grpSpPr>
          <a:xfrm>
            <a:off x="1141424" y="1930372"/>
            <a:ext cx="7173830" cy="4358006"/>
            <a:chOff x="1141424" y="1781510"/>
            <a:chExt cx="7173830" cy="4358006"/>
          </a:xfrm>
        </p:grpSpPr>
        <p:cxnSp>
          <p:nvCxnSpPr>
            <p:cNvPr id="10" name="Connettore 2 9"/>
            <p:cNvCxnSpPr/>
            <p:nvPr/>
          </p:nvCxnSpPr>
          <p:spPr>
            <a:xfrm>
              <a:off x="1618596" y="5707131"/>
              <a:ext cx="669665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/>
            <p:cNvCxnSpPr/>
            <p:nvPr/>
          </p:nvCxnSpPr>
          <p:spPr>
            <a:xfrm flipV="1">
              <a:off x="1629102" y="1781510"/>
              <a:ext cx="0" cy="392036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sellaDiTesto 12"/>
            <p:cNvSpPr txBox="1"/>
            <p:nvPr/>
          </p:nvSpPr>
          <p:spPr>
            <a:xfrm>
              <a:off x="4035984" y="5770184"/>
              <a:ext cx="2427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/>
                <a:t>Tempo</a:t>
              </a:r>
              <a:endParaRPr lang="it-IT" b="1" dirty="0"/>
            </a:p>
          </p:txBody>
        </p:sp>
        <p:sp>
          <p:nvSpPr>
            <p:cNvPr id="14" name="CasellaDiTesto 13"/>
            <p:cNvSpPr txBox="1"/>
            <p:nvPr/>
          </p:nvSpPr>
          <p:spPr>
            <a:xfrm rot="16200000">
              <a:off x="-201365" y="3505200"/>
              <a:ext cx="30549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/>
                <a:t>Intensità delle attività</a:t>
              </a:r>
              <a:endParaRPr lang="it-IT" b="1" dirty="0"/>
            </a:p>
          </p:txBody>
        </p:sp>
      </p:grpSp>
      <p:cxnSp>
        <p:nvCxnSpPr>
          <p:cNvPr id="17" name="Connettore 1 16"/>
          <p:cNvCxnSpPr/>
          <p:nvPr/>
        </p:nvCxnSpPr>
        <p:spPr>
          <a:xfrm>
            <a:off x="3862553" y="1772722"/>
            <a:ext cx="0" cy="4099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2627545" y="1741190"/>
            <a:ext cx="0" cy="4125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>
            <a:off x="7231216" y="1751696"/>
            <a:ext cx="31531" cy="4099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1539765" y="1532440"/>
            <a:ext cx="1213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Definizione</a:t>
            </a:r>
            <a:endParaRPr lang="it-IT" sz="12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2659074" y="1537690"/>
            <a:ext cx="1203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Progettazione</a:t>
            </a:r>
            <a:endParaRPr lang="it-IT" sz="12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427475" y="1537690"/>
            <a:ext cx="2288649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Esecuzione  &amp; Controllo</a:t>
            </a:r>
            <a:endParaRPr lang="it-IT" sz="1200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7262747" y="1555596"/>
            <a:ext cx="1203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Chiusura</a:t>
            </a:r>
          </a:p>
        </p:txBody>
      </p:sp>
      <p:sp>
        <p:nvSpPr>
          <p:cNvPr id="24" name="Ovale 23"/>
          <p:cNvSpPr/>
          <p:nvPr/>
        </p:nvSpPr>
        <p:spPr>
          <a:xfrm>
            <a:off x="1954925" y="4799688"/>
            <a:ext cx="362607" cy="2680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2" name="Ovale 31"/>
          <p:cNvSpPr/>
          <p:nvPr/>
        </p:nvSpPr>
        <p:spPr>
          <a:xfrm>
            <a:off x="2847543" y="4226874"/>
            <a:ext cx="362607" cy="2680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Segnaposto piè di pagina 1"/>
          <p:cNvSpPr txBox="1">
            <a:spLocks/>
          </p:cNvSpPr>
          <p:nvPr/>
        </p:nvSpPr>
        <p:spPr>
          <a:xfrm>
            <a:off x="510364" y="6388249"/>
            <a:ext cx="6496493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alibri" panose="020F0502020204030204" pitchFamily="34" charset="0"/>
              </a:rPr>
              <a:t>Una metodologia di Project Management per la statistica ufficiale, Rosario Magro – Forum PA</a:t>
            </a:r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27" name="Segnaposto numero diapositiva 2"/>
          <p:cNvSpPr txBox="1">
            <a:spLocks/>
          </p:cNvSpPr>
          <p:nvPr/>
        </p:nvSpPr>
        <p:spPr>
          <a:xfrm>
            <a:off x="7127382" y="6377616"/>
            <a:ext cx="1750812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C751B5-631A-9242-B635-C18491BE6C62}" type="slidenum">
              <a:rPr lang="it-IT" sz="1300" smtClean="0">
                <a:latin typeface="Calibri" panose="020F0502020204030204" pitchFamily="34" charset="0"/>
              </a:rPr>
              <a:pPr/>
              <a:t>14</a:t>
            </a:fld>
            <a:endParaRPr lang="it-IT" sz="13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  <p:bldGraphic spid="2" grpId="0">
        <p:bldAsOne/>
      </p:bldGraphic>
      <p:bldP spid="20" grpId="0"/>
      <p:bldP spid="21" grpId="0"/>
      <p:bldP spid="22" grpId="0"/>
      <p:bldP spid="23" grpId="0"/>
      <p:bldP spid="24" grpId="0" animBg="1"/>
      <p:bldP spid="24" grpId="1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/>
          <p:cNvSpPr/>
          <p:nvPr/>
        </p:nvSpPr>
        <p:spPr>
          <a:xfrm>
            <a:off x="7223870" y="1866495"/>
            <a:ext cx="380364" cy="3973710"/>
          </a:xfrm>
          <a:prstGeom prst="rect">
            <a:avLst/>
          </a:prstGeom>
          <a:gradFill>
            <a:gsLst>
              <a:gs pos="85000">
                <a:schemeClr val="tx2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3870972" y="1871755"/>
            <a:ext cx="3312946" cy="3973710"/>
          </a:xfrm>
          <a:prstGeom prst="rect">
            <a:avLst/>
          </a:prstGeom>
          <a:gradFill>
            <a:gsLst>
              <a:gs pos="42000">
                <a:schemeClr val="tx2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2653891" y="1845483"/>
            <a:ext cx="1177129" cy="3973710"/>
          </a:xfrm>
          <a:prstGeom prst="rect">
            <a:avLst/>
          </a:prstGeom>
          <a:gradFill>
            <a:gsLst>
              <a:gs pos="2000">
                <a:schemeClr val="tx2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1634361" y="1850743"/>
            <a:ext cx="961651" cy="3973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" name="Grafico 1" title="Tempo"/>
          <p:cNvGraphicFramePr/>
          <p:nvPr>
            <p:extLst>
              <p:ext uri="{D42A27DB-BD31-4B8C-83A1-F6EECF244321}">
                <p14:modId xmlns:p14="http://schemas.microsoft.com/office/powerpoint/2010/main" val="443752410"/>
              </p:ext>
            </p:extLst>
          </p:nvPr>
        </p:nvGraphicFramePr>
        <p:xfrm>
          <a:off x="1524000" y="192424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3" name="Gruppo 32"/>
          <p:cNvGrpSpPr/>
          <p:nvPr/>
        </p:nvGrpSpPr>
        <p:grpSpPr>
          <a:xfrm>
            <a:off x="1141424" y="1930372"/>
            <a:ext cx="7173830" cy="4358006"/>
            <a:chOff x="1141424" y="1781510"/>
            <a:chExt cx="7173830" cy="4358006"/>
          </a:xfrm>
        </p:grpSpPr>
        <p:cxnSp>
          <p:nvCxnSpPr>
            <p:cNvPr id="10" name="Connettore 2 9"/>
            <p:cNvCxnSpPr/>
            <p:nvPr/>
          </p:nvCxnSpPr>
          <p:spPr>
            <a:xfrm>
              <a:off x="1618596" y="5707131"/>
              <a:ext cx="669665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/>
            <p:cNvCxnSpPr/>
            <p:nvPr/>
          </p:nvCxnSpPr>
          <p:spPr>
            <a:xfrm flipV="1">
              <a:off x="1629102" y="1781510"/>
              <a:ext cx="0" cy="392036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sellaDiTesto 12"/>
            <p:cNvSpPr txBox="1"/>
            <p:nvPr/>
          </p:nvSpPr>
          <p:spPr>
            <a:xfrm>
              <a:off x="4035984" y="5770184"/>
              <a:ext cx="2427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/>
                <a:t>Tempo</a:t>
              </a:r>
              <a:endParaRPr lang="it-IT" b="1" dirty="0"/>
            </a:p>
          </p:txBody>
        </p:sp>
        <p:sp>
          <p:nvSpPr>
            <p:cNvPr id="14" name="CasellaDiTesto 13"/>
            <p:cNvSpPr txBox="1"/>
            <p:nvPr/>
          </p:nvSpPr>
          <p:spPr>
            <a:xfrm rot="16200000">
              <a:off x="-201365" y="3505200"/>
              <a:ext cx="30549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/>
                <a:t>Intensità delle attività</a:t>
              </a:r>
              <a:endParaRPr lang="it-IT" b="1" dirty="0"/>
            </a:p>
          </p:txBody>
        </p:sp>
      </p:grpSp>
      <p:cxnSp>
        <p:nvCxnSpPr>
          <p:cNvPr id="17" name="Connettore 1 16"/>
          <p:cNvCxnSpPr/>
          <p:nvPr/>
        </p:nvCxnSpPr>
        <p:spPr>
          <a:xfrm>
            <a:off x="3862553" y="1772722"/>
            <a:ext cx="0" cy="4099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2627545" y="1741190"/>
            <a:ext cx="0" cy="4125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7199684" y="1751696"/>
            <a:ext cx="1" cy="4099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1539765" y="1532440"/>
            <a:ext cx="1213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Definizione</a:t>
            </a:r>
            <a:endParaRPr lang="it-IT" sz="12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2659074" y="1537690"/>
            <a:ext cx="1203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Progettazione</a:t>
            </a:r>
            <a:endParaRPr lang="it-IT" sz="12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427475" y="1537690"/>
            <a:ext cx="2288649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Esecuzione  &amp; Controllo</a:t>
            </a:r>
            <a:endParaRPr lang="it-IT" sz="1200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7262747" y="1555596"/>
            <a:ext cx="1203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Chiusura</a:t>
            </a:r>
          </a:p>
        </p:txBody>
      </p:sp>
      <p:sp>
        <p:nvSpPr>
          <p:cNvPr id="32" name="Ovale 31"/>
          <p:cNvSpPr/>
          <p:nvPr/>
        </p:nvSpPr>
        <p:spPr>
          <a:xfrm>
            <a:off x="4382819" y="2271862"/>
            <a:ext cx="362607" cy="2680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Segnaposto piè di pagina 1"/>
          <p:cNvSpPr txBox="1">
            <a:spLocks/>
          </p:cNvSpPr>
          <p:nvPr/>
        </p:nvSpPr>
        <p:spPr>
          <a:xfrm>
            <a:off x="510364" y="6388249"/>
            <a:ext cx="6496493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alibri" panose="020F0502020204030204" pitchFamily="34" charset="0"/>
              </a:rPr>
              <a:t>Una metodologia di Project Management per la statistica ufficiale, Rosario Magro – Forum PA</a:t>
            </a:r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27" name="Segnaposto numero diapositiva 2"/>
          <p:cNvSpPr txBox="1">
            <a:spLocks/>
          </p:cNvSpPr>
          <p:nvPr/>
        </p:nvSpPr>
        <p:spPr>
          <a:xfrm>
            <a:off x="7127382" y="6377616"/>
            <a:ext cx="1750812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C751B5-631A-9242-B635-C18491BE6C62}" type="slidenum">
              <a:rPr lang="it-IT" sz="1300" smtClean="0">
                <a:latin typeface="Calibri" panose="020F0502020204030204" pitchFamily="34" charset="0"/>
              </a:rPr>
              <a:pPr/>
              <a:t>15</a:t>
            </a:fld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34" name="Rettangolo arrotondato 33"/>
          <p:cNvSpPr/>
          <p:nvPr/>
        </p:nvSpPr>
        <p:spPr>
          <a:xfrm rot="16200000">
            <a:off x="4067508" y="-2655947"/>
            <a:ext cx="1012014" cy="720080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2800" dirty="0">
                <a:solidFill>
                  <a:schemeClr val="tx1"/>
                </a:solidFill>
                <a:latin typeface="Century Schoolbook" panose="02040604050505020304" pitchFamily="18" charset="0"/>
              </a:rPr>
              <a:t>Il </a:t>
            </a:r>
            <a:r>
              <a:rPr lang="it-IT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ciclo di vita del progetto </a:t>
            </a:r>
            <a:endParaRPr lang="it-IT" sz="28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14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8 0.00949 L 0.10625 0.12847 C 0.12413 0.15486 0.14809 0.19513 0.17275 0.23703 C 0.20191 0.28449 0.22535 0.32407 0.24011 0.35277 L 0.30677 0.48958 " pathEditMode="relative" rAng="-50916808" ptsTypes="FffFF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2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41" y="3623020"/>
            <a:ext cx="5574148" cy="200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91604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it-IT" sz="1600" dirty="0" smtClean="0"/>
              <a:t>La piattaforma centralizzata di PPMO permette di gestire l’intero processo: </a:t>
            </a:r>
          </a:p>
          <a:p>
            <a:pPr lvl="1" algn="just"/>
            <a:r>
              <a:rPr lang="it-IT" sz="1600" dirty="0" smtClean="0"/>
              <a:t>la raccolta delle iniziative, il </a:t>
            </a:r>
            <a:r>
              <a:rPr lang="it-IT" sz="1600" dirty="0" err="1" smtClean="0"/>
              <a:t>workflow</a:t>
            </a:r>
            <a:r>
              <a:rPr lang="it-IT" sz="1600" dirty="0" smtClean="0"/>
              <a:t> approvativo e l’organizzazione delle iniziative in specifici </a:t>
            </a:r>
            <a:r>
              <a:rPr lang="it-IT" sz="1600" dirty="0" err="1" smtClean="0"/>
              <a:t>portfoli</a:t>
            </a:r>
            <a:r>
              <a:rPr lang="it-IT" sz="1600" dirty="0" smtClean="0"/>
              <a:t> contenenti iniziative a carattere innovativo di ricerca e statistico. </a:t>
            </a:r>
            <a:endParaRPr lang="it-IT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91" y="6140366"/>
            <a:ext cx="6239974" cy="27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Una metodologia di Project Management per la statistica ufficiale, Rosario Magro – Forum PA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t>16</a:t>
            </a:fld>
            <a:endParaRPr lang="it-IT"/>
          </a:p>
        </p:txBody>
      </p:sp>
      <p:sp>
        <p:nvSpPr>
          <p:cNvPr id="12" name="Rettangolo arrotondato 11"/>
          <p:cNvSpPr/>
          <p:nvPr/>
        </p:nvSpPr>
        <p:spPr>
          <a:xfrm rot="16200000">
            <a:off x="4067508" y="-2655947"/>
            <a:ext cx="1012014" cy="720080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La piattaforma di PPMO </a:t>
            </a:r>
            <a:endParaRPr lang="it-IT" sz="28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26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Una metodologia di Project Management per la statistica ufficiale, Rosario Magro – Forum PA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17</a:t>
            </a:fld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9482"/>
            <a:ext cx="8229600" cy="416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arrotondato 8"/>
          <p:cNvSpPr/>
          <p:nvPr/>
        </p:nvSpPr>
        <p:spPr>
          <a:xfrm rot="16200000">
            <a:off x="4067508" y="-2655947"/>
            <a:ext cx="1012014" cy="720080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La piattaforma di PPMO </a:t>
            </a:r>
            <a:endParaRPr lang="it-IT" sz="28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96" y="3795062"/>
            <a:ext cx="1428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2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gro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78" y="1540164"/>
            <a:ext cx="4827207" cy="367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magro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55" y="1919432"/>
            <a:ext cx="4650135" cy="353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68" y="2824207"/>
            <a:ext cx="6324045" cy="337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Una metodologia di Project Management per la statistica ufficiale, Rosario Magro – Forum PA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t>18</a:t>
            </a:fld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 rot="16200000">
            <a:off x="4067508" y="-2655947"/>
            <a:ext cx="1012014" cy="720080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La piattaforma di PPMO </a:t>
            </a:r>
            <a:endParaRPr lang="it-IT" sz="28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38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 rot="16200000">
            <a:off x="4186411" y="-2736256"/>
            <a:ext cx="739553" cy="70567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Ruoli e responsabilità 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Una metodologia di Project Management per la statistica ufficiale, Rosario Magro – Forum PA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t>19</a:t>
            </a:fld>
            <a:endParaRPr lang="it-IT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69" y="1255592"/>
            <a:ext cx="7524478" cy="493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46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404040"/>
                </a:solidFill>
              </a:rPr>
              <a:t>Indice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82196" y="2034619"/>
            <a:ext cx="7643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Il PPM in ISTAT</a:t>
            </a:r>
          </a:p>
          <a:p>
            <a:pPr marL="342900" indent="-342900">
              <a:buFont typeface="+mj-lt"/>
              <a:buAutoNum type="arabicPeriod"/>
            </a:pP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Analogia tra Progetto e Indagine</a:t>
            </a: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Il nuovo approccio per progetto</a:t>
            </a:r>
          </a:p>
          <a:p>
            <a:pPr marL="342900" indent="-342900">
              <a:buFont typeface="+mj-lt"/>
              <a:buAutoNum type="arabicPeriod"/>
            </a:pP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Il ciclo di vita del progetto</a:t>
            </a: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Una metodologia di PM per la statistica</a:t>
            </a:r>
            <a:endParaRPr lang="it-IT" dirty="0">
              <a:solidFill>
                <a:srgbClr val="505150"/>
              </a:solidFill>
            </a:endParaRPr>
          </a:p>
          <a:p>
            <a:endParaRPr lang="it-IT" dirty="0" smtClean="0">
              <a:solidFill>
                <a:srgbClr val="50515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Una metodologia di Project Management per la statistica ufficiale, Rosario Magro – Forum PA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60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2196" y="1443813"/>
            <a:ext cx="76577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-"/>
            </a:pPr>
            <a:r>
              <a:rPr lang="it" b="1" dirty="0" smtClean="0"/>
              <a:t>Metodologia</a:t>
            </a:r>
            <a:r>
              <a:rPr lang="it" dirty="0" smtClean="0"/>
              <a:t> </a:t>
            </a:r>
            <a:r>
              <a:rPr lang="it" b="1" dirty="0" smtClean="0"/>
              <a:t>di PM per la STATISTICA</a:t>
            </a:r>
            <a:r>
              <a:rPr lang="it" dirty="0" smtClean="0"/>
              <a:t> in uso in ISTAT            (</a:t>
            </a:r>
            <a:r>
              <a:rPr lang="en-US" dirty="0"/>
              <a:t>Generic Statistical Business Process </a:t>
            </a:r>
            <a:r>
              <a:rPr lang="en-US" dirty="0" smtClean="0"/>
              <a:t>Model - </a:t>
            </a:r>
            <a:r>
              <a:rPr lang="it-IT" dirty="0" smtClean="0"/>
              <a:t>GSBPM </a:t>
            </a:r>
            <a:r>
              <a:rPr lang="it-IT" dirty="0"/>
              <a:t>v. 5.0</a:t>
            </a:r>
            <a:r>
              <a:rPr lang="it-IT" dirty="0" smtClean="0"/>
              <a:t>)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È </a:t>
            </a:r>
            <a:r>
              <a:rPr lang="it-IT" dirty="0"/>
              <a:t>l’applicazione di uno standard </a:t>
            </a:r>
            <a:r>
              <a:rPr lang="it-IT" dirty="0" smtClean="0"/>
              <a:t>internazionale </a:t>
            </a:r>
            <a:r>
              <a:rPr lang="it-IT" dirty="0"/>
              <a:t>al fine di ottenere i risultati desiderati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L’obiettivo </a:t>
            </a:r>
            <a:r>
              <a:rPr lang="it-IT" dirty="0"/>
              <a:t>specifico è quello di condurre ad una standardizzazione di processo </a:t>
            </a:r>
            <a:r>
              <a:rPr lang="it-IT" dirty="0" smtClean="0"/>
              <a:t>come i seguenti modelli predefiniti </a:t>
            </a:r>
            <a:endParaRPr lang="it-IT" dirty="0"/>
          </a:p>
          <a:p>
            <a:pPr algn="just"/>
            <a:endParaRPr lang="it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" b="1" dirty="0" smtClean="0"/>
              <a:t>PRINCE2</a:t>
            </a:r>
            <a:r>
              <a:rPr lang="it" dirty="0" smtClean="0"/>
              <a:t> (</a:t>
            </a:r>
            <a:r>
              <a:rPr lang="it" b="1" dirty="0" smtClean="0"/>
              <a:t>P</a:t>
            </a:r>
            <a:r>
              <a:rPr lang="it-IT" b="1" dirty="0"/>
              <a:t>R</a:t>
            </a:r>
            <a:r>
              <a:rPr lang="it" dirty="0" smtClean="0"/>
              <a:t>oject </a:t>
            </a:r>
            <a:r>
              <a:rPr lang="it" b="1" dirty="0" smtClean="0"/>
              <a:t>IN</a:t>
            </a:r>
            <a:r>
              <a:rPr lang="it" dirty="0" smtClean="0"/>
              <a:t> </a:t>
            </a:r>
            <a:r>
              <a:rPr lang="it" b="1" dirty="0" smtClean="0"/>
              <a:t>C</a:t>
            </a:r>
            <a:r>
              <a:rPr lang="it" dirty="0" smtClean="0"/>
              <a:t>ontrolled </a:t>
            </a:r>
            <a:r>
              <a:rPr lang="it" b="1" dirty="0" smtClean="0"/>
              <a:t>E</a:t>
            </a:r>
            <a:r>
              <a:rPr lang="it" dirty="0" smtClean="0"/>
              <a:t>nvironments) (</a:t>
            </a:r>
            <a:r>
              <a:rPr lang="it" i="1" dirty="0" smtClean="0"/>
              <a:t>best practice </a:t>
            </a:r>
            <a:r>
              <a:rPr lang="it" dirty="0" smtClean="0"/>
              <a:t>per le attività svolte quotidianamente in ambito project)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" b="1" dirty="0" smtClean="0"/>
              <a:t>AGILE</a:t>
            </a:r>
            <a:r>
              <a:rPr lang="it" dirty="0" smtClean="0"/>
              <a:t> (M</a:t>
            </a:r>
            <a:r>
              <a:rPr lang="it-IT" dirty="0" err="1" smtClean="0"/>
              <a:t>etodologie</a:t>
            </a:r>
            <a:r>
              <a:rPr lang="it-IT" dirty="0" smtClean="0"/>
              <a:t> </a:t>
            </a:r>
            <a:r>
              <a:rPr lang="it" dirty="0"/>
              <a:t>di sviluppo SW </a:t>
            </a:r>
            <a:r>
              <a:rPr lang="it-IT" dirty="0" smtClean="0"/>
              <a:t>incrementali </a:t>
            </a:r>
            <a:r>
              <a:rPr lang="it-IT" dirty="0"/>
              <a:t>ed </a:t>
            </a:r>
            <a:r>
              <a:rPr lang="it-IT" dirty="0" smtClean="0"/>
              <a:t>iterative con piccoli cicli – </a:t>
            </a:r>
            <a:r>
              <a:rPr lang="it-IT" b="1" i="1" dirty="0" smtClean="0"/>
              <a:t>sprint</a:t>
            </a:r>
            <a:r>
              <a:rPr lang="it-IT" dirty="0"/>
              <a:t> </a:t>
            </a:r>
            <a:r>
              <a:rPr lang="it-IT" dirty="0" smtClean="0"/>
              <a:t>- che forniscono valore all’utente)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" b="1" dirty="0"/>
              <a:t>ITIL</a:t>
            </a:r>
            <a:r>
              <a:rPr lang="it" dirty="0"/>
              <a:t> (</a:t>
            </a:r>
            <a:r>
              <a:rPr lang="it" b="1" dirty="0"/>
              <a:t>IT</a:t>
            </a:r>
            <a:r>
              <a:rPr lang="it" dirty="0"/>
              <a:t> </a:t>
            </a:r>
            <a:r>
              <a:rPr lang="it" b="1" dirty="0"/>
              <a:t>I</a:t>
            </a:r>
            <a:r>
              <a:rPr lang="it" dirty="0"/>
              <a:t>nfrastructure </a:t>
            </a:r>
            <a:r>
              <a:rPr lang="it" b="1" dirty="0"/>
              <a:t>L</a:t>
            </a:r>
            <a:r>
              <a:rPr lang="it" dirty="0"/>
              <a:t>ibrary)  (</a:t>
            </a:r>
            <a:r>
              <a:rPr lang="it" i="1" dirty="0"/>
              <a:t>best practice </a:t>
            </a:r>
            <a:r>
              <a:rPr lang="it" dirty="0"/>
              <a:t>nel </a:t>
            </a:r>
            <a:r>
              <a:rPr lang="it" i="1" dirty="0"/>
              <a:t>Service Management</a:t>
            </a:r>
            <a:r>
              <a:rPr lang="it" dirty="0"/>
              <a:t>)</a:t>
            </a:r>
          </a:p>
          <a:p>
            <a:pPr marL="285750" indent="-285750" algn="just">
              <a:buFont typeface="Courier New" panose="02070309020205020404" pitchFamily="49" charset="0"/>
              <a:buChar char="-"/>
            </a:pPr>
            <a:endParaRPr lang="it" dirty="0" smtClean="0"/>
          </a:p>
          <a:p>
            <a:endParaRPr lang="it" dirty="0" smtClean="0"/>
          </a:p>
          <a:p>
            <a:endParaRPr lang="it-IT" dirty="0" smtClean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Una metodologia di Project Management per la statistica ufficiale, Rosario Magro – Forum PA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t>20</a:t>
            </a:fld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 rot="16200000">
            <a:off x="4186411" y="-2736256"/>
            <a:ext cx="739553" cy="70567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Una metodologia di PM per la statistica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3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3899" y="1119116"/>
            <a:ext cx="813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74964" y="1725716"/>
            <a:ext cx="75624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L’ISTAT ha adottato la Business </a:t>
            </a:r>
            <a:r>
              <a:rPr lang="it-IT" dirty="0"/>
              <a:t>Architecture </a:t>
            </a:r>
            <a:r>
              <a:rPr lang="it-IT" dirty="0" smtClean="0"/>
              <a:t>(BA) in coerenza </a:t>
            </a:r>
            <a:r>
              <a:rPr lang="it-IT" dirty="0"/>
              <a:t>con le azioni </a:t>
            </a:r>
            <a:r>
              <a:rPr lang="it-IT" dirty="0" smtClean="0"/>
              <a:t>supportate dall’</a:t>
            </a:r>
            <a:r>
              <a:rPr lang="en-US" dirty="0"/>
              <a:t>High-Level Group </a:t>
            </a:r>
            <a:r>
              <a:rPr lang="en-US" dirty="0" err="1"/>
              <a:t>dell’Unece</a:t>
            </a:r>
            <a:r>
              <a:rPr lang="en-US" dirty="0"/>
              <a:t> e </a:t>
            </a:r>
            <a:r>
              <a:rPr lang="en-US" dirty="0" smtClean="0"/>
              <a:t>il </a:t>
            </a:r>
            <a:r>
              <a:rPr lang="en-US" dirty="0"/>
              <a:t>Sistema </a:t>
            </a:r>
            <a:r>
              <a:rPr lang="en-US" dirty="0" err="1"/>
              <a:t>Statistico</a:t>
            </a:r>
            <a:r>
              <a:rPr lang="en-US" dirty="0"/>
              <a:t> </a:t>
            </a:r>
            <a:r>
              <a:rPr lang="en-US" dirty="0" err="1"/>
              <a:t>E</a:t>
            </a:r>
            <a:r>
              <a:rPr lang="en-US" dirty="0" err="1" smtClean="0"/>
              <a:t>uropeo</a:t>
            </a:r>
            <a:r>
              <a:rPr lang="en-US" dirty="0" smtClean="0"/>
              <a:t> </a:t>
            </a:r>
            <a:r>
              <a:rPr lang="en-US" dirty="0" err="1"/>
              <a:t>nella</a:t>
            </a:r>
            <a:r>
              <a:rPr lang="en-US" dirty="0"/>
              <a:t> Vision 2020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dirty="0"/>
              <a:t>Per definire e descrivere i processi statistici in modo coerente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dirty="0"/>
              <a:t>Per confrontare i processi all’interno e tra le organizzazioni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dirty="0"/>
              <a:t>Per prendere decisioni migliori sui sistemi di produzione e sull'organizzazione delle risorse </a:t>
            </a:r>
          </a:p>
          <a:p>
            <a:pPr algn="just"/>
            <a:endParaRPr lang="en-US" dirty="0"/>
          </a:p>
          <a:p>
            <a:endParaRPr lang="it-IT" dirty="0"/>
          </a:p>
        </p:txBody>
      </p:sp>
      <p:sp>
        <p:nvSpPr>
          <p:cNvPr id="4" name="Segnaposto piè di pagina 1"/>
          <p:cNvSpPr txBox="1">
            <a:spLocks/>
          </p:cNvSpPr>
          <p:nvPr/>
        </p:nvSpPr>
        <p:spPr>
          <a:xfrm>
            <a:off x="510364" y="6388249"/>
            <a:ext cx="6496493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alibri" panose="020F0502020204030204" pitchFamily="34" charset="0"/>
              </a:rPr>
              <a:t>Una metodologia di Project Management per la statistica ufficiale, Rosario Magro – Forum PA</a:t>
            </a:r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5" name="Segnaposto numero diapositiva 2"/>
          <p:cNvSpPr txBox="1">
            <a:spLocks/>
          </p:cNvSpPr>
          <p:nvPr/>
        </p:nvSpPr>
        <p:spPr>
          <a:xfrm>
            <a:off x="7127382" y="6377616"/>
            <a:ext cx="1750812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C751B5-631A-9242-B635-C18491BE6C62}" type="slidenum">
              <a:rPr lang="it-IT" sz="1300" smtClean="0">
                <a:latin typeface="Calibri" panose="020F0502020204030204" pitchFamily="34" charset="0"/>
              </a:rPr>
              <a:pPr/>
              <a:t>21</a:t>
            </a:fld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 rot="16200000">
            <a:off x="4186411" y="-2736256"/>
            <a:ext cx="739553" cy="70567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Una metodologia di PM per la statistica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 rot="16200000">
            <a:off x="4186411" y="-2736256"/>
            <a:ext cx="739553" cy="70567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t-IT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Lo Standard di riferimento </a:t>
            </a:r>
            <a:r>
              <a:rPr lang="en-US" sz="2800" dirty="0">
                <a:solidFill>
                  <a:schemeClr val="tx1"/>
                </a:solidFill>
                <a:latin typeface="Century Schoolbook" panose="02040604050505020304" pitchFamily="18" charset="0"/>
              </a:rPr>
              <a:t>GSBPM v.5.0</a:t>
            </a:r>
            <a:r>
              <a:rPr lang="it-IT" sz="2800" dirty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</a:p>
        </p:txBody>
      </p:sp>
      <p:sp>
        <p:nvSpPr>
          <p:cNvPr id="6" name="Segnaposto piè di pagina 1"/>
          <p:cNvSpPr txBox="1">
            <a:spLocks/>
          </p:cNvSpPr>
          <p:nvPr/>
        </p:nvSpPr>
        <p:spPr>
          <a:xfrm>
            <a:off x="510364" y="6388249"/>
            <a:ext cx="6496493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alibri" panose="020F0502020204030204" pitchFamily="34" charset="0"/>
              </a:rPr>
              <a:t>Una metodologia di Project Management per la statistica ufficiale, Rosario Magro – Forum PA</a:t>
            </a:r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7" name="Segnaposto numero diapositiva 2"/>
          <p:cNvSpPr txBox="1">
            <a:spLocks/>
          </p:cNvSpPr>
          <p:nvPr/>
        </p:nvSpPr>
        <p:spPr>
          <a:xfrm>
            <a:off x="7127382" y="6377616"/>
            <a:ext cx="1750812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C751B5-631A-9242-B635-C18491BE6C62}" type="slidenum">
              <a:rPr lang="it-IT" sz="1300" smtClean="0">
                <a:latin typeface="Calibri" panose="020F0502020204030204" pitchFamily="34" charset="0"/>
              </a:rPr>
              <a:pPr/>
              <a:t>22</a:t>
            </a:fld>
            <a:endParaRPr lang="it-IT" sz="13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7" y="1181410"/>
            <a:ext cx="8463516" cy="5216335"/>
          </a:xfrm>
          <a:prstGeom prst="rect">
            <a:avLst/>
          </a:prstGeom>
        </p:spPr>
      </p:pic>
      <p:sp>
        <p:nvSpPr>
          <p:cNvPr id="12" name="Rettangolo arrotondato 11"/>
          <p:cNvSpPr/>
          <p:nvPr/>
        </p:nvSpPr>
        <p:spPr>
          <a:xfrm>
            <a:off x="419117" y="1288042"/>
            <a:ext cx="8267683" cy="291354"/>
          </a:xfrm>
          <a:prstGeom prst="roundRect">
            <a:avLst/>
          </a:prstGeom>
          <a:solidFill>
            <a:srgbClr val="FF5050">
              <a:alpha val="9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tx1"/>
                </a:solidFill>
              </a:rPr>
              <a:t>GESTISCI</a:t>
            </a:r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419117" y="1429959"/>
            <a:ext cx="8463516" cy="780246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6" name="Gruppo 15"/>
          <p:cNvGrpSpPr/>
          <p:nvPr/>
        </p:nvGrpSpPr>
        <p:grpSpPr>
          <a:xfrm>
            <a:off x="1466193" y="1288042"/>
            <a:ext cx="2101955" cy="4718622"/>
            <a:chOff x="1466193" y="1309252"/>
            <a:chExt cx="2101955" cy="4697412"/>
          </a:xfrm>
        </p:grpSpPr>
        <p:sp>
          <p:nvSpPr>
            <p:cNvPr id="14" name="Rettangolo 13"/>
            <p:cNvSpPr/>
            <p:nvPr/>
          </p:nvSpPr>
          <p:spPr>
            <a:xfrm>
              <a:off x="1466193" y="1309252"/>
              <a:ext cx="2101955" cy="4697412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1466193" y="1309252"/>
              <a:ext cx="2101955" cy="25437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 smtClean="0">
                  <a:solidFill>
                    <a:schemeClr val="tx1"/>
                  </a:solidFill>
                </a:rPr>
                <a:t>SVILUPPA</a:t>
              </a:r>
              <a:endParaRPr lang="it-IT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3568148" y="1288042"/>
            <a:ext cx="4114800" cy="5028161"/>
            <a:chOff x="3568148" y="1256510"/>
            <a:chExt cx="4114800" cy="5028161"/>
          </a:xfrm>
        </p:grpSpPr>
        <p:sp>
          <p:nvSpPr>
            <p:cNvPr id="8" name="Rettangolo 7"/>
            <p:cNvSpPr/>
            <p:nvPr/>
          </p:nvSpPr>
          <p:spPr>
            <a:xfrm>
              <a:off x="3568148" y="1277720"/>
              <a:ext cx="4114800" cy="5006951"/>
            </a:xfrm>
            <a:prstGeom prst="rect">
              <a:avLst/>
            </a:prstGeom>
            <a:solidFill>
              <a:srgbClr val="07CEE9">
                <a:alpha val="17000"/>
              </a:srgbClr>
            </a:solidFill>
            <a:ln w="25400">
              <a:solidFill>
                <a:srgbClr val="07CEE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Rettangolo 2"/>
            <p:cNvSpPr/>
            <p:nvPr/>
          </p:nvSpPr>
          <p:spPr>
            <a:xfrm>
              <a:off x="3568148" y="1256510"/>
              <a:ext cx="4114800" cy="275588"/>
            </a:xfrm>
            <a:prstGeom prst="rect">
              <a:avLst/>
            </a:prstGeom>
            <a:solidFill>
              <a:srgbClr val="07CEE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 smtClean="0">
                  <a:solidFill>
                    <a:schemeClr val="tx1"/>
                  </a:solidFill>
                </a:rPr>
                <a:t>REALIZZA</a:t>
              </a:r>
              <a:endParaRPr lang="it-IT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Rettangolo 18"/>
          <p:cNvSpPr/>
          <p:nvPr/>
        </p:nvSpPr>
        <p:spPr>
          <a:xfrm>
            <a:off x="4566869" y="1579395"/>
            <a:ext cx="1042913" cy="4752573"/>
          </a:xfrm>
          <a:prstGeom prst="rect">
            <a:avLst/>
          </a:prstGeom>
          <a:solidFill>
            <a:srgbClr val="00B05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40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1"/>
          <p:cNvSpPr txBox="1">
            <a:spLocks/>
          </p:cNvSpPr>
          <p:nvPr/>
        </p:nvSpPr>
        <p:spPr>
          <a:xfrm>
            <a:off x="510364" y="6388249"/>
            <a:ext cx="6496493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alibri" panose="020F0502020204030204" pitchFamily="34" charset="0"/>
              </a:rPr>
              <a:t>Una metodologia di Project Management per la statistica ufficiale, Rosario Magro – Forum PA</a:t>
            </a:r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6" name="Segnaposto numero diapositiva 2"/>
          <p:cNvSpPr txBox="1">
            <a:spLocks/>
          </p:cNvSpPr>
          <p:nvPr/>
        </p:nvSpPr>
        <p:spPr>
          <a:xfrm>
            <a:off x="7127382" y="6377616"/>
            <a:ext cx="1750812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C751B5-631A-9242-B635-C18491BE6C62}" type="slidenum">
              <a:rPr lang="it-IT" sz="1300" smtClean="0">
                <a:latin typeface="Calibri" panose="020F0502020204030204" pitchFamily="34" charset="0"/>
              </a:rPr>
              <a:pPr/>
              <a:t>23</a:t>
            </a:fld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13" name="Rettangolo arrotondato 12"/>
          <p:cNvSpPr/>
          <p:nvPr/>
        </p:nvSpPr>
        <p:spPr>
          <a:xfrm rot="16200000">
            <a:off x="4186411" y="-2736256"/>
            <a:ext cx="739553" cy="70567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t-IT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Lo Standard di riferimento </a:t>
            </a:r>
            <a:r>
              <a:rPr lang="en-US" sz="2800" dirty="0">
                <a:solidFill>
                  <a:schemeClr val="tx1"/>
                </a:solidFill>
                <a:latin typeface="Century Schoolbook" panose="02040604050505020304" pitchFamily="18" charset="0"/>
              </a:rPr>
              <a:t>GSBPM v.5.0</a:t>
            </a:r>
            <a:r>
              <a:rPr lang="it-IT" sz="2800" dirty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8" y="2138364"/>
            <a:ext cx="9213573" cy="236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2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404416"/>
              </p:ext>
            </p:extLst>
          </p:nvPr>
        </p:nvGraphicFramePr>
        <p:xfrm>
          <a:off x="12509" y="468727"/>
          <a:ext cx="9131492" cy="5715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514"/>
                <a:gridCol w="2550681"/>
                <a:gridCol w="2457102"/>
                <a:gridCol w="2472195"/>
              </a:tblGrid>
              <a:tr h="106626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906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00098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3" name="Group 62"/>
          <p:cNvGrpSpPr/>
          <p:nvPr/>
        </p:nvGrpSpPr>
        <p:grpSpPr>
          <a:xfrm>
            <a:off x="12507" y="477928"/>
            <a:ext cx="3823997" cy="481111"/>
            <a:chOff x="107505" y="1583709"/>
            <a:chExt cx="2208344" cy="481111"/>
          </a:xfrm>
        </p:grpSpPr>
        <p:sp>
          <p:nvSpPr>
            <p:cNvPr id="64" name="Chevron 52"/>
            <p:cNvSpPr/>
            <p:nvPr/>
          </p:nvSpPr>
          <p:spPr>
            <a:xfrm>
              <a:off x="107505" y="1583709"/>
              <a:ext cx="2208344" cy="481111"/>
            </a:xfrm>
            <a:prstGeom prst="chevron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65" name="TextBox 23"/>
            <p:cNvSpPr txBox="1"/>
            <p:nvPr/>
          </p:nvSpPr>
          <p:spPr>
            <a:xfrm>
              <a:off x="659035" y="1655819"/>
              <a:ext cx="10426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Definizione</a:t>
              </a:r>
              <a:r>
                <a:rPr lang="en-US" sz="1400" b="1" dirty="0" smtClean="0"/>
                <a:t> </a:t>
              </a:r>
            </a:p>
          </p:txBody>
        </p:sp>
      </p:grpSp>
      <p:sp>
        <p:nvSpPr>
          <p:cNvPr id="66" name="Diamond 65"/>
          <p:cNvSpPr/>
          <p:nvPr/>
        </p:nvSpPr>
        <p:spPr>
          <a:xfrm>
            <a:off x="3374331" y="2899228"/>
            <a:ext cx="288032" cy="216025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TextBox 66"/>
          <p:cNvSpPr txBox="1"/>
          <p:nvPr/>
        </p:nvSpPr>
        <p:spPr>
          <a:xfrm>
            <a:off x="3647711" y="2899228"/>
            <a:ext cx="267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b="1" dirty="0" smtClean="0"/>
              <a:t>Approvazione  del Piano di progetto</a:t>
            </a:r>
            <a:endParaRPr lang="it-IT" sz="1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01024" y="1550169"/>
            <a:ext cx="1609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/>
              <a:t>Identifica/Specifica le </a:t>
            </a:r>
            <a:r>
              <a:rPr lang="it-IT" sz="800" b="1" dirty="0" smtClean="0"/>
              <a:t>esigenze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 smtClean="0"/>
              <a:t>Consulta </a:t>
            </a:r>
            <a:r>
              <a:rPr lang="it-IT" sz="800" b="1" dirty="0"/>
              <a:t>gli stakeholder e conferma le esigenze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/>
              <a:t>Definisci gli obiettivi di </a:t>
            </a:r>
            <a:r>
              <a:rPr lang="it-IT" sz="800" b="1" dirty="0" smtClean="0"/>
              <a:t>output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/>
              <a:t>Identifica i </a:t>
            </a:r>
            <a:r>
              <a:rPr lang="it-IT" sz="800" b="1" dirty="0" smtClean="0"/>
              <a:t>concetti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/>
              <a:t>Verifica la disponibilità dei dati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/>
              <a:t>Prepara il </a:t>
            </a:r>
            <a:r>
              <a:rPr lang="it-IT" sz="800" b="1" i="1" dirty="0"/>
              <a:t>business </a:t>
            </a:r>
            <a:r>
              <a:rPr lang="it-IT" sz="800" b="1" i="1" dirty="0" smtClean="0"/>
              <a:t>case</a:t>
            </a:r>
            <a:endParaRPr lang="it-IT" sz="800" b="1" i="1" dirty="0"/>
          </a:p>
        </p:txBody>
      </p:sp>
      <p:sp>
        <p:nvSpPr>
          <p:cNvPr id="88" name="TextBox 15"/>
          <p:cNvSpPr txBox="1"/>
          <p:nvPr/>
        </p:nvSpPr>
        <p:spPr>
          <a:xfrm>
            <a:off x="73972" y="1149016"/>
            <a:ext cx="3444480" cy="215444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b="1" dirty="0" smtClean="0"/>
              <a:t>Specifica le esigenze</a:t>
            </a:r>
            <a:endParaRPr lang="it-IT" sz="800" b="1" dirty="0"/>
          </a:p>
        </p:txBody>
      </p:sp>
      <p:grpSp>
        <p:nvGrpSpPr>
          <p:cNvPr id="92" name="Group 38"/>
          <p:cNvGrpSpPr/>
          <p:nvPr/>
        </p:nvGrpSpPr>
        <p:grpSpPr>
          <a:xfrm>
            <a:off x="3597965" y="477928"/>
            <a:ext cx="5435732" cy="481111"/>
            <a:chOff x="251520" y="5184254"/>
            <a:chExt cx="2064328" cy="481111"/>
          </a:xfrm>
        </p:grpSpPr>
        <p:sp>
          <p:nvSpPr>
            <p:cNvPr id="93" name="Chevron 52"/>
            <p:cNvSpPr/>
            <p:nvPr/>
          </p:nvSpPr>
          <p:spPr>
            <a:xfrm>
              <a:off x="251520" y="5184254"/>
              <a:ext cx="2064328" cy="481111"/>
            </a:xfrm>
            <a:prstGeom prst="chevron">
              <a:avLst/>
            </a:prstGeom>
            <a:solidFill>
              <a:schemeClr val="bg1"/>
            </a:solidFill>
            <a:ln w="63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94" name="TextBox 23"/>
            <p:cNvSpPr txBox="1"/>
            <p:nvPr/>
          </p:nvSpPr>
          <p:spPr>
            <a:xfrm>
              <a:off x="893953" y="5255371"/>
              <a:ext cx="497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err="1" smtClean="0"/>
                <a:t>Iniziativa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Statistica</a:t>
              </a:r>
              <a:endParaRPr lang="en-US" sz="1400" b="1" dirty="0" smtClean="0"/>
            </a:p>
          </p:txBody>
        </p:sp>
      </p:grpSp>
      <p:sp>
        <p:nvSpPr>
          <p:cNvPr id="18" name="Segnaposto piè di pagina 1"/>
          <p:cNvSpPr txBox="1">
            <a:spLocks/>
          </p:cNvSpPr>
          <p:nvPr/>
        </p:nvSpPr>
        <p:spPr>
          <a:xfrm>
            <a:off x="510364" y="6388249"/>
            <a:ext cx="6496493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alibri" panose="020F0502020204030204" pitchFamily="34" charset="0"/>
              </a:rPr>
              <a:t>Una metodologia di Project Management per la statistica ufficiale, Rosario Magro – Forum PA</a:t>
            </a:r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19" name="Segnaposto numero diapositiva 2"/>
          <p:cNvSpPr txBox="1">
            <a:spLocks/>
          </p:cNvSpPr>
          <p:nvPr/>
        </p:nvSpPr>
        <p:spPr>
          <a:xfrm>
            <a:off x="7127382" y="6377616"/>
            <a:ext cx="1750812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C751B5-631A-9242-B635-C18491BE6C62}" type="slidenum">
              <a:rPr lang="it-IT" sz="1300" smtClean="0">
                <a:latin typeface="Calibri" panose="020F0502020204030204" pitchFamily="34" charset="0"/>
              </a:rPr>
              <a:pPr/>
              <a:t>24</a:t>
            </a:fld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16" name="Rettangolo arrotondato 15"/>
          <p:cNvSpPr/>
          <p:nvPr/>
        </p:nvSpPr>
        <p:spPr>
          <a:xfrm rot="16200000">
            <a:off x="4215211" y="-3169109"/>
            <a:ext cx="369776" cy="67233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t-IT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L’indagine statistica: le fasi principali </a:t>
            </a:r>
            <a:endParaRPr lang="it-IT" sz="28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15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/>
      <p:bldP spid="3" grpId="0"/>
      <p:bldP spid="8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658250"/>
              </p:ext>
            </p:extLst>
          </p:nvPr>
        </p:nvGraphicFramePr>
        <p:xfrm>
          <a:off x="12509" y="468727"/>
          <a:ext cx="9131492" cy="5715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514"/>
                <a:gridCol w="2550681"/>
                <a:gridCol w="2457102"/>
                <a:gridCol w="2472195"/>
              </a:tblGrid>
              <a:tr h="106626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906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00098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98844" y="486353"/>
            <a:ext cx="8976807" cy="481111"/>
            <a:chOff x="134430" y="2334022"/>
            <a:chExt cx="2205322" cy="481111"/>
          </a:xfrm>
        </p:grpSpPr>
        <p:sp>
          <p:nvSpPr>
            <p:cNvPr id="25" name="Chevron 52"/>
            <p:cNvSpPr/>
            <p:nvPr/>
          </p:nvSpPr>
          <p:spPr>
            <a:xfrm>
              <a:off x="134430" y="2334022"/>
              <a:ext cx="2205322" cy="481111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6" name="TextBox 25"/>
            <p:cNvSpPr txBox="1"/>
            <p:nvPr/>
          </p:nvSpPr>
          <p:spPr>
            <a:xfrm>
              <a:off x="953123" y="2404893"/>
              <a:ext cx="1089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Gestisci</a:t>
              </a:r>
              <a:endParaRPr lang="en-US" sz="1400" b="1" dirty="0" smtClean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525" y="2691347"/>
            <a:ext cx="3331191" cy="481111"/>
            <a:chOff x="3543454" y="496986"/>
            <a:chExt cx="1994126" cy="481111"/>
          </a:xfrm>
        </p:grpSpPr>
        <p:sp>
          <p:nvSpPr>
            <p:cNvPr id="28" name="Chevron 52"/>
            <p:cNvSpPr/>
            <p:nvPr/>
          </p:nvSpPr>
          <p:spPr>
            <a:xfrm>
              <a:off x="3543454" y="496986"/>
              <a:ext cx="1994126" cy="481111"/>
            </a:xfrm>
            <a:prstGeom prst="chevron">
              <a:avLst/>
            </a:prstGeom>
            <a:solidFill>
              <a:srgbClr val="92D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9" name="TextBox 23"/>
            <p:cNvSpPr txBox="1"/>
            <p:nvPr/>
          </p:nvSpPr>
          <p:spPr>
            <a:xfrm>
              <a:off x="3851920" y="568264"/>
              <a:ext cx="14388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Sviluppa</a:t>
              </a:r>
              <a:endParaRPr lang="en-US" sz="1400" b="1" dirty="0" smtClean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30991" y="2680269"/>
            <a:ext cx="6011421" cy="515019"/>
            <a:chOff x="179512" y="4045951"/>
            <a:chExt cx="2136336" cy="515019"/>
          </a:xfrm>
        </p:grpSpPr>
        <p:sp>
          <p:nvSpPr>
            <p:cNvPr id="31" name="Chevron 52"/>
            <p:cNvSpPr/>
            <p:nvPr/>
          </p:nvSpPr>
          <p:spPr>
            <a:xfrm>
              <a:off x="179512" y="4045951"/>
              <a:ext cx="2136336" cy="515019"/>
            </a:xfrm>
            <a:prstGeom prst="chevron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32" name="TextBox 23"/>
            <p:cNvSpPr txBox="1"/>
            <p:nvPr/>
          </p:nvSpPr>
          <p:spPr>
            <a:xfrm>
              <a:off x="337207" y="4131757"/>
              <a:ext cx="18785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Realizza</a:t>
              </a:r>
              <a:endParaRPr lang="en-US" sz="1400" b="1" dirty="0" smtClean="0"/>
            </a:p>
          </p:txBody>
        </p:sp>
      </p:grpSp>
      <p:sp>
        <p:nvSpPr>
          <p:cNvPr id="51" name="CasellaDiTesto 50"/>
          <p:cNvSpPr txBox="1"/>
          <p:nvPr/>
        </p:nvSpPr>
        <p:spPr>
          <a:xfrm>
            <a:off x="417940" y="1318335"/>
            <a:ext cx="2010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/>
              <a:t>G</a:t>
            </a:r>
            <a:r>
              <a:rPr lang="it-IT" sz="800" b="1" dirty="0" smtClean="0"/>
              <a:t>arantisci </a:t>
            </a:r>
            <a:r>
              <a:rPr lang="it-IT" sz="800" b="1" dirty="0"/>
              <a:t>l’approvazione e il finanziamento </a:t>
            </a:r>
            <a:r>
              <a:rPr lang="it-IT" sz="800" b="1" dirty="0" smtClean="0"/>
              <a:t>dell’Iniziativa</a:t>
            </a:r>
            <a:endParaRPr lang="it-IT" sz="800" b="1" i="1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/>
              <a:t>Pianifica le attività </a:t>
            </a:r>
            <a:r>
              <a:rPr lang="it-IT" sz="800" b="1" dirty="0" smtClean="0"/>
              <a:t>dell’Iniziativa </a:t>
            </a:r>
            <a:r>
              <a:rPr lang="it-IT" sz="800" b="1" dirty="0"/>
              <a:t>la tempistica, il budget e le </a:t>
            </a:r>
            <a:r>
              <a:rPr lang="it-IT" sz="800" b="1" dirty="0" smtClean="0"/>
              <a:t>risorse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/>
              <a:t>Pianifica le metriche e gli obiettivi di qualità e </a:t>
            </a:r>
            <a:r>
              <a:rPr lang="it-IT" sz="800" b="1" dirty="0" smtClean="0"/>
              <a:t>performance</a:t>
            </a:r>
            <a:endParaRPr lang="it-IT" sz="800" b="1" dirty="0"/>
          </a:p>
        </p:txBody>
      </p:sp>
      <p:sp>
        <p:nvSpPr>
          <p:cNvPr id="52" name="TextBox 15"/>
          <p:cNvSpPr txBox="1"/>
          <p:nvPr/>
        </p:nvSpPr>
        <p:spPr>
          <a:xfrm>
            <a:off x="128239" y="1026737"/>
            <a:ext cx="3008366" cy="2154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b="1" dirty="0" smtClean="0"/>
              <a:t>Pianifica</a:t>
            </a:r>
            <a:endParaRPr lang="it-IT" sz="800" b="1" dirty="0"/>
          </a:p>
        </p:txBody>
      </p:sp>
      <p:sp>
        <p:nvSpPr>
          <p:cNvPr id="53" name="TextBox 15"/>
          <p:cNvSpPr txBox="1"/>
          <p:nvPr/>
        </p:nvSpPr>
        <p:spPr>
          <a:xfrm>
            <a:off x="3136605" y="1326996"/>
            <a:ext cx="2966483" cy="2154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b="1" dirty="0" smtClean="0"/>
              <a:t>Monitora</a:t>
            </a:r>
            <a:endParaRPr lang="it-IT" sz="800" b="1" dirty="0"/>
          </a:p>
        </p:txBody>
      </p:sp>
      <p:sp>
        <p:nvSpPr>
          <p:cNvPr id="60" name="TextBox 15"/>
          <p:cNvSpPr txBox="1"/>
          <p:nvPr/>
        </p:nvSpPr>
        <p:spPr>
          <a:xfrm>
            <a:off x="6135780" y="1615478"/>
            <a:ext cx="2806201" cy="2154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b="1" dirty="0" smtClean="0"/>
              <a:t>Correggi</a:t>
            </a:r>
            <a:endParaRPr lang="it-IT" sz="800" b="1" dirty="0"/>
          </a:p>
        </p:txBody>
      </p:sp>
      <p:sp>
        <p:nvSpPr>
          <p:cNvPr id="62" name="CasellaDiTesto 61"/>
          <p:cNvSpPr txBox="1"/>
          <p:nvPr/>
        </p:nvSpPr>
        <p:spPr>
          <a:xfrm>
            <a:off x="3431603" y="1583289"/>
            <a:ext cx="2010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 smtClean="0"/>
              <a:t>Monitora qualità e performance dell’Iniziativa</a:t>
            </a:r>
            <a:endParaRPr lang="it-IT" sz="800" b="1" i="1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 smtClean="0"/>
              <a:t>Monitora budget e rispetto delle scadenze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 smtClean="0"/>
              <a:t>Identifica rischi e problemi emergenti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 smtClean="0"/>
              <a:t>Riporta gli stati di avanzamento dell’Iniziativa</a:t>
            </a:r>
            <a:endParaRPr lang="it-IT" sz="800" b="1" dirty="0"/>
          </a:p>
        </p:txBody>
      </p:sp>
      <p:sp>
        <p:nvSpPr>
          <p:cNvPr id="70" name="CasellaDiTesto 69"/>
          <p:cNvSpPr txBox="1"/>
          <p:nvPr/>
        </p:nvSpPr>
        <p:spPr>
          <a:xfrm>
            <a:off x="6533725" y="1899456"/>
            <a:ext cx="2010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 smtClean="0"/>
              <a:t>Sviluppa azioni e strategie di correzione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 smtClean="0"/>
              <a:t>Aggiorna il piano dell’Iniziativa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 smtClean="0"/>
              <a:t>Comunica le azioni di correzione e i nuovi risultati attesi</a:t>
            </a:r>
            <a:endParaRPr lang="it-IT" sz="800" b="1" dirty="0"/>
          </a:p>
        </p:txBody>
      </p:sp>
      <p:sp>
        <p:nvSpPr>
          <p:cNvPr id="71" name="TextBox 15"/>
          <p:cNvSpPr txBox="1"/>
          <p:nvPr/>
        </p:nvSpPr>
        <p:spPr>
          <a:xfrm>
            <a:off x="43177" y="3252477"/>
            <a:ext cx="1589245" cy="215444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b="1" dirty="0" smtClean="0"/>
              <a:t>Progetta</a:t>
            </a:r>
            <a:endParaRPr lang="it-IT" sz="800" b="1" dirty="0"/>
          </a:p>
        </p:txBody>
      </p:sp>
      <p:sp>
        <p:nvSpPr>
          <p:cNvPr id="72" name="CasellaDiTesto 71"/>
          <p:cNvSpPr txBox="1"/>
          <p:nvPr/>
        </p:nvSpPr>
        <p:spPr>
          <a:xfrm>
            <a:off x="3502" y="3479410"/>
            <a:ext cx="1774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/>
              <a:t>Progetta gli output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/>
              <a:t>Definisci le variabili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/>
              <a:t>Progetta la fase di raccolta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/>
              <a:t>Progetta la lista di campionamento e il campione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/>
              <a:t>Progetta le fasi di elaborazione e di analisi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/>
              <a:t>Progetta i sistemi di produzione e i </a:t>
            </a:r>
            <a:r>
              <a:rPr lang="it-IT" sz="800" b="1" i="1" dirty="0" err="1"/>
              <a:t>workflow</a:t>
            </a:r>
            <a:endParaRPr lang="it-IT" sz="800" b="1" i="1" dirty="0"/>
          </a:p>
        </p:txBody>
      </p:sp>
      <p:sp>
        <p:nvSpPr>
          <p:cNvPr id="74" name="TextBox 15"/>
          <p:cNvSpPr txBox="1"/>
          <p:nvPr/>
        </p:nvSpPr>
        <p:spPr>
          <a:xfrm>
            <a:off x="1660788" y="3505929"/>
            <a:ext cx="1565902" cy="215444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b="1" dirty="0" smtClean="0"/>
              <a:t>Costruisci</a:t>
            </a:r>
            <a:endParaRPr lang="it-IT" sz="800" b="1" dirty="0"/>
          </a:p>
        </p:txBody>
      </p:sp>
      <p:sp>
        <p:nvSpPr>
          <p:cNvPr id="81" name="CasellaDiTesto 80"/>
          <p:cNvSpPr txBox="1"/>
          <p:nvPr/>
        </p:nvSpPr>
        <p:spPr>
          <a:xfrm>
            <a:off x="1656853" y="3737581"/>
            <a:ext cx="1677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/>
              <a:t>Assembla e configura le componenti di sistema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/>
              <a:t>Configura i </a:t>
            </a:r>
            <a:r>
              <a:rPr lang="it-IT" sz="800" b="1" i="1" dirty="0" err="1"/>
              <a:t>workflow</a:t>
            </a:r>
            <a:endParaRPr lang="it-IT" sz="800" b="1" i="1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/>
              <a:t>Effettua il test del sistema di produzione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/>
              <a:t>Effettua il test del processo di produzione statistico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/>
              <a:t>Perfeziona il sistema di produzione</a:t>
            </a:r>
          </a:p>
        </p:txBody>
      </p:sp>
      <p:sp>
        <p:nvSpPr>
          <p:cNvPr id="82" name="TextBox 15"/>
          <p:cNvSpPr txBox="1"/>
          <p:nvPr/>
        </p:nvSpPr>
        <p:spPr>
          <a:xfrm>
            <a:off x="3206421" y="3798089"/>
            <a:ext cx="1676331" cy="21544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b="1" dirty="0" smtClean="0"/>
              <a:t>Raccogli</a:t>
            </a:r>
            <a:endParaRPr lang="it-IT" sz="800" b="1" dirty="0"/>
          </a:p>
        </p:txBody>
      </p:sp>
      <p:sp>
        <p:nvSpPr>
          <p:cNvPr id="83" name="TextBox 15"/>
          <p:cNvSpPr txBox="1"/>
          <p:nvPr/>
        </p:nvSpPr>
        <p:spPr>
          <a:xfrm>
            <a:off x="4871285" y="4083542"/>
            <a:ext cx="1641173" cy="21544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b="1" dirty="0" smtClean="0"/>
              <a:t>Elabora</a:t>
            </a:r>
            <a:endParaRPr lang="it-IT" sz="800" b="1" dirty="0"/>
          </a:p>
        </p:txBody>
      </p:sp>
      <p:sp>
        <p:nvSpPr>
          <p:cNvPr id="84" name="TextBox 15"/>
          <p:cNvSpPr txBox="1"/>
          <p:nvPr/>
        </p:nvSpPr>
        <p:spPr>
          <a:xfrm>
            <a:off x="6512458" y="4334110"/>
            <a:ext cx="1355543" cy="21544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b="1" dirty="0" smtClean="0"/>
              <a:t>Analizza</a:t>
            </a:r>
            <a:endParaRPr lang="it-IT" sz="800" b="1" dirty="0"/>
          </a:p>
        </p:txBody>
      </p:sp>
      <p:sp>
        <p:nvSpPr>
          <p:cNvPr id="85" name="TextBox 15"/>
          <p:cNvSpPr txBox="1"/>
          <p:nvPr/>
        </p:nvSpPr>
        <p:spPr>
          <a:xfrm>
            <a:off x="7868001" y="4600406"/>
            <a:ext cx="1207650" cy="21544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b="1" dirty="0" smtClean="0"/>
              <a:t>Diffondi</a:t>
            </a:r>
            <a:endParaRPr lang="it-IT" sz="800" b="1" dirty="0"/>
          </a:p>
        </p:txBody>
      </p:sp>
      <p:sp>
        <p:nvSpPr>
          <p:cNvPr id="86" name="CasellaDiTesto 85"/>
          <p:cNvSpPr txBox="1"/>
          <p:nvPr/>
        </p:nvSpPr>
        <p:spPr>
          <a:xfrm>
            <a:off x="3301285" y="4040414"/>
            <a:ext cx="1677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 smtClean="0"/>
              <a:t>Crea la lista di campionamento e seleziona il campione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 smtClean="0"/>
              <a:t>Organizza la raccolta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 smtClean="0"/>
              <a:t>Completa la raccolta</a:t>
            </a:r>
            <a:endParaRPr lang="it-IT" sz="800" b="1" dirty="0"/>
          </a:p>
        </p:txBody>
      </p:sp>
      <p:sp>
        <p:nvSpPr>
          <p:cNvPr id="87" name="CasellaDiTesto 86"/>
          <p:cNvSpPr txBox="1"/>
          <p:nvPr/>
        </p:nvSpPr>
        <p:spPr>
          <a:xfrm>
            <a:off x="4892600" y="4324869"/>
            <a:ext cx="16771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 smtClean="0"/>
              <a:t>Integra i dati da più fonti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 smtClean="0"/>
              <a:t>Classifica e codifica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 smtClean="0"/>
              <a:t>Controlla e convalida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 smtClean="0"/>
              <a:t>Correggi e imputa i dati mancanti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 smtClean="0"/>
              <a:t>Deriva nuove variabili e unità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 smtClean="0"/>
              <a:t>Calcola i pesi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 smtClean="0"/>
              <a:t>Calcola gli aggregati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 smtClean="0"/>
              <a:t>Produci i file di </a:t>
            </a:r>
            <a:r>
              <a:rPr lang="it-IT" sz="800" b="1" dirty="0" err="1" smtClean="0"/>
              <a:t>microdati</a:t>
            </a:r>
            <a:r>
              <a:rPr lang="it-IT" sz="800" b="1" dirty="0" smtClean="0"/>
              <a:t> validati</a:t>
            </a:r>
            <a:endParaRPr lang="it-IT" sz="800" b="1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6492243" y="4600406"/>
            <a:ext cx="1677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 smtClean="0"/>
              <a:t>Prepara gli output preliminari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 smtClean="0"/>
              <a:t>Convalida gli output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 smtClean="0"/>
              <a:t>Interpreta e spiega gli output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 smtClean="0"/>
              <a:t>Applica tecniche di protezione della riservatezza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 smtClean="0"/>
              <a:t>Perfeziona gli output</a:t>
            </a:r>
            <a:endParaRPr lang="it-IT" sz="800" b="1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7899937" y="4791830"/>
            <a:ext cx="1244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 smtClean="0"/>
              <a:t>Aggiorna i sistemi di output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 smtClean="0"/>
              <a:t>Metti a punto i sistemi di diffusione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 smtClean="0"/>
              <a:t>Gestisci il rilascio dei prodotti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 smtClean="0"/>
              <a:t>Promuovi i prodotti di diffusione</a:t>
            </a:r>
            <a:endParaRPr lang="it-IT" sz="800" b="1" dirty="0"/>
          </a:p>
        </p:txBody>
      </p:sp>
      <p:sp>
        <p:nvSpPr>
          <p:cNvPr id="33" name="Segnaposto piè di pagina 1"/>
          <p:cNvSpPr txBox="1">
            <a:spLocks/>
          </p:cNvSpPr>
          <p:nvPr/>
        </p:nvSpPr>
        <p:spPr>
          <a:xfrm>
            <a:off x="510364" y="6388249"/>
            <a:ext cx="6496493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alibri" panose="020F0502020204030204" pitchFamily="34" charset="0"/>
              </a:rPr>
              <a:t>Una metodologia di Project Management per la statistica ufficiale, Rosario Magro – Forum PA</a:t>
            </a:r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34" name="Segnaposto numero diapositiva 2"/>
          <p:cNvSpPr txBox="1">
            <a:spLocks/>
          </p:cNvSpPr>
          <p:nvPr/>
        </p:nvSpPr>
        <p:spPr>
          <a:xfrm>
            <a:off x="7127382" y="6377616"/>
            <a:ext cx="1750812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C751B5-631A-9242-B635-C18491BE6C62}" type="slidenum">
              <a:rPr lang="it-IT" sz="1300" smtClean="0">
                <a:latin typeface="Calibri" panose="020F0502020204030204" pitchFamily="34" charset="0"/>
              </a:rPr>
              <a:pPr/>
              <a:t>25</a:t>
            </a:fld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35" name="Rettangolo arrotondato 34"/>
          <p:cNvSpPr/>
          <p:nvPr/>
        </p:nvSpPr>
        <p:spPr>
          <a:xfrm rot="16200000">
            <a:off x="4215211" y="-3169109"/>
            <a:ext cx="369776" cy="67233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t-IT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L’indagine statistica: le fasi principali </a:t>
            </a:r>
            <a:endParaRPr lang="it-IT" sz="28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68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  <p:bldP spid="53" grpId="0" animBg="1"/>
      <p:bldP spid="60" grpId="0" animBg="1"/>
      <p:bldP spid="62" grpId="0"/>
      <p:bldP spid="70" grpId="0"/>
      <p:bldP spid="71" grpId="0" animBg="1"/>
      <p:bldP spid="72" grpId="0"/>
      <p:bldP spid="74" grpId="0" animBg="1"/>
      <p:bldP spid="81" grpId="0"/>
      <p:bldP spid="82" grpId="0" animBg="1"/>
      <p:bldP spid="83" grpId="0" animBg="1"/>
      <p:bldP spid="84" grpId="0" animBg="1"/>
      <p:bldP spid="85" grpId="0" animBg="1"/>
      <p:bldP spid="86" grpId="0"/>
      <p:bldP spid="87" grpId="0"/>
      <p:bldP spid="43" grpId="0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egnaposto contenut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162665"/>
              </p:ext>
            </p:extLst>
          </p:nvPr>
        </p:nvGraphicFramePr>
        <p:xfrm>
          <a:off x="740988" y="1450239"/>
          <a:ext cx="7677804" cy="287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683" y="4632359"/>
            <a:ext cx="3604227" cy="146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72919" y="4323768"/>
            <a:ext cx="143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PBS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 rot="16200000">
            <a:off x="1971410" y="5098286"/>
            <a:ext cx="84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OBS</a:t>
            </a:r>
            <a:endParaRPr lang="it-IT" b="1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Una metodologia di Project Management per la statistica ufficiale, Rosario Magro – Forum PA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t>26</a:t>
            </a:fld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 rot="16200000">
            <a:off x="4186411" y="-2736256"/>
            <a:ext cx="739553" cy="70567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t-IT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Matrice delle responsabilità </a:t>
            </a:r>
            <a:endParaRPr lang="it-IT" sz="28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00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Una metodologia di Project Management per la statistica ufficiale, Rosario Magro – Forum PA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27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20317" y="1682665"/>
            <a:ext cx="75624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N</a:t>
            </a:r>
            <a:r>
              <a:rPr lang="it-IT" dirty="0" smtClean="0"/>
              <a:t>ella nuova cornice organizzativa, la produzione statistica e l’erogazione dei servizi vengono gestiti da nuovi ruoli: i Responsabili delle Iniziative   </a:t>
            </a:r>
            <a:r>
              <a:rPr lang="it-IT" dirty="0"/>
              <a:t>(</a:t>
            </a:r>
            <a:r>
              <a:rPr lang="it-IT" i="1" dirty="0" smtClean="0"/>
              <a:t>Project Manager</a:t>
            </a:r>
            <a:r>
              <a:rPr lang="it-IT" dirty="0"/>
              <a:t>)</a:t>
            </a:r>
            <a:r>
              <a:rPr lang="it-IT" dirty="0" smtClean="0"/>
              <a:t>. 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Operano gestendo progetti con diverso livello di complessità e con conseguente aumento di responsabilità sui risultati.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In Istat le figure professionali sono molto eterogenee con un alto livello di conoscenze specialistiche e con diverse sensibilità organizzative e manageriali.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L’ottica matriciale stimola la trasversalità e la multidisciplinarietà  favorendone il lavoro in team di comune orientamento ai risultati attesi come motore di accelerazione al cambiamento.</a:t>
            </a:r>
            <a:endParaRPr lang="en-US" dirty="0"/>
          </a:p>
          <a:p>
            <a:endParaRPr lang="it-IT" dirty="0"/>
          </a:p>
        </p:txBody>
      </p:sp>
      <p:sp>
        <p:nvSpPr>
          <p:cNvPr id="9" name="Rettangolo arrotondato 8"/>
          <p:cNvSpPr/>
          <p:nvPr/>
        </p:nvSpPr>
        <p:spPr>
          <a:xfrm rot="16200000">
            <a:off x="4186411" y="-2736256"/>
            <a:ext cx="739553" cy="70567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t-IT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Matrice delle responsabilità </a:t>
            </a:r>
            <a:endParaRPr lang="it-IT" sz="28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Una metodologia di Project Management per la statistica ufficiale, Rosario Magro – Forum PA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28</a:t>
            </a:fld>
            <a:endParaRPr lang="it-IT" dirty="0"/>
          </a:p>
        </p:txBody>
      </p:sp>
      <p:sp>
        <p:nvSpPr>
          <p:cNvPr id="6" name="Segnaposto contenuto 5"/>
          <p:cNvSpPr txBox="1">
            <a:spLocks noGrp="1"/>
          </p:cNvSpPr>
          <p:nvPr>
            <p:ph idx="1"/>
          </p:nvPr>
        </p:nvSpPr>
        <p:spPr>
          <a:xfrm>
            <a:off x="457200" y="1358732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it-IT" sz="1800" dirty="0"/>
              <a:t>L’obiettivo è di identificare i rischi nell’iniziativa e di eliminarli o ridurli ad un livello accettabile.</a:t>
            </a:r>
          </a:p>
        </p:txBody>
      </p:sp>
      <p:sp>
        <p:nvSpPr>
          <p:cNvPr id="8" name="Rettangolo arrotondato 7"/>
          <p:cNvSpPr/>
          <p:nvPr/>
        </p:nvSpPr>
        <p:spPr>
          <a:xfrm rot="16200000">
            <a:off x="4186411" y="-2736256"/>
            <a:ext cx="739553" cy="70567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t-IT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Gestione dei </a:t>
            </a:r>
            <a:r>
              <a:rPr lang="it-IT" sz="2800" dirty="0" err="1" smtClean="0">
                <a:solidFill>
                  <a:schemeClr val="tx1"/>
                </a:solidFill>
                <a:latin typeface="Century Schoolbook" panose="02040604050505020304" pitchFamily="18" charset="0"/>
              </a:rPr>
              <a:t>Risks</a:t>
            </a:r>
            <a:r>
              <a:rPr lang="it-IT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endParaRPr lang="it-IT" sz="28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3230623970"/>
              </p:ext>
            </p:extLst>
          </p:nvPr>
        </p:nvGraphicFramePr>
        <p:xfrm>
          <a:off x="263043" y="2003038"/>
          <a:ext cx="8615151" cy="4207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999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787977" y="4839305"/>
            <a:ext cx="7520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82196" y="1549249"/>
            <a:ext cx="7643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Rafforzare l’uso della metodologia, delle tecniche e degli strumenti di PPM con maggiore dettaglio per la conduzione delle proprie iniziative </a:t>
            </a:r>
            <a:r>
              <a:rPr lang="it-IT" dirty="0" smtClean="0"/>
              <a:t>strategiche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Favorire una maggiore interazione di competenze eterogenee nel lavoro in team in ottica trasversale come motore di</a:t>
            </a:r>
          </a:p>
          <a:p>
            <a:r>
              <a:rPr lang="it-IT" dirty="0"/>
              <a:t>     accelerazione al cambiamento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Rafforzare </a:t>
            </a:r>
            <a:r>
              <a:rPr lang="it-IT" dirty="0"/>
              <a:t>il monitoraggio dei risultati</a:t>
            </a:r>
          </a:p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5051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PPM può costituire uno strumento efficace </a:t>
            </a:r>
            <a:endParaRPr lang="it-IT" dirty="0" smtClean="0"/>
          </a:p>
          <a:p>
            <a:r>
              <a:rPr lang="it-IT" dirty="0" smtClean="0"/>
              <a:t>     per </a:t>
            </a:r>
            <a:r>
              <a:rPr lang="it-IT" dirty="0"/>
              <a:t>far fronte all’utilizzo non ottimale delle </a:t>
            </a:r>
            <a:r>
              <a:rPr lang="it-IT" dirty="0" smtClean="0"/>
              <a:t>risorse </a:t>
            </a:r>
          </a:p>
          <a:p>
            <a:r>
              <a:rPr lang="it-IT" dirty="0"/>
              <a:t> </a:t>
            </a:r>
            <a:r>
              <a:rPr lang="it-IT" dirty="0" smtClean="0"/>
              <a:t>    </a:t>
            </a:r>
            <a:r>
              <a:rPr lang="it-IT" smtClean="0"/>
              <a:t>e alla </a:t>
            </a:r>
            <a:r>
              <a:rPr lang="it-IT" dirty="0" smtClean="0"/>
              <a:t>loro assegnazione</a:t>
            </a:r>
            <a:endParaRPr lang="it-IT" dirty="0"/>
          </a:p>
          <a:p>
            <a:endParaRPr lang="it-IT" dirty="0">
              <a:solidFill>
                <a:srgbClr val="505150"/>
              </a:solidFill>
            </a:endParaRPr>
          </a:p>
          <a:p>
            <a:endParaRPr lang="it-IT" dirty="0">
              <a:solidFill>
                <a:srgbClr val="505150"/>
              </a:solidFill>
            </a:endParaRPr>
          </a:p>
        </p:txBody>
      </p:sp>
      <p:pic>
        <p:nvPicPr>
          <p:cNvPr id="7" name="Immagine 6" descr="shutterstock_7835524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147" y="3616251"/>
            <a:ext cx="2354078" cy="2354078"/>
          </a:xfrm>
          <a:prstGeom prst="rect">
            <a:avLst/>
          </a:prstGeom>
        </p:spPr>
      </p:pic>
      <p:sp>
        <p:nvSpPr>
          <p:cNvPr id="10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10364" y="6388249"/>
            <a:ext cx="6496493" cy="365125"/>
          </a:xfrm>
        </p:spPr>
        <p:txBody>
          <a:bodyPr/>
          <a:lstStyle/>
          <a:p>
            <a:r>
              <a:rPr lang="it-IT" sz="1300" dirty="0">
                <a:latin typeface="Calibri" panose="020F0502020204030204" pitchFamily="34" charset="0"/>
              </a:rPr>
              <a:t>Una metodologia di Project Management per la statistica ufficiale, Rosario Magro – Forum PA</a:t>
            </a:r>
          </a:p>
        </p:txBody>
      </p:sp>
      <p:sp>
        <p:nvSpPr>
          <p:cNvPr id="11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127382" y="6377616"/>
            <a:ext cx="1750812" cy="365125"/>
          </a:xfrm>
        </p:spPr>
        <p:txBody>
          <a:bodyPr/>
          <a:lstStyle/>
          <a:p>
            <a:fld id="{E0C751B5-631A-9242-B635-C18491BE6C62}" type="slidenum">
              <a:rPr lang="it-IT" sz="1300">
                <a:latin typeface="Calibri" panose="020F0502020204030204" pitchFamily="34" charset="0"/>
              </a:rPr>
              <a:pPr/>
              <a:t>29</a:t>
            </a:fld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12" name="Rettangolo arrotondato 11"/>
          <p:cNvSpPr/>
          <p:nvPr/>
        </p:nvSpPr>
        <p:spPr>
          <a:xfrm rot="16200000">
            <a:off x="4186411" y="-2736256"/>
            <a:ext cx="739553" cy="70567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t-IT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Primi risultati </a:t>
            </a:r>
            <a:endParaRPr lang="it-IT" sz="28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2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4183" y="1483872"/>
            <a:ext cx="7631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L’Istituto, nell’ambito </a:t>
            </a:r>
            <a:r>
              <a:rPr lang="it-IT" sz="2400" dirty="0" smtClean="0"/>
              <a:t>del progetto </a:t>
            </a:r>
            <a:r>
              <a:rPr lang="it-IT" sz="2400" dirty="0" smtClean="0"/>
              <a:t>di modernizzazione</a:t>
            </a:r>
            <a:r>
              <a:rPr lang="it-IT" sz="2400" dirty="0" smtClean="0"/>
              <a:t>, ha </a:t>
            </a:r>
            <a:r>
              <a:rPr lang="it-IT" sz="2400" dirty="0"/>
              <a:t>individuato come prioritaria la linea di attività </a:t>
            </a:r>
            <a:r>
              <a:rPr lang="it-IT" sz="2400" i="1" dirty="0"/>
              <a:t>Pianificazione </a:t>
            </a:r>
            <a:r>
              <a:rPr lang="it-IT" sz="2400" i="1" dirty="0" smtClean="0"/>
              <a:t>Strategica </a:t>
            </a:r>
            <a:r>
              <a:rPr lang="it-IT" sz="2400" dirty="0" smtClean="0"/>
              <a:t>adottando, per l’organizzazione </a:t>
            </a:r>
            <a:r>
              <a:rPr lang="it-IT" sz="2400" dirty="0"/>
              <a:t>delle proprie </a:t>
            </a:r>
            <a:r>
              <a:rPr lang="it-IT" sz="2400" dirty="0" smtClean="0"/>
              <a:t>attività, le metodologie </a:t>
            </a:r>
            <a:r>
              <a:rPr lang="it-IT" sz="2400" dirty="0"/>
              <a:t>del </a:t>
            </a:r>
            <a:r>
              <a:rPr lang="it-IT" sz="2400" i="1" dirty="0"/>
              <a:t>P</a:t>
            </a:r>
            <a:r>
              <a:rPr lang="it-IT" sz="2400" i="1" dirty="0" smtClean="0"/>
              <a:t>roject </a:t>
            </a:r>
            <a:r>
              <a:rPr lang="it-IT" sz="2400" i="1" dirty="0"/>
              <a:t>and </a:t>
            </a:r>
            <a:r>
              <a:rPr lang="it-IT" sz="2400" i="1" dirty="0" smtClean="0"/>
              <a:t>Portfolio Management</a:t>
            </a:r>
            <a:r>
              <a:rPr lang="it-IT" sz="2400" dirty="0"/>
              <a:t> .</a:t>
            </a:r>
            <a:endParaRPr lang="it-IT" sz="2400" dirty="0" smtClean="0"/>
          </a:p>
        </p:txBody>
      </p:sp>
      <p:sp>
        <p:nvSpPr>
          <p:cNvPr id="3" name="Rettangolo arrotondato 2"/>
          <p:cNvSpPr/>
          <p:nvPr/>
        </p:nvSpPr>
        <p:spPr>
          <a:xfrm rot="16200000">
            <a:off x="4221429" y="-2703537"/>
            <a:ext cx="704170" cy="720080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3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Il PPM in Istat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Segnaposto piè di pagina 1"/>
          <p:cNvSpPr txBox="1">
            <a:spLocks/>
          </p:cNvSpPr>
          <p:nvPr/>
        </p:nvSpPr>
        <p:spPr>
          <a:xfrm>
            <a:off x="510364" y="6388249"/>
            <a:ext cx="6496493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alibri" panose="020F0502020204030204" pitchFamily="34" charset="0"/>
              </a:rPr>
              <a:t>Una metodologia di Project Management per la statistica ufficiale, Rosario Magro – Forum PA</a:t>
            </a:r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7" name="Segnaposto numero diapositiva 2"/>
          <p:cNvSpPr txBox="1">
            <a:spLocks/>
          </p:cNvSpPr>
          <p:nvPr/>
        </p:nvSpPr>
        <p:spPr>
          <a:xfrm>
            <a:off x="7127382" y="6377616"/>
            <a:ext cx="1750812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C751B5-631A-9242-B635-C18491BE6C62}" type="slidenum">
              <a:rPr lang="it-IT" sz="1300" smtClean="0">
                <a:latin typeface="Calibri" panose="020F0502020204030204" pitchFamily="34" charset="0"/>
              </a:rPr>
              <a:pPr/>
              <a:t>3</a:t>
            </a:fld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6435445" y="5410015"/>
            <a:ext cx="2749687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i="1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Tecniche </a:t>
            </a:r>
            <a:r>
              <a:rPr lang="it-IT" i="1" dirty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di </a:t>
            </a:r>
            <a:r>
              <a:rPr lang="it-IT" i="1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Project e Portfolio </a:t>
            </a:r>
            <a:r>
              <a:rPr lang="it-IT" i="1" dirty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M</a:t>
            </a:r>
            <a:r>
              <a:rPr lang="it-IT" i="1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anagement </a:t>
            </a:r>
            <a:endParaRPr lang="it-IT" i="1" dirty="0">
              <a:solidFill>
                <a:schemeClr val="tx1"/>
              </a:solidFill>
            </a:endParaRPr>
          </a:p>
        </p:txBody>
      </p:sp>
      <p:grpSp>
        <p:nvGrpSpPr>
          <p:cNvPr id="54" name="Gruppo 53"/>
          <p:cNvGrpSpPr/>
          <p:nvPr/>
        </p:nvGrpSpPr>
        <p:grpSpPr>
          <a:xfrm rot="1747386">
            <a:off x="5217231" y="4062084"/>
            <a:ext cx="1996232" cy="1124335"/>
            <a:chOff x="2790265" y="2096307"/>
            <a:chExt cx="2622176" cy="1056700"/>
          </a:xfrm>
        </p:grpSpPr>
        <p:cxnSp>
          <p:nvCxnSpPr>
            <p:cNvPr id="58" name="Connettore 1 57"/>
            <p:cNvCxnSpPr/>
            <p:nvPr/>
          </p:nvCxnSpPr>
          <p:spPr>
            <a:xfrm flipH="1">
              <a:off x="2790265" y="2096307"/>
              <a:ext cx="2622176" cy="1056700"/>
            </a:xfrm>
            <a:prstGeom prst="line">
              <a:avLst/>
            </a:prstGeom>
            <a:ln w="38100">
              <a:prstDash val="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9" name="Rettangolo 58"/>
            <p:cNvSpPr/>
            <p:nvPr/>
          </p:nvSpPr>
          <p:spPr>
            <a:xfrm>
              <a:off x="4000271" y="2601486"/>
              <a:ext cx="167974" cy="9338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5" name="Gruppo 54"/>
          <p:cNvGrpSpPr/>
          <p:nvPr/>
        </p:nvGrpSpPr>
        <p:grpSpPr>
          <a:xfrm>
            <a:off x="6574914" y="3811531"/>
            <a:ext cx="2013547" cy="1559830"/>
            <a:chOff x="5819671" y="3443787"/>
            <a:chExt cx="2464520" cy="2042608"/>
          </a:xfrm>
        </p:grpSpPr>
        <p:sp>
          <p:nvSpPr>
            <p:cNvPr id="56" name="Rettangolo arrotondato 55"/>
            <p:cNvSpPr/>
            <p:nvPr/>
          </p:nvSpPr>
          <p:spPr>
            <a:xfrm>
              <a:off x="5819671" y="3443787"/>
              <a:ext cx="2464520" cy="204260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7" name="Picture 3" descr="C:\Users\RosarioM\Desktop\project-update-template-300x16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0615" y="3812496"/>
              <a:ext cx="2382632" cy="1342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Rettangolo 59"/>
          <p:cNvSpPr/>
          <p:nvPr/>
        </p:nvSpPr>
        <p:spPr>
          <a:xfrm>
            <a:off x="3320554" y="5494242"/>
            <a:ext cx="319156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i="1" dirty="0" smtClean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Pianificazione Strategica </a:t>
            </a:r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ttangolo 63"/>
          <p:cNvSpPr/>
          <p:nvPr/>
        </p:nvSpPr>
        <p:spPr>
          <a:xfrm>
            <a:off x="473294" y="5494661"/>
            <a:ext cx="2735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Processo di produzione statistica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Connettore 1 65"/>
          <p:cNvCxnSpPr>
            <a:stCxn id="71" idx="1"/>
            <a:endCxn id="68" idx="3"/>
          </p:cNvCxnSpPr>
          <p:nvPr/>
        </p:nvCxnSpPr>
        <p:spPr>
          <a:xfrm flipH="1">
            <a:off x="2798485" y="4632424"/>
            <a:ext cx="897215" cy="18789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67" name="Gruppo 66"/>
          <p:cNvGrpSpPr/>
          <p:nvPr/>
        </p:nvGrpSpPr>
        <p:grpSpPr>
          <a:xfrm>
            <a:off x="744441" y="3835814"/>
            <a:ext cx="2054044" cy="1630797"/>
            <a:chOff x="750629" y="2913992"/>
            <a:chExt cx="2560559" cy="2225641"/>
          </a:xfrm>
        </p:grpSpPr>
        <p:sp>
          <p:nvSpPr>
            <p:cNvPr id="68" name="Rettangolo arrotondato 67"/>
            <p:cNvSpPr/>
            <p:nvPr/>
          </p:nvSpPr>
          <p:spPr>
            <a:xfrm>
              <a:off x="750629" y="2913992"/>
              <a:ext cx="2560559" cy="222564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045" y="3152710"/>
              <a:ext cx="2371725" cy="173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3" name="Rettangolo 62"/>
          <p:cNvSpPr/>
          <p:nvPr/>
        </p:nvSpPr>
        <p:spPr>
          <a:xfrm rot="2028366" flipV="1">
            <a:off x="3149406" y="4570283"/>
            <a:ext cx="118330" cy="13282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0" name="Gruppo 69"/>
          <p:cNvGrpSpPr/>
          <p:nvPr/>
        </p:nvGrpSpPr>
        <p:grpSpPr>
          <a:xfrm>
            <a:off x="3695700" y="3798236"/>
            <a:ext cx="2172187" cy="1668375"/>
            <a:chOff x="3040912" y="1248366"/>
            <a:chExt cx="3224315" cy="1974554"/>
          </a:xfrm>
        </p:grpSpPr>
        <p:sp>
          <p:nvSpPr>
            <p:cNvPr id="71" name="Rettangolo arrotondato 70"/>
            <p:cNvSpPr/>
            <p:nvPr/>
          </p:nvSpPr>
          <p:spPr>
            <a:xfrm>
              <a:off x="3040912" y="1248366"/>
              <a:ext cx="3224315" cy="1974554"/>
            </a:xfrm>
            <a:prstGeom prst="roundRect">
              <a:avLst/>
            </a:prstGeom>
            <a:solidFill>
              <a:srgbClr val="D43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2" name="Immagine 7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20110" y="1434873"/>
              <a:ext cx="3063229" cy="15969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521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608143" y="4673802"/>
            <a:ext cx="3811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3600">
              <a:lnSpc>
                <a:spcPct val="150000"/>
              </a:lnSpc>
              <a:defRPr/>
            </a:pPr>
            <a:endParaRPr lang="it-IT" altLang="it-IT" sz="1600" b="1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defTabSz="863600">
              <a:lnSpc>
                <a:spcPct val="150000"/>
              </a:lnSpc>
              <a:defRPr/>
            </a:pPr>
            <a:endParaRPr lang="it-IT" altLang="it-IT" sz="16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defTabSz="863600">
              <a:lnSpc>
                <a:spcPct val="150000"/>
              </a:lnSpc>
              <a:defRPr/>
            </a:pPr>
            <a:r>
              <a:rPr lang="it-IT" altLang="it-IT" sz="16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Per ulteriori chiarimenti</a:t>
            </a:r>
          </a:p>
          <a:p>
            <a:pPr defTabSz="863600">
              <a:lnSpc>
                <a:spcPct val="150000"/>
              </a:lnSpc>
              <a:defRPr/>
            </a:pPr>
            <a:r>
              <a:rPr lang="it-IT" altLang="it-IT" sz="16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rosario.magro@istat.it</a:t>
            </a:r>
            <a:endParaRPr lang="it-IT" altLang="it-IT" sz="16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Immagine 1" descr="shutterstock_5995268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88840"/>
            <a:ext cx="3731593" cy="422777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 rot="20863620">
            <a:off x="2523628" y="831365"/>
            <a:ext cx="33954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0" dirty="0" smtClean="0">
                <a:solidFill>
                  <a:srgbClr val="760000"/>
                </a:solidFill>
                <a:latin typeface="Brush Script MT" panose="03060802040406070304" pitchFamily="66" charset="0"/>
              </a:rPr>
              <a:t>Grazie</a:t>
            </a:r>
            <a:endParaRPr lang="it-IT" sz="12000" dirty="0">
              <a:solidFill>
                <a:srgbClr val="76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510364" y="6388249"/>
            <a:ext cx="6496493" cy="365125"/>
          </a:xfrm>
        </p:spPr>
        <p:txBody>
          <a:bodyPr/>
          <a:lstStyle/>
          <a:p>
            <a:r>
              <a:rPr lang="it-IT" sz="1300" dirty="0">
                <a:latin typeface="Calibri" panose="020F0502020204030204" pitchFamily="34" charset="0"/>
              </a:rPr>
              <a:t>Una metodologia di Project Management per la statistica ufficiale, Rosario Magro – Forum PA</a:t>
            </a:r>
          </a:p>
        </p:txBody>
      </p:sp>
      <p:sp>
        <p:nvSpPr>
          <p:cNvPr id="7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127382" y="6377616"/>
            <a:ext cx="1750812" cy="365125"/>
          </a:xfrm>
        </p:spPr>
        <p:txBody>
          <a:bodyPr/>
          <a:lstStyle/>
          <a:p>
            <a:fld id="{E0C751B5-631A-9242-B635-C18491BE6C62}" type="slidenum">
              <a:rPr lang="it-IT" sz="1300">
                <a:latin typeface="Calibri" panose="020F0502020204030204" pitchFamily="34" charset="0"/>
              </a:rPr>
              <a:t>30</a:t>
            </a:fld>
            <a:endParaRPr lang="it-IT" sz="13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3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0550" y="1492250"/>
            <a:ext cx="7858042" cy="1162050"/>
          </a:xfrm>
        </p:spPr>
        <p:txBody>
          <a:bodyPr/>
          <a:lstStyle/>
          <a:p>
            <a:pPr lvl="1" algn="just" defTabSz="457200" rtl="0">
              <a:spcBef>
                <a:spcPct val="0"/>
              </a:spcBef>
            </a:pPr>
            <a:r>
              <a:rPr lang="it-IT" sz="2000" dirty="0" smtClean="0"/>
              <a:t>La </a:t>
            </a:r>
            <a:r>
              <a:rPr lang="it-IT" sz="2000" i="1" dirty="0" smtClean="0"/>
              <a:t>Pianificazione Strategica</a:t>
            </a:r>
            <a:r>
              <a:rPr lang="it-IT" sz="2000" dirty="0" smtClean="0"/>
              <a:t> adotta u</a:t>
            </a:r>
            <a:r>
              <a:rPr lang="it-IT" altLang="it-IT" sz="2000" dirty="0" smtClean="0"/>
              <a:t>n </a:t>
            </a:r>
            <a:r>
              <a:rPr lang="it-IT" altLang="it-IT" sz="2000" dirty="0" smtClean="0"/>
              <a:t>approccio di </a:t>
            </a:r>
            <a:r>
              <a:rPr lang="it-IT" altLang="it-IT" sz="2000" dirty="0" smtClean="0"/>
              <a:t>tipo </a:t>
            </a:r>
            <a:r>
              <a:rPr lang="it-IT" altLang="it-IT" sz="2000" dirty="0" smtClean="0"/>
              <a:t>Top </a:t>
            </a:r>
            <a:r>
              <a:rPr lang="it-IT" altLang="it-IT" sz="2000" dirty="0"/>
              <a:t>D</a:t>
            </a:r>
            <a:r>
              <a:rPr lang="it-IT" altLang="it-IT" sz="2000" dirty="0" smtClean="0"/>
              <a:t>own</a:t>
            </a:r>
            <a:r>
              <a:rPr lang="it-IT" altLang="it-IT" sz="2000" dirty="0" smtClean="0"/>
              <a:t>, </a:t>
            </a:r>
            <a:r>
              <a:rPr lang="it-IT" sz="2000" dirty="0" smtClean="0"/>
              <a:t>basato su strategie ben definite, comunicate e misurabili,</a:t>
            </a:r>
            <a:r>
              <a:rPr lang="it-IT" altLang="it-IT" sz="2000" dirty="0" smtClean="0"/>
              <a:t> consentendo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85750" y="2837433"/>
            <a:ext cx="4576350" cy="2885790"/>
          </a:xfrm>
        </p:spPr>
        <p:txBody>
          <a:bodyPr/>
          <a:lstStyle/>
          <a:p>
            <a:pPr marL="742950" lvl="2" indent="-342900" algn="just">
              <a:buFont typeface="Wingdings" panose="05000000000000000000" pitchFamily="2" charset="2"/>
              <a:buChar char="ü"/>
            </a:pPr>
            <a:r>
              <a:rPr lang="it-IT" altLang="it-IT" sz="2000" dirty="0">
                <a:latin typeface="Arial" pitchFamily="34" charset="0"/>
                <a:cs typeface="Arial" pitchFamily="34" charset="0"/>
              </a:rPr>
              <a:t>l’aumento dell’allineamento alla strategia generale dell’Ente;</a:t>
            </a:r>
          </a:p>
          <a:p>
            <a:pPr marL="742950" lvl="2" indent="-342900" algn="just">
              <a:buFont typeface="Wingdings" panose="05000000000000000000" pitchFamily="2" charset="2"/>
              <a:buChar char="ü"/>
            </a:pPr>
            <a:r>
              <a:rPr lang="it-IT" altLang="it-IT" sz="2000" dirty="0">
                <a:latin typeface="Arial" pitchFamily="34" charset="0"/>
                <a:cs typeface="Arial" pitchFamily="34" charset="0"/>
              </a:rPr>
              <a:t>il governo delle iniziative; </a:t>
            </a:r>
          </a:p>
          <a:p>
            <a:pPr marL="742950" lvl="2" indent="-342900" algn="just">
              <a:buFont typeface="Wingdings" panose="05000000000000000000" pitchFamily="2" charset="2"/>
              <a:buChar char="ü"/>
            </a:pPr>
            <a:r>
              <a:rPr lang="it-IT" altLang="it-IT" sz="2000" dirty="0">
                <a:latin typeface="Arial" pitchFamily="34" charset="0"/>
                <a:cs typeface="Arial" pitchFamily="34" charset="0"/>
              </a:rPr>
              <a:t>il controllo dell’impiego </a:t>
            </a:r>
            <a:r>
              <a:rPr lang="it-IT" altLang="it-IT" sz="2000" dirty="0" smtClean="0">
                <a:latin typeface="Arial" pitchFamily="34" charset="0"/>
                <a:cs typeface="Arial" pitchFamily="34" charset="0"/>
              </a:rPr>
              <a:t>delle </a:t>
            </a:r>
            <a:r>
              <a:rPr lang="it-IT" altLang="it-IT" sz="2000" dirty="0">
                <a:latin typeface="Arial" pitchFamily="34" charset="0"/>
                <a:cs typeface="Arial" pitchFamily="34" charset="0"/>
              </a:rPr>
              <a:t>risorse e dei risultati conseguiti; </a:t>
            </a:r>
          </a:p>
          <a:p>
            <a:pPr marL="742950" lvl="2" indent="-342900" algn="just">
              <a:buFont typeface="Wingdings" panose="05000000000000000000" pitchFamily="2" charset="2"/>
              <a:buChar char="ü"/>
            </a:pPr>
            <a:r>
              <a:rPr lang="it-IT" altLang="it-IT" sz="2000" dirty="0">
                <a:latin typeface="Arial" pitchFamily="34" charset="0"/>
                <a:cs typeface="Arial" pitchFamily="34" charset="0"/>
              </a:rPr>
              <a:t>la flessibilità nella gestione delle criticità.</a:t>
            </a:r>
          </a:p>
          <a:p>
            <a:endParaRPr lang="it-IT" dirty="0"/>
          </a:p>
        </p:txBody>
      </p:sp>
      <p:grpSp>
        <p:nvGrpSpPr>
          <p:cNvPr id="46" name="Gruppo 45"/>
          <p:cNvGrpSpPr/>
          <p:nvPr/>
        </p:nvGrpSpPr>
        <p:grpSpPr>
          <a:xfrm>
            <a:off x="5033550" y="2619706"/>
            <a:ext cx="3623580" cy="2741637"/>
            <a:chOff x="5287617" y="3220278"/>
            <a:chExt cx="3623580" cy="2741637"/>
          </a:xfrm>
        </p:grpSpPr>
        <p:grpSp>
          <p:nvGrpSpPr>
            <p:cNvPr id="47" name="Gruppo 46"/>
            <p:cNvGrpSpPr/>
            <p:nvPr/>
          </p:nvGrpSpPr>
          <p:grpSpPr>
            <a:xfrm>
              <a:off x="6241764" y="3220278"/>
              <a:ext cx="2669433" cy="2741637"/>
              <a:chOff x="6241764" y="3230217"/>
              <a:chExt cx="2669433" cy="2741637"/>
            </a:xfrm>
          </p:grpSpPr>
          <p:sp>
            <p:nvSpPr>
              <p:cNvPr id="56" name="Cilindro 4"/>
              <p:cNvSpPr/>
              <p:nvPr/>
            </p:nvSpPr>
            <p:spPr>
              <a:xfrm>
                <a:off x="6420669" y="3657602"/>
                <a:ext cx="457200" cy="2314252"/>
              </a:xfrm>
              <a:custGeom>
                <a:avLst/>
                <a:gdLst>
                  <a:gd name="connsiteX0" fmla="*/ 0 w 457200"/>
                  <a:gd name="connsiteY0" fmla="*/ 57150 h 2254617"/>
                  <a:gd name="connsiteX1" fmla="*/ 228600 w 457200"/>
                  <a:gd name="connsiteY1" fmla="*/ 114300 h 2254617"/>
                  <a:gd name="connsiteX2" fmla="*/ 457200 w 457200"/>
                  <a:gd name="connsiteY2" fmla="*/ 57150 h 2254617"/>
                  <a:gd name="connsiteX3" fmla="*/ 457200 w 457200"/>
                  <a:gd name="connsiteY3" fmla="*/ 2197467 h 2254617"/>
                  <a:gd name="connsiteX4" fmla="*/ 228600 w 457200"/>
                  <a:gd name="connsiteY4" fmla="*/ 2254617 h 2254617"/>
                  <a:gd name="connsiteX5" fmla="*/ 0 w 457200"/>
                  <a:gd name="connsiteY5" fmla="*/ 2197467 h 2254617"/>
                  <a:gd name="connsiteX6" fmla="*/ 0 w 457200"/>
                  <a:gd name="connsiteY6" fmla="*/ 57150 h 2254617"/>
                  <a:gd name="connsiteX0" fmla="*/ 0 w 457200"/>
                  <a:gd name="connsiteY0" fmla="*/ 57150 h 2254617"/>
                  <a:gd name="connsiteX1" fmla="*/ 228600 w 457200"/>
                  <a:gd name="connsiteY1" fmla="*/ 0 h 2254617"/>
                  <a:gd name="connsiteX2" fmla="*/ 457200 w 457200"/>
                  <a:gd name="connsiteY2" fmla="*/ 57150 h 2254617"/>
                  <a:gd name="connsiteX3" fmla="*/ 228600 w 457200"/>
                  <a:gd name="connsiteY3" fmla="*/ 114300 h 2254617"/>
                  <a:gd name="connsiteX4" fmla="*/ 0 w 457200"/>
                  <a:gd name="connsiteY4" fmla="*/ 57150 h 2254617"/>
                  <a:gd name="connsiteX0" fmla="*/ 457200 w 457200"/>
                  <a:gd name="connsiteY0" fmla="*/ 57150 h 2254617"/>
                  <a:gd name="connsiteX1" fmla="*/ 228600 w 457200"/>
                  <a:gd name="connsiteY1" fmla="*/ 114300 h 2254617"/>
                  <a:gd name="connsiteX2" fmla="*/ 0 w 457200"/>
                  <a:gd name="connsiteY2" fmla="*/ 57150 h 2254617"/>
                  <a:gd name="connsiteX3" fmla="*/ 228600 w 457200"/>
                  <a:gd name="connsiteY3" fmla="*/ 0 h 2254617"/>
                  <a:gd name="connsiteX4" fmla="*/ 457200 w 457200"/>
                  <a:gd name="connsiteY4" fmla="*/ 57150 h 2254617"/>
                  <a:gd name="connsiteX5" fmla="*/ 457200 w 457200"/>
                  <a:gd name="connsiteY5" fmla="*/ 2197467 h 2254617"/>
                  <a:gd name="connsiteX6" fmla="*/ 228600 w 457200"/>
                  <a:gd name="connsiteY6" fmla="*/ 2254617 h 2254617"/>
                  <a:gd name="connsiteX7" fmla="*/ 0 w 457200"/>
                  <a:gd name="connsiteY7" fmla="*/ 2197467 h 2254617"/>
                  <a:gd name="connsiteX8" fmla="*/ 0 w 457200"/>
                  <a:gd name="connsiteY8" fmla="*/ 57150 h 2254617"/>
                  <a:gd name="connsiteX0" fmla="*/ 0 w 457200"/>
                  <a:gd name="connsiteY0" fmla="*/ 57150 h 2314252"/>
                  <a:gd name="connsiteX1" fmla="*/ 228600 w 457200"/>
                  <a:gd name="connsiteY1" fmla="*/ 114300 h 2314252"/>
                  <a:gd name="connsiteX2" fmla="*/ 457200 w 457200"/>
                  <a:gd name="connsiteY2" fmla="*/ 57150 h 2314252"/>
                  <a:gd name="connsiteX3" fmla="*/ 457200 w 457200"/>
                  <a:gd name="connsiteY3" fmla="*/ 2197467 h 2314252"/>
                  <a:gd name="connsiteX4" fmla="*/ 228600 w 457200"/>
                  <a:gd name="connsiteY4" fmla="*/ 2254617 h 2314252"/>
                  <a:gd name="connsiteX5" fmla="*/ 0 w 457200"/>
                  <a:gd name="connsiteY5" fmla="*/ 2197467 h 2314252"/>
                  <a:gd name="connsiteX6" fmla="*/ 0 w 457200"/>
                  <a:gd name="connsiteY6" fmla="*/ 57150 h 2314252"/>
                  <a:gd name="connsiteX0" fmla="*/ 0 w 457200"/>
                  <a:gd name="connsiteY0" fmla="*/ 57150 h 2314252"/>
                  <a:gd name="connsiteX1" fmla="*/ 228600 w 457200"/>
                  <a:gd name="connsiteY1" fmla="*/ 0 h 2314252"/>
                  <a:gd name="connsiteX2" fmla="*/ 457200 w 457200"/>
                  <a:gd name="connsiteY2" fmla="*/ 57150 h 2314252"/>
                  <a:gd name="connsiteX3" fmla="*/ 228600 w 457200"/>
                  <a:gd name="connsiteY3" fmla="*/ 114300 h 2314252"/>
                  <a:gd name="connsiteX4" fmla="*/ 0 w 457200"/>
                  <a:gd name="connsiteY4" fmla="*/ 57150 h 2314252"/>
                  <a:gd name="connsiteX0" fmla="*/ 457200 w 457200"/>
                  <a:gd name="connsiteY0" fmla="*/ 57150 h 2314252"/>
                  <a:gd name="connsiteX1" fmla="*/ 228600 w 457200"/>
                  <a:gd name="connsiteY1" fmla="*/ 114300 h 2314252"/>
                  <a:gd name="connsiteX2" fmla="*/ 0 w 457200"/>
                  <a:gd name="connsiteY2" fmla="*/ 57150 h 2314252"/>
                  <a:gd name="connsiteX3" fmla="*/ 228600 w 457200"/>
                  <a:gd name="connsiteY3" fmla="*/ 0 h 2314252"/>
                  <a:gd name="connsiteX4" fmla="*/ 457200 w 457200"/>
                  <a:gd name="connsiteY4" fmla="*/ 57150 h 2314252"/>
                  <a:gd name="connsiteX5" fmla="*/ 457200 w 457200"/>
                  <a:gd name="connsiteY5" fmla="*/ 2197467 h 2314252"/>
                  <a:gd name="connsiteX6" fmla="*/ 228600 w 457200"/>
                  <a:gd name="connsiteY6" fmla="*/ 2314252 h 2314252"/>
                  <a:gd name="connsiteX7" fmla="*/ 0 w 457200"/>
                  <a:gd name="connsiteY7" fmla="*/ 2197467 h 2314252"/>
                  <a:gd name="connsiteX8" fmla="*/ 0 w 457200"/>
                  <a:gd name="connsiteY8" fmla="*/ 57150 h 23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200" h="2314252" stroke="0" extrusionOk="0">
                    <a:moveTo>
                      <a:pt x="0" y="57150"/>
                    </a:moveTo>
                    <a:cubicBezTo>
                      <a:pt x="0" y="88713"/>
                      <a:pt x="102348" y="114300"/>
                      <a:pt x="228600" y="114300"/>
                    </a:cubicBezTo>
                    <a:cubicBezTo>
                      <a:pt x="354852" y="114300"/>
                      <a:pt x="457200" y="88713"/>
                      <a:pt x="457200" y="57150"/>
                    </a:cubicBezTo>
                    <a:lnTo>
                      <a:pt x="457200" y="2197467"/>
                    </a:lnTo>
                    <a:cubicBezTo>
                      <a:pt x="457200" y="2229030"/>
                      <a:pt x="354852" y="2254617"/>
                      <a:pt x="228600" y="2254617"/>
                    </a:cubicBezTo>
                    <a:cubicBezTo>
                      <a:pt x="102348" y="2254617"/>
                      <a:pt x="0" y="2229030"/>
                      <a:pt x="0" y="2197467"/>
                    </a:cubicBezTo>
                    <a:lnTo>
                      <a:pt x="0" y="57150"/>
                    </a:lnTo>
                    <a:close/>
                  </a:path>
                  <a:path w="457200" h="2314252" fill="lighten" stroke="0" extrusionOk="0">
                    <a:moveTo>
                      <a:pt x="0" y="57150"/>
                    </a:moveTo>
                    <a:cubicBezTo>
                      <a:pt x="0" y="25587"/>
                      <a:pt x="102348" y="0"/>
                      <a:pt x="228600" y="0"/>
                    </a:cubicBezTo>
                    <a:cubicBezTo>
                      <a:pt x="354852" y="0"/>
                      <a:pt x="457200" y="25587"/>
                      <a:pt x="457200" y="57150"/>
                    </a:cubicBezTo>
                    <a:cubicBezTo>
                      <a:pt x="457200" y="88713"/>
                      <a:pt x="354852" y="114300"/>
                      <a:pt x="228600" y="114300"/>
                    </a:cubicBezTo>
                    <a:cubicBezTo>
                      <a:pt x="102348" y="114300"/>
                      <a:pt x="0" y="88713"/>
                      <a:pt x="0" y="57150"/>
                    </a:cubicBezTo>
                    <a:close/>
                  </a:path>
                  <a:path w="457200" h="2314252" fill="none" extrusionOk="0">
                    <a:moveTo>
                      <a:pt x="457200" y="57150"/>
                    </a:moveTo>
                    <a:cubicBezTo>
                      <a:pt x="457200" y="88713"/>
                      <a:pt x="354852" y="114300"/>
                      <a:pt x="228600" y="114300"/>
                    </a:cubicBezTo>
                    <a:cubicBezTo>
                      <a:pt x="102348" y="114300"/>
                      <a:pt x="0" y="88713"/>
                      <a:pt x="0" y="57150"/>
                    </a:cubicBezTo>
                    <a:cubicBezTo>
                      <a:pt x="0" y="25587"/>
                      <a:pt x="102348" y="0"/>
                      <a:pt x="228600" y="0"/>
                    </a:cubicBezTo>
                    <a:cubicBezTo>
                      <a:pt x="354852" y="0"/>
                      <a:pt x="457200" y="25587"/>
                      <a:pt x="457200" y="57150"/>
                    </a:cubicBezTo>
                    <a:lnTo>
                      <a:pt x="457200" y="2197467"/>
                    </a:lnTo>
                    <a:cubicBezTo>
                      <a:pt x="457200" y="2229030"/>
                      <a:pt x="354852" y="2314252"/>
                      <a:pt x="228600" y="2314252"/>
                    </a:cubicBezTo>
                    <a:cubicBezTo>
                      <a:pt x="102348" y="2314252"/>
                      <a:pt x="0" y="2229030"/>
                      <a:pt x="0" y="2197467"/>
                    </a:cubicBezTo>
                    <a:lnTo>
                      <a:pt x="0" y="57150"/>
                    </a:lnTo>
                  </a:path>
                </a:pathLst>
              </a:custGeom>
              <a:gradFill>
                <a:gsLst>
                  <a:gs pos="0">
                    <a:srgbClr val="8488C4"/>
                  </a:gs>
                  <a:gs pos="2000">
                    <a:srgbClr val="D4DEFF"/>
                  </a:gs>
                  <a:gs pos="100000">
                    <a:srgbClr val="D4DEFF"/>
                  </a:gs>
                  <a:gs pos="100000">
                    <a:srgbClr val="96AB94"/>
                  </a:gs>
                </a:gsLst>
                <a:lin ang="16200000" scaled="0"/>
              </a:gradFill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7" name="Ovale 56"/>
              <p:cNvSpPr/>
              <p:nvPr/>
            </p:nvSpPr>
            <p:spPr>
              <a:xfrm>
                <a:off x="6351095" y="3230217"/>
                <a:ext cx="586408" cy="725557"/>
              </a:xfrm>
              <a:prstGeom prst="ellipse">
                <a:avLst/>
              </a:prstGeom>
              <a:gradFill>
                <a:gsLst>
                  <a:gs pos="89000">
                    <a:srgbClr val="00B0F0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8" name="Cilindro 4"/>
              <p:cNvSpPr/>
              <p:nvPr/>
            </p:nvSpPr>
            <p:spPr>
              <a:xfrm>
                <a:off x="7999333" y="3657602"/>
                <a:ext cx="457200" cy="2314252"/>
              </a:xfrm>
              <a:custGeom>
                <a:avLst/>
                <a:gdLst>
                  <a:gd name="connsiteX0" fmla="*/ 0 w 457200"/>
                  <a:gd name="connsiteY0" fmla="*/ 57150 h 2254617"/>
                  <a:gd name="connsiteX1" fmla="*/ 228600 w 457200"/>
                  <a:gd name="connsiteY1" fmla="*/ 114300 h 2254617"/>
                  <a:gd name="connsiteX2" fmla="*/ 457200 w 457200"/>
                  <a:gd name="connsiteY2" fmla="*/ 57150 h 2254617"/>
                  <a:gd name="connsiteX3" fmla="*/ 457200 w 457200"/>
                  <a:gd name="connsiteY3" fmla="*/ 2197467 h 2254617"/>
                  <a:gd name="connsiteX4" fmla="*/ 228600 w 457200"/>
                  <a:gd name="connsiteY4" fmla="*/ 2254617 h 2254617"/>
                  <a:gd name="connsiteX5" fmla="*/ 0 w 457200"/>
                  <a:gd name="connsiteY5" fmla="*/ 2197467 h 2254617"/>
                  <a:gd name="connsiteX6" fmla="*/ 0 w 457200"/>
                  <a:gd name="connsiteY6" fmla="*/ 57150 h 2254617"/>
                  <a:gd name="connsiteX0" fmla="*/ 0 w 457200"/>
                  <a:gd name="connsiteY0" fmla="*/ 57150 h 2254617"/>
                  <a:gd name="connsiteX1" fmla="*/ 228600 w 457200"/>
                  <a:gd name="connsiteY1" fmla="*/ 0 h 2254617"/>
                  <a:gd name="connsiteX2" fmla="*/ 457200 w 457200"/>
                  <a:gd name="connsiteY2" fmla="*/ 57150 h 2254617"/>
                  <a:gd name="connsiteX3" fmla="*/ 228600 w 457200"/>
                  <a:gd name="connsiteY3" fmla="*/ 114300 h 2254617"/>
                  <a:gd name="connsiteX4" fmla="*/ 0 w 457200"/>
                  <a:gd name="connsiteY4" fmla="*/ 57150 h 2254617"/>
                  <a:gd name="connsiteX0" fmla="*/ 457200 w 457200"/>
                  <a:gd name="connsiteY0" fmla="*/ 57150 h 2254617"/>
                  <a:gd name="connsiteX1" fmla="*/ 228600 w 457200"/>
                  <a:gd name="connsiteY1" fmla="*/ 114300 h 2254617"/>
                  <a:gd name="connsiteX2" fmla="*/ 0 w 457200"/>
                  <a:gd name="connsiteY2" fmla="*/ 57150 h 2254617"/>
                  <a:gd name="connsiteX3" fmla="*/ 228600 w 457200"/>
                  <a:gd name="connsiteY3" fmla="*/ 0 h 2254617"/>
                  <a:gd name="connsiteX4" fmla="*/ 457200 w 457200"/>
                  <a:gd name="connsiteY4" fmla="*/ 57150 h 2254617"/>
                  <a:gd name="connsiteX5" fmla="*/ 457200 w 457200"/>
                  <a:gd name="connsiteY5" fmla="*/ 2197467 h 2254617"/>
                  <a:gd name="connsiteX6" fmla="*/ 228600 w 457200"/>
                  <a:gd name="connsiteY6" fmla="*/ 2254617 h 2254617"/>
                  <a:gd name="connsiteX7" fmla="*/ 0 w 457200"/>
                  <a:gd name="connsiteY7" fmla="*/ 2197467 h 2254617"/>
                  <a:gd name="connsiteX8" fmla="*/ 0 w 457200"/>
                  <a:gd name="connsiteY8" fmla="*/ 57150 h 2254617"/>
                  <a:gd name="connsiteX0" fmla="*/ 0 w 457200"/>
                  <a:gd name="connsiteY0" fmla="*/ 57150 h 2314252"/>
                  <a:gd name="connsiteX1" fmla="*/ 228600 w 457200"/>
                  <a:gd name="connsiteY1" fmla="*/ 114300 h 2314252"/>
                  <a:gd name="connsiteX2" fmla="*/ 457200 w 457200"/>
                  <a:gd name="connsiteY2" fmla="*/ 57150 h 2314252"/>
                  <a:gd name="connsiteX3" fmla="*/ 457200 w 457200"/>
                  <a:gd name="connsiteY3" fmla="*/ 2197467 h 2314252"/>
                  <a:gd name="connsiteX4" fmla="*/ 228600 w 457200"/>
                  <a:gd name="connsiteY4" fmla="*/ 2254617 h 2314252"/>
                  <a:gd name="connsiteX5" fmla="*/ 0 w 457200"/>
                  <a:gd name="connsiteY5" fmla="*/ 2197467 h 2314252"/>
                  <a:gd name="connsiteX6" fmla="*/ 0 w 457200"/>
                  <a:gd name="connsiteY6" fmla="*/ 57150 h 2314252"/>
                  <a:gd name="connsiteX0" fmla="*/ 0 w 457200"/>
                  <a:gd name="connsiteY0" fmla="*/ 57150 h 2314252"/>
                  <a:gd name="connsiteX1" fmla="*/ 228600 w 457200"/>
                  <a:gd name="connsiteY1" fmla="*/ 0 h 2314252"/>
                  <a:gd name="connsiteX2" fmla="*/ 457200 w 457200"/>
                  <a:gd name="connsiteY2" fmla="*/ 57150 h 2314252"/>
                  <a:gd name="connsiteX3" fmla="*/ 228600 w 457200"/>
                  <a:gd name="connsiteY3" fmla="*/ 114300 h 2314252"/>
                  <a:gd name="connsiteX4" fmla="*/ 0 w 457200"/>
                  <a:gd name="connsiteY4" fmla="*/ 57150 h 2314252"/>
                  <a:gd name="connsiteX0" fmla="*/ 457200 w 457200"/>
                  <a:gd name="connsiteY0" fmla="*/ 57150 h 2314252"/>
                  <a:gd name="connsiteX1" fmla="*/ 228600 w 457200"/>
                  <a:gd name="connsiteY1" fmla="*/ 114300 h 2314252"/>
                  <a:gd name="connsiteX2" fmla="*/ 0 w 457200"/>
                  <a:gd name="connsiteY2" fmla="*/ 57150 h 2314252"/>
                  <a:gd name="connsiteX3" fmla="*/ 228600 w 457200"/>
                  <a:gd name="connsiteY3" fmla="*/ 0 h 2314252"/>
                  <a:gd name="connsiteX4" fmla="*/ 457200 w 457200"/>
                  <a:gd name="connsiteY4" fmla="*/ 57150 h 2314252"/>
                  <a:gd name="connsiteX5" fmla="*/ 457200 w 457200"/>
                  <a:gd name="connsiteY5" fmla="*/ 2197467 h 2314252"/>
                  <a:gd name="connsiteX6" fmla="*/ 228600 w 457200"/>
                  <a:gd name="connsiteY6" fmla="*/ 2314252 h 2314252"/>
                  <a:gd name="connsiteX7" fmla="*/ 0 w 457200"/>
                  <a:gd name="connsiteY7" fmla="*/ 2197467 h 2314252"/>
                  <a:gd name="connsiteX8" fmla="*/ 0 w 457200"/>
                  <a:gd name="connsiteY8" fmla="*/ 57150 h 23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200" h="2314252" stroke="0" extrusionOk="0">
                    <a:moveTo>
                      <a:pt x="0" y="57150"/>
                    </a:moveTo>
                    <a:cubicBezTo>
                      <a:pt x="0" y="88713"/>
                      <a:pt x="102348" y="114300"/>
                      <a:pt x="228600" y="114300"/>
                    </a:cubicBezTo>
                    <a:cubicBezTo>
                      <a:pt x="354852" y="114300"/>
                      <a:pt x="457200" y="88713"/>
                      <a:pt x="457200" y="57150"/>
                    </a:cubicBezTo>
                    <a:lnTo>
                      <a:pt x="457200" y="2197467"/>
                    </a:lnTo>
                    <a:cubicBezTo>
                      <a:pt x="457200" y="2229030"/>
                      <a:pt x="354852" y="2254617"/>
                      <a:pt x="228600" y="2254617"/>
                    </a:cubicBezTo>
                    <a:cubicBezTo>
                      <a:pt x="102348" y="2254617"/>
                      <a:pt x="0" y="2229030"/>
                      <a:pt x="0" y="2197467"/>
                    </a:cubicBezTo>
                    <a:lnTo>
                      <a:pt x="0" y="57150"/>
                    </a:lnTo>
                    <a:close/>
                  </a:path>
                  <a:path w="457200" h="2314252" fill="lighten" stroke="0" extrusionOk="0">
                    <a:moveTo>
                      <a:pt x="0" y="57150"/>
                    </a:moveTo>
                    <a:cubicBezTo>
                      <a:pt x="0" y="25587"/>
                      <a:pt x="102348" y="0"/>
                      <a:pt x="228600" y="0"/>
                    </a:cubicBezTo>
                    <a:cubicBezTo>
                      <a:pt x="354852" y="0"/>
                      <a:pt x="457200" y="25587"/>
                      <a:pt x="457200" y="57150"/>
                    </a:cubicBezTo>
                    <a:cubicBezTo>
                      <a:pt x="457200" y="88713"/>
                      <a:pt x="354852" y="114300"/>
                      <a:pt x="228600" y="114300"/>
                    </a:cubicBezTo>
                    <a:cubicBezTo>
                      <a:pt x="102348" y="114300"/>
                      <a:pt x="0" y="88713"/>
                      <a:pt x="0" y="57150"/>
                    </a:cubicBezTo>
                    <a:close/>
                  </a:path>
                  <a:path w="457200" h="2314252" fill="none" extrusionOk="0">
                    <a:moveTo>
                      <a:pt x="457200" y="57150"/>
                    </a:moveTo>
                    <a:cubicBezTo>
                      <a:pt x="457200" y="88713"/>
                      <a:pt x="354852" y="114300"/>
                      <a:pt x="228600" y="114300"/>
                    </a:cubicBezTo>
                    <a:cubicBezTo>
                      <a:pt x="102348" y="114300"/>
                      <a:pt x="0" y="88713"/>
                      <a:pt x="0" y="57150"/>
                    </a:cubicBezTo>
                    <a:cubicBezTo>
                      <a:pt x="0" y="25587"/>
                      <a:pt x="102348" y="0"/>
                      <a:pt x="228600" y="0"/>
                    </a:cubicBezTo>
                    <a:cubicBezTo>
                      <a:pt x="354852" y="0"/>
                      <a:pt x="457200" y="25587"/>
                      <a:pt x="457200" y="57150"/>
                    </a:cubicBezTo>
                    <a:lnTo>
                      <a:pt x="457200" y="2197467"/>
                    </a:lnTo>
                    <a:cubicBezTo>
                      <a:pt x="457200" y="2229030"/>
                      <a:pt x="354852" y="2314252"/>
                      <a:pt x="228600" y="2314252"/>
                    </a:cubicBezTo>
                    <a:cubicBezTo>
                      <a:pt x="102348" y="2314252"/>
                      <a:pt x="0" y="2229030"/>
                      <a:pt x="0" y="2197467"/>
                    </a:cubicBezTo>
                    <a:lnTo>
                      <a:pt x="0" y="57150"/>
                    </a:lnTo>
                  </a:path>
                </a:pathLst>
              </a:custGeom>
              <a:gradFill>
                <a:gsLst>
                  <a:gs pos="0">
                    <a:srgbClr val="8488C4"/>
                  </a:gs>
                  <a:gs pos="2000">
                    <a:srgbClr val="D4DEFF"/>
                  </a:gs>
                  <a:gs pos="100000">
                    <a:srgbClr val="D4DEFF"/>
                  </a:gs>
                  <a:gs pos="100000">
                    <a:srgbClr val="96AB94"/>
                  </a:gs>
                </a:gsLst>
                <a:lin ang="16200000" scaled="0"/>
              </a:gradFill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9" name="Cilindro 4"/>
              <p:cNvSpPr/>
              <p:nvPr/>
            </p:nvSpPr>
            <p:spPr>
              <a:xfrm>
                <a:off x="7220539" y="3657602"/>
                <a:ext cx="457200" cy="2314252"/>
              </a:xfrm>
              <a:custGeom>
                <a:avLst/>
                <a:gdLst>
                  <a:gd name="connsiteX0" fmla="*/ 0 w 457200"/>
                  <a:gd name="connsiteY0" fmla="*/ 57150 h 2254617"/>
                  <a:gd name="connsiteX1" fmla="*/ 228600 w 457200"/>
                  <a:gd name="connsiteY1" fmla="*/ 114300 h 2254617"/>
                  <a:gd name="connsiteX2" fmla="*/ 457200 w 457200"/>
                  <a:gd name="connsiteY2" fmla="*/ 57150 h 2254617"/>
                  <a:gd name="connsiteX3" fmla="*/ 457200 w 457200"/>
                  <a:gd name="connsiteY3" fmla="*/ 2197467 h 2254617"/>
                  <a:gd name="connsiteX4" fmla="*/ 228600 w 457200"/>
                  <a:gd name="connsiteY4" fmla="*/ 2254617 h 2254617"/>
                  <a:gd name="connsiteX5" fmla="*/ 0 w 457200"/>
                  <a:gd name="connsiteY5" fmla="*/ 2197467 h 2254617"/>
                  <a:gd name="connsiteX6" fmla="*/ 0 w 457200"/>
                  <a:gd name="connsiteY6" fmla="*/ 57150 h 2254617"/>
                  <a:gd name="connsiteX0" fmla="*/ 0 w 457200"/>
                  <a:gd name="connsiteY0" fmla="*/ 57150 h 2254617"/>
                  <a:gd name="connsiteX1" fmla="*/ 228600 w 457200"/>
                  <a:gd name="connsiteY1" fmla="*/ 0 h 2254617"/>
                  <a:gd name="connsiteX2" fmla="*/ 457200 w 457200"/>
                  <a:gd name="connsiteY2" fmla="*/ 57150 h 2254617"/>
                  <a:gd name="connsiteX3" fmla="*/ 228600 w 457200"/>
                  <a:gd name="connsiteY3" fmla="*/ 114300 h 2254617"/>
                  <a:gd name="connsiteX4" fmla="*/ 0 w 457200"/>
                  <a:gd name="connsiteY4" fmla="*/ 57150 h 2254617"/>
                  <a:gd name="connsiteX0" fmla="*/ 457200 w 457200"/>
                  <a:gd name="connsiteY0" fmla="*/ 57150 h 2254617"/>
                  <a:gd name="connsiteX1" fmla="*/ 228600 w 457200"/>
                  <a:gd name="connsiteY1" fmla="*/ 114300 h 2254617"/>
                  <a:gd name="connsiteX2" fmla="*/ 0 w 457200"/>
                  <a:gd name="connsiteY2" fmla="*/ 57150 h 2254617"/>
                  <a:gd name="connsiteX3" fmla="*/ 228600 w 457200"/>
                  <a:gd name="connsiteY3" fmla="*/ 0 h 2254617"/>
                  <a:gd name="connsiteX4" fmla="*/ 457200 w 457200"/>
                  <a:gd name="connsiteY4" fmla="*/ 57150 h 2254617"/>
                  <a:gd name="connsiteX5" fmla="*/ 457200 w 457200"/>
                  <a:gd name="connsiteY5" fmla="*/ 2197467 h 2254617"/>
                  <a:gd name="connsiteX6" fmla="*/ 228600 w 457200"/>
                  <a:gd name="connsiteY6" fmla="*/ 2254617 h 2254617"/>
                  <a:gd name="connsiteX7" fmla="*/ 0 w 457200"/>
                  <a:gd name="connsiteY7" fmla="*/ 2197467 h 2254617"/>
                  <a:gd name="connsiteX8" fmla="*/ 0 w 457200"/>
                  <a:gd name="connsiteY8" fmla="*/ 57150 h 2254617"/>
                  <a:gd name="connsiteX0" fmla="*/ 0 w 457200"/>
                  <a:gd name="connsiteY0" fmla="*/ 57150 h 2314252"/>
                  <a:gd name="connsiteX1" fmla="*/ 228600 w 457200"/>
                  <a:gd name="connsiteY1" fmla="*/ 114300 h 2314252"/>
                  <a:gd name="connsiteX2" fmla="*/ 457200 w 457200"/>
                  <a:gd name="connsiteY2" fmla="*/ 57150 h 2314252"/>
                  <a:gd name="connsiteX3" fmla="*/ 457200 w 457200"/>
                  <a:gd name="connsiteY3" fmla="*/ 2197467 h 2314252"/>
                  <a:gd name="connsiteX4" fmla="*/ 228600 w 457200"/>
                  <a:gd name="connsiteY4" fmla="*/ 2254617 h 2314252"/>
                  <a:gd name="connsiteX5" fmla="*/ 0 w 457200"/>
                  <a:gd name="connsiteY5" fmla="*/ 2197467 h 2314252"/>
                  <a:gd name="connsiteX6" fmla="*/ 0 w 457200"/>
                  <a:gd name="connsiteY6" fmla="*/ 57150 h 2314252"/>
                  <a:gd name="connsiteX0" fmla="*/ 0 w 457200"/>
                  <a:gd name="connsiteY0" fmla="*/ 57150 h 2314252"/>
                  <a:gd name="connsiteX1" fmla="*/ 228600 w 457200"/>
                  <a:gd name="connsiteY1" fmla="*/ 0 h 2314252"/>
                  <a:gd name="connsiteX2" fmla="*/ 457200 w 457200"/>
                  <a:gd name="connsiteY2" fmla="*/ 57150 h 2314252"/>
                  <a:gd name="connsiteX3" fmla="*/ 228600 w 457200"/>
                  <a:gd name="connsiteY3" fmla="*/ 114300 h 2314252"/>
                  <a:gd name="connsiteX4" fmla="*/ 0 w 457200"/>
                  <a:gd name="connsiteY4" fmla="*/ 57150 h 2314252"/>
                  <a:gd name="connsiteX0" fmla="*/ 457200 w 457200"/>
                  <a:gd name="connsiteY0" fmla="*/ 57150 h 2314252"/>
                  <a:gd name="connsiteX1" fmla="*/ 228600 w 457200"/>
                  <a:gd name="connsiteY1" fmla="*/ 114300 h 2314252"/>
                  <a:gd name="connsiteX2" fmla="*/ 0 w 457200"/>
                  <a:gd name="connsiteY2" fmla="*/ 57150 h 2314252"/>
                  <a:gd name="connsiteX3" fmla="*/ 228600 w 457200"/>
                  <a:gd name="connsiteY3" fmla="*/ 0 h 2314252"/>
                  <a:gd name="connsiteX4" fmla="*/ 457200 w 457200"/>
                  <a:gd name="connsiteY4" fmla="*/ 57150 h 2314252"/>
                  <a:gd name="connsiteX5" fmla="*/ 457200 w 457200"/>
                  <a:gd name="connsiteY5" fmla="*/ 2197467 h 2314252"/>
                  <a:gd name="connsiteX6" fmla="*/ 228600 w 457200"/>
                  <a:gd name="connsiteY6" fmla="*/ 2314252 h 2314252"/>
                  <a:gd name="connsiteX7" fmla="*/ 0 w 457200"/>
                  <a:gd name="connsiteY7" fmla="*/ 2197467 h 2314252"/>
                  <a:gd name="connsiteX8" fmla="*/ 0 w 457200"/>
                  <a:gd name="connsiteY8" fmla="*/ 57150 h 23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200" h="2314252" stroke="0" extrusionOk="0">
                    <a:moveTo>
                      <a:pt x="0" y="57150"/>
                    </a:moveTo>
                    <a:cubicBezTo>
                      <a:pt x="0" y="88713"/>
                      <a:pt x="102348" y="114300"/>
                      <a:pt x="228600" y="114300"/>
                    </a:cubicBezTo>
                    <a:cubicBezTo>
                      <a:pt x="354852" y="114300"/>
                      <a:pt x="457200" y="88713"/>
                      <a:pt x="457200" y="57150"/>
                    </a:cubicBezTo>
                    <a:lnTo>
                      <a:pt x="457200" y="2197467"/>
                    </a:lnTo>
                    <a:cubicBezTo>
                      <a:pt x="457200" y="2229030"/>
                      <a:pt x="354852" y="2254617"/>
                      <a:pt x="228600" y="2254617"/>
                    </a:cubicBezTo>
                    <a:cubicBezTo>
                      <a:pt x="102348" y="2254617"/>
                      <a:pt x="0" y="2229030"/>
                      <a:pt x="0" y="2197467"/>
                    </a:cubicBezTo>
                    <a:lnTo>
                      <a:pt x="0" y="57150"/>
                    </a:lnTo>
                    <a:close/>
                  </a:path>
                  <a:path w="457200" h="2314252" fill="lighten" stroke="0" extrusionOk="0">
                    <a:moveTo>
                      <a:pt x="0" y="57150"/>
                    </a:moveTo>
                    <a:cubicBezTo>
                      <a:pt x="0" y="25587"/>
                      <a:pt x="102348" y="0"/>
                      <a:pt x="228600" y="0"/>
                    </a:cubicBezTo>
                    <a:cubicBezTo>
                      <a:pt x="354852" y="0"/>
                      <a:pt x="457200" y="25587"/>
                      <a:pt x="457200" y="57150"/>
                    </a:cubicBezTo>
                    <a:cubicBezTo>
                      <a:pt x="457200" y="88713"/>
                      <a:pt x="354852" y="114300"/>
                      <a:pt x="228600" y="114300"/>
                    </a:cubicBezTo>
                    <a:cubicBezTo>
                      <a:pt x="102348" y="114300"/>
                      <a:pt x="0" y="88713"/>
                      <a:pt x="0" y="57150"/>
                    </a:cubicBezTo>
                    <a:close/>
                  </a:path>
                  <a:path w="457200" h="2314252" fill="none" extrusionOk="0">
                    <a:moveTo>
                      <a:pt x="457200" y="57150"/>
                    </a:moveTo>
                    <a:cubicBezTo>
                      <a:pt x="457200" y="88713"/>
                      <a:pt x="354852" y="114300"/>
                      <a:pt x="228600" y="114300"/>
                    </a:cubicBezTo>
                    <a:cubicBezTo>
                      <a:pt x="102348" y="114300"/>
                      <a:pt x="0" y="88713"/>
                      <a:pt x="0" y="57150"/>
                    </a:cubicBezTo>
                    <a:cubicBezTo>
                      <a:pt x="0" y="25587"/>
                      <a:pt x="102348" y="0"/>
                      <a:pt x="228600" y="0"/>
                    </a:cubicBezTo>
                    <a:cubicBezTo>
                      <a:pt x="354852" y="0"/>
                      <a:pt x="457200" y="25587"/>
                      <a:pt x="457200" y="57150"/>
                    </a:cubicBezTo>
                    <a:lnTo>
                      <a:pt x="457200" y="2197467"/>
                    </a:lnTo>
                    <a:cubicBezTo>
                      <a:pt x="457200" y="2229030"/>
                      <a:pt x="354852" y="2314252"/>
                      <a:pt x="228600" y="2314252"/>
                    </a:cubicBezTo>
                    <a:cubicBezTo>
                      <a:pt x="102348" y="2314252"/>
                      <a:pt x="0" y="2229030"/>
                      <a:pt x="0" y="2197467"/>
                    </a:cubicBezTo>
                    <a:lnTo>
                      <a:pt x="0" y="57150"/>
                    </a:lnTo>
                  </a:path>
                </a:pathLst>
              </a:custGeom>
              <a:gradFill>
                <a:gsLst>
                  <a:gs pos="0">
                    <a:srgbClr val="8488C4"/>
                  </a:gs>
                  <a:gs pos="2000">
                    <a:srgbClr val="D4DEFF"/>
                  </a:gs>
                  <a:gs pos="100000">
                    <a:srgbClr val="D4DEFF"/>
                  </a:gs>
                  <a:gs pos="100000">
                    <a:srgbClr val="96AB94"/>
                  </a:gs>
                </a:gsLst>
                <a:lin ang="16200000" scaled="0"/>
              </a:gradFill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0" name="Ovale 59"/>
              <p:cNvSpPr/>
              <p:nvPr/>
            </p:nvSpPr>
            <p:spPr>
              <a:xfrm>
                <a:off x="7155935" y="3230217"/>
                <a:ext cx="586408" cy="725557"/>
              </a:xfrm>
              <a:prstGeom prst="ellipse">
                <a:avLst/>
              </a:prstGeom>
              <a:gradFill>
                <a:gsLst>
                  <a:gs pos="89000">
                    <a:srgbClr val="00B0F0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1" name="Ovale 60"/>
              <p:cNvSpPr/>
              <p:nvPr/>
            </p:nvSpPr>
            <p:spPr>
              <a:xfrm>
                <a:off x="7934729" y="3230217"/>
                <a:ext cx="586408" cy="725557"/>
              </a:xfrm>
              <a:prstGeom prst="ellipse">
                <a:avLst/>
              </a:prstGeom>
              <a:gradFill>
                <a:gsLst>
                  <a:gs pos="89000">
                    <a:srgbClr val="00B0F0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2" name="Triangolo isoscele 61"/>
              <p:cNvSpPr/>
              <p:nvPr/>
            </p:nvSpPr>
            <p:spPr>
              <a:xfrm rot="10800000">
                <a:off x="6378712" y="4076104"/>
                <a:ext cx="2162302" cy="1870085"/>
              </a:xfrm>
              <a:prstGeom prst="triangle">
                <a:avLst/>
              </a:prstGeom>
              <a:gradFill>
                <a:gsLst>
                  <a:gs pos="9900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contrasting" dir="t"/>
              </a:scene3d>
              <a:sp3d extrusionH="76200" prstMaterial="flat">
                <a:bevelT/>
                <a:bevelB prst="relaxedInset"/>
                <a:extrusionClr>
                  <a:schemeClr val="tx2"/>
                </a:extrusion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it-IT" dirty="0"/>
              </a:p>
            </p:txBody>
          </p:sp>
          <p:cxnSp>
            <p:nvCxnSpPr>
              <p:cNvPr id="63" name="Connettore 1 62"/>
              <p:cNvCxnSpPr/>
              <p:nvPr/>
            </p:nvCxnSpPr>
            <p:spPr>
              <a:xfrm flipH="1">
                <a:off x="6241764" y="5814391"/>
                <a:ext cx="159027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ttore 1 63"/>
              <p:cNvCxnSpPr/>
              <p:nvPr/>
            </p:nvCxnSpPr>
            <p:spPr>
              <a:xfrm flipH="1">
                <a:off x="6255018" y="5599048"/>
                <a:ext cx="159027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ttore 1 64"/>
              <p:cNvCxnSpPr/>
              <p:nvPr/>
            </p:nvCxnSpPr>
            <p:spPr>
              <a:xfrm flipH="1">
                <a:off x="6251700" y="5352386"/>
                <a:ext cx="159027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ttore 1 65"/>
              <p:cNvCxnSpPr/>
              <p:nvPr/>
            </p:nvCxnSpPr>
            <p:spPr>
              <a:xfrm flipH="1">
                <a:off x="6255016" y="5102087"/>
                <a:ext cx="159027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ttore 1 66"/>
              <p:cNvCxnSpPr/>
              <p:nvPr/>
            </p:nvCxnSpPr>
            <p:spPr>
              <a:xfrm flipH="1">
                <a:off x="6245074" y="4823792"/>
                <a:ext cx="159027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ttore 1 67"/>
              <p:cNvCxnSpPr/>
              <p:nvPr/>
            </p:nvCxnSpPr>
            <p:spPr>
              <a:xfrm flipH="1">
                <a:off x="6251703" y="4544005"/>
                <a:ext cx="159027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ttore 1 68"/>
              <p:cNvCxnSpPr/>
              <p:nvPr/>
            </p:nvCxnSpPr>
            <p:spPr>
              <a:xfrm flipH="1">
                <a:off x="6255016" y="4277139"/>
                <a:ext cx="159027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ttore 1 69"/>
              <p:cNvCxnSpPr/>
              <p:nvPr/>
            </p:nvCxnSpPr>
            <p:spPr>
              <a:xfrm flipH="1">
                <a:off x="6907691" y="5814391"/>
                <a:ext cx="291302" cy="3315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ttore 1 70"/>
              <p:cNvCxnSpPr/>
              <p:nvPr/>
            </p:nvCxnSpPr>
            <p:spPr>
              <a:xfrm flipH="1">
                <a:off x="6901067" y="5599048"/>
                <a:ext cx="291302" cy="3315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ttore 1 71"/>
              <p:cNvCxnSpPr/>
              <p:nvPr/>
            </p:nvCxnSpPr>
            <p:spPr>
              <a:xfrm flipH="1">
                <a:off x="7706126" y="5817706"/>
                <a:ext cx="291302" cy="3315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ttore 1 72"/>
              <p:cNvCxnSpPr/>
              <p:nvPr/>
            </p:nvCxnSpPr>
            <p:spPr>
              <a:xfrm flipH="1">
                <a:off x="7696187" y="5599048"/>
                <a:ext cx="291302" cy="3315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ttore 1 73"/>
              <p:cNvCxnSpPr/>
              <p:nvPr/>
            </p:nvCxnSpPr>
            <p:spPr>
              <a:xfrm flipH="1">
                <a:off x="8466289" y="5807767"/>
                <a:ext cx="89766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ttore 1 74"/>
              <p:cNvCxnSpPr/>
              <p:nvPr/>
            </p:nvCxnSpPr>
            <p:spPr>
              <a:xfrm flipH="1">
                <a:off x="8479543" y="5592424"/>
                <a:ext cx="89766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ttore 1 75"/>
              <p:cNvCxnSpPr/>
              <p:nvPr/>
            </p:nvCxnSpPr>
            <p:spPr>
              <a:xfrm flipH="1">
                <a:off x="8476225" y="5345762"/>
                <a:ext cx="89766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ttore 1 76"/>
              <p:cNvCxnSpPr/>
              <p:nvPr/>
            </p:nvCxnSpPr>
            <p:spPr>
              <a:xfrm flipH="1">
                <a:off x="8479541" y="5095463"/>
                <a:ext cx="89766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ttore 1 77"/>
              <p:cNvCxnSpPr/>
              <p:nvPr/>
            </p:nvCxnSpPr>
            <p:spPr>
              <a:xfrm flipH="1">
                <a:off x="8469599" y="4817168"/>
                <a:ext cx="89766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ttore 1 78"/>
              <p:cNvCxnSpPr/>
              <p:nvPr/>
            </p:nvCxnSpPr>
            <p:spPr>
              <a:xfrm flipH="1">
                <a:off x="8476228" y="4537381"/>
                <a:ext cx="89766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ttore 1 79"/>
              <p:cNvCxnSpPr/>
              <p:nvPr/>
            </p:nvCxnSpPr>
            <p:spPr>
              <a:xfrm flipH="1">
                <a:off x="8479541" y="4270515"/>
                <a:ext cx="89766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CasellaDiTesto 80"/>
              <p:cNvSpPr txBox="1"/>
              <p:nvPr/>
            </p:nvSpPr>
            <p:spPr>
              <a:xfrm>
                <a:off x="6818234" y="4202558"/>
                <a:ext cx="14196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 smtClean="0">
                    <a:solidFill>
                      <a:schemeClr val="bg1"/>
                    </a:solidFill>
                  </a:rPr>
                  <a:t>Approccio </a:t>
                </a:r>
              </a:p>
              <a:p>
                <a:r>
                  <a:rPr lang="it-IT" b="1" dirty="0" smtClean="0">
                    <a:solidFill>
                      <a:schemeClr val="bg1"/>
                    </a:solidFill>
                  </a:rPr>
                  <a:t>Top Down</a:t>
                </a:r>
              </a:p>
              <a:p>
                <a:pPr algn="ctr"/>
                <a:r>
                  <a:rPr lang="it-IT" b="1" dirty="0" smtClean="0">
                    <a:solidFill>
                      <a:schemeClr val="bg1"/>
                    </a:solidFill>
                  </a:rPr>
                  <a:t>PPM</a:t>
                </a:r>
                <a:endParaRPr lang="it-IT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CasellaDiTesto 81"/>
              <p:cNvSpPr txBox="1"/>
              <p:nvPr/>
            </p:nvSpPr>
            <p:spPr>
              <a:xfrm>
                <a:off x="6420669" y="3469884"/>
                <a:ext cx="63267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900" b="1" dirty="0" smtClean="0">
                    <a:solidFill>
                      <a:schemeClr val="bg1"/>
                    </a:solidFill>
                  </a:rPr>
                  <a:t>ENTE</a:t>
                </a:r>
                <a:endParaRPr lang="it-IT" sz="9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CasellaDiTesto 82"/>
              <p:cNvSpPr txBox="1"/>
              <p:nvPr/>
            </p:nvSpPr>
            <p:spPr>
              <a:xfrm>
                <a:off x="7198993" y="3471011"/>
                <a:ext cx="63267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900" b="1" dirty="0" smtClean="0">
                    <a:solidFill>
                      <a:schemeClr val="bg1"/>
                    </a:solidFill>
                  </a:rPr>
                  <a:t>R &amp; D</a:t>
                </a:r>
                <a:endParaRPr lang="it-IT" sz="9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CasellaDiTesto 83"/>
              <p:cNvSpPr txBox="1"/>
              <p:nvPr/>
            </p:nvSpPr>
            <p:spPr>
              <a:xfrm>
                <a:off x="7833051" y="3480784"/>
                <a:ext cx="107814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700" b="1" dirty="0" smtClean="0">
                    <a:solidFill>
                      <a:schemeClr val="bg1"/>
                    </a:solidFill>
                  </a:rPr>
                  <a:t>PRODUZIONE</a:t>
                </a:r>
                <a:endParaRPr lang="it-IT" sz="7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" name="Gruppo 47"/>
            <p:cNvGrpSpPr/>
            <p:nvPr/>
          </p:nvGrpSpPr>
          <p:grpSpPr>
            <a:xfrm>
              <a:off x="5287617" y="4161723"/>
              <a:ext cx="1166187" cy="1771399"/>
              <a:chOff x="5287617" y="4161723"/>
              <a:chExt cx="1166187" cy="1771399"/>
            </a:xfrm>
          </p:grpSpPr>
          <p:sp>
            <p:nvSpPr>
              <p:cNvPr id="49" name="CasellaDiTesto 48"/>
              <p:cNvSpPr txBox="1"/>
              <p:nvPr/>
            </p:nvSpPr>
            <p:spPr>
              <a:xfrm>
                <a:off x="5615605" y="4161723"/>
                <a:ext cx="73549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900" b="1" dirty="0" smtClean="0"/>
                  <a:t>Strategie</a:t>
                </a:r>
                <a:endParaRPr lang="it-IT" sz="900" b="1" dirty="0"/>
              </a:p>
            </p:txBody>
          </p:sp>
          <p:sp>
            <p:nvSpPr>
              <p:cNvPr id="50" name="CasellaDiTesto 49"/>
              <p:cNvSpPr txBox="1"/>
              <p:nvPr/>
            </p:nvSpPr>
            <p:spPr>
              <a:xfrm>
                <a:off x="5608981" y="4423452"/>
                <a:ext cx="73549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900" b="1" dirty="0" smtClean="0"/>
                  <a:t>Portfolio</a:t>
                </a:r>
                <a:endParaRPr lang="it-IT" sz="900" b="1" dirty="0"/>
              </a:p>
            </p:txBody>
          </p:sp>
          <p:sp>
            <p:nvSpPr>
              <p:cNvPr id="51" name="CasellaDiTesto 50"/>
              <p:cNvSpPr txBox="1"/>
              <p:nvPr/>
            </p:nvSpPr>
            <p:spPr>
              <a:xfrm>
                <a:off x="5668609" y="4708376"/>
                <a:ext cx="73549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900" b="1" dirty="0" smtClean="0"/>
                  <a:t>Risorse</a:t>
                </a:r>
                <a:endParaRPr lang="it-IT" sz="900" b="1" dirty="0"/>
              </a:p>
            </p:txBody>
          </p:sp>
          <p:sp>
            <p:nvSpPr>
              <p:cNvPr id="52" name="CasellaDiTesto 51"/>
              <p:cNvSpPr txBox="1"/>
              <p:nvPr/>
            </p:nvSpPr>
            <p:spPr>
              <a:xfrm>
                <a:off x="5456584" y="4986671"/>
                <a:ext cx="85807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900" b="1" dirty="0" err="1" smtClean="0"/>
                  <a:t>Deliverables</a:t>
                </a:r>
                <a:endParaRPr lang="it-IT" sz="900" b="1" dirty="0"/>
              </a:p>
            </p:txBody>
          </p:sp>
          <p:sp>
            <p:nvSpPr>
              <p:cNvPr id="53" name="CasellaDiTesto 52"/>
              <p:cNvSpPr txBox="1"/>
              <p:nvPr/>
            </p:nvSpPr>
            <p:spPr>
              <a:xfrm>
                <a:off x="5638782" y="5246909"/>
                <a:ext cx="73549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900" b="1" dirty="0" smtClean="0"/>
                  <a:t>Iniziative</a:t>
                </a:r>
                <a:endParaRPr lang="it-IT" sz="900" b="1" dirty="0"/>
              </a:p>
            </p:txBody>
          </p:sp>
          <p:sp>
            <p:nvSpPr>
              <p:cNvPr id="54" name="CasellaDiTesto 53"/>
              <p:cNvSpPr txBox="1"/>
              <p:nvPr/>
            </p:nvSpPr>
            <p:spPr>
              <a:xfrm>
                <a:off x="5718309" y="5486947"/>
                <a:ext cx="73549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900" b="1" dirty="0" smtClean="0"/>
                  <a:t>Attività</a:t>
                </a:r>
                <a:endParaRPr lang="it-IT" sz="900" b="1" dirty="0"/>
              </a:p>
            </p:txBody>
          </p:sp>
          <p:sp>
            <p:nvSpPr>
              <p:cNvPr id="55" name="CasellaDiTesto 54"/>
              <p:cNvSpPr txBox="1"/>
              <p:nvPr/>
            </p:nvSpPr>
            <p:spPr>
              <a:xfrm>
                <a:off x="5287617" y="5702290"/>
                <a:ext cx="110322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900" b="1" dirty="0" smtClean="0"/>
                  <a:t>Ordini di lavoro</a:t>
                </a:r>
                <a:endParaRPr lang="it-IT" sz="900" b="1" dirty="0"/>
              </a:p>
            </p:txBody>
          </p:sp>
        </p:grpSp>
      </p:grpSp>
      <p:sp>
        <p:nvSpPr>
          <p:cNvPr id="85" name="Segnaposto piè di pagina 1"/>
          <p:cNvSpPr txBox="1">
            <a:spLocks/>
          </p:cNvSpPr>
          <p:nvPr/>
        </p:nvSpPr>
        <p:spPr>
          <a:xfrm>
            <a:off x="510364" y="6388249"/>
            <a:ext cx="6496493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alibri" panose="020F0502020204030204" pitchFamily="34" charset="0"/>
              </a:rPr>
              <a:t>Una metodologia di Project Management per la statistica ufficiale, Rosario Magro – Forum PA</a:t>
            </a:r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86" name="Segnaposto numero diapositiva 2"/>
          <p:cNvSpPr txBox="1">
            <a:spLocks/>
          </p:cNvSpPr>
          <p:nvPr/>
        </p:nvSpPr>
        <p:spPr>
          <a:xfrm>
            <a:off x="7127382" y="6377616"/>
            <a:ext cx="1750812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C751B5-631A-9242-B635-C18491BE6C62}" type="slidenum">
              <a:rPr lang="it-IT" sz="1300" smtClean="0">
                <a:latin typeface="Calibri" panose="020F0502020204030204" pitchFamily="34" charset="0"/>
              </a:rPr>
              <a:pPr/>
              <a:t>4</a:t>
            </a:fld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89" name="Rettangolo arrotondato 88"/>
          <p:cNvSpPr/>
          <p:nvPr/>
        </p:nvSpPr>
        <p:spPr>
          <a:xfrm rot="16200000">
            <a:off x="4221429" y="-2703537"/>
            <a:ext cx="704170" cy="720080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3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Il PPM in Istat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4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Connettore 1 49"/>
          <p:cNvCxnSpPr/>
          <p:nvPr/>
        </p:nvCxnSpPr>
        <p:spPr>
          <a:xfrm>
            <a:off x="2379661" y="2525514"/>
            <a:ext cx="4292768" cy="0"/>
          </a:xfrm>
          <a:prstGeom prst="line">
            <a:avLst/>
          </a:prstGeom>
          <a:noFill/>
          <a:ln w="38100" cap="flat" cmpd="sng" algn="ctr">
            <a:solidFill>
              <a:srgbClr val="A5A5A5"/>
            </a:solidFill>
            <a:prstDash val="dash"/>
            <a:miter lim="800000"/>
          </a:ln>
          <a:effectLst/>
        </p:spPr>
      </p:cxnSp>
      <p:sp>
        <p:nvSpPr>
          <p:cNvPr id="3" name="AutoShape 4" descr="data:image/jpeg;base64,/9j/4AAQSkZJRgABAQAAAQABAAD/2wCEAAkGBxAQDxAQEBAQEBAPDw8PDg8QDxAVEA8PFREWFhUVFRUYHSggGBolGxUVITEhJSkrLi4uFx8zODMuNygtLisBCgoKDg0OFxAQGy0dHh0tLS0tLS0tLS0tKy0tLS0tLS0tLS0tLS0tLS0tLS0tLS0tLS0tLS0tLS0tLS0tLS0tLf/AABEIANsA5gMBEQACEQEDEQH/xAAcAAACAgMBAQAAAAAAAAAAAAAAAQIDBAUGBwj/xABEEAACAQICBgUKAggEBwAAAAABAgADEQRRBRIhMUFxBmGBkaEHEyIyQlJiscHRI3IzQ4KSorLC4RRTk/AWFyRjc6Px/8QAGgEBAAMBAQEAAAAAAAAAAAAAAAECAwQFBv/EADQRAAIBAgQDBQcFAQADAAAAAAABAgMRBBIhMQVBYRNRcZGxIjIzQoGh0QYjweHwFRRSYv/aAAwDAQACEQMRAD8A9xgBACAEAIAQAgBACAEAIAQAgBACAEAIAQCrFYhKSF3NlG87flxlZzUFmlsRKSirsxqOl8O26qnJjqn+K0yjiaUtpIoqsHszMVwdoNxmJsnfY0uSkgIAQAgBACAEAIAQAgBACAEAIAQAgBACAEAIAQAgBACAEARMA4zT2k/PPqqfw0Po/E3vfaeLi8R2krLZHnV6ud2WyNVOMxJ0qrIbqzKc1Yj5S0Zyjs7EptbGxw+n8Qm9g4ycfUWM6YY2rHfXxNY4ia6m1wnSemdlRGQ5r6S/eddPHwfvK33N44qL3VjdYfFU6gujqw6jtHMcJ2wqRmrxdzojJS2ZdLlggBACAEAIAQAgBACAEAIArwCNSqqi7MFGbEAeMlJvYXNdX6QYVN9ZSfgu3ynRHB1pbR/gzdWK5mBV6X0B6qVW7FA8TN48NqvdpFXXiYlTpmfZofvVPoBNlwvvl9irr9DHfphX4U6Q5hz9RNFwynzb+xXt2VN0txWVEfsN9Wlv+dR6+f8AQ7aRD/izFZ0v9M/eP+fR6+Y7WQx0vxQ4UTzRvo0o8BS6/wC+hPayJL01rjfTpHlrj6mYywMOTZZVWXVuklSvSK+bFPW2Fg5OsvEDYLTweJzVJ9lCV3z6dDKtWdsqNZPFOQIAQAkAIA0cqbqSpG4gkEdstGTi7rQJtao3GB6R1UsKg86uewOO3cfDnO2ljpR0nr6nRDEyXvanSYDSNKsL02uR6ynYy8xPTp1YVFeLudkKkZrQy5oXCAEAIAQAgBACAJmsCTsABJ5QDk6nTqg4P+GBq/E3oju9bwE9Klw2b1m7GEq6WxqcX0jxVT9Z5sHhTGr47/Gd1PA0Y8r+Jk6sn0NXUcsbszMc2JJ7zOuMVFWSsZt3EJJAQSEAUgCkNlhGUbJK3MylIlIlhqOu3UN88ziGNWGp3+Z7f7uQnLKjbBbbBuG6fGSk5Ntu7ZyBKgJICAEAJACSAggFYqQykqw9VlNmHIyYycXdaEptO6Oj0T0kuRTxBCk2C1tyMcm90+B6t09XD4xS9mejOyliL6T8zowZ3nWOAEAIAQAgBAK663VhmpHhC3DPnTDuyWKkqw4gz6o883uB02DZaosffA9HtHCWINypBAIIIO4g7DAHACCQkAUhkoRlWySDGZSZZEEUsQBvM5q9aNKDnPZFrpK5t6NIKth2nMz4jFYmWIqupL6dEckpOTuTnOVCAECwWgBACAEAIAoBCoLix2g7CDBDNx0d06aTLQrMTTYhaNQnahOwIxyyPZPRwuKtaE/ozpoV8ryy2OxE9Q7xwAgBACAEAxNIaQo0FvVqKgO652nkN5loxcnorkqLex85VcauswXbZmG3Zxyn1VO0ktTiqUpQ3KWrsePdN1FIzMnR+lKtA+g114o21T9uyHBMk6vRmmqVew9Sp7jHf+U8fnMpRaINlKgDIJEZRkkWlGyStpjJl0bHBYfVFz6x8BlPkOKY7t55I+7H7vv8O456k76LYyZ5RmEgBJAQAgBaCBEgbyBzIgFbV0G91/eEEXRA4ykPbHZcwMyK20jSzJ5KZBGdFT6STgGPYPvJIzoxq+OVgV1DYixuZJDlc7zoTpZq9ArU2vQIQufbU31SevYR2T2MHWc4We6PRwtVyhZ8jo52HUEAIBjY/H0qCF6rhFzO8nIDeTyloxcnZImMXJ2RxWmOmlR7rhx5pf8AMYA1DyG5fHsndTwiWs9Trhh0veOVr1GclnZmY72Ykse0zoypKyN7JLQ89xS2qP1O3zM7I7I5JLdMVOtn3zohWtpI46mG5wLwb7p0pp7HG007MleAbvRfSKpTstW9RM/bUc+Pb3zOVO+xJ1OExdOqutTYMOOYORHCYyVtwWmZssVsZjJlkFKqiNdrniAAN88HjGLlTgqcfm3fT+/QyrVMuneZB0svBW7SBPlzl7REDpbJO9v7QR2hBtKvwVR3/eQR2jINpKpmo5L95JHaMrOOqn2z2BR9IGdlbYmofbb94wRmZAux3knmTBF2RgCgDgCgBBIQDu/Jyn4Vds6qr3Lf6z1eHr2ZeJ6GC92TOxnoHcEA0HSLpJTwt0W1SuRsT2U63P03zejQdTXka06TnryPPcdjaldzUquXbhfcoyUcBPShCMFZI7oxUVZGPLEhIBy+mdEsGZ1FwxvynRCaasYygaN0tNLGTRFWI3RGTjsZTpxktTIp1gd+wzqhWUtGcFShKGq1RZNjIsw9d6bB0Yqw4g8MjmOqVauDptG9JFay1rI27zg9Q8x7PynNUpPkWRu7gi4NwdoI3ETjkaIorjd2z5Xj7tUp+D9Uc2JV2iu08HMc2UVozEZQtJzEZQMm5FgkkBAFAHAFaSSKAEAIAQSeh+T6nbCMferP4Konr4Bft/U9LBr9v6nUzuOw5zpZ0h/wy+bpkGu4uMqS+8RnkP8AZ6MPR7R3eyNqNLO7vY86diSSxJJNySbknMmeoklojuWgoJHIICQBFbwDVaR0MtTauxppGpYzlC5zOMwL0zZh2zdNMxcbGIVixQklUjftE0hVcdHqjnqYdS20ZkK4O6dUZqWxwyg4uzHJaIM7R2latA+ibpxpt6vZkeUwnTUiyZ1GC0gmIXWUFSuxlPA9R4ifDfqeDhVpLo/VFamtjJtPmMxllC0nMMoasnORlIMJpGRnKJGbIxYSQEAIAQAgCtJAjBIoB6b0Gp2wNP4mqt/GR9J7WCX7K+vqethPhI2WmdIrhqD1m26o9FfecmyjvIndCDnJJHXCOZpHk+JxD1XapUOs7ksx6/twnsRioqyPRSSVkQliRwAkEjkEBIAQCrEYZXFmF5KbRDRzek9Blbsm0ZTaNW+5lKBoqiEGxFpoYtEBcboV1qisoKSsy6nWz750wrX0kcVTDtaxLZo0cx0nRT1Kv5l+U+E/VvxaPhL1REjeT5IgcAIuCJE0gzOaIlZ0pnM0K0sQKAEAJICAEARgCkknqvRNLYHD9aa3exP1nu4VWox8D2MMv2o+BzPlEx96tLDg7EXzz9bG6r3AN3z1sHDeR6OGjvI5Kd51DgDgDkEhBA7SCRyAFoAFYINdpDQ6VQSBZsxLxnYrKFzlsdox6R2jZnOiLUjCUbGEKZO4X7JLSK5Wy2nh6o3IxGWq0mNTJzKTwjqfK7+B1HRakypU1lK3Zdh5T439VzjOrRt3S9UediKFSi0pq19jd2nyhzjAhhEgszbNEh6smMiJIDTm6mc7iRNOXVQo4FZSaKaKOJEiXuUsKSBQLhJJFAFAPXtBJq4TDrlQpfyCfQ0FanFdEe5SVqcV0PNelVUtpHFX9lkUchTWezhV7CPToe4jWX5d86TazImug3uo/aEFlTm9kyBxtIe2Oy5+UF1h6r5EDpKlmT+yZBdYWp3fcgdLU+Ac9g+8F1g596InS44Ie1v7SLFlgnzkQbS7cEXtJMWLrBR5srOlanwjsP3ixdYSn1INpGqfatyVftFiyw1LuK2xlQ/rG77fKTYuqNNfKis1WO9ieZJgtkj3FlOtnKOJVw7i6UKM2Gi9zcx8p8r+oviUvB+qPneN+/DwfqZ0+dPDJASkmXiiVpmaEhLIzbHLooxWk3KgVllIixBqcuplHEqenNY1DNwKyJqmUasKSBSQQfceRkPYM9owqatNF91FHcAJ9LHRI+gjsjxXyg3XSWJFz6TI2/OkpntYa3ZI9rARTijnZqeuug7QSOCQgDgAIA4AWgBIA7QLBaBYLSG0tyVFsmlQjjMZVqS3kvMnsJy5M3Gh3DK1sx8p8l+oKsJ1KeRp2T9T5fj9KdOdPMrXT9UbG0+fbsfPomBMnqbLQIRWTJCXRm2OWKXCBcIIC0AVpNwVvTmsalisoplDpadEZJmLjYrlypKkmsyr7zKvebS0VdpFlq0ezifSn0B4x5UUtpNvjoUX/mX+methNaS8We7wz4f1OXAm70PVSHM3VhHeSX1RZQk9kxawmbxdBfOjRUKj+VhriZPiGHXzfZllhaj5B5wTN8UorZNmiwc+gec6pk+Kx5RfmWWCfNh5zqmT4rLlFF1go82Lzhmb4nWeyS+n9l1hKfUPOGZPiGIfzW+iLrDUlyFrnOZPF13vNllRpr5UGtM3Um95PzZdRitkvIJQtcaKSbSk5qCuxc6DRC2VgOBHyniV5uUrs+L/AFYv3KPg/VGxUTlkz5SKJyobHLJGUmMSxS5KCB2kEBaLgLRcBaTcBaLkkGS8vGViGrmLVp25TqhPMjCUbF2iU1sTh1zr0R/GJ0UVepFdUWpazj4o9eE+kPePJ/K1hL4ylUBNzhhYcDq1Gv8AOYV684pQTsj6XgLVnfvOCvONtvc+sslsEgi45JAQAgBACAOAFoBIIcjIuLEhRY8D3RcEXUrv2Rci6MrDpqjbvPgJ5uIqZ5WWyNEmbjRV9VjbZrAX4bpwVnZpHxv6rpycqUktEnfobAGYHyJIQjNsmBLmTZIQQOQQOCAtAGBAHaAK0ALQLkXS4sZaMrMnR6FnR2j/ANdh1yqBu4E/Serg3mqwfUrQj+9FHqYn0Z7Z5r5W1tVwb/BXU9jUyPmZyYpbHu8GlbP9P5PPKuGN7qLqdo+05VI+xpyzRQDBv7pjMi2hYujqh4SMxXNEtXRTxnIdSJauh24mRnK9tEuXQw4mMzKuui1dDpIzFXiOhcui6eUXKuuy5dH0x7IkXKOtItXCoOAgq6kifmFygrnZqNL00BAt6W/kJjWq5VlXM68OnPV7Iw6NIuwUceOQznDKSirnXOagrs6bAIFXVG4WnnTbbuzw8U82r5knpZd0lM+XxnDIy9qlo+7l/RETRHzlSMoSyyVmTEGRISCBwQMQRckAYLKMnsiQptkZBosPVe0WTFBsvlFy6wVd/L90TGGbq75FzRcPqvexIYU5iLmi4bLnJDGFHE+EXNVw1c5Gw0BhUGKotcgqWG3cboQB3mehwypbERT2/k0/58YtTi37J3In1hJwHleT8HCtlWdb86ZP9M5sTsj2OEP25rp/J51gcVqmx9U75wyR9NSnyN6liLi1pQ0bZO0FSQggcABBBIQBwQOSQOAV4muKaFjw3DM8BKzkoq7JhBzllRzdSoWYsdpJuZwSd3dnsRiopJG10fh9Rbn1m39QynFWnmdlsjhrVMzstkbPD7jMGjzcS9iZMk89siZKdjjxGGp11aa+vNF1FVOd8ry1zy3wunHvZkLQXLxMi4WCoL5fUsFJch3SC6w1JbRXkSAGUg0UIrZEoLDgDgWHeAF4AiZJJZhXs6kbwQZeF07rkaU1qd7RfWVW94A94n2tKaqQjNc1c82Ucra7jjfKxSvgabe5iaZ70df6pTEL2D0uEytWa70/4PImnEz6PYztH6RKGzbV+UzcTphNSVmb2nUDC4NxKlmrFgggcFRiAMQBwQMSSBwQzQaSxXnH2equxevMziqzzPTY9TD0skbvdho7D6zax9Vd3W05K08qsuZGIqWWVbs3CicsY3ZwtmQhl6qtY8/Eu7AmZnExXgoImSVMmjiiNjbRnxixjOknqjMVgRcbRIMHFrclBA5BASQOAEALybEigFlDf/vMS8OZpT3O40YfwU5fWfV8Od8NDwOGv8SRz3lOS+jKx92ph2/9yD6zeuvYZ08MdsTH6+jPGGnCfTlbSAnYvwmNamdh2cRwlXE6IVL6M32D0mlTYTqtkZQ0ce4zxBQcEDEAYkkDgg1ul8XYebU7WHpdS5dswrzssqOrC0szzvZGqo0yzBRx8BnOKUlFXZ3zkoq7N7RpBQFG4ThbcndnmSk27suPozppQsjlqVEOm15SsjhqyuTJmJzsIKBACSQSp1Cp2f8A2QVcUzOo4gNs3HL7QYSp2LoM7DkCwSQEEBJAQTYuwouwlloma01qdxo0fgpyv4z6zh6thqfgedX+JI1nTejr6NxYG21Fn/cIf+mdFVXgzXBSy4iD6nhJnnn1ZAwSVyAgBtIaNYzaM7CaVqJsvrDIyribqcZbm4w2mKbb/RPXulQ6fcbCnUDbQQeRgzaa3LJJBVi8QKaFjyAzMrOSirlqdN1JZUc3UcsSx2km5M4Xdu7PXjFRVkbbR2H1FufWbwGU4q08zstjhr1Mzstkb7RWC1vSO7hIpQvqzzMTXy+yizG4DiJ0pnLnzGuFMrMaplIlMDJgIKjgCgDkkBAMijiiNjbRnxEgzlTT2M1WBFwbiDFqxKCtggCkgcAzsDTsCxiTsrHRBWR2eEXVpoMkUeE+0w8MlKEe5L0PIqO82+pLEUg6sjC6urKwzBFjNWrqxVNpprkfPOkcG1CtVot61Ko1M9djsPaLHtnmuNnY+xp1FUgprnqYhkGhXIAoLoUgshgyLF1JoupV2XaCRyMrlNlU7zPoaYqrvIb8wkE2gx4vFtVIJ2ADYBuGZnJVk3I7aFJQjpzLNHYfWbWPqr4mc1adlYjEVMqst2b/AAdAu4Uds41G7seZVqKEbnWYeiEUKOE60rI8KcnKV2OpTvAUrGl0lRAmNQ0burmutMTMYEEDtBAasAeoYFhimZIsSFIwTYspowNxFiHBPczEa+8WixhKk1sSkGYSQXYaiXNuHGSu8tGN9TcYajrOiDcSL8uPhNMNSdatGHe/tzLVJ5YOR1An2p444B5h5VtBEOuNpj0W1aWItwbcjnmPR7FnJiIfMe5wrEXTovxX8r/dTzkzmPaK5AFBdCkFkOCxISCyGJBYzcPTLaqjeZ59VqLbZ6ako002b+hSCgKOHjPPlJydzz5yu22dRofB6i6x3mbU42VzxcVWzystjZ2lzjAiAa7SFHWmUzZbGuGEMysRYmuDMWGUsXBSbCxNcDJsLFq4IRlFkTGDEnKNBmiq7yB1cT2RlCLqWBdtoTVX36mwdg3xYpKrCOm76DZaNL/uuM/VHISjkiUqlT/5X3MNu6+22Upc5pxs2ieHw5c2A2cTLFVHvNolMINUdplW7mi1NvoTDWBqHjsXlxM+h4PhssXVlz0Xh/Zw4urd5VyNtPbOMIBRjMKlWm9OoodKilXU7ipkNJqzLRk4yUo6NHhfSzo7UwFco12pPdqFXg65H4hxHbxnBUg4M+pwmKjXhdbrdGhmR1oUFkKQXQ4LIayCyJCQWOi0PhrUw/Fh3ATyMS25tE1sTFWg3sbzR1FNYF2Ww4bZhGNnqcNaveNonR06yHcy982ujzHGXMuDDMSSlhwCt6d5Vq5ZSsR8yJGUnOGoBxA7RFkMzDWTMHlt+UaDUNbJWPZb52kZkR9SxaTngqjNiT/bxkZirnFdSLJTH6SqT8KbPl95VyCzy92PmRGPRP0VMD4m3ymcv/40pe/Ixa+Ld/WYnq4SjbZvCjCGyMeVNTaYbRpYBn9FbA7d5l0ras8qc45nbVmUzBRqoLD5yG7kpN6yLcBgzVb4R6x+gndgME8RPX3Vv+DOvW7Nabs6NVAAA2AbAJ9akkrI8ockBACAYGmdE0cXRajWXWRsvWVuDKeBErKKkrM0pVpUpKcN0eJ9Kui1fAVPTGvQY2pVwPROSsPZbq48OrgqUnDwPp8JjIV1ppLmvwaCZnahSCyHBdEhILIYkFjpdGH8Gn+X6meZWX7jPJxHxZGelQzFoyuXLV6pVxLZi+nWHxDkZVotcvXEDN++VsxoWLiRm8jUaFgxC/Ee6CLMmuKUbkP70XIyPvJjHZIvbcyLkdjfdjOOqcCF/KAIuyVQhz1KXqs29ieZlTRQitkKVLDEEBIAjAN89QtvPZJbueXGKWxdg8E1U5IN7Z9QnoYLATxDu9I9/f4GVauqa6m/o0lRQqiwE+pp0404qMVZI82UnJ3ZZNCoQAgBACAU4rDJVRqdRVdHGq6MAVYZEGQ0noy0ZOLzRdmjzHpV5NWQtVwF3XecM7emv/jY7x1Hb1zkqYfnE9zCcVT9mtp1/KPO61JkZkdWR1NmRgQynIg7ROZ6aHtxakk1qmREg0Q1kEkhILo6PRf6FOTfzGebX+IzycT8WX+5GcsxMSxZVkliypYsWQySxZBJYsqySQlSyJwCYkEjEgEpAAQQOQB01LMFUEknYALk9ktCEpyUYq7Kzkoxbbsdbg9FX21OxAfmftPfwnCEvareX5PBq4rlDzNuqgCw2AbgJ7iSSsjibuOSAgBACAEAIAQAgGq050dwuNW2IpK5AstQejUT8rjb2bpSVOMtzehiatB3g7eh5zpvyYV6d2wlQV13ilUISqOoN6rdtpyzwz+XU9zD8Zg9Kqt1WxxOOwNbDtqV6VSi24CohW/5Sdjdl5zSi47qx7FKrCqrwafh/r+ZSJU2R0WiD+CvNv5jPOxHxGeViviv6ehnrMDAsWVZJYshlixZVkliyCSaypJMSpZExAJiQSMSAOQCzD0XqG1NGc/CCQOZ3DtmtOhUqu0ItmVSrCmvadjd4Po27barBB7qbW7TuHjPXw/Bm9asrdF+Tzq3EltTV+rN/g8BToi1NQuZ3s3MnaZ7VHD06KtTVjy6tadR3m7mVNzMIAQAgBACAEAIAQAgBACAVYjDpUUo6K6nerqCp7DDVyYycXdOxzGkvJ7o+tcrTag2dBtUfuG6+Ewlh4PoejS4riae7zeJq/8Al7UpLq0cQrgEkCqhU7TfaVvfunBX4bKTzRl5/n+jWXFFUlmlG3gYNbovjE/U6/XTdD4Eg+E4ZYCvHlfwZpHGUXzsYdXAVk9ejVXrNN7d9rTnnh6sd4vyN41qb2kiq9t+znsmEk1voapp7FiuMx3iUbRYmrDMd8XRJMOMx3iVbJJowO7by2woyeyuMyW7MulhKrerSqnlTe3fa01hha0/dg/L8mcsRSjvJGbR0Him/VavW7qPAEnwnRDheJlyS8X+LmMuIUI87+CNjh+irn9JVVepFJ8Tb5Tsp8Ffzz8l+fwcs+Kf+sfM2eG6PYdN6moc6huO7d4T0KXDMPT+W/jqcdTHVp87eBtEQKAAAANwAAAnckkrI5W29WSkkBACAEAIAQAgBACAEAIAQAgBACAEAIAQAgEWQHeAeYiwuVNgqR30qZ5ov2lOzj3Itnl3kf8AAUf8ml/pp9o7KHcvIntJ97JLg6Q3U6Y5Io+kKnFckRnl3lqoBuAHIS1kVJSQEAIAQAgBACAEAIAQAgBAP//Z"/>
          <p:cNvSpPr>
            <a:spLocks noChangeAspect="1" noChangeArrowheads="1"/>
          </p:cNvSpPr>
          <p:nvPr/>
        </p:nvSpPr>
        <p:spPr bwMode="auto">
          <a:xfrm>
            <a:off x="116682" y="-1836738"/>
            <a:ext cx="3021806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18" name="Gruppo 17"/>
          <p:cNvGrpSpPr/>
          <p:nvPr/>
        </p:nvGrpSpPr>
        <p:grpSpPr>
          <a:xfrm>
            <a:off x="5260368" y="1362134"/>
            <a:ext cx="4099210" cy="2545716"/>
            <a:chOff x="5260368" y="884454"/>
            <a:chExt cx="4099210" cy="2545716"/>
          </a:xfrm>
        </p:grpSpPr>
        <p:sp>
          <p:nvSpPr>
            <p:cNvPr id="36" name="Rettangolo arrotondato 35"/>
            <p:cNvSpPr/>
            <p:nvPr/>
          </p:nvSpPr>
          <p:spPr>
            <a:xfrm>
              <a:off x="5933277" y="884454"/>
              <a:ext cx="2569373" cy="223476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050" name="Picture 2" descr="C:\Users\RosarioM\Desktop\TecEurolab_sett2016_Fig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678" y="1095434"/>
              <a:ext cx="2371122" cy="1730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ttangolo 40"/>
            <p:cNvSpPr/>
            <p:nvPr/>
          </p:nvSpPr>
          <p:spPr>
            <a:xfrm>
              <a:off x="5260368" y="3030060"/>
              <a:ext cx="40992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000" i="1" dirty="0">
                  <a:latin typeface="Arial" panose="020B0604020202020204" pitchFamily="34" charset="0"/>
                  <a:ea typeface="Calibri" charset="0"/>
                  <a:cs typeface="Arial" panose="020B0604020202020204" pitchFamily="34" charset="0"/>
                </a:rPr>
                <a:t>P</a:t>
              </a:r>
              <a:r>
                <a:rPr lang="it-IT" sz="2000" i="1" dirty="0" smtClean="0">
                  <a:latin typeface="Arial" panose="020B0604020202020204" pitchFamily="34" charset="0"/>
                  <a:ea typeface="Calibri" charset="0"/>
                  <a:cs typeface="Arial" panose="020B0604020202020204" pitchFamily="34" charset="0"/>
                </a:rPr>
                <a:t>rocesso </a:t>
              </a:r>
              <a:r>
                <a:rPr lang="it-IT" sz="2000" i="1" dirty="0">
                  <a:latin typeface="Arial" panose="020B0604020202020204" pitchFamily="34" charset="0"/>
                  <a:ea typeface="Calibri" charset="0"/>
                  <a:cs typeface="Arial" panose="020B0604020202020204" pitchFamily="34" charset="0"/>
                </a:rPr>
                <a:t>di produzione statistica</a:t>
              </a:r>
              <a:endParaRPr lang="it-IT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Rettangolo arrotondato 51"/>
          <p:cNvSpPr/>
          <p:nvPr/>
        </p:nvSpPr>
        <p:spPr>
          <a:xfrm rot="13521096">
            <a:off x="4014680" y="1944948"/>
            <a:ext cx="1209362" cy="1194611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3902036" y="2388859"/>
            <a:ext cx="148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ANALOGIA</a:t>
            </a:r>
            <a:endParaRPr lang="it-IT" b="1" dirty="0"/>
          </a:p>
        </p:txBody>
      </p:sp>
      <p:grpSp>
        <p:nvGrpSpPr>
          <p:cNvPr id="12" name="Gruppo 11"/>
          <p:cNvGrpSpPr/>
          <p:nvPr/>
        </p:nvGrpSpPr>
        <p:grpSpPr>
          <a:xfrm>
            <a:off x="584169" y="1552262"/>
            <a:ext cx="2491388" cy="2441350"/>
            <a:chOff x="584169" y="1074582"/>
            <a:chExt cx="2491388" cy="2441350"/>
          </a:xfrm>
        </p:grpSpPr>
        <p:grpSp>
          <p:nvGrpSpPr>
            <p:cNvPr id="54" name="Gruppo 53"/>
            <p:cNvGrpSpPr/>
            <p:nvPr/>
          </p:nvGrpSpPr>
          <p:grpSpPr>
            <a:xfrm>
              <a:off x="584169" y="1074582"/>
              <a:ext cx="2491388" cy="2441350"/>
              <a:chOff x="556873" y="1497670"/>
              <a:chExt cx="2491388" cy="2441350"/>
            </a:xfrm>
          </p:grpSpPr>
          <p:sp>
            <p:nvSpPr>
              <p:cNvPr id="57" name="Rettangolo arrotondato 56"/>
              <p:cNvSpPr/>
              <p:nvPr/>
            </p:nvSpPr>
            <p:spPr>
              <a:xfrm>
                <a:off x="703168" y="1497670"/>
                <a:ext cx="2185148" cy="1982522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6" name="Rettangolo 55"/>
              <p:cNvSpPr/>
              <p:nvPr/>
            </p:nvSpPr>
            <p:spPr>
              <a:xfrm>
                <a:off x="556873" y="3538910"/>
                <a:ext cx="24913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000" i="1" dirty="0" smtClean="0">
                    <a:latin typeface="Arial" panose="020B0604020202020204" pitchFamily="34" charset="0"/>
                    <a:ea typeface="Calibri" charset="0"/>
                    <a:cs typeface="Arial" panose="020B0604020202020204" pitchFamily="34" charset="0"/>
                  </a:rPr>
                  <a:t>Concetto di progetto</a:t>
                </a:r>
                <a:endParaRPr lang="it-IT" sz="2000" i="1" dirty="0">
                  <a:latin typeface="Arial" panose="020B0604020202020204" pitchFamily="34" charset="0"/>
                  <a:ea typeface="Calibri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410" y="1412660"/>
              <a:ext cx="2116906" cy="129906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" name="Rettangolo 71"/>
          <p:cNvSpPr/>
          <p:nvPr/>
        </p:nvSpPr>
        <p:spPr>
          <a:xfrm>
            <a:off x="3297019" y="5732059"/>
            <a:ext cx="4679435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5000"/>
              </a:lnSpc>
              <a:spcAft>
                <a:spcPts val="1000"/>
              </a:spcAft>
            </a:pPr>
            <a:r>
              <a:rPr lang="it-IT" sz="2000" i="1" dirty="0" smtClean="0">
                <a:solidFill>
                  <a:prstClr val="black"/>
                </a:solidFill>
                <a:latin typeface="Calibri" charset="0"/>
                <a:ea typeface="Calibri" charset="0"/>
                <a:cs typeface="Times New Roman" charset="0"/>
              </a:rPr>
              <a:t>Orientamento all’obiettivo</a:t>
            </a:r>
            <a:endParaRPr lang="it-IT" sz="2000" dirty="0">
              <a:solidFill>
                <a:prstClr val="black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grpSp>
        <p:nvGrpSpPr>
          <p:cNvPr id="73" name="Gruppo 72"/>
          <p:cNvGrpSpPr/>
          <p:nvPr/>
        </p:nvGrpSpPr>
        <p:grpSpPr>
          <a:xfrm>
            <a:off x="5933277" y="3493716"/>
            <a:ext cx="1640297" cy="1401262"/>
            <a:chOff x="1" y="4666971"/>
            <a:chExt cx="1165868" cy="1221607"/>
          </a:xfrm>
        </p:grpSpPr>
        <p:cxnSp>
          <p:nvCxnSpPr>
            <p:cNvPr id="74" name="Connettore 1 73"/>
            <p:cNvCxnSpPr/>
            <p:nvPr/>
          </p:nvCxnSpPr>
          <p:spPr>
            <a:xfrm flipH="1">
              <a:off x="1" y="4666971"/>
              <a:ext cx="1165868" cy="1221607"/>
            </a:xfrm>
            <a:prstGeom prst="line">
              <a:avLst/>
            </a:prstGeom>
            <a:noFill/>
            <a:ln w="38100" cap="flat" cmpd="sng" algn="ctr">
              <a:solidFill>
                <a:srgbClr val="A5A5A5"/>
              </a:solidFill>
              <a:prstDash val="dash"/>
              <a:miter lim="800000"/>
            </a:ln>
            <a:effectLst/>
          </p:spPr>
        </p:cxnSp>
        <p:sp>
          <p:nvSpPr>
            <p:cNvPr id="75" name="Rettangolo arrotondato 74"/>
            <p:cNvSpPr/>
            <p:nvPr/>
          </p:nvSpPr>
          <p:spPr>
            <a:xfrm>
              <a:off x="322823" y="5364494"/>
              <a:ext cx="190173" cy="242628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7E6E6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9" name="Gruppo 78"/>
          <p:cNvGrpSpPr/>
          <p:nvPr/>
        </p:nvGrpSpPr>
        <p:grpSpPr>
          <a:xfrm rot="1043502">
            <a:off x="1696995" y="3861414"/>
            <a:ext cx="2268427" cy="542082"/>
            <a:chOff x="2348252" y="3503102"/>
            <a:chExt cx="1564756" cy="528454"/>
          </a:xfrm>
        </p:grpSpPr>
        <p:cxnSp>
          <p:nvCxnSpPr>
            <p:cNvPr id="80" name="Connettore 1 79"/>
            <p:cNvCxnSpPr/>
            <p:nvPr/>
          </p:nvCxnSpPr>
          <p:spPr>
            <a:xfrm>
              <a:off x="2348252" y="3503102"/>
              <a:ext cx="1564756" cy="528454"/>
            </a:xfrm>
            <a:prstGeom prst="line">
              <a:avLst/>
            </a:prstGeom>
            <a:noFill/>
            <a:ln w="38100" cap="flat" cmpd="sng" algn="ctr">
              <a:solidFill>
                <a:srgbClr val="A5A5A5"/>
              </a:solidFill>
              <a:prstDash val="dash"/>
              <a:miter lim="800000"/>
            </a:ln>
            <a:effectLst/>
          </p:spPr>
        </p:cxnSp>
        <p:sp>
          <p:nvSpPr>
            <p:cNvPr id="81" name="Rettangolo arrotondato 80"/>
            <p:cNvSpPr/>
            <p:nvPr/>
          </p:nvSpPr>
          <p:spPr>
            <a:xfrm rot="20149522">
              <a:off x="3309948" y="3683912"/>
              <a:ext cx="236950" cy="328359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7E6E6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2" name="Gruppo 91"/>
          <p:cNvGrpSpPr/>
          <p:nvPr/>
        </p:nvGrpSpPr>
        <p:grpSpPr>
          <a:xfrm>
            <a:off x="3994585" y="4118938"/>
            <a:ext cx="1857357" cy="1613122"/>
            <a:chOff x="908904" y="4679249"/>
            <a:chExt cx="1979411" cy="1831279"/>
          </a:xfrm>
        </p:grpSpPr>
        <p:sp>
          <p:nvSpPr>
            <p:cNvPr id="94" name="Rettangolo arrotondato 93"/>
            <p:cNvSpPr/>
            <p:nvPr/>
          </p:nvSpPr>
          <p:spPr>
            <a:xfrm>
              <a:off x="908904" y="4679249"/>
              <a:ext cx="1979411" cy="1831279"/>
            </a:xfrm>
            <a:prstGeom prst="roundRect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5" name="Immagine 94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31111" y1="52000" x2="31111" y2="5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760" y="4852299"/>
              <a:ext cx="1513254" cy="1465761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</p:spPr>
        </p:pic>
      </p:grpSp>
      <p:sp>
        <p:nvSpPr>
          <p:cNvPr id="27" name="Segnaposto piè di pagina 1"/>
          <p:cNvSpPr txBox="1">
            <a:spLocks/>
          </p:cNvSpPr>
          <p:nvPr/>
        </p:nvSpPr>
        <p:spPr>
          <a:xfrm>
            <a:off x="510364" y="6388249"/>
            <a:ext cx="6496493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alibri" panose="020F0502020204030204" pitchFamily="34" charset="0"/>
              </a:rPr>
              <a:t>Una metodologia di Project Management per la statistica ufficiale, Rosario Magro – Forum PA</a:t>
            </a:r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28" name="Segnaposto numero diapositiva 2"/>
          <p:cNvSpPr txBox="1">
            <a:spLocks/>
          </p:cNvSpPr>
          <p:nvPr/>
        </p:nvSpPr>
        <p:spPr>
          <a:xfrm>
            <a:off x="7127382" y="6377616"/>
            <a:ext cx="1750812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C751B5-631A-9242-B635-C18491BE6C62}" type="slidenum">
              <a:rPr lang="it-IT" sz="1300" smtClean="0">
                <a:latin typeface="Calibri" panose="020F0502020204030204" pitchFamily="34" charset="0"/>
              </a:rPr>
              <a:pPr/>
              <a:t>5</a:t>
            </a:fld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29" name="Rettangolo arrotondato 28"/>
          <p:cNvSpPr/>
          <p:nvPr/>
        </p:nvSpPr>
        <p:spPr>
          <a:xfrm rot="16200000">
            <a:off x="4186411" y="-2736256"/>
            <a:ext cx="739553" cy="70567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Analogia tra Progetto e Indagine 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70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po 72"/>
          <p:cNvGrpSpPr/>
          <p:nvPr/>
        </p:nvGrpSpPr>
        <p:grpSpPr>
          <a:xfrm>
            <a:off x="5260854" y="3304033"/>
            <a:ext cx="1640297" cy="1401262"/>
            <a:chOff x="1" y="4666971"/>
            <a:chExt cx="1165868" cy="1221607"/>
          </a:xfrm>
        </p:grpSpPr>
        <p:cxnSp>
          <p:nvCxnSpPr>
            <p:cNvPr id="74" name="Connettore 1 73"/>
            <p:cNvCxnSpPr/>
            <p:nvPr/>
          </p:nvCxnSpPr>
          <p:spPr>
            <a:xfrm flipH="1">
              <a:off x="1" y="4666971"/>
              <a:ext cx="1165868" cy="1221607"/>
            </a:xfrm>
            <a:prstGeom prst="line">
              <a:avLst/>
            </a:prstGeom>
            <a:noFill/>
            <a:ln w="38100" cap="flat" cmpd="sng" algn="ctr">
              <a:solidFill>
                <a:srgbClr val="A5A5A5"/>
              </a:solidFill>
              <a:prstDash val="dash"/>
              <a:miter lim="800000"/>
            </a:ln>
            <a:effectLst/>
          </p:spPr>
        </p:cxnSp>
        <p:sp>
          <p:nvSpPr>
            <p:cNvPr id="75" name="Rettangolo arrotondato 74"/>
            <p:cNvSpPr/>
            <p:nvPr/>
          </p:nvSpPr>
          <p:spPr>
            <a:xfrm>
              <a:off x="322823" y="5364494"/>
              <a:ext cx="190173" cy="242628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7E6E6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9" name="Gruppo 78"/>
          <p:cNvGrpSpPr/>
          <p:nvPr/>
        </p:nvGrpSpPr>
        <p:grpSpPr>
          <a:xfrm rot="1043502">
            <a:off x="1835129" y="3659362"/>
            <a:ext cx="2268427" cy="542082"/>
            <a:chOff x="2348252" y="3503102"/>
            <a:chExt cx="1564756" cy="528454"/>
          </a:xfrm>
        </p:grpSpPr>
        <p:cxnSp>
          <p:nvCxnSpPr>
            <p:cNvPr id="80" name="Connettore 1 79"/>
            <p:cNvCxnSpPr/>
            <p:nvPr/>
          </p:nvCxnSpPr>
          <p:spPr>
            <a:xfrm>
              <a:off x="2348252" y="3503102"/>
              <a:ext cx="1564756" cy="528454"/>
            </a:xfrm>
            <a:prstGeom prst="line">
              <a:avLst/>
            </a:prstGeom>
            <a:noFill/>
            <a:ln w="38100" cap="flat" cmpd="sng" algn="ctr">
              <a:solidFill>
                <a:srgbClr val="A5A5A5"/>
              </a:solidFill>
              <a:prstDash val="dash"/>
              <a:miter lim="800000"/>
            </a:ln>
            <a:effectLst/>
          </p:spPr>
        </p:cxnSp>
        <p:sp>
          <p:nvSpPr>
            <p:cNvPr id="81" name="Rettangolo arrotondato 80"/>
            <p:cNvSpPr/>
            <p:nvPr/>
          </p:nvSpPr>
          <p:spPr>
            <a:xfrm rot="20149522">
              <a:off x="3309948" y="3683912"/>
              <a:ext cx="236950" cy="328359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7E6E6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5" name="Gruppo 54"/>
          <p:cNvGrpSpPr/>
          <p:nvPr/>
        </p:nvGrpSpPr>
        <p:grpSpPr>
          <a:xfrm rot="272088">
            <a:off x="5377275" y="4769448"/>
            <a:ext cx="2426117" cy="574059"/>
            <a:chOff x="6362811" y="4377700"/>
            <a:chExt cx="2367764" cy="574059"/>
          </a:xfrm>
        </p:grpSpPr>
        <p:sp>
          <p:nvSpPr>
            <p:cNvPr id="58" name="Rettangolo 57"/>
            <p:cNvSpPr/>
            <p:nvPr/>
          </p:nvSpPr>
          <p:spPr>
            <a:xfrm>
              <a:off x="7584435" y="4582427"/>
              <a:ext cx="1146140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i="1" kern="0" dirty="0" smtClean="0">
                  <a:solidFill>
                    <a:prstClr val="black"/>
                  </a:solidFill>
                  <a:latin typeface="+mj-lt"/>
                  <a:cs typeface="Times New Roman" charset="0"/>
                </a:rPr>
                <a:t>Rilevante</a:t>
              </a:r>
              <a:endPara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grpSp>
          <p:nvGrpSpPr>
            <p:cNvPr id="59" name="Gruppo 58"/>
            <p:cNvGrpSpPr/>
            <p:nvPr/>
          </p:nvGrpSpPr>
          <p:grpSpPr>
            <a:xfrm rot="2066501">
              <a:off x="6362811" y="4377700"/>
              <a:ext cx="1181393" cy="389456"/>
              <a:chOff x="-906074" y="4687464"/>
              <a:chExt cx="2022170" cy="467347"/>
            </a:xfrm>
          </p:grpSpPr>
          <p:cxnSp>
            <p:nvCxnSpPr>
              <p:cNvPr id="60" name="Connettore 1 59"/>
              <p:cNvCxnSpPr/>
              <p:nvPr/>
            </p:nvCxnSpPr>
            <p:spPr>
              <a:xfrm rot="19261411" flipH="1" flipV="1">
                <a:off x="-906074" y="4687464"/>
                <a:ext cx="2022170" cy="467347"/>
              </a:xfrm>
              <a:prstGeom prst="line">
                <a:avLst/>
              </a:prstGeom>
              <a:noFill/>
              <a:ln w="38100" cap="flat" cmpd="sng" algn="ctr">
                <a:solidFill>
                  <a:srgbClr val="A5A5A5"/>
                </a:solidFill>
                <a:prstDash val="dash"/>
                <a:miter lim="800000"/>
              </a:ln>
              <a:effectLst/>
            </p:spPr>
          </p:cxnSp>
          <p:sp>
            <p:nvSpPr>
              <p:cNvPr id="62" name="Rettangolo arrotondato 61"/>
              <p:cNvSpPr/>
              <p:nvPr/>
            </p:nvSpPr>
            <p:spPr>
              <a:xfrm>
                <a:off x="-811" y="4771828"/>
                <a:ext cx="420822" cy="244587"/>
              </a:xfrm>
              <a:prstGeom prst="roundRect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E7E6E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uppo 68"/>
          <p:cNvGrpSpPr/>
          <p:nvPr/>
        </p:nvGrpSpPr>
        <p:grpSpPr>
          <a:xfrm>
            <a:off x="762568" y="4431338"/>
            <a:ext cx="2943418" cy="369332"/>
            <a:chOff x="2078262" y="5940855"/>
            <a:chExt cx="2818402" cy="369333"/>
          </a:xfrm>
        </p:grpSpPr>
        <p:sp>
          <p:nvSpPr>
            <p:cNvPr id="70" name="Rettangolo 69"/>
            <p:cNvSpPr/>
            <p:nvPr/>
          </p:nvSpPr>
          <p:spPr>
            <a:xfrm>
              <a:off x="2078262" y="5940855"/>
              <a:ext cx="1515271" cy="36933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i="1" kern="0" dirty="0" smtClean="0">
                  <a:solidFill>
                    <a:prstClr val="black"/>
                  </a:solidFill>
                  <a:latin typeface="+mj-lt"/>
                  <a:cs typeface="Times New Roman" charset="0"/>
                </a:rPr>
                <a:t>Raggiungibile</a:t>
              </a:r>
            </a:p>
          </p:txBody>
        </p:sp>
        <p:grpSp>
          <p:nvGrpSpPr>
            <p:cNvPr id="71" name="Gruppo 70"/>
            <p:cNvGrpSpPr/>
            <p:nvPr/>
          </p:nvGrpSpPr>
          <p:grpSpPr>
            <a:xfrm>
              <a:off x="3593533" y="6089682"/>
              <a:ext cx="1303131" cy="160976"/>
              <a:chOff x="286950" y="6538832"/>
              <a:chExt cx="1246377" cy="498135"/>
            </a:xfrm>
          </p:grpSpPr>
          <p:cxnSp>
            <p:nvCxnSpPr>
              <p:cNvPr id="76" name="Connettore 1 75"/>
              <p:cNvCxnSpPr>
                <a:endCxn id="70" idx="3"/>
              </p:cNvCxnSpPr>
              <p:nvPr/>
            </p:nvCxnSpPr>
            <p:spPr>
              <a:xfrm flipH="1" flipV="1">
                <a:off x="286950" y="6649735"/>
                <a:ext cx="1246377" cy="276330"/>
              </a:xfrm>
              <a:prstGeom prst="line">
                <a:avLst/>
              </a:prstGeom>
              <a:noFill/>
              <a:ln w="38100" cap="flat" cmpd="sng" algn="ctr">
                <a:solidFill>
                  <a:srgbClr val="A5A5A5"/>
                </a:solidFill>
                <a:prstDash val="dash"/>
                <a:miter lim="800000"/>
              </a:ln>
              <a:effectLst/>
            </p:spPr>
          </p:cxnSp>
          <p:sp>
            <p:nvSpPr>
              <p:cNvPr id="77" name="Rettangolo arrotondato 76"/>
              <p:cNvSpPr/>
              <p:nvPr/>
            </p:nvSpPr>
            <p:spPr>
              <a:xfrm rot="20418329">
                <a:off x="585804" y="6538832"/>
                <a:ext cx="210397" cy="498135"/>
              </a:xfrm>
              <a:prstGeom prst="roundRect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E7E6E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6" name="Gruppo 45"/>
          <p:cNvGrpSpPr/>
          <p:nvPr/>
        </p:nvGrpSpPr>
        <p:grpSpPr>
          <a:xfrm>
            <a:off x="1698506" y="5377662"/>
            <a:ext cx="2434212" cy="566718"/>
            <a:chOff x="2078262" y="5484782"/>
            <a:chExt cx="2434212" cy="566718"/>
          </a:xfrm>
        </p:grpSpPr>
        <p:sp>
          <p:nvSpPr>
            <p:cNvPr id="47" name="Rettangolo 46"/>
            <p:cNvSpPr/>
            <p:nvPr/>
          </p:nvSpPr>
          <p:spPr>
            <a:xfrm>
              <a:off x="2078262" y="5682168"/>
              <a:ext cx="1120820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libri" charset="0"/>
                  <a:cs typeface="Times New Roman" charset="0"/>
                </a:rPr>
                <a:t>Specifico</a:t>
              </a:r>
              <a:endPara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grpSp>
          <p:nvGrpSpPr>
            <p:cNvPr id="48" name="Gruppo 47"/>
            <p:cNvGrpSpPr/>
            <p:nvPr/>
          </p:nvGrpSpPr>
          <p:grpSpPr>
            <a:xfrm>
              <a:off x="3293517" y="5484782"/>
              <a:ext cx="1218957" cy="394773"/>
              <a:chOff x="1" y="4666971"/>
              <a:chExt cx="1165868" cy="1221607"/>
            </a:xfrm>
          </p:grpSpPr>
          <p:cxnSp>
            <p:nvCxnSpPr>
              <p:cNvPr id="49" name="Connettore 1 48"/>
              <p:cNvCxnSpPr/>
              <p:nvPr/>
            </p:nvCxnSpPr>
            <p:spPr>
              <a:xfrm flipH="1">
                <a:off x="1" y="4666971"/>
                <a:ext cx="1165868" cy="1221607"/>
              </a:xfrm>
              <a:prstGeom prst="line">
                <a:avLst/>
              </a:prstGeom>
              <a:noFill/>
              <a:ln w="38100" cap="flat" cmpd="sng" algn="ctr">
                <a:solidFill>
                  <a:srgbClr val="A5A5A5"/>
                </a:solidFill>
                <a:prstDash val="dash"/>
                <a:miter lim="800000"/>
              </a:ln>
              <a:effectLst/>
            </p:spPr>
          </p:cxnSp>
          <p:sp>
            <p:nvSpPr>
              <p:cNvPr id="51" name="Rettangolo arrotondato 50"/>
              <p:cNvSpPr/>
              <p:nvPr/>
            </p:nvSpPr>
            <p:spPr>
              <a:xfrm>
                <a:off x="494136" y="4666974"/>
                <a:ext cx="209032" cy="853073"/>
              </a:xfrm>
              <a:prstGeom prst="roundRect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E7E6E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3" name="Gruppo 62"/>
          <p:cNvGrpSpPr/>
          <p:nvPr/>
        </p:nvGrpSpPr>
        <p:grpSpPr>
          <a:xfrm>
            <a:off x="5153606" y="5393568"/>
            <a:ext cx="3984474" cy="803490"/>
            <a:chOff x="6466313" y="5759404"/>
            <a:chExt cx="4098285" cy="803490"/>
          </a:xfrm>
        </p:grpSpPr>
        <p:sp>
          <p:nvSpPr>
            <p:cNvPr id="64" name="Rettangolo 63"/>
            <p:cNvSpPr/>
            <p:nvPr/>
          </p:nvSpPr>
          <p:spPr>
            <a:xfrm>
              <a:off x="7657451" y="5916563"/>
              <a:ext cx="2907147" cy="64633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libri" charset="0"/>
                  <a:cs typeface="Times New Roman" charset="0"/>
                </a:rPr>
                <a:t>Temporaneo - Ricorrente</a:t>
              </a:r>
              <a:r>
                <a:rPr kumimoji="0" lang="it-IT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kern="0" dirty="0" smtClean="0">
                  <a:solidFill>
                    <a:prstClr val="black"/>
                  </a:solidFill>
                  <a:latin typeface="+mj-lt"/>
                </a:rPr>
                <a:t>Definito nel Tempo</a:t>
              </a:r>
              <a:endPara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grpSp>
          <p:nvGrpSpPr>
            <p:cNvPr id="65" name="Gruppo 64"/>
            <p:cNvGrpSpPr/>
            <p:nvPr/>
          </p:nvGrpSpPr>
          <p:grpSpPr>
            <a:xfrm rot="2066501">
              <a:off x="6466313" y="5759404"/>
              <a:ext cx="1231733" cy="238214"/>
              <a:chOff x="1" y="4666971"/>
              <a:chExt cx="1165868" cy="1221607"/>
            </a:xfrm>
          </p:grpSpPr>
          <p:cxnSp>
            <p:nvCxnSpPr>
              <p:cNvPr id="66" name="Connettore 1 65"/>
              <p:cNvCxnSpPr/>
              <p:nvPr/>
            </p:nvCxnSpPr>
            <p:spPr>
              <a:xfrm flipH="1">
                <a:off x="1" y="4666971"/>
                <a:ext cx="1165868" cy="1221607"/>
              </a:xfrm>
              <a:prstGeom prst="line">
                <a:avLst/>
              </a:prstGeom>
              <a:noFill/>
              <a:ln w="38100" cap="flat" cmpd="sng" algn="ctr">
                <a:solidFill>
                  <a:srgbClr val="A5A5A5"/>
                </a:solidFill>
                <a:prstDash val="dash"/>
                <a:miter lim="800000"/>
              </a:ln>
              <a:effectLst/>
            </p:spPr>
          </p:cxnSp>
          <p:sp>
            <p:nvSpPr>
              <p:cNvPr id="67" name="Rettangolo arrotondato 66"/>
              <p:cNvSpPr/>
              <p:nvPr/>
            </p:nvSpPr>
            <p:spPr>
              <a:xfrm rot="719487">
                <a:off x="627543" y="4735627"/>
                <a:ext cx="186948" cy="743983"/>
              </a:xfrm>
              <a:prstGeom prst="roundRect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E7E6E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50" name="Connettore 1 49"/>
          <p:cNvCxnSpPr/>
          <p:nvPr/>
        </p:nvCxnSpPr>
        <p:spPr>
          <a:xfrm>
            <a:off x="2379661" y="2525514"/>
            <a:ext cx="4292768" cy="0"/>
          </a:xfrm>
          <a:prstGeom prst="line">
            <a:avLst/>
          </a:prstGeom>
          <a:noFill/>
          <a:ln w="38100" cap="flat" cmpd="sng" algn="ctr">
            <a:solidFill>
              <a:srgbClr val="A5A5A5"/>
            </a:solidFill>
            <a:prstDash val="dash"/>
            <a:miter lim="800000"/>
          </a:ln>
          <a:effectLst/>
        </p:spPr>
      </p:cxnSp>
      <p:sp>
        <p:nvSpPr>
          <p:cNvPr id="3" name="AutoShape 4" descr="data:image/jpeg;base64,/9j/4AAQSkZJRgABAQAAAQABAAD/2wCEAAkGBxAQDxAQEBAQEBAPDw8PDg8QDxAVEA8PFREWFhUVFRUYHSggGBolGxUVITEhJSkrLi4uFx8zODMuNygtLisBCgoKDg0OFxAQGy0dHh0tLS0tLS0tLS0tKy0tLS0tLS0tLS0tLS0tLS0tLS0tLS0tLS0tLS0tLS0tLS0tLS0tLf/AABEIANsA5gMBEQACEQEDEQH/xAAcAAACAgMBAQAAAAAAAAAAAAAAAQIDBAUGBwj/xABEEAACAQICBgUKAggEBwAAAAABAgADEQRRBRIhMUFxBmGBkaEHEyIyQlJiscHRI3IzQ4KSorLC4RRTk/AWFyRjc6Px/8QAGgEBAAMBAQEAAAAAAAAAAAAAAAECAwQFBv/EADQRAAIBAgQDBQcFAQADAAAAAAABAgMRBBIhMQVBYRNRcZGxIjIzQoGh0QYjweHwFRRSYv/aAAwDAQACEQMRAD8A9xgBACAEAIAQAgBACAEAIAQAgBACAEAIAQCrFYhKSF3NlG87flxlZzUFmlsRKSirsxqOl8O26qnJjqn+K0yjiaUtpIoqsHszMVwdoNxmJsnfY0uSkgIAQAgBACAEAIAQAgBACAEAIAQAgBACAEAIAQAgBACAEARMA4zT2k/PPqqfw0Po/E3vfaeLi8R2krLZHnV6ud2WyNVOMxJ0qrIbqzKc1Yj5S0Zyjs7EptbGxw+n8Qm9g4ycfUWM6YY2rHfXxNY4ia6m1wnSemdlRGQ5r6S/eddPHwfvK33N44qL3VjdYfFU6gujqw6jtHMcJ2wqRmrxdzojJS2ZdLlggBACAEAIAQAgBACAEAIArwCNSqqi7MFGbEAeMlJvYXNdX6QYVN9ZSfgu3ynRHB1pbR/gzdWK5mBV6X0B6qVW7FA8TN48NqvdpFXXiYlTpmfZofvVPoBNlwvvl9irr9DHfphX4U6Q5hz9RNFwynzb+xXt2VN0txWVEfsN9Wlv+dR6+f8AQ7aRD/izFZ0v9M/eP+fR6+Y7WQx0vxQ4UTzRvo0o8BS6/wC+hPayJL01rjfTpHlrj6mYywMOTZZVWXVuklSvSK+bFPW2Fg5OsvEDYLTweJzVJ9lCV3z6dDKtWdsqNZPFOQIAQAkAIA0cqbqSpG4gkEdstGTi7rQJtao3GB6R1UsKg86uewOO3cfDnO2ljpR0nr6nRDEyXvanSYDSNKsL02uR6ynYy8xPTp1YVFeLudkKkZrQy5oXCAEAIAQAgBACAJmsCTsABJ5QDk6nTqg4P+GBq/E3oju9bwE9Klw2b1m7GEq6WxqcX0jxVT9Z5sHhTGr47/Gd1PA0Y8r+Jk6sn0NXUcsbszMc2JJ7zOuMVFWSsZt3EJJAQSEAUgCkNlhGUbJK3MylIlIlhqOu3UN88ziGNWGp3+Z7f7uQnLKjbBbbBuG6fGSk5Ntu7ZyBKgJICAEAJACSAggFYqQykqw9VlNmHIyYycXdaEptO6Oj0T0kuRTxBCk2C1tyMcm90+B6t09XD4xS9mejOyliL6T8zowZ3nWOAEAIAQAgBAK663VhmpHhC3DPnTDuyWKkqw4gz6o883uB02DZaosffA9HtHCWINypBAIIIO4g7DAHACCQkAUhkoRlWySDGZSZZEEUsQBvM5q9aNKDnPZFrpK5t6NIKth2nMz4jFYmWIqupL6dEckpOTuTnOVCAECwWgBACAEAIAoBCoLix2g7CDBDNx0d06aTLQrMTTYhaNQnahOwIxyyPZPRwuKtaE/ozpoV8ryy2OxE9Q7xwAgBACAEAxNIaQo0FvVqKgO652nkN5loxcnorkqLex85VcauswXbZmG3Zxyn1VO0ktTiqUpQ3KWrsePdN1FIzMnR+lKtA+g114o21T9uyHBMk6vRmmqVew9Sp7jHf+U8fnMpRaINlKgDIJEZRkkWlGyStpjJl0bHBYfVFz6x8BlPkOKY7t55I+7H7vv8O456k76LYyZ5RmEgBJAQAgBaCBEgbyBzIgFbV0G91/eEEXRA4ykPbHZcwMyK20jSzJ5KZBGdFT6STgGPYPvJIzoxq+OVgV1DYixuZJDlc7zoTpZq9ArU2vQIQufbU31SevYR2T2MHWc4We6PRwtVyhZ8jo52HUEAIBjY/H0qCF6rhFzO8nIDeTyloxcnZImMXJ2RxWmOmlR7rhx5pf8AMYA1DyG5fHsndTwiWs9Trhh0veOVr1GclnZmY72Ykse0zoypKyN7JLQ89xS2qP1O3zM7I7I5JLdMVOtn3zohWtpI46mG5wLwb7p0pp7HG007MleAbvRfSKpTstW9RM/bUc+Pb3zOVO+xJ1OExdOqutTYMOOYORHCYyVtwWmZssVsZjJlkFKqiNdrniAAN88HjGLlTgqcfm3fT+/QyrVMuneZB0svBW7SBPlzl7REDpbJO9v7QR2hBtKvwVR3/eQR2jINpKpmo5L95JHaMrOOqn2z2BR9IGdlbYmofbb94wRmZAux3knmTBF2RgCgDgCgBBIQDu/Jyn4Vds6qr3Lf6z1eHr2ZeJ6GC92TOxnoHcEA0HSLpJTwt0W1SuRsT2U63P03zejQdTXka06TnryPPcdjaldzUquXbhfcoyUcBPShCMFZI7oxUVZGPLEhIBy+mdEsGZ1FwxvynRCaasYygaN0tNLGTRFWI3RGTjsZTpxktTIp1gd+wzqhWUtGcFShKGq1RZNjIsw9d6bB0Yqw4g8MjmOqVauDptG9JFay1rI27zg9Q8x7PynNUpPkWRu7gi4NwdoI3ETjkaIorjd2z5Xj7tUp+D9Uc2JV2iu08HMc2UVozEZQtJzEZQMm5FgkkBAFAHAFaSSKAEAIAQSeh+T6nbCMferP4Konr4Bft/U9LBr9v6nUzuOw5zpZ0h/wy+bpkGu4uMqS+8RnkP8AZ6MPR7R3eyNqNLO7vY86diSSxJJNySbknMmeoklojuWgoJHIICQBFbwDVaR0MtTauxppGpYzlC5zOMwL0zZh2zdNMxcbGIVixQklUjftE0hVcdHqjnqYdS20ZkK4O6dUZqWxwyg4uzHJaIM7R2latA+ibpxpt6vZkeUwnTUiyZ1GC0gmIXWUFSuxlPA9R4ifDfqeDhVpLo/VFamtjJtPmMxllC0nMMoasnORlIMJpGRnKJGbIxYSQEAIAQAgCtJAjBIoB6b0Gp2wNP4mqt/GR9J7WCX7K+vqethPhI2WmdIrhqD1m26o9FfecmyjvIndCDnJJHXCOZpHk+JxD1XapUOs7ksx6/twnsRioqyPRSSVkQliRwAkEjkEBIAQCrEYZXFmF5KbRDRzek9Blbsm0ZTaNW+5lKBoqiEGxFpoYtEBcboV1qisoKSsy6nWz750wrX0kcVTDtaxLZo0cx0nRT1Kv5l+U+E/VvxaPhL1REjeT5IgcAIuCJE0gzOaIlZ0pnM0K0sQKAEAJICAEARgCkknqvRNLYHD9aa3exP1nu4VWox8D2MMv2o+BzPlEx96tLDg7EXzz9bG6r3AN3z1sHDeR6OGjvI5Kd51DgDgDkEhBA7SCRyAFoAFYINdpDQ6VQSBZsxLxnYrKFzlsdox6R2jZnOiLUjCUbGEKZO4X7JLSK5Wy2nh6o3IxGWq0mNTJzKTwjqfK7+B1HRakypU1lK3Zdh5T439VzjOrRt3S9UediKFSi0pq19jd2nyhzjAhhEgszbNEh6smMiJIDTm6mc7iRNOXVQo4FZSaKaKOJEiXuUsKSBQLhJJFAFAPXtBJq4TDrlQpfyCfQ0FanFdEe5SVqcV0PNelVUtpHFX9lkUchTWezhV7CPToe4jWX5d86TazImug3uo/aEFlTm9kyBxtIe2Oy5+UF1h6r5EDpKlmT+yZBdYWp3fcgdLU+Ac9g+8F1g596InS44Ie1v7SLFlgnzkQbS7cEXtJMWLrBR5srOlanwjsP3ixdYSn1INpGqfatyVftFiyw1LuK2xlQ/rG77fKTYuqNNfKis1WO9ieZJgtkj3FlOtnKOJVw7i6UKM2Gi9zcx8p8r+oviUvB+qPneN+/DwfqZ0+dPDJASkmXiiVpmaEhLIzbHLooxWk3KgVllIixBqcuplHEqenNY1DNwKyJqmUasKSBSQQfceRkPYM9owqatNF91FHcAJ9LHRI+gjsjxXyg3XSWJFz6TI2/OkpntYa3ZI9rARTijnZqeuug7QSOCQgDgAIA4AWgBIA7QLBaBYLSG0tyVFsmlQjjMZVqS3kvMnsJy5M3Gh3DK1sx8p8l+oKsJ1KeRp2T9T5fj9KdOdPMrXT9UbG0+fbsfPomBMnqbLQIRWTJCXRm2OWKXCBcIIC0AVpNwVvTmsalisoplDpadEZJmLjYrlypKkmsyr7zKvebS0VdpFlq0ezifSn0B4x5UUtpNvjoUX/mX+methNaS8We7wz4f1OXAm70PVSHM3VhHeSX1RZQk9kxawmbxdBfOjRUKj+VhriZPiGHXzfZllhaj5B5wTN8UorZNmiwc+gec6pk+Kx5RfmWWCfNh5zqmT4rLlFF1go82Lzhmb4nWeyS+n9l1hKfUPOGZPiGIfzW+iLrDUlyFrnOZPF13vNllRpr5UGtM3Um95PzZdRitkvIJQtcaKSbSk5qCuxc6DRC2VgOBHyniV5uUrs+L/AFYv3KPg/VGxUTlkz5SKJyobHLJGUmMSxS5KCB2kEBaLgLRcBaTcBaLkkGS8vGViGrmLVp25TqhPMjCUbF2iU1sTh1zr0R/GJ0UVepFdUWpazj4o9eE+kPePJ/K1hL4ylUBNzhhYcDq1Gv8AOYV684pQTsj6XgLVnfvOCvONtvc+sslsEgi45JAQAgBACAOAFoBIIcjIuLEhRY8D3RcEXUrv2Rci6MrDpqjbvPgJ5uIqZ5WWyNEmbjRV9VjbZrAX4bpwVnZpHxv6rpycqUktEnfobAGYHyJIQjNsmBLmTZIQQOQQOCAtAGBAHaAK0ALQLkXS4sZaMrMnR6FnR2j/ANdh1yqBu4E/Serg3mqwfUrQj+9FHqYn0Z7Z5r5W1tVwb/BXU9jUyPmZyYpbHu8GlbP9P5PPKuGN7qLqdo+05VI+xpyzRQDBv7pjMi2hYujqh4SMxXNEtXRTxnIdSJauh24mRnK9tEuXQw4mMzKuui1dDpIzFXiOhcui6eUXKuuy5dH0x7IkXKOtItXCoOAgq6kifmFygrnZqNL00BAt6W/kJjWq5VlXM68OnPV7Iw6NIuwUceOQznDKSirnXOagrs6bAIFXVG4WnnTbbuzw8U82r5knpZd0lM+XxnDIy9qlo+7l/RETRHzlSMoSyyVmTEGRISCBwQMQRckAYLKMnsiQptkZBosPVe0WTFBsvlFy6wVd/L90TGGbq75FzRcPqvexIYU5iLmi4bLnJDGFHE+EXNVw1c5Gw0BhUGKotcgqWG3cboQB3mehwypbERT2/k0/58YtTi37J3In1hJwHleT8HCtlWdb86ZP9M5sTsj2OEP25rp/J51gcVqmx9U75wyR9NSnyN6liLi1pQ0bZO0FSQggcABBBIQBwQOSQOAV4muKaFjw3DM8BKzkoq7JhBzllRzdSoWYsdpJuZwSd3dnsRiopJG10fh9Rbn1m39QynFWnmdlsjhrVMzstkbPD7jMGjzcS9iZMk89siZKdjjxGGp11aa+vNF1FVOd8ry1zy3wunHvZkLQXLxMi4WCoL5fUsFJch3SC6w1JbRXkSAGUg0UIrZEoLDgDgWHeAF4AiZJJZhXs6kbwQZeF07rkaU1qd7RfWVW94A94n2tKaqQjNc1c82Ucra7jjfKxSvgabe5iaZ70df6pTEL2D0uEytWa70/4PImnEz6PYztH6RKGzbV+UzcTphNSVmb2nUDC4NxKlmrFgggcFRiAMQBwQMSSBwQzQaSxXnH2equxevMziqzzPTY9TD0skbvdho7D6zax9Vd3W05K08qsuZGIqWWVbs3CicsY3ZwtmQhl6qtY8/Eu7AmZnExXgoImSVMmjiiNjbRnxixjOknqjMVgRcbRIMHFrclBA5BASQOAEALybEigFlDf/vMS8OZpT3O40YfwU5fWfV8Od8NDwOGv8SRz3lOS+jKx92ph2/9yD6zeuvYZ08MdsTH6+jPGGnCfTlbSAnYvwmNamdh2cRwlXE6IVL6M32D0mlTYTqtkZQ0ce4zxBQcEDEAYkkDgg1ul8XYebU7WHpdS5dswrzssqOrC0szzvZGqo0yzBRx8BnOKUlFXZ3zkoq7N7RpBQFG4ThbcndnmSk27suPozppQsjlqVEOm15SsjhqyuTJmJzsIKBACSQSp1Cp2f8A2QVcUzOo4gNs3HL7QYSp2LoM7DkCwSQEEBJAQTYuwouwlloma01qdxo0fgpyv4z6zh6thqfgedX+JI1nTejr6NxYG21Fn/cIf+mdFVXgzXBSy4iD6nhJnnn1ZAwSVyAgBtIaNYzaM7CaVqJsvrDIyribqcZbm4w2mKbb/RPXulQ6fcbCnUDbQQeRgzaa3LJJBVi8QKaFjyAzMrOSirlqdN1JZUc3UcsSx2km5M4Xdu7PXjFRVkbbR2H1FufWbwGU4q08zstjhr1Mzstkb7RWC1vSO7hIpQvqzzMTXy+yizG4DiJ0pnLnzGuFMrMaplIlMDJgIKjgCgDkkBAMijiiNjbRnxEgzlTT2M1WBFwbiDFqxKCtggCkgcAzsDTsCxiTsrHRBWR2eEXVpoMkUeE+0w8MlKEe5L0PIqO82+pLEUg6sjC6urKwzBFjNWrqxVNpprkfPOkcG1CtVot61Ko1M9djsPaLHtnmuNnY+xp1FUgprnqYhkGhXIAoLoUgshgyLF1JoupV2XaCRyMrlNlU7zPoaYqrvIb8wkE2gx4vFtVIJ2ADYBuGZnJVk3I7aFJQjpzLNHYfWbWPqr4mc1adlYjEVMqst2b/AAdAu4Uds41G7seZVqKEbnWYeiEUKOE60rI8KcnKV2OpTvAUrGl0lRAmNQ0burmutMTMYEEDtBAasAeoYFhimZIsSFIwTYspowNxFiHBPczEa+8WixhKk1sSkGYSQXYaiXNuHGSu8tGN9TcYajrOiDcSL8uPhNMNSdatGHe/tzLVJ5YOR1An2p444B5h5VtBEOuNpj0W1aWItwbcjnmPR7FnJiIfMe5wrEXTovxX8r/dTzkzmPaK5AFBdCkFkOCxISCyGJBYzcPTLaqjeZ59VqLbZ6ako002b+hSCgKOHjPPlJydzz5yu22dRofB6i6x3mbU42VzxcVWzystjZ2lzjAiAa7SFHWmUzZbGuGEMysRYmuDMWGUsXBSbCxNcDJsLFq4IRlFkTGDEnKNBmiq7yB1cT2RlCLqWBdtoTVX36mwdg3xYpKrCOm76DZaNL/uuM/VHISjkiUqlT/5X3MNu6+22Upc5pxs2ieHw5c2A2cTLFVHvNolMINUdplW7mi1NvoTDWBqHjsXlxM+h4PhssXVlz0Xh/Zw4urd5VyNtPbOMIBRjMKlWm9OoodKilXU7ipkNJqzLRk4yUo6NHhfSzo7UwFco12pPdqFXg65H4hxHbxnBUg4M+pwmKjXhdbrdGhmR1oUFkKQXQ4LIayCyJCQWOi0PhrUw/Fh3ATyMS25tE1sTFWg3sbzR1FNYF2Ww4bZhGNnqcNaveNonR06yHcy982ujzHGXMuDDMSSlhwCt6d5Vq5ZSsR8yJGUnOGoBxA7RFkMzDWTMHlt+UaDUNbJWPZb52kZkR9SxaTngqjNiT/bxkZirnFdSLJTH6SqT8KbPl95VyCzy92PmRGPRP0VMD4m3ymcv/40pe/Ixa+Ld/WYnq4SjbZvCjCGyMeVNTaYbRpYBn9FbA7d5l0ras8qc45nbVmUzBRqoLD5yG7kpN6yLcBgzVb4R6x+gndgME8RPX3Vv+DOvW7Nabs6NVAAA2AbAJ9akkrI8ockBACAYGmdE0cXRajWXWRsvWVuDKeBErKKkrM0pVpUpKcN0eJ9Kui1fAVPTGvQY2pVwPROSsPZbq48OrgqUnDwPp8JjIV1ppLmvwaCZnahSCyHBdEhILIYkFjpdGH8Gn+X6meZWX7jPJxHxZGelQzFoyuXLV6pVxLZi+nWHxDkZVotcvXEDN++VsxoWLiRm8jUaFgxC/Ee6CLMmuKUbkP70XIyPvJjHZIvbcyLkdjfdjOOqcCF/KAIuyVQhz1KXqs29ieZlTRQitkKVLDEEBIAjAN89QtvPZJbueXGKWxdg8E1U5IN7Z9QnoYLATxDu9I9/f4GVauqa6m/o0lRQqiwE+pp0404qMVZI82UnJ3ZZNCoQAgBACAU4rDJVRqdRVdHGq6MAVYZEGQ0noy0ZOLzRdmjzHpV5NWQtVwF3XecM7emv/jY7x1Hb1zkqYfnE9zCcVT9mtp1/KPO61JkZkdWR1NmRgQynIg7ROZ6aHtxakk1qmREg0Q1kEkhILo6PRf6FOTfzGebX+IzycT8WX+5GcsxMSxZVkliypYsWQySxZBJYsqySQlSyJwCYkEjEgEpAAQQOQB01LMFUEknYALk9ktCEpyUYq7Kzkoxbbsdbg9FX21OxAfmftPfwnCEvareX5PBq4rlDzNuqgCw2AbgJ7iSSsjibuOSAgBACAEAIAQAgGq050dwuNW2IpK5AstQejUT8rjb2bpSVOMtzehiatB3g7eh5zpvyYV6d2wlQV13ilUISqOoN6rdtpyzwz+XU9zD8Zg9Kqt1WxxOOwNbDtqV6VSi24CohW/5Sdjdl5zSi47qx7FKrCqrwafh/r+ZSJU2R0WiD+CvNv5jPOxHxGeViviv6ehnrMDAsWVZJYshlixZVkliyCSaypJMSpZExAJiQSMSAOQCzD0XqG1NGc/CCQOZ3DtmtOhUqu0ItmVSrCmvadjd4Po27barBB7qbW7TuHjPXw/Bm9asrdF+Tzq3EltTV+rN/g8BToi1NQuZ3s3MnaZ7VHD06KtTVjy6tadR3m7mVNzMIAQAgBACAEAIAQAgBACAVYjDpUUo6K6nerqCp7DDVyYycXdOxzGkvJ7o+tcrTag2dBtUfuG6+Ewlh4PoejS4riae7zeJq/8Al7UpLq0cQrgEkCqhU7TfaVvfunBX4bKTzRl5/n+jWXFFUlmlG3gYNbovjE/U6/XTdD4Eg+E4ZYCvHlfwZpHGUXzsYdXAVk9ejVXrNN7d9rTnnh6sd4vyN41qb2kiq9t+znsmEk1voapp7FiuMx3iUbRYmrDMd8XRJMOMx3iVbJJowO7by2woyeyuMyW7MulhKrerSqnlTe3fa01hha0/dg/L8mcsRSjvJGbR0Him/VavW7qPAEnwnRDheJlyS8X+LmMuIUI87+CNjh+irn9JVVepFJ8Tb5Tsp8Ffzz8l+fwcs+Kf+sfM2eG6PYdN6moc6huO7d4T0KXDMPT+W/jqcdTHVp87eBtEQKAAAANwAAAnckkrI5W29WSkkBACAEAIAQAgBACAEAIAQAgBACAEAIAQAgEWQHeAeYiwuVNgqR30qZ5ov2lOzj3Itnl3kf8AAUf8ml/pp9o7KHcvIntJ97JLg6Q3U6Y5Io+kKnFckRnl3lqoBuAHIS1kVJSQEAIAQAgBACAEAIAQAgBAP//Z"/>
          <p:cNvSpPr>
            <a:spLocks noChangeAspect="1" noChangeArrowheads="1"/>
          </p:cNvSpPr>
          <p:nvPr/>
        </p:nvSpPr>
        <p:spPr bwMode="auto">
          <a:xfrm>
            <a:off x="116682" y="-1836738"/>
            <a:ext cx="3021806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18" name="Gruppo 17"/>
          <p:cNvGrpSpPr/>
          <p:nvPr/>
        </p:nvGrpSpPr>
        <p:grpSpPr>
          <a:xfrm>
            <a:off x="5933277" y="1362134"/>
            <a:ext cx="3301814" cy="3849780"/>
            <a:chOff x="5933277" y="884454"/>
            <a:chExt cx="3301814" cy="3849780"/>
          </a:xfrm>
        </p:grpSpPr>
        <p:sp>
          <p:nvSpPr>
            <p:cNvPr id="36" name="Rettangolo arrotondato 35"/>
            <p:cNvSpPr/>
            <p:nvPr/>
          </p:nvSpPr>
          <p:spPr>
            <a:xfrm>
              <a:off x="5933277" y="884454"/>
              <a:ext cx="2569373" cy="223476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050" name="Picture 2" descr="C:\Users\RosarioM\Desktop\TecEurolab_sett2016_Fig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678" y="1095434"/>
              <a:ext cx="2371122" cy="1730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ttangolo 40"/>
            <p:cNvSpPr/>
            <p:nvPr/>
          </p:nvSpPr>
          <p:spPr>
            <a:xfrm>
              <a:off x="6400601" y="3210740"/>
              <a:ext cx="2834490" cy="1523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it-IT" sz="2000" i="1" dirty="0">
                  <a:latin typeface="+mj-lt"/>
                  <a:ea typeface="Calibri" charset="0"/>
                  <a:cs typeface="Times New Roman" charset="0"/>
                </a:rPr>
                <a:t>Iniziativ</a:t>
              </a:r>
              <a:r>
                <a:rPr lang="it-IT" sz="2000" i="1" dirty="0">
                  <a:latin typeface="+mj-lt"/>
                  <a:ea typeface="Calibri" charset="0"/>
                  <a:cs typeface="Times New Roman" charset="0"/>
                </a:rPr>
                <a:t>a</a:t>
              </a:r>
              <a:endParaRPr lang="it-IT" sz="2000" i="1" dirty="0">
                <a:latin typeface="+mj-lt"/>
                <a:ea typeface="Calibri" charset="0"/>
                <a:cs typeface="Times New Roman" charset="0"/>
              </a:endParaRPr>
            </a:p>
            <a:p>
              <a:pPr marL="342900" lvl="0" indent="-342900">
                <a:buFontTx/>
                <a:buChar char="-"/>
              </a:pPr>
              <a:r>
                <a:rPr lang="it-IT" sz="1400" dirty="0">
                  <a:latin typeface="+mj-lt"/>
                  <a:ea typeface="Calibri" charset="0"/>
                  <a:cs typeface="Times New Roman" charset="0"/>
                </a:rPr>
                <a:t>Produzione di un prodotto statistico</a:t>
              </a:r>
            </a:p>
            <a:p>
              <a:pPr marL="342900" lvl="0" indent="-342900">
                <a:buFontTx/>
                <a:buChar char="-"/>
              </a:pPr>
              <a:r>
                <a:rPr lang="it-IT" sz="1400" dirty="0" smtClean="0">
                  <a:latin typeface="+mj-lt"/>
                  <a:ea typeface="Calibri" charset="0"/>
                  <a:cs typeface="Times New Roman" charset="0"/>
                </a:rPr>
                <a:t>Produzione di innovazione e ricerca</a:t>
              </a:r>
              <a:endParaRPr lang="it-IT" sz="1400" dirty="0">
                <a:latin typeface="+mj-lt"/>
                <a:ea typeface="Calibri" charset="0"/>
                <a:cs typeface="Times New Roman" charset="0"/>
              </a:endParaRPr>
            </a:p>
            <a:p>
              <a:endParaRPr lang="it-IT" sz="1700" dirty="0"/>
            </a:p>
          </p:txBody>
        </p:sp>
      </p:grpSp>
      <p:sp>
        <p:nvSpPr>
          <p:cNvPr id="52" name="Rettangolo arrotondato 51"/>
          <p:cNvSpPr/>
          <p:nvPr/>
        </p:nvSpPr>
        <p:spPr>
          <a:xfrm rot="13514137">
            <a:off x="3960724" y="1903008"/>
            <a:ext cx="1359145" cy="1283884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3909322" y="1907184"/>
            <a:ext cx="14892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b="1" dirty="0" smtClean="0"/>
              <a:t>Elementi principali </a:t>
            </a:r>
          </a:p>
          <a:p>
            <a:pPr algn="ctr"/>
            <a:r>
              <a:rPr lang="it-IT" sz="1700" b="1" dirty="0" smtClean="0"/>
              <a:t>in ANALOGIA</a:t>
            </a:r>
            <a:endParaRPr lang="it-IT" sz="1700" b="1" dirty="0"/>
          </a:p>
        </p:txBody>
      </p:sp>
      <p:grpSp>
        <p:nvGrpSpPr>
          <p:cNvPr id="12" name="Gruppo 11"/>
          <p:cNvGrpSpPr/>
          <p:nvPr/>
        </p:nvGrpSpPr>
        <p:grpSpPr>
          <a:xfrm>
            <a:off x="730464" y="1552262"/>
            <a:ext cx="2185148" cy="2435421"/>
            <a:chOff x="730464" y="1074582"/>
            <a:chExt cx="2185148" cy="2435421"/>
          </a:xfrm>
        </p:grpSpPr>
        <p:grpSp>
          <p:nvGrpSpPr>
            <p:cNvPr id="54" name="Gruppo 53"/>
            <p:cNvGrpSpPr/>
            <p:nvPr/>
          </p:nvGrpSpPr>
          <p:grpSpPr>
            <a:xfrm>
              <a:off x="730464" y="1074582"/>
              <a:ext cx="2185148" cy="2435421"/>
              <a:chOff x="703168" y="1497670"/>
              <a:chExt cx="2185148" cy="2435421"/>
            </a:xfrm>
          </p:grpSpPr>
          <p:sp>
            <p:nvSpPr>
              <p:cNvPr id="57" name="Rettangolo arrotondato 56"/>
              <p:cNvSpPr/>
              <p:nvPr/>
            </p:nvSpPr>
            <p:spPr>
              <a:xfrm>
                <a:off x="703168" y="1497670"/>
                <a:ext cx="2185148" cy="1982522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6" name="Rettangolo 55"/>
              <p:cNvSpPr/>
              <p:nvPr/>
            </p:nvSpPr>
            <p:spPr>
              <a:xfrm>
                <a:off x="1028434" y="3532981"/>
                <a:ext cx="11528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000" i="1" dirty="0" smtClean="0">
                    <a:latin typeface="+mj-lt"/>
                    <a:ea typeface="Calibri" charset="0"/>
                    <a:cs typeface="Times New Roman" charset="0"/>
                  </a:rPr>
                  <a:t>Progetto</a:t>
                </a:r>
                <a:endParaRPr lang="it-IT" sz="2000" i="1" dirty="0">
                  <a:latin typeface="+mj-lt"/>
                  <a:ea typeface="Calibri" charset="0"/>
                  <a:cs typeface="Times New Roman" charset="0"/>
                </a:endParaRPr>
              </a:p>
            </p:txBody>
          </p:sp>
        </p:grp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410" y="1412660"/>
              <a:ext cx="2116906" cy="129906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" name="Rettangolo arrotondato 60"/>
          <p:cNvSpPr/>
          <p:nvPr/>
        </p:nvSpPr>
        <p:spPr>
          <a:xfrm rot="16200000">
            <a:off x="4186411" y="-2736256"/>
            <a:ext cx="739553" cy="70567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Analogia tra Progetto e Indagine 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grpSp>
        <p:nvGrpSpPr>
          <p:cNvPr id="92" name="Gruppo 91"/>
          <p:cNvGrpSpPr/>
          <p:nvPr/>
        </p:nvGrpSpPr>
        <p:grpSpPr>
          <a:xfrm>
            <a:off x="3705961" y="4118938"/>
            <a:ext cx="1857357" cy="1613122"/>
            <a:chOff x="908904" y="4679249"/>
            <a:chExt cx="1979411" cy="1831279"/>
          </a:xfrm>
        </p:grpSpPr>
        <p:sp>
          <p:nvSpPr>
            <p:cNvPr id="94" name="Rettangolo arrotondato 93"/>
            <p:cNvSpPr/>
            <p:nvPr/>
          </p:nvSpPr>
          <p:spPr>
            <a:xfrm>
              <a:off x="908904" y="4679249"/>
              <a:ext cx="1979411" cy="1831279"/>
            </a:xfrm>
            <a:prstGeom prst="roundRect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5" name="Immagine 94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31111" y1="52000" x2="31111" y2="5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760" y="4852299"/>
              <a:ext cx="1513254" cy="1465761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</p:spPr>
        </p:pic>
      </p:grpSp>
      <p:sp>
        <p:nvSpPr>
          <p:cNvPr id="68" name="Rettangolo 67"/>
          <p:cNvSpPr/>
          <p:nvPr/>
        </p:nvSpPr>
        <p:spPr>
          <a:xfrm>
            <a:off x="3218420" y="5775531"/>
            <a:ext cx="26335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i="1" dirty="0" smtClean="0">
                <a:latin typeface="+mj-lt"/>
                <a:ea typeface="Calibri" charset="0"/>
                <a:cs typeface="Times New Roman" charset="0"/>
              </a:rPr>
              <a:t>OBIETTIVO - PRODOTTO</a:t>
            </a:r>
            <a:endParaRPr lang="it-IT" sz="1600" b="1" dirty="0">
              <a:latin typeface="+mj-lt"/>
            </a:endParaRPr>
          </a:p>
        </p:txBody>
      </p:sp>
      <p:grpSp>
        <p:nvGrpSpPr>
          <p:cNvPr id="78" name="Gruppo 77"/>
          <p:cNvGrpSpPr/>
          <p:nvPr/>
        </p:nvGrpSpPr>
        <p:grpSpPr>
          <a:xfrm>
            <a:off x="1055730" y="5058649"/>
            <a:ext cx="2542199" cy="369332"/>
            <a:chOff x="2078262" y="5940855"/>
            <a:chExt cx="2434224" cy="369333"/>
          </a:xfrm>
        </p:grpSpPr>
        <p:sp>
          <p:nvSpPr>
            <p:cNvPr id="82" name="Rettangolo 81"/>
            <p:cNvSpPr/>
            <p:nvPr/>
          </p:nvSpPr>
          <p:spPr>
            <a:xfrm>
              <a:off x="2078262" y="5940855"/>
              <a:ext cx="1183729" cy="36933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i="1" kern="0" noProof="0" dirty="0" smtClean="0">
                  <a:solidFill>
                    <a:prstClr val="black"/>
                  </a:solidFill>
                  <a:latin typeface="+mj-lt"/>
                  <a:cs typeface="Times New Roman" charset="0"/>
                </a:rPr>
                <a:t>Misurabile</a:t>
              </a:r>
              <a:endPara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grpSp>
          <p:nvGrpSpPr>
            <p:cNvPr id="83" name="Gruppo 82"/>
            <p:cNvGrpSpPr/>
            <p:nvPr/>
          </p:nvGrpSpPr>
          <p:grpSpPr>
            <a:xfrm>
              <a:off x="3261991" y="6000807"/>
              <a:ext cx="1250495" cy="160976"/>
              <a:chOff x="-30152" y="6263825"/>
              <a:chExt cx="1196033" cy="498136"/>
            </a:xfrm>
          </p:grpSpPr>
          <p:cxnSp>
            <p:nvCxnSpPr>
              <p:cNvPr id="84" name="Connettore 1 83"/>
              <p:cNvCxnSpPr>
                <a:endCxn id="82" idx="3"/>
              </p:cNvCxnSpPr>
              <p:nvPr/>
            </p:nvCxnSpPr>
            <p:spPr>
              <a:xfrm flipH="1">
                <a:off x="-30152" y="6320961"/>
                <a:ext cx="1196033" cy="328788"/>
              </a:xfrm>
              <a:prstGeom prst="line">
                <a:avLst/>
              </a:prstGeom>
              <a:noFill/>
              <a:ln w="38100" cap="flat" cmpd="sng" algn="ctr">
                <a:solidFill>
                  <a:srgbClr val="A5A5A5"/>
                </a:solidFill>
                <a:prstDash val="dash"/>
                <a:miter lim="800000"/>
              </a:ln>
              <a:effectLst/>
            </p:spPr>
          </p:cxnSp>
          <p:sp>
            <p:nvSpPr>
              <p:cNvPr id="85" name="Rettangolo arrotondato 84"/>
              <p:cNvSpPr/>
              <p:nvPr/>
            </p:nvSpPr>
            <p:spPr>
              <a:xfrm rot="20418329">
                <a:off x="490951" y="6263825"/>
                <a:ext cx="210397" cy="498136"/>
              </a:xfrm>
              <a:prstGeom prst="roundRect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E7E6E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72" name="Segnaposto piè di pagina 1"/>
          <p:cNvSpPr txBox="1">
            <a:spLocks/>
          </p:cNvSpPr>
          <p:nvPr/>
        </p:nvSpPr>
        <p:spPr>
          <a:xfrm>
            <a:off x="510364" y="6388249"/>
            <a:ext cx="6496493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alibri" panose="020F0502020204030204" pitchFamily="34" charset="0"/>
              </a:rPr>
              <a:t>Una metodologia di Project Management per la statistica ufficiale, Rosario Magro – Forum PA</a:t>
            </a:r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86" name="Segnaposto numero diapositiva 2"/>
          <p:cNvSpPr txBox="1">
            <a:spLocks/>
          </p:cNvSpPr>
          <p:nvPr/>
        </p:nvSpPr>
        <p:spPr>
          <a:xfrm>
            <a:off x="7127382" y="6377616"/>
            <a:ext cx="1750812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C751B5-631A-9242-B635-C18491BE6C62}" type="slidenum">
              <a:rPr lang="it-IT" sz="1300" smtClean="0">
                <a:latin typeface="Calibri" panose="020F0502020204030204" pitchFamily="34" charset="0"/>
              </a:rPr>
              <a:pPr/>
              <a:t>6</a:t>
            </a:fld>
            <a:endParaRPr lang="it-IT" sz="13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54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777919" y="2552131"/>
            <a:ext cx="1774209" cy="16923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Progetto</a:t>
            </a:r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3755455" y="2581699"/>
            <a:ext cx="1774209" cy="16923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Risultato</a:t>
            </a:r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e 10"/>
          <p:cNvSpPr/>
          <p:nvPr/>
        </p:nvSpPr>
        <p:spPr>
          <a:xfrm>
            <a:off x="6621535" y="2595347"/>
            <a:ext cx="1774209" cy="16923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Valore</a:t>
            </a:r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Freccia a destra 2"/>
          <p:cNvSpPr/>
          <p:nvPr/>
        </p:nvSpPr>
        <p:spPr>
          <a:xfrm>
            <a:off x="2756848" y="3098042"/>
            <a:ext cx="750627" cy="627797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5748032" y="3113962"/>
            <a:ext cx="750627" cy="627797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818864" y="1446665"/>
            <a:ext cx="7397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Il fine di ogni progetto è di consegnare i risultati attesi, output che deve generare valore aggiunto.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1136" y="4628921"/>
            <a:ext cx="7397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Es. </a:t>
            </a:r>
            <a:r>
              <a:rPr lang="it-IT" dirty="0" smtClean="0"/>
              <a:t>Produzione continua di dati censuari con cadenza annuale (censimento permanente).</a:t>
            </a:r>
            <a:endParaRPr lang="it-IT" dirty="0"/>
          </a:p>
        </p:txBody>
      </p:sp>
      <p:sp>
        <p:nvSpPr>
          <p:cNvPr id="14" name="Rettangolo arrotondato 13"/>
          <p:cNvSpPr/>
          <p:nvPr/>
        </p:nvSpPr>
        <p:spPr>
          <a:xfrm rot="16200000">
            <a:off x="4186411" y="-2736256"/>
            <a:ext cx="739553" cy="70567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Analogia tra Progetto e Indagine 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5" name="Segnaposto piè di pagina 1"/>
          <p:cNvSpPr txBox="1">
            <a:spLocks/>
          </p:cNvSpPr>
          <p:nvPr/>
        </p:nvSpPr>
        <p:spPr>
          <a:xfrm>
            <a:off x="510364" y="6388249"/>
            <a:ext cx="6496493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alibri" panose="020F0502020204030204" pitchFamily="34" charset="0"/>
              </a:rPr>
              <a:t>Una metodologia di Project Management per la statistica ufficiale, Rosario Magro – Forum PA</a:t>
            </a:r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16" name="Segnaposto numero diapositiva 2"/>
          <p:cNvSpPr txBox="1">
            <a:spLocks/>
          </p:cNvSpPr>
          <p:nvPr/>
        </p:nvSpPr>
        <p:spPr>
          <a:xfrm>
            <a:off x="7127382" y="6377616"/>
            <a:ext cx="1750812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C751B5-631A-9242-B635-C18491BE6C62}" type="slidenum">
              <a:rPr lang="it-IT" sz="1300" smtClean="0">
                <a:latin typeface="Calibri" panose="020F0502020204030204" pitchFamily="34" charset="0"/>
              </a:rPr>
              <a:pPr/>
              <a:t>7</a:t>
            </a:fld>
            <a:endParaRPr lang="it-IT" sz="13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4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82772" y="1435382"/>
            <a:ext cx="849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it-IT" sz="1600" dirty="0" smtClean="0">
                <a:latin typeface="+mj-lt"/>
              </a:rPr>
              <a:t>Il </a:t>
            </a:r>
            <a:r>
              <a:rPr lang="it-IT" altLang="it-IT" sz="1600" smtClean="0">
                <a:latin typeface="+mj-lt"/>
              </a:rPr>
              <a:t>nuovo approccio viene adottato per </a:t>
            </a:r>
            <a:r>
              <a:rPr lang="it-IT" altLang="it-IT" sz="1600" dirty="0" smtClean="0">
                <a:latin typeface="+mj-lt"/>
              </a:rPr>
              <a:t>tutte le iniziative, a prescindere dalla dimensione, complessità o rilevanza:</a:t>
            </a:r>
            <a:endParaRPr lang="it-IT" altLang="it-IT" sz="1600" dirty="0">
              <a:latin typeface="+mj-lt"/>
            </a:endParaRPr>
          </a:p>
        </p:txBody>
      </p:sp>
      <p:sp>
        <p:nvSpPr>
          <p:cNvPr id="6" name="Segnaposto piè di pagina 1"/>
          <p:cNvSpPr txBox="1">
            <a:spLocks/>
          </p:cNvSpPr>
          <p:nvPr/>
        </p:nvSpPr>
        <p:spPr>
          <a:xfrm>
            <a:off x="510364" y="6388249"/>
            <a:ext cx="6496493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alibri" panose="020F0502020204030204" pitchFamily="34" charset="0"/>
              </a:rPr>
              <a:t>Una metodologia di Project Management per la statistica ufficiale, Rosario Magro – Forum PA</a:t>
            </a:r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7" name="Segnaposto numero diapositiva 2"/>
          <p:cNvSpPr txBox="1">
            <a:spLocks/>
          </p:cNvSpPr>
          <p:nvPr/>
        </p:nvSpPr>
        <p:spPr>
          <a:xfrm>
            <a:off x="7127382" y="6377616"/>
            <a:ext cx="1750812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C751B5-631A-9242-B635-C18491BE6C62}" type="slidenum">
              <a:rPr lang="it-IT" sz="1300" smtClean="0">
                <a:latin typeface="Calibri" panose="020F0502020204030204" pitchFamily="34" charset="0"/>
              </a:rPr>
              <a:pPr/>
              <a:t>8</a:t>
            </a:fld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8" name="Rettangolo arrotondato 7"/>
          <p:cNvSpPr/>
          <p:nvPr/>
        </p:nvSpPr>
        <p:spPr>
          <a:xfrm rot="16200000">
            <a:off x="4186411" y="-2736256"/>
            <a:ext cx="739553" cy="70567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Il nuovo approccio per progetto 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Ovale 1"/>
          <p:cNvSpPr/>
          <p:nvPr/>
        </p:nvSpPr>
        <p:spPr>
          <a:xfrm>
            <a:off x="262117" y="2412123"/>
            <a:ext cx="4000042" cy="2556108"/>
          </a:xfrm>
          <a:prstGeom prst="ellipse">
            <a:avLst/>
          </a:prstGeom>
          <a:gradFill>
            <a:gsLst>
              <a:gs pos="28000">
                <a:schemeClr val="accent4">
                  <a:lumMod val="40000"/>
                  <a:lumOff val="60000"/>
                </a:schemeClr>
              </a:gs>
              <a:gs pos="81000">
                <a:schemeClr val="accent4">
                  <a:lumMod val="20000"/>
                  <a:lumOff val="80000"/>
                </a:schemeClr>
              </a:gs>
              <a:gs pos="700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28330" y="2862599"/>
            <a:ext cx="3467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b="1" dirty="0"/>
              <a:t>Iniziative a carattere statistico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7160" y="3200399"/>
            <a:ext cx="3467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it-IT" sz="1200" dirty="0" smtClean="0"/>
              <a:t>Attività riconducibili ad un processo chiaramente definito, diretto a produrre un prodotto o servizio. Attività di analisi e studio in ambito tematico e tecnico rivolto al consolidamento dei risultati, al miglioramento continuo ed alla innovazione incrementale.</a:t>
            </a:r>
          </a:p>
          <a:p>
            <a:pPr algn="just"/>
            <a:endParaRPr lang="it-IT" dirty="0"/>
          </a:p>
        </p:txBody>
      </p:sp>
      <p:sp>
        <p:nvSpPr>
          <p:cNvPr id="12" name="Ovale 11"/>
          <p:cNvSpPr/>
          <p:nvPr/>
        </p:nvSpPr>
        <p:spPr>
          <a:xfrm>
            <a:off x="4750034" y="2862599"/>
            <a:ext cx="4000042" cy="2556108"/>
          </a:xfrm>
          <a:prstGeom prst="ellipse">
            <a:avLst/>
          </a:prstGeom>
          <a:gradFill>
            <a:gsLst>
              <a:gs pos="25000">
                <a:srgbClr val="92D050"/>
              </a:gs>
              <a:gs pos="95410">
                <a:srgbClr val="00B050"/>
              </a:gs>
              <a:gs pos="12000">
                <a:srgbClr val="92D050"/>
              </a:gs>
              <a:gs pos="0">
                <a:srgbClr val="92D050"/>
              </a:gs>
              <a:gs pos="100000">
                <a:srgbClr val="00B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5016247" y="3313075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b="1" dirty="0"/>
              <a:t>Iniziative </a:t>
            </a:r>
            <a:r>
              <a:rPr lang="it-IT" altLang="it-IT" b="1" dirty="0" smtClean="0"/>
              <a:t>innovative e di ricerca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095077" y="3650875"/>
            <a:ext cx="3467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it-IT" sz="1200" dirty="0" smtClean="0"/>
              <a:t>Fasi </a:t>
            </a:r>
            <a:r>
              <a:rPr lang="it-IT" altLang="it-IT" sz="1200" dirty="0"/>
              <a:t>e </a:t>
            </a:r>
            <a:r>
              <a:rPr lang="it-IT" altLang="it-IT" sz="1200" dirty="0" smtClean="0"/>
              <a:t>attività volte </a:t>
            </a:r>
            <a:r>
              <a:rPr lang="it-IT" altLang="it-IT" sz="1200" dirty="0"/>
              <a:t>al conseguimento di un </a:t>
            </a:r>
            <a:r>
              <a:rPr lang="it-IT" altLang="it-IT" sz="1200" dirty="0" smtClean="0"/>
              <a:t>obiettivo, </a:t>
            </a:r>
            <a:r>
              <a:rPr lang="it-IT" altLang="it-IT" sz="1200" dirty="0"/>
              <a:t>raggiungibile </a:t>
            </a:r>
            <a:r>
              <a:rPr lang="it-IT" altLang="it-IT" sz="1200" dirty="0" smtClean="0"/>
              <a:t>con sforzi coordinati in un </a:t>
            </a:r>
            <a:r>
              <a:rPr lang="it-IT" altLang="it-IT" sz="1200" dirty="0"/>
              <a:t>tempo ben definito e con l</a:t>
            </a:r>
            <a:r>
              <a:rPr lang="it-IT" altLang="it-IT" sz="1200" dirty="0" smtClean="0"/>
              <a:t>imitate risorse. </a:t>
            </a:r>
            <a:r>
              <a:rPr lang="it-IT" altLang="it-IT" sz="1200" dirty="0"/>
              <a:t>H</a:t>
            </a:r>
            <a:r>
              <a:rPr lang="it-IT" altLang="it-IT" sz="1200" dirty="0" smtClean="0"/>
              <a:t>anno carattere innovativo </a:t>
            </a:r>
            <a:r>
              <a:rPr lang="it-IT" altLang="it-IT" sz="1200" dirty="0"/>
              <a:t>e rappresentano la costruzione di nuovi prodotti, </a:t>
            </a:r>
            <a:r>
              <a:rPr lang="it-IT" altLang="it-IT" sz="1200" dirty="0" smtClean="0"/>
              <a:t>servizi che contribuiscono significativamente al </a:t>
            </a:r>
            <a:r>
              <a:rPr lang="it-IT" altLang="it-IT" sz="1200" dirty="0"/>
              <a:t>perseguimento delle linee strategiche.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526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62982" y="1368051"/>
            <a:ext cx="79504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/>
              <a:t>Product Breakdown </a:t>
            </a:r>
            <a:r>
              <a:rPr lang="it-IT" b="1" dirty="0" err="1" smtClean="0"/>
              <a:t>Structure</a:t>
            </a:r>
            <a:r>
              <a:rPr lang="it-IT" b="1" dirty="0" smtClean="0"/>
              <a:t> (PBS)  - Organizzazione per prodotti (</a:t>
            </a:r>
            <a:r>
              <a:rPr lang="it-IT" b="1" dirty="0" err="1" smtClean="0"/>
              <a:t>deliverable</a:t>
            </a:r>
            <a:r>
              <a:rPr lang="it-IT" b="1" dirty="0" smtClean="0"/>
              <a:t>)  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Ogni attività riporta i prodotti da realizzare.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Beni materiali (immobili, attrezzature, sistemi, prodotti di qualsiasi genere, etc. …)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Beni immateriali (servizi di comunicazione, formazione, assistenza, supporto, etc. …)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La consegna di un prodotto determina il completamento di una attività e permette di verificare lo stato di avanzamento di un progetto.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Una metodologia di Project Management per la statistica ufficiale, Rosario Magro – Forum PA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t>9</a:t>
            </a:fld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 rot="16200000">
            <a:off x="4186411" y="-2736256"/>
            <a:ext cx="739553" cy="70567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it-IT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Il nuovo approccio per progetto </a:t>
            </a:r>
            <a:endParaRPr lang="it-IT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17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mpostazioni personalizzate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1A2BE3120D674DA36C11D6006822D4" ma:contentTypeVersion="1" ma:contentTypeDescription="Creare un nuovo documento." ma:contentTypeScope="" ma:versionID="761f6cd032b977bc7c5b1242b170000b">
  <xsd:schema xmlns:xsd="http://www.w3.org/2001/XMLSchema" xmlns:xs="http://www.w3.org/2001/XMLSchema" xmlns:p="http://schemas.microsoft.com/office/2006/metadata/properties" xmlns:ns2="c58f2efd-82a8-4ecf-b395-8c25e928921d" targetNamespace="http://schemas.microsoft.com/office/2006/metadata/properties" ma:root="true" ma:fieldsID="f82c29ce5e9934c286dce168b5049acf" ns2:_="">
    <xsd:import namespace="c58f2efd-82a8-4ecf-b395-8c25e928921d"/>
    <xsd:element name="properties">
      <xsd:complexType>
        <xsd:sequence>
          <xsd:element name="documentManagement">
            <xsd:complexType>
              <xsd:all>
                <xsd:element ref="ns2:Categoria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f2efd-82a8-4ecf-b395-8c25e928921d" elementFormDefault="qualified">
    <xsd:import namespace="http://schemas.microsoft.com/office/2006/documentManagement/types"/>
    <xsd:import namespace="http://schemas.microsoft.com/office/infopath/2007/PartnerControls"/>
    <xsd:element name="Categoria" ma:index="8" ma:displayName="Categoria" ma:default="Logo" ma:format="Dropdown" ma:internalName="Categoria">
      <xsd:simpleType>
        <xsd:restriction base="dms:Choice">
          <xsd:enumeration value="Logo"/>
          <xsd:enumeration value="Carta intestata con protocollo"/>
          <xsd:enumeration value="Carta intestata senza protocollo"/>
          <xsd:enumeration value="Power Point"/>
          <xsd:enumeration value="Libri digitali e cartacei"/>
          <xsd:enumeration value="Tavole di dati online"/>
          <xsd:enumeration value="Grafici interattivi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ia xmlns="c58f2efd-82a8-4ecf-b395-8c25e928921d">Power Point</Categoria>
  </documentManagement>
</p:properties>
</file>

<file path=customXml/itemProps1.xml><?xml version="1.0" encoding="utf-8"?>
<ds:datastoreItem xmlns:ds="http://schemas.openxmlformats.org/officeDocument/2006/customXml" ds:itemID="{A4D999F8-4704-4EED-AE05-974A965AE8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A24F77-1209-4A99-9CFF-51B050B733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f2efd-82a8-4ecf-b395-8c25e92892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20A1D6-52DE-416A-9BAC-FD73A4985CF9}">
  <ds:schemaRefs>
    <ds:schemaRef ds:uri="http://schemas.microsoft.com/office/2006/metadata/properties"/>
    <ds:schemaRef ds:uri="http://schemas.microsoft.com/office/infopath/2007/PartnerControls"/>
    <ds:schemaRef ds:uri="c58f2efd-82a8-4ecf-b395-8c25e928921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3173</TotalTime>
  <Words>2457</Words>
  <Application>Microsoft Office PowerPoint</Application>
  <PresentationFormat>Presentazione su schermo (4:3)</PresentationFormat>
  <Paragraphs>403</Paragraphs>
  <Slides>30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copertina</vt:lpstr>
      <vt:lpstr>Presentazione standard di PowerPoint</vt:lpstr>
      <vt:lpstr>Presentazione standard di PowerPoint</vt:lpstr>
      <vt:lpstr>Presentazione standard di PowerPoint</vt:lpstr>
      <vt:lpstr>La Pianificazione Strategica adotta un approccio di tipo Top Down, basato su strategie ben definite, comunicate e misurabili, consentendo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RosarioM</cp:lastModifiedBy>
  <cp:revision>329</cp:revision>
  <dcterms:created xsi:type="dcterms:W3CDTF">2012-12-11T11:00:35Z</dcterms:created>
  <dcterms:modified xsi:type="dcterms:W3CDTF">2017-05-23T14:47:24Z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0x010100661A2BE3120D674DA36C11D6006822D4</vt:lpwstr>
  </property>
</Properties>
</file>