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17"/>
  </p:notesMasterIdLst>
  <p:sldIdLst>
    <p:sldId id="256" r:id="rId5"/>
    <p:sldId id="261" r:id="rId6"/>
    <p:sldId id="257" r:id="rId7"/>
    <p:sldId id="263" r:id="rId8"/>
    <p:sldId id="270" r:id="rId9"/>
    <p:sldId id="258" r:id="rId10"/>
    <p:sldId id="264" r:id="rId11"/>
    <p:sldId id="265" r:id="rId12"/>
    <p:sldId id="267" r:id="rId13"/>
    <p:sldId id="269" r:id="rId14"/>
    <p:sldId id="262" r:id="rId15"/>
    <p:sldId id="271" r:id="rId16"/>
  </p:sldIdLst>
  <p:sldSz cx="9144000" cy="6858000" type="screen4x3"/>
  <p:notesSz cx="6858000" cy="9144000"/>
  <p:defaultTextStyle>
    <a:defPPr>
      <a:defRPr lang="it-IT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354">
          <p15:clr>
            <a:srgbClr val="A4A3A4"/>
          </p15:clr>
        </p15:guide>
        <p15:guide id="2" pos="5759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Bruna Tabanella" initials="" lastIdx="3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05150"/>
    <a:srgbClr val="7F142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essuno stile, nessuna griglia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1"/>
    <p:restoredTop sz="94674"/>
  </p:normalViewPr>
  <p:slideViewPr>
    <p:cSldViewPr snapToGrid="0" snapToObjects="1" showGuides="1">
      <p:cViewPr>
        <p:scale>
          <a:sx n="110" d="100"/>
          <a:sy n="110" d="100"/>
        </p:scale>
        <p:origin x="2224" y="472"/>
      </p:cViewPr>
      <p:guideLst>
        <p:guide orient="horz" pos="1354"/>
        <p:guide pos="5759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5.xml"/><Relationship Id="rId20" Type="http://schemas.openxmlformats.org/officeDocument/2006/relationships/viewProps" Target="viewProps.xml"/><Relationship Id="rId21" Type="http://schemas.openxmlformats.org/officeDocument/2006/relationships/theme" Target="theme/theme1.xml"/><Relationship Id="rId22" Type="http://schemas.openxmlformats.org/officeDocument/2006/relationships/tableStyles" Target="tableStyles.xml"/><Relationship Id="rId10" Type="http://schemas.openxmlformats.org/officeDocument/2006/relationships/slide" Target="slides/slide6.xml"/><Relationship Id="rId11" Type="http://schemas.openxmlformats.org/officeDocument/2006/relationships/slide" Target="slides/slide7.xml"/><Relationship Id="rId12" Type="http://schemas.openxmlformats.org/officeDocument/2006/relationships/slide" Target="slides/slide8.xml"/><Relationship Id="rId13" Type="http://schemas.openxmlformats.org/officeDocument/2006/relationships/slide" Target="slides/slide9.xml"/><Relationship Id="rId14" Type="http://schemas.openxmlformats.org/officeDocument/2006/relationships/slide" Target="slides/slide10.xml"/><Relationship Id="rId15" Type="http://schemas.openxmlformats.org/officeDocument/2006/relationships/slide" Target="slides/slide11.xml"/><Relationship Id="rId16" Type="http://schemas.openxmlformats.org/officeDocument/2006/relationships/slide" Target="slides/slide12.xml"/><Relationship Id="rId17" Type="http://schemas.openxmlformats.org/officeDocument/2006/relationships/notesMaster" Target="notesMasters/notesMaster1.xml"/><Relationship Id="rId18" Type="http://schemas.openxmlformats.org/officeDocument/2006/relationships/commentAuthors" Target="commentAuthors.xml"/><Relationship Id="rId19" Type="http://schemas.openxmlformats.org/officeDocument/2006/relationships/presProps" Target="presProps.xml"/><Relationship Id="rId1" Type="http://schemas.openxmlformats.org/officeDocument/2006/relationships/customXml" Target="../customXml/item1.xml"/><Relationship Id="rId2" Type="http://schemas.openxmlformats.org/officeDocument/2006/relationships/customXml" Target="../customXml/item2.xml"/><Relationship Id="rId3" Type="http://schemas.openxmlformats.org/officeDocument/2006/relationships/customXml" Target="../customXml/item3.xml"/><Relationship Id="rId4" Type="http://schemas.openxmlformats.org/officeDocument/2006/relationships/slideMaster" Target="slideMasters/slideMaster1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909D087-9FA2-924E-8B95-B7A676F1C8C0}" type="datetimeFigureOut">
              <a:rPr lang="it-IT" smtClean="0"/>
              <a:t>25/05/17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2596022-8622-7C48-82BA-9D35E6D3F32B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50755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9DC0F17-B556-A148-93D6-180038A225EF}" type="datetimeFigureOut">
              <a:rPr lang="it-IT" smtClean="0"/>
              <a:t>24/05/17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0C751B5-631A-9242-B635-C18491BE6C62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887291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9DC0F17-B556-A148-93D6-180038A225EF}" type="datetimeFigureOut">
              <a:rPr lang="it-IT" smtClean="0"/>
              <a:t>24/05/17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0C751B5-631A-9242-B635-C18491BE6C62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635302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verticale e tes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9DC0F17-B556-A148-93D6-180038A225EF}" type="datetimeFigureOut">
              <a:rPr lang="it-IT" smtClean="0"/>
              <a:t>24/05/17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0C751B5-631A-9242-B635-C18491BE6C62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448141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9DC0F17-B556-A148-93D6-180038A225EF}" type="datetimeFigureOut">
              <a:rPr lang="it-IT" smtClean="0"/>
              <a:t>24/05/17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0C751B5-631A-9242-B635-C18491BE6C62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52871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9DC0F17-B556-A148-93D6-180038A225EF}" type="datetimeFigureOut">
              <a:rPr lang="it-IT" smtClean="0"/>
              <a:t>24/05/17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0C751B5-631A-9242-B635-C18491BE6C62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902109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nut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9DC0F17-B556-A148-93D6-180038A225EF}" type="datetimeFigureOut">
              <a:rPr lang="it-IT" smtClean="0"/>
              <a:t>24/05/17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0C751B5-631A-9242-B635-C18491BE6C62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427993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9DC0F17-B556-A148-93D6-180038A225EF}" type="datetimeFigureOut">
              <a:rPr lang="it-IT" smtClean="0"/>
              <a:t>24/05/17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0C751B5-631A-9242-B635-C18491BE6C62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428742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9DC0F17-B556-A148-93D6-180038A225EF}" type="datetimeFigureOut">
              <a:rPr lang="it-IT" smtClean="0"/>
              <a:t>24/05/17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0C751B5-631A-9242-B635-C18491BE6C62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241369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9DC0F17-B556-A148-93D6-180038A225EF}" type="datetimeFigureOut">
              <a:rPr lang="it-IT" smtClean="0"/>
              <a:t>24/05/17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0C751B5-631A-9242-B635-C18491BE6C62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464496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9DC0F17-B556-A148-93D6-180038A225EF}" type="datetimeFigureOut">
              <a:rPr lang="it-IT" smtClean="0"/>
              <a:t>24/05/17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0C751B5-631A-9242-B635-C18491BE6C62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452753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9DC0F17-B556-A148-93D6-180038A225EF}" type="datetimeFigureOut">
              <a:rPr lang="it-IT" smtClean="0"/>
              <a:t>24/05/17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0C751B5-631A-9242-B635-C18491BE6C62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048731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/>
          <p:nvPr userDrawn="1"/>
        </p:nvSpPr>
        <p:spPr>
          <a:xfrm>
            <a:off x="777875" y="0"/>
            <a:ext cx="7543800" cy="381000"/>
          </a:xfrm>
          <a:prstGeom prst="rect">
            <a:avLst/>
          </a:prstGeom>
          <a:solidFill>
            <a:srgbClr val="7F142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Font typeface="Times New Roman" pitchFamily="-28" charset="0"/>
              <a:buNone/>
              <a:defRPr/>
            </a:pPr>
            <a:endParaRPr lang="en-US"/>
          </a:p>
        </p:txBody>
      </p:sp>
      <p:cxnSp>
        <p:nvCxnSpPr>
          <p:cNvPr id="9" name="Connettore 1 8"/>
          <p:cNvCxnSpPr/>
          <p:nvPr userDrawn="1"/>
        </p:nvCxnSpPr>
        <p:spPr>
          <a:xfrm>
            <a:off x="777875" y="6254519"/>
            <a:ext cx="7543800" cy="0"/>
          </a:xfrm>
          <a:prstGeom prst="line">
            <a:avLst/>
          </a:prstGeom>
          <a:ln>
            <a:solidFill>
              <a:srgbClr val="7F142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1" name="Immagine 10" descr="marchio 2.jpg"/>
          <p:cNvPicPr>
            <a:picLocks noChangeAspect="1"/>
          </p:cNvPicPr>
          <p:nvPr userDrawn="1"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58379" y="6346121"/>
            <a:ext cx="806786" cy="3358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29756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4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em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sellaDiTesto 4"/>
          <p:cNvSpPr txBox="1"/>
          <p:nvPr/>
        </p:nvSpPr>
        <p:spPr>
          <a:xfrm>
            <a:off x="682958" y="1626695"/>
            <a:ext cx="7551737" cy="2369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b="1" dirty="0"/>
              <a:t>Il progetto "Telelavoro" in Istat</a:t>
            </a:r>
          </a:p>
          <a:p>
            <a:endParaRPr lang="it-IT" sz="2800" dirty="0" smtClean="0">
              <a:solidFill>
                <a:srgbClr val="505150"/>
              </a:solidFill>
            </a:endParaRPr>
          </a:p>
          <a:p>
            <a:endParaRPr lang="it-IT" sz="2800" dirty="0" smtClean="0">
              <a:solidFill>
                <a:srgbClr val="505150"/>
              </a:solidFill>
            </a:endParaRPr>
          </a:p>
          <a:p>
            <a:endParaRPr lang="it-IT" sz="2200" dirty="0">
              <a:solidFill>
                <a:srgbClr val="505150"/>
              </a:solidFill>
            </a:endParaRPr>
          </a:p>
          <a:p>
            <a:r>
              <a:rPr lang="it-IT" dirty="0" smtClean="0">
                <a:solidFill>
                  <a:srgbClr val="505150"/>
                </a:solidFill>
              </a:rPr>
              <a:t>Patrizio Di Nicola</a:t>
            </a:r>
          </a:p>
          <a:p>
            <a:endParaRPr lang="it-IT" sz="1000" dirty="0">
              <a:solidFill>
                <a:srgbClr val="505150"/>
              </a:solidFill>
            </a:endParaRPr>
          </a:p>
          <a:p>
            <a:r>
              <a:rPr lang="it-IT" sz="1400" dirty="0" smtClean="0">
                <a:solidFill>
                  <a:srgbClr val="505150"/>
                </a:solidFill>
              </a:rPr>
              <a:t>24 maggio 2017</a:t>
            </a:r>
            <a:endParaRPr lang="it-IT" sz="1400" dirty="0">
              <a:solidFill>
                <a:srgbClr val="505150"/>
              </a:solidFill>
            </a:endParaRPr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94520" y="3119077"/>
            <a:ext cx="3740175" cy="28051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9239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sellaDiTesto 4"/>
          <p:cNvSpPr txBox="1"/>
          <p:nvPr/>
        </p:nvSpPr>
        <p:spPr>
          <a:xfrm>
            <a:off x="4356594" y="1379081"/>
            <a:ext cx="3811036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hangingPunct="0"/>
            <a:r>
              <a:rPr lang="it-IT" dirty="0" smtClean="0"/>
              <a:t>La PA e le aziende private vanno verso:</a:t>
            </a:r>
          </a:p>
          <a:p>
            <a:pPr marL="285750" indent="-285750" hangingPunct="0">
              <a:buFont typeface="Arial"/>
              <a:buChar char="•"/>
            </a:pPr>
            <a:r>
              <a:rPr lang="it-IT" dirty="0" smtClean="0"/>
              <a:t>Smart </a:t>
            </a:r>
            <a:r>
              <a:rPr lang="it-IT" dirty="0" err="1" smtClean="0"/>
              <a:t>Working</a:t>
            </a:r>
            <a:r>
              <a:rPr lang="it-IT" dirty="0" smtClean="0"/>
              <a:t> </a:t>
            </a:r>
            <a:r>
              <a:rPr lang="it-IT" dirty="0" smtClean="0"/>
              <a:t>come modalità di flessibilità e conciliazione aperta a tutti, seppur per un numero limitato di </a:t>
            </a:r>
            <a:r>
              <a:rPr lang="it-IT" dirty="0" smtClean="0"/>
              <a:t>giornate, </a:t>
            </a:r>
            <a:r>
              <a:rPr lang="it-IT" dirty="0" smtClean="0"/>
              <a:t>con possibilità di lavorare da qualsiasi località;</a:t>
            </a:r>
          </a:p>
          <a:p>
            <a:pPr marL="285750" indent="-285750">
              <a:buFont typeface="Arial"/>
              <a:buChar char="•"/>
            </a:pPr>
            <a:r>
              <a:rPr lang="it-IT" dirty="0" smtClean="0"/>
              <a:t>Co-</a:t>
            </a:r>
            <a:r>
              <a:rPr lang="it-IT" dirty="0" err="1" smtClean="0"/>
              <a:t>Working</a:t>
            </a:r>
            <a:r>
              <a:rPr lang="it-IT" dirty="0" smtClean="0"/>
              <a:t> e Desk </a:t>
            </a:r>
            <a:r>
              <a:rPr lang="it-IT" dirty="0" err="1" smtClean="0"/>
              <a:t>sharing</a:t>
            </a:r>
            <a:r>
              <a:rPr lang="it-IT" dirty="0" smtClean="0"/>
              <a:t> tra telelavoratori/</a:t>
            </a:r>
            <a:r>
              <a:rPr lang="it-IT" dirty="0" err="1" smtClean="0"/>
              <a:t>smartworker</a:t>
            </a:r>
            <a:r>
              <a:rPr lang="it-IT" dirty="0" smtClean="0"/>
              <a:t> e personale che si sposta di ufficio per brevi periodi</a:t>
            </a:r>
          </a:p>
          <a:p>
            <a:pPr marL="285750" indent="-285750">
              <a:buFont typeface="Arial"/>
              <a:buChar char="•"/>
            </a:pPr>
            <a:r>
              <a:rPr lang="it-IT" dirty="0" smtClean="0"/>
              <a:t>Nuovi metodi di lavoro che prescinde dalla localizzazione ma mantiene una intima connessione con l’ufficio</a:t>
            </a:r>
            <a:endParaRPr lang="it-IT" dirty="0" smtClean="0"/>
          </a:p>
          <a:p>
            <a:pPr marL="285750" indent="-285750">
              <a:buFont typeface="Arial"/>
              <a:buChar char="•"/>
            </a:pPr>
            <a:endParaRPr lang="it-IT" dirty="0"/>
          </a:p>
        </p:txBody>
      </p:sp>
      <p:sp>
        <p:nvSpPr>
          <p:cNvPr id="6" name="CasellaDiTesto 5"/>
          <p:cNvSpPr txBox="1"/>
          <p:nvPr/>
        </p:nvSpPr>
        <p:spPr>
          <a:xfrm>
            <a:off x="682196" y="6435705"/>
            <a:ext cx="469330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000" dirty="0">
                <a:solidFill>
                  <a:srgbClr val="7F7F7F"/>
                </a:solidFill>
              </a:rPr>
              <a:t>Il progetto Telelavoro in Istat, Patrizio Di Nicola – Roma, 25/5/2017</a:t>
            </a:r>
          </a:p>
        </p:txBody>
      </p:sp>
      <p:sp>
        <p:nvSpPr>
          <p:cNvPr id="3" name="CasellaDiTesto 2"/>
          <p:cNvSpPr txBox="1"/>
          <p:nvPr/>
        </p:nvSpPr>
        <p:spPr>
          <a:xfrm>
            <a:off x="682196" y="593325"/>
            <a:ext cx="75384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 smtClean="0">
                <a:solidFill>
                  <a:srgbClr val="404040"/>
                </a:solidFill>
              </a:rPr>
              <a:t>Sviluppi futuri</a:t>
            </a:r>
          </a:p>
        </p:txBody>
      </p:sp>
      <p:sp>
        <p:nvSpPr>
          <p:cNvPr id="4" name="CasellaDiTesto 3"/>
          <p:cNvSpPr txBox="1"/>
          <p:nvPr/>
        </p:nvSpPr>
        <p:spPr>
          <a:xfrm>
            <a:off x="287381" y="5970329"/>
            <a:ext cx="5005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8</a:t>
            </a:r>
            <a:endParaRPr lang="it-IT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9791" y="2329761"/>
            <a:ext cx="3668600" cy="24457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2942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sellaDiTesto 5"/>
          <p:cNvSpPr txBox="1"/>
          <p:nvPr/>
        </p:nvSpPr>
        <p:spPr>
          <a:xfrm>
            <a:off x="682196" y="6435705"/>
            <a:ext cx="469330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000" dirty="0" smtClean="0">
                <a:solidFill>
                  <a:srgbClr val="7F7F7F"/>
                </a:solidFill>
              </a:rPr>
              <a:t>Titolo intervento,</a:t>
            </a:r>
            <a:r>
              <a:rPr lang="it-IT" sz="1000" baseline="0" dirty="0" smtClean="0">
                <a:solidFill>
                  <a:srgbClr val="7F7F7F"/>
                </a:solidFill>
              </a:rPr>
              <a:t> nome cognome relatore – Luogo, data</a:t>
            </a:r>
            <a:endParaRPr lang="it-IT" sz="1000" dirty="0">
              <a:solidFill>
                <a:srgbClr val="7F7F7F"/>
              </a:solidFill>
            </a:endParaRPr>
          </a:p>
        </p:txBody>
      </p:sp>
      <p:sp>
        <p:nvSpPr>
          <p:cNvPr id="3" name="CasellaDiTesto 2"/>
          <p:cNvSpPr txBox="1"/>
          <p:nvPr/>
        </p:nvSpPr>
        <p:spPr>
          <a:xfrm>
            <a:off x="682196" y="593325"/>
            <a:ext cx="75384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 smtClean="0">
                <a:solidFill>
                  <a:srgbClr val="404040"/>
                </a:solidFill>
              </a:rPr>
              <a:t>Conclusioni</a:t>
            </a:r>
            <a:endParaRPr lang="it-IT" sz="2400" dirty="0">
              <a:solidFill>
                <a:srgbClr val="404040"/>
              </a:solidFill>
            </a:endParaRPr>
          </a:p>
        </p:txBody>
      </p:sp>
      <p:sp>
        <p:nvSpPr>
          <p:cNvPr id="4" name="CasellaDiTesto 3"/>
          <p:cNvSpPr txBox="1"/>
          <p:nvPr/>
        </p:nvSpPr>
        <p:spPr>
          <a:xfrm>
            <a:off x="287381" y="5970329"/>
            <a:ext cx="5005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dirty="0">
                <a:solidFill>
                  <a:schemeClr val="tx1">
                    <a:lumMod val="50000"/>
                    <a:lumOff val="50000"/>
                  </a:schemeClr>
                </a:solidFill>
              </a:rPr>
              <a:t>9</a:t>
            </a:r>
            <a:endParaRPr lang="it-IT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8" name="CasellaDiTesto 7"/>
          <p:cNvSpPr txBox="1"/>
          <p:nvPr/>
        </p:nvSpPr>
        <p:spPr>
          <a:xfrm>
            <a:off x="787977" y="4839305"/>
            <a:ext cx="752099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it-IT" sz="1400" dirty="0"/>
          </a:p>
        </p:txBody>
      </p:sp>
      <p:sp>
        <p:nvSpPr>
          <p:cNvPr id="9" name="CasellaDiTesto 8"/>
          <p:cNvSpPr txBox="1"/>
          <p:nvPr/>
        </p:nvSpPr>
        <p:spPr>
          <a:xfrm>
            <a:off x="682195" y="2034619"/>
            <a:ext cx="4164101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it-IT" dirty="0" smtClean="0">
                <a:solidFill>
                  <a:srgbClr val="505150"/>
                </a:solidFill>
              </a:rPr>
              <a:t>Telelavoro, </a:t>
            </a:r>
            <a:r>
              <a:rPr lang="it-IT" dirty="0" err="1" smtClean="0">
                <a:solidFill>
                  <a:srgbClr val="505150"/>
                </a:solidFill>
              </a:rPr>
              <a:t>smart</a:t>
            </a:r>
            <a:r>
              <a:rPr lang="it-IT" dirty="0" smtClean="0">
                <a:solidFill>
                  <a:srgbClr val="505150"/>
                </a:solidFill>
              </a:rPr>
              <a:t> </a:t>
            </a:r>
            <a:r>
              <a:rPr lang="it-IT" dirty="0" err="1" smtClean="0">
                <a:solidFill>
                  <a:srgbClr val="505150"/>
                </a:solidFill>
              </a:rPr>
              <a:t>working</a:t>
            </a:r>
            <a:r>
              <a:rPr lang="it-IT" dirty="0" smtClean="0">
                <a:solidFill>
                  <a:srgbClr val="505150"/>
                </a:solidFill>
              </a:rPr>
              <a:t>, co-</a:t>
            </a:r>
            <a:r>
              <a:rPr lang="it-IT" dirty="0" err="1" smtClean="0">
                <a:solidFill>
                  <a:srgbClr val="505150"/>
                </a:solidFill>
              </a:rPr>
              <a:t>working</a:t>
            </a:r>
            <a:r>
              <a:rPr lang="it-IT" dirty="0" smtClean="0">
                <a:solidFill>
                  <a:srgbClr val="505150"/>
                </a:solidFill>
              </a:rPr>
              <a:t>: molti strumenti per diverse esigenze di conciliazione;</a:t>
            </a:r>
          </a:p>
          <a:p>
            <a:pPr marL="285750" indent="-285750">
              <a:buFont typeface="Arial"/>
              <a:buChar char="•"/>
            </a:pPr>
            <a:r>
              <a:rPr lang="it-IT" dirty="0" smtClean="0">
                <a:solidFill>
                  <a:srgbClr val="505150"/>
                </a:solidFill>
              </a:rPr>
              <a:t>Una strategia </a:t>
            </a:r>
            <a:r>
              <a:rPr lang="it-IT" dirty="0" err="1" smtClean="0">
                <a:solidFill>
                  <a:srgbClr val="505150"/>
                </a:solidFill>
              </a:rPr>
              <a:t>win-win</a:t>
            </a:r>
            <a:r>
              <a:rPr lang="it-IT" dirty="0" smtClean="0">
                <a:solidFill>
                  <a:srgbClr val="505150"/>
                </a:solidFill>
              </a:rPr>
              <a:t> a beneficio di tutte le parti in gioco;</a:t>
            </a:r>
          </a:p>
          <a:p>
            <a:pPr marL="285750" indent="-285750">
              <a:buFont typeface="Arial"/>
              <a:buChar char="•"/>
            </a:pPr>
            <a:r>
              <a:rPr lang="it-IT" dirty="0" smtClean="0">
                <a:solidFill>
                  <a:srgbClr val="505150"/>
                </a:solidFill>
              </a:rPr>
              <a:t>Criticità del monitoraggio delle performance </a:t>
            </a:r>
            <a:r>
              <a:rPr lang="it-IT" dirty="0" smtClean="0">
                <a:solidFill>
                  <a:srgbClr val="505150"/>
                </a:solidFill>
              </a:rPr>
              <a:t>organizzative e individuali;</a:t>
            </a:r>
            <a:endParaRPr lang="it-IT" dirty="0" smtClean="0">
              <a:solidFill>
                <a:srgbClr val="505150"/>
              </a:solidFill>
            </a:endParaRPr>
          </a:p>
          <a:p>
            <a:pPr marL="285750" indent="-285750">
              <a:buFont typeface="Arial"/>
              <a:buChar char="•"/>
            </a:pPr>
            <a:r>
              <a:rPr lang="it-IT" dirty="0" smtClean="0">
                <a:solidFill>
                  <a:srgbClr val="505150"/>
                </a:solidFill>
              </a:rPr>
              <a:t>Indispensabile la flessibilità operativa</a:t>
            </a:r>
            <a:endParaRPr lang="it-IT" dirty="0">
              <a:solidFill>
                <a:srgbClr val="505150"/>
              </a:solidFill>
            </a:endParaRPr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60358" y="2034619"/>
            <a:ext cx="3626481" cy="2737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3924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/>
          <p:cNvSpPr txBox="1"/>
          <p:nvPr/>
        </p:nvSpPr>
        <p:spPr>
          <a:xfrm>
            <a:off x="682196" y="593325"/>
            <a:ext cx="75384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>
                <a:solidFill>
                  <a:srgbClr val="404040"/>
                </a:solidFill>
              </a:rPr>
              <a:t>G</a:t>
            </a:r>
            <a:r>
              <a:rPr lang="it-IT" sz="2400" dirty="0" smtClean="0">
                <a:solidFill>
                  <a:srgbClr val="404040"/>
                </a:solidFill>
              </a:rPr>
              <a:t>razie per l’attenzione</a:t>
            </a:r>
            <a:endParaRPr lang="it-IT" sz="2400" dirty="0">
              <a:solidFill>
                <a:srgbClr val="404040"/>
              </a:solidFill>
            </a:endParaRPr>
          </a:p>
        </p:txBody>
      </p:sp>
      <p:sp>
        <p:nvSpPr>
          <p:cNvPr id="8" name="CasellaDiTesto 7"/>
          <p:cNvSpPr txBox="1"/>
          <p:nvPr/>
        </p:nvSpPr>
        <p:spPr>
          <a:xfrm>
            <a:off x="787977" y="4839305"/>
            <a:ext cx="752099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it-IT" sz="1400" dirty="0"/>
          </a:p>
        </p:txBody>
      </p:sp>
      <p:sp>
        <p:nvSpPr>
          <p:cNvPr id="9" name="CasellaDiTesto 8"/>
          <p:cNvSpPr txBox="1"/>
          <p:nvPr/>
        </p:nvSpPr>
        <p:spPr>
          <a:xfrm>
            <a:off x="2409412" y="5147082"/>
            <a:ext cx="47059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dirty="0" smtClean="0">
                <a:solidFill>
                  <a:srgbClr val="505150"/>
                </a:solidFill>
              </a:rPr>
              <a:t>Patrizio Di Nicola, Istat, Via Balbo 39, Roma   </a:t>
            </a:r>
            <a:r>
              <a:rPr lang="it-IT" dirty="0" err="1" smtClean="0">
                <a:solidFill>
                  <a:srgbClr val="505150"/>
                </a:solidFill>
              </a:rPr>
              <a:t>dinicola@istat.it</a:t>
            </a:r>
            <a:endParaRPr lang="it-IT" dirty="0">
              <a:solidFill>
                <a:srgbClr val="505150"/>
              </a:solidFill>
            </a:endParaRPr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59300" y="3403600"/>
            <a:ext cx="12700" cy="50800"/>
          </a:xfrm>
          <a:prstGeom prst="rect">
            <a:avLst/>
          </a:prstGeom>
        </p:spPr>
      </p:pic>
      <p:pic>
        <p:nvPicPr>
          <p:cNvPr id="7" name="Immagin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59300" y="3403600"/>
            <a:ext cx="12700" cy="50800"/>
          </a:xfrm>
          <a:prstGeom prst="rect">
            <a:avLst/>
          </a:prstGeom>
        </p:spPr>
      </p:pic>
      <p:pic>
        <p:nvPicPr>
          <p:cNvPr id="10" name="Immagin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22907" y="1771107"/>
            <a:ext cx="4648784" cy="30681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4876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sellaDiTesto 4"/>
          <p:cNvSpPr txBox="1"/>
          <p:nvPr/>
        </p:nvSpPr>
        <p:spPr>
          <a:xfrm>
            <a:off x="682196" y="593325"/>
            <a:ext cx="75384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 smtClean="0">
                <a:solidFill>
                  <a:srgbClr val="404040"/>
                </a:solidFill>
              </a:rPr>
              <a:t>Indice</a:t>
            </a:r>
          </a:p>
        </p:txBody>
      </p:sp>
      <p:sp>
        <p:nvSpPr>
          <p:cNvPr id="6" name="CasellaDiTesto 5"/>
          <p:cNvSpPr txBox="1"/>
          <p:nvPr/>
        </p:nvSpPr>
        <p:spPr>
          <a:xfrm>
            <a:off x="682196" y="2034619"/>
            <a:ext cx="764348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it-IT" dirty="0" smtClean="0">
                <a:solidFill>
                  <a:srgbClr val="505150"/>
                </a:solidFill>
              </a:rPr>
              <a:t>Riferimenti </a:t>
            </a:r>
            <a:r>
              <a:rPr lang="it-IT" dirty="0">
                <a:solidFill>
                  <a:srgbClr val="505150"/>
                </a:solidFill>
              </a:rPr>
              <a:t>normativi sul telelavoro nella </a:t>
            </a:r>
            <a:r>
              <a:rPr lang="it-IT" dirty="0" smtClean="0">
                <a:solidFill>
                  <a:srgbClr val="505150"/>
                </a:solidFill>
              </a:rPr>
              <a:t>PA</a:t>
            </a:r>
          </a:p>
          <a:p>
            <a:pPr marL="342900" indent="-342900">
              <a:buFontTx/>
              <a:buAutoNum type="arabicPeriod"/>
            </a:pPr>
            <a:r>
              <a:rPr lang="it-IT" dirty="0">
                <a:solidFill>
                  <a:srgbClr val="505150"/>
                </a:solidFill>
              </a:rPr>
              <a:t>Cronistoria del telelavoro In Istat</a:t>
            </a:r>
          </a:p>
          <a:p>
            <a:pPr marL="342900" indent="-342900">
              <a:buAutoNum type="arabicPeriod"/>
            </a:pPr>
            <a:r>
              <a:rPr lang="it-IT" dirty="0">
                <a:solidFill>
                  <a:srgbClr val="404040"/>
                </a:solidFill>
              </a:rPr>
              <a:t>Evoluzione quantitativa</a:t>
            </a:r>
            <a:endParaRPr lang="it-IT" dirty="0">
              <a:solidFill>
                <a:srgbClr val="505150"/>
              </a:solidFill>
            </a:endParaRPr>
          </a:p>
          <a:p>
            <a:pPr marL="342900" indent="-342900">
              <a:buFont typeface="+mj-lt"/>
              <a:buAutoNum type="arabicPeriod"/>
            </a:pPr>
            <a:r>
              <a:rPr lang="it-IT" dirty="0">
                <a:solidFill>
                  <a:srgbClr val="404040"/>
                </a:solidFill>
              </a:rPr>
              <a:t>Modalità realizzative</a:t>
            </a:r>
          </a:p>
          <a:p>
            <a:pPr marL="342900" indent="-342900">
              <a:buFont typeface="+mj-lt"/>
              <a:buAutoNum type="arabicPeriod"/>
            </a:pPr>
            <a:r>
              <a:rPr lang="it-IT" dirty="0">
                <a:solidFill>
                  <a:srgbClr val="505150"/>
                </a:solidFill>
              </a:rPr>
              <a:t>Obiettivi del telelavoro In Istat</a:t>
            </a:r>
          </a:p>
          <a:p>
            <a:pPr marL="342900" indent="-342900">
              <a:buFont typeface="+mj-lt"/>
              <a:buAutoNum type="arabicPeriod"/>
            </a:pPr>
            <a:r>
              <a:rPr lang="it-IT" dirty="0">
                <a:solidFill>
                  <a:srgbClr val="505150"/>
                </a:solidFill>
              </a:rPr>
              <a:t>Monitoraggio della “produttività</a:t>
            </a:r>
            <a:r>
              <a:rPr lang="it-IT" dirty="0" smtClean="0">
                <a:solidFill>
                  <a:srgbClr val="505150"/>
                </a:solidFill>
              </a:rPr>
              <a:t>”</a:t>
            </a:r>
          </a:p>
          <a:p>
            <a:pPr marL="342900" indent="-342900">
              <a:buFont typeface="+mj-lt"/>
              <a:buAutoNum type="arabicPeriod"/>
            </a:pPr>
            <a:r>
              <a:rPr lang="it-IT" dirty="0" smtClean="0">
                <a:solidFill>
                  <a:srgbClr val="505150"/>
                </a:solidFill>
              </a:rPr>
              <a:t>Monitoraggio</a:t>
            </a:r>
            <a:r>
              <a:rPr lang="it-IT" dirty="0">
                <a:solidFill>
                  <a:srgbClr val="505150"/>
                </a:solidFill>
              </a:rPr>
              <a:t>:  “performance” </a:t>
            </a:r>
            <a:r>
              <a:rPr lang="it-IT" dirty="0" smtClean="0">
                <a:solidFill>
                  <a:srgbClr val="505150"/>
                </a:solidFill>
              </a:rPr>
              <a:t>organizzativa e individuale</a:t>
            </a:r>
            <a:endParaRPr lang="it-IT" dirty="0">
              <a:solidFill>
                <a:srgbClr val="505150"/>
              </a:solidFill>
            </a:endParaRPr>
          </a:p>
          <a:p>
            <a:pPr marL="342900" indent="-342900">
              <a:buFont typeface="+mj-lt"/>
              <a:buAutoNum type="arabicPeriod"/>
            </a:pPr>
            <a:r>
              <a:rPr lang="it-IT" dirty="0">
                <a:solidFill>
                  <a:srgbClr val="404040"/>
                </a:solidFill>
              </a:rPr>
              <a:t>Sviluppi futuri</a:t>
            </a:r>
          </a:p>
          <a:p>
            <a:pPr marL="342900" indent="-342900">
              <a:buFont typeface="+mj-lt"/>
              <a:buAutoNum type="arabicPeriod"/>
            </a:pPr>
            <a:r>
              <a:rPr lang="it-IT" dirty="0" smtClean="0">
                <a:solidFill>
                  <a:srgbClr val="505150"/>
                </a:solidFill>
              </a:rPr>
              <a:t>Conclusioni</a:t>
            </a:r>
            <a:endParaRPr lang="it-IT" dirty="0">
              <a:solidFill>
                <a:srgbClr val="505150"/>
              </a:solidFill>
            </a:endParaRPr>
          </a:p>
        </p:txBody>
      </p:sp>
      <p:sp>
        <p:nvSpPr>
          <p:cNvPr id="7" name="CasellaDiTesto 6"/>
          <p:cNvSpPr txBox="1"/>
          <p:nvPr/>
        </p:nvSpPr>
        <p:spPr>
          <a:xfrm>
            <a:off x="682196" y="6435705"/>
            <a:ext cx="469330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000" dirty="0" smtClean="0">
                <a:solidFill>
                  <a:srgbClr val="7F7F7F"/>
                </a:solidFill>
              </a:rPr>
              <a:t>Il progetto Telelavoro in Istat,</a:t>
            </a:r>
            <a:r>
              <a:rPr lang="it-IT" sz="1000" baseline="0" dirty="0" smtClean="0">
                <a:solidFill>
                  <a:srgbClr val="7F7F7F"/>
                </a:solidFill>
              </a:rPr>
              <a:t> Patrizio Di Nicola – Roma, 25/5/2017</a:t>
            </a:r>
            <a:endParaRPr lang="it-IT" sz="1000" dirty="0">
              <a:solidFill>
                <a:srgbClr val="7F7F7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3219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sellaDiTesto 4"/>
          <p:cNvSpPr txBox="1"/>
          <p:nvPr/>
        </p:nvSpPr>
        <p:spPr>
          <a:xfrm>
            <a:off x="682196" y="1268858"/>
            <a:ext cx="7643480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endParaRPr lang="it-IT" b="1" u="sng" dirty="0" smtClean="0"/>
          </a:p>
          <a:p>
            <a:pPr marL="285750" lvl="0" indent="-285750">
              <a:buFont typeface="Arial"/>
              <a:buChar char="•"/>
            </a:pPr>
            <a:r>
              <a:rPr lang="it-IT" b="1" u="sng" dirty="0" smtClean="0"/>
              <a:t>Legge </a:t>
            </a:r>
            <a:r>
              <a:rPr lang="it-IT" b="1" u="sng" dirty="0"/>
              <a:t>n. 191 del 16/06/</a:t>
            </a:r>
            <a:r>
              <a:rPr lang="it-IT" b="1" u="sng" dirty="0" smtClean="0"/>
              <a:t>1998</a:t>
            </a:r>
            <a:r>
              <a:rPr lang="it-IT" dirty="0" smtClean="0"/>
              <a:t>: all’art. 4 prevede che le P.A. possano usare il “lavoro a distanza” per</a:t>
            </a:r>
            <a:r>
              <a:rPr lang="it-IT" b="1" dirty="0" smtClean="0"/>
              <a:t> razionalizzare</a:t>
            </a:r>
            <a:r>
              <a:rPr lang="it-IT" dirty="0" smtClean="0"/>
              <a:t> </a:t>
            </a:r>
            <a:r>
              <a:rPr lang="it-IT" dirty="0"/>
              <a:t>l’organizzazione del lavoro</a:t>
            </a:r>
            <a:r>
              <a:rPr lang="it-IT" dirty="0" smtClean="0"/>
              <a:t>; </a:t>
            </a:r>
            <a:r>
              <a:rPr lang="it-IT" dirty="0"/>
              <a:t> </a:t>
            </a:r>
            <a:r>
              <a:rPr lang="it-IT" b="1" dirty="0" smtClean="0"/>
              <a:t>flessibilizzare</a:t>
            </a:r>
            <a:r>
              <a:rPr lang="it-IT" dirty="0" smtClean="0"/>
              <a:t> </a:t>
            </a:r>
            <a:r>
              <a:rPr lang="it-IT" dirty="0"/>
              <a:t>l’impiego delle risorse umane</a:t>
            </a:r>
            <a:r>
              <a:rPr lang="it-IT" dirty="0" smtClean="0"/>
              <a:t>; realizzare </a:t>
            </a:r>
            <a:r>
              <a:rPr lang="it-IT" b="1" dirty="0"/>
              <a:t>economie</a:t>
            </a:r>
            <a:r>
              <a:rPr lang="it-IT" dirty="0"/>
              <a:t> </a:t>
            </a:r>
            <a:r>
              <a:rPr lang="it-IT" b="1" dirty="0"/>
              <a:t>di</a:t>
            </a:r>
            <a:r>
              <a:rPr lang="it-IT" dirty="0"/>
              <a:t> </a:t>
            </a:r>
            <a:r>
              <a:rPr lang="it-IT" b="1" dirty="0"/>
              <a:t>gestione</a:t>
            </a:r>
            <a:r>
              <a:rPr lang="it-IT" dirty="0"/>
              <a:t> </a:t>
            </a:r>
            <a:r>
              <a:rPr lang="it-IT" b="1" dirty="0" smtClean="0"/>
              <a:t>.</a:t>
            </a:r>
          </a:p>
          <a:p>
            <a:pPr marL="285750" lvl="0" indent="-285750">
              <a:buFont typeface="Arial"/>
              <a:buChar char="•"/>
            </a:pPr>
            <a:r>
              <a:rPr lang="it-IT" b="1" u="sng" dirty="0"/>
              <a:t>DPR  8 marzo 1999, n. </a:t>
            </a:r>
            <a:r>
              <a:rPr lang="it-IT" b="1" u="sng" dirty="0" smtClean="0"/>
              <a:t>70</a:t>
            </a:r>
            <a:r>
              <a:rPr lang="it-IT" dirty="0" smtClean="0"/>
              <a:t>: il Regolamento per il telelavoro</a:t>
            </a:r>
          </a:p>
          <a:p>
            <a:pPr marL="285750" indent="-285750">
              <a:buFont typeface="Arial"/>
              <a:buChar char="•"/>
            </a:pPr>
            <a:r>
              <a:rPr lang="it-IT" b="1" u="sng" dirty="0"/>
              <a:t>Accordo quadro </a:t>
            </a:r>
            <a:r>
              <a:rPr lang="it-IT" b="1" u="sng" dirty="0" smtClean="0"/>
              <a:t>nazionale </a:t>
            </a:r>
            <a:r>
              <a:rPr lang="it-IT" dirty="0" smtClean="0"/>
              <a:t>del </a:t>
            </a:r>
            <a:r>
              <a:rPr lang="it-IT" dirty="0"/>
              <a:t>23 marzo </a:t>
            </a:r>
            <a:r>
              <a:rPr lang="it-IT" dirty="0" smtClean="0"/>
              <a:t>2000 sul </a:t>
            </a:r>
            <a:r>
              <a:rPr lang="it-IT" dirty="0"/>
              <a:t>telelavoro nelle pubbliche </a:t>
            </a:r>
            <a:r>
              <a:rPr lang="it-IT" dirty="0" smtClean="0"/>
              <a:t>amministrazioni </a:t>
            </a:r>
          </a:p>
          <a:p>
            <a:pPr marL="285750" lvl="0" indent="-285750">
              <a:buFont typeface="Arial"/>
              <a:buChar char="•"/>
            </a:pPr>
            <a:r>
              <a:rPr lang="it-IT" b="1" dirty="0" err="1" smtClean="0"/>
              <a:t>Aipa</a:t>
            </a:r>
            <a:r>
              <a:rPr lang="it-IT" b="1" dirty="0" smtClean="0"/>
              <a:t>- Deliberazione N. 16/2001 </a:t>
            </a:r>
            <a:r>
              <a:rPr lang="it-IT" dirty="0" smtClean="0"/>
              <a:t>del </a:t>
            </a:r>
            <a:r>
              <a:rPr lang="it-IT" dirty="0"/>
              <a:t>31 maggio </a:t>
            </a:r>
            <a:r>
              <a:rPr lang="it-IT" dirty="0" smtClean="0"/>
              <a:t>2001: Regole </a:t>
            </a:r>
            <a:r>
              <a:rPr lang="it-IT" dirty="0"/>
              <a:t>tecniche per il </a:t>
            </a:r>
            <a:r>
              <a:rPr lang="it-IT" dirty="0" smtClean="0"/>
              <a:t>telelavoro</a:t>
            </a:r>
          </a:p>
          <a:p>
            <a:pPr marL="285750" lvl="0" indent="-285750">
              <a:buFont typeface="Arial"/>
              <a:buChar char="•"/>
            </a:pPr>
            <a:r>
              <a:rPr lang="it-IT" b="1" dirty="0" smtClean="0"/>
              <a:t>CCNL</a:t>
            </a:r>
            <a:r>
              <a:rPr lang="it-IT" dirty="0" smtClean="0"/>
              <a:t> comparto Enti di Ricerca 2006-2009</a:t>
            </a:r>
          </a:p>
          <a:p>
            <a:pPr marL="285750" lvl="0" indent="-285750">
              <a:buFont typeface="Arial"/>
              <a:buChar char="•"/>
            </a:pPr>
            <a:r>
              <a:rPr lang="it-IT" b="1" dirty="0" smtClean="0"/>
              <a:t>Legge </a:t>
            </a:r>
            <a:r>
              <a:rPr lang="it-IT" b="1" dirty="0"/>
              <a:t>7 agosto 2015, n. 124 </a:t>
            </a:r>
            <a:r>
              <a:rPr lang="it-IT" dirty="0" smtClean="0"/>
              <a:t>che all’Art. 14 chiede la fissazione di obiettivi </a:t>
            </a:r>
            <a:r>
              <a:rPr lang="it-IT" dirty="0"/>
              <a:t>annuali per l'attuazione del telelavoro e </a:t>
            </a:r>
            <a:r>
              <a:rPr lang="it-IT" dirty="0" smtClean="0"/>
              <a:t>la sperimentazione </a:t>
            </a:r>
            <a:r>
              <a:rPr lang="it-IT" dirty="0" smtClean="0"/>
              <a:t>dello Smart </a:t>
            </a:r>
            <a:r>
              <a:rPr lang="it-IT" dirty="0" err="1" smtClean="0"/>
              <a:t>Working</a:t>
            </a:r>
            <a:r>
              <a:rPr lang="it-IT" dirty="0" smtClean="0"/>
              <a:t> </a:t>
            </a:r>
            <a:r>
              <a:rPr lang="it-IT" dirty="0" smtClean="0"/>
              <a:t>per almeno  il </a:t>
            </a:r>
            <a:r>
              <a:rPr lang="it-IT" dirty="0"/>
              <a:t>10 per cento dei </a:t>
            </a:r>
            <a:r>
              <a:rPr lang="it-IT" dirty="0" smtClean="0"/>
              <a:t>dipendenti</a:t>
            </a:r>
            <a:r>
              <a:rPr lang="it-IT" dirty="0" smtClean="0"/>
              <a:t>.</a:t>
            </a:r>
          </a:p>
          <a:p>
            <a:pPr marL="285750" lvl="0" indent="-285750">
              <a:buFont typeface="Arial"/>
              <a:buChar char="•"/>
            </a:pPr>
            <a:r>
              <a:rPr lang="it-IT" b="1" dirty="0" smtClean="0"/>
              <a:t>Legge sul “Lavoro Agile”, </a:t>
            </a:r>
            <a:r>
              <a:rPr lang="it-IT" dirty="0" smtClean="0"/>
              <a:t>approvato in terza lettura al Senato il 10/5/2017, in corso di pubblicazione in G.U.</a:t>
            </a:r>
            <a:endParaRPr lang="it-IT" dirty="0" smtClean="0"/>
          </a:p>
          <a:p>
            <a:pPr marL="285750" lvl="0" indent="-285750">
              <a:buFont typeface="Arial"/>
              <a:buChar char="•"/>
            </a:pPr>
            <a:endParaRPr lang="it-IT" dirty="0"/>
          </a:p>
          <a:p>
            <a:pPr marL="285750" lvl="0" indent="-285750">
              <a:buFont typeface="Arial"/>
              <a:buChar char="•"/>
            </a:pPr>
            <a:endParaRPr lang="it-IT" dirty="0" smtClean="0"/>
          </a:p>
          <a:p>
            <a:pPr marL="285750" lvl="0" indent="-285750">
              <a:buFont typeface="Arial"/>
              <a:buChar char="•"/>
            </a:pPr>
            <a:endParaRPr lang="it-IT" dirty="0" smtClean="0">
              <a:solidFill>
                <a:srgbClr val="505150"/>
              </a:solidFill>
            </a:endParaRPr>
          </a:p>
        </p:txBody>
      </p:sp>
      <p:sp>
        <p:nvSpPr>
          <p:cNvPr id="6" name="CasellaDiTesto 5"/>
          <p:cNvSpPr txBox="1"/>
          <p:nvPr/>
        </p:nvSpPr>
        <p:spPr>
          <a:xfrm>
            <a:off x="682196" y="6435705"/>
            <a:ext cx="469330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000" dirty="0">
                <a:solidFill>
                  <a:srgbClr val="7F7F7F"/>
                </a:solidFill>
              </a:rPr>
              <a:t>Il progetto Telelavoro in Istat, Patrizio Di Nicola – Roma, 25/5/2017</a:t>
            </a:r>
          </a:p>
        </p:txBody>
      </p:sp>
      <p:sp>
        <p:nvSpPr>
          <p:cNvPr id="3" name="CasellaDiTesto 2"/>
          <p:cNvSpPr txBox="1"/>
          <p:nvPr/>
        </p:nvSpPr>
        <p:spPr>
          <a:xfrm>
            <a:off x="682196" y="593325"/>
            <a:ext cx="75384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 smtClean="0">
                <a:solidFill>
                  <a:srgbClr val="505150"/>
                </a:solidFill>
              </a:rPr>
              <a:t>Riferimenti normativi sul telelavoro nella PA</a:t>
            </a:r>
          </a:p>
        </p:txBody>
      </p:sp>
      <p:sp>
        <p:nvSpPr>
          <p:cNvPr id="4" name="CasellaDiTesto 3"/>
          <p:cNvSpPr txBox="1"/>
          <p:nvPr/>
        </p:nvSpPr>
        <p:spPr>
          <a:xfrm>
            <a:off x="287381" y="5970329"/>
            <a:ext cx="5005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1</a:t>
            </a:r>
            <a:endParaRPr lang="it-IT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7125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sellaDiTesto 4"/>
          <p:cNvSpPr txBox="1"/>
          <p:nvPr/>
        </p:nvSpPr>
        <p:spPr>
          <a:xfrm>
            <a:off x="682196" y="1380920"/>
            <a:ext cx="7643480" cy="5909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>
              <a:buFont typeface="Arial"/>
              <a:buChar char="•"/>
            </a:pPr>
            <a:r>
              <a:rPr lang="it-IT" b="1" dirty="0" smtClean="0"/>
              <a:t>2004-2007: </a:t>
            </a:r>
            <a:r>
              <a:rPr lang="it-IT" dirty="0" smtClean="0"/>
              <a:t>prime sperimentazioni</a:t>
            </a:r>
            <a:r>
              <a:rPr lang="it-IT" b="1" dirty="0" smtClean="0"/>
              <a:t>. </a:t>
            </a:r>
            <a:r>
              <a:rPr lang="it-IT" dirty="0" smtClean="0"/>
              <a:t>Il progetto riceve varie nomination e premi per l’innovazione nella P.A.</a:t>
            </a:r>
          </a:p>
          <a:p>
            <a:pPr marL="285750" lvl="0" indent="-285750">
              <a:buFont typeface="Arial"/>
              <a:buChar char="•"/>
            </a:pPr>
            <a:r>
              <a:rPr lang="it-IT" b="1" dirty="0" smtClean="0"/>
              <a:t>Novembre 2007</a:t>
            </a:r>
            <a:r>
              <a:rPr lang="it-IT" dirty="0" smtClean="0"/>
              <a:t>: prima call per 81 posti di telelavoro</a:t>
            </a:r>
          </a:p>
          <a:p>
            <a:pPr marL="285750" lvl="0" indent="-285750">
              <a:buFont typeface="Arial"/>
              <a:buChar char="•"/>
            </a:pPr>
            <a:r>
              <a:rPr lang="it-IT" b="1" dirty="0" smtClean="0"/>
              <a:t>Giugno 2008</a:t>
            </a:r>
            <a:r>
              <a:rPr lang="it-IT" dirty="0" smtClean="0"/>
              <a:t>: il contingente, viste le richieste, passa a 110 posti e vengono prodotte le prime Linee Guida sul Telelavoro in Istat</a:t>
            </a:r>
          </a:p>
          <a:p>
            <a:pPr marL="285750" lvl="0" indent="-285750">
              <a:buFont typeface="Arial"/>
              <a:buChar char="•"/>
            </a:pPr>
            <a:r>
              <a:rPr lang="it-IT" b="1" dirty="0" smtClean="0"/>
              <a:t>Ottobre 2009</a:t>
            </a:r>
            <a:r>
              <a:rPr lang="it-IT" dirty="0" smtClean="0"/>
              <a:t>: viene approvato il primo Regolamento</a:t>
            </a:r>
          </a:p>
          <a:p>
            <a:pPr marL="285750" lvl="0" indent="-285750">
              <a:buFont typeface="Arial"/>
              <a:buChar char="•"/>
            </a:pPr>
            <a:r>
              <a:rPr lang="it-IT" b="1" dirty="0" smtClean="0"/>
              <a:t>Maggio 2011</a:t>
            </a:r>
            <a:r>
              <a:rPr lang="it-IT" dirty="0" smtClean="0"/>
              <a:t>: Nuova call, il numero dei telelavoratori sale a 133</a:t>
            </a:r>
          </a:p>
          <a:p>
            <a:pPr marL="285750" lvl="0" indent="-285750">
              <a:buFont typeface="Arial"/>
              <a:buChar char="•"/>
            </a:pPr>
            <a:r>
              <a:rPr lang="it-IT" b="1" dirty="0" smtClean="0"/>
              <a:t>Luglio 2012</a:t>
            </a:r>
            <a:r>
              <a:rPr lang="it-IT" dirty="0" smtClean="0"/>
              <a:t>: Espansione del telelavoro a 140 dipendenti</a:t>
            </a:r>
          </a:p>
          <a:p>
            <a:pPr marL="285750" lvl="0" indent="-285750">
              <a:buFont typeface="Arial"/>
              <a:buChar char="•"/>
            </a:pPr>
            <a:r>
              <a:rPr lang="it-IT" b="1" dirty="0" smtClean="0"/>
              <a:t>Marzo 2014</a:t>
            </a:r>
            <a:r>
              <a:rPr lang="it-IT" dirty="0" smtClean="0"/>
              <a:t>: nuovo Regolamento sul telelavoro</a:t>
            </a:r>
          </a:p>
          <a:p>
            <a:pPr marL="285750" lvl="0" indent="-285750">
              <a:buFont typeface="Arial"/>
              <a:buChar char="•"/>
            </a:pPr>
            <a:r>
              <a:rPr lang="it-IT" b="1" dirty="0" smtClean="0"/>
              <a:t>Febbraio 2016</a:t>
            </a:r>
            <a:r>
              <a:rPr lang="it-IT" dirty="0" smtClean="0"/>
              <a:t>: nuova call riservata a dipendenti con “gravi motivi personali”. Il contingente viene esteso a 175</a:t>
            </a:r>
          </a:p>
          <a:p>
            <a:pPr lvl="0"/>
            <a:endParaRPr lang="it-IT" dirty="0" smtClean="0"/>
          </a:p>
          <a:p>
            <a:pPr lvl="0"/>
            <a:r>
              <a:rPr lang="it-IT" b="1" dirty="0" smtClean="0"/>
              <a:t>Il futuro</a:t>
            </a:r>
          </a:p>
          <a:p>
            <a:pPr marL="285750" lvl="0" indent="-285750">
              <a:buFont typeface="Arial"/>
              <a:buChar char="•"/>
            </a:pPr>
            <a:r>
              <a:rPr lang="it-IT" dirty="0" smtClean="0"/>
              <a:t>Nuovo Regolamento</a:t>
            </a:r>
          </a:p>
          <a:p>
            <a:pPr marL="285750" lvl="0" indent="-285750">
              <a:buFont typeface="Arial"/>
              <a:buChar char="•"/>
            </a:pPr>
            <a:r>
              <a:rPr lang="it-IT" dirty="0" smtClean="0"/>
              <a:t>Estensione del telelavoro al 10% del personale </a:t>
            </a:r>
            <a:r>
              <a:rPr lang="it-IT" dirty="0" smtClean="0"/>
              <a:t>(come da Legge 124)</a:t>
            </a:r>
            <a:endParaRPr lang="it-IT" dirty="0" smtClean="0"/>
          </a:p>
          <a:p>
            <a:pPr marL="285750" lvl="0" indent="-285750">
              <a:buFont typeface="Arial"/>
              <a:buChar char="•"/>
            </a:pPr>
            <a:r>
              <a:rPr lang="it-IT" dirty="0" smtClean="0"/>
              <a:t>Nuova call </a:t>
            </a:r>
            <a:r>
              <a:rPr lang="it-IT" dirty="0" smtClean="0"/>
              <a:t>per tutto il personale gestita </a:t>
            </a:r>
            <a:r>
              <a:rPr lang="it-IT" dirty="0" smtClean="0"/>
              <a:t>con procedure online</a:t>
            </a:r>
          </a:p>
          <a:p>
            <a:pPr marL="285750" lvl="0" indent="-285750">
              <a:buFont typeface="Arial"/>
              <a:buChar char="•"/>
            </a:pPr>
            <a:endParaRPr lang="it-IT" dirty="0" smtClean="0"/>
          </a:p>
          <a:p>
            <a:pPr marL="285750" lvl="0" indent="-285750">
              <a:buFont typeface="Arial"/>
              <a:buChar char="•"/>
            </a:pPr>
            <a:endParaRPr lang="it-IT" dirty="0" smtClean="0"/>
          </a:p>
          <a:p>
            <a:pPr marL="285750" lvl="0" indent="-285750">
              <a:buFont typeface="Arial"/>
              <a:buChar char="•"/>
            </a:pPr>
            <a:endParaRPr lang="it-IT" dirty="0" smtClean="0"/>
          </a:p>
          <a:p>
            <a:pPr marL="285750" lvl="0" indent="-285750">
              <a:buFont typeface="Arial"/>
              <a:buChar char="•"/>
            </a:pPr>
            <a:endParaRPr lang="it-IT" dirty="0" smtClean="0"/>
          </a:p>
          <a:p>
            <a:pPr lvl="0"/>
            <a:endParaRPr lang="it-IT" dirty="0" smtClean="0">
              <a:solidFill>
                <a:srgbClr val="505150"/>
              </a:solidFill>
            </a:endParaRPr>
          </a:p>
        </p:txBody>
      </p:sp>
      <p:sp>
        <p:nvSpPr>
          <p:cNvPr id="6" name="CasellaDiTesto 5"/>
          <p:cNvSpPr txBox="1"/>
          <p:nvPr/>
        </p:nvSpPr>
        <p:spPr>
          <a:xfrm>
            <a:off x="682196" y="6435705"/>
            <a:ext cx="469330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000" dirty="0">
                <a:solidFill>
                  <a:srgbClr val="7F7F7F"/>
                </a:solidFill>
              </a:rPr>
              <a:t>Il progetto Telelavoro in Istat, Patrizio Di Nicola – Roma, 25/5/2017</a:t>
            </a:r>
          </a:p>
        </p:txBody>
      </p:sp>
      <p:sp>
        <p:nvSpPr>
          <p:cNvPr id="3" name="CasellaDiTesto 2"/>
          <p:cNvSpPr txBox="1"/>
          <p:nvPr/>
        </p:nvSpPr>
        <p:spPr>
          <a:xfrm>
            <a:off x="732490" y="593325"/>
            <a:ext cx="75384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 smtClean="0">
                <a:solidFill>
                  <a:srgbClr val="505150"/>
                </a:solidFill>
              </a:rPr>
              <a:t>Cronistoria del telelavoro In Istat</a:t>
            </a:r>
          </a:p>
        </p:txBody>
      </p:sp>
      <p:sp>
        <p:nvSpPr>
          <p:cNvPr id="4" name="CasellaDiTesto 3"/>
          <p:cNvSpPr txBox="1"/>
          <p:nvPr/>
        </p:nvSpPr>
        <p:spPr>
          <a:xfrm>
            <a:off x="287381" y="5970329"/>
            <a:ext cx="5005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dirty="0">
                <a:solidFill>
                  <a:schemeClr val="tx1">
                    <a:lumMod val="50000"/>
                    <a:lumOff val="50000"/>
                  </a:schemeClr>
                </a:solidFill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3871565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571561"/>
            <a:ext cx="8229600" cy="593847"/>
          </a:xfrm>
        </p:spPr>
        <p:txBody>
          <a:bodyPr/>
          <a:lstStyle/>
          <a:p>
            <a:pPr algn="l"/>
            <a:r>
              <a:rPr lang="it-IT" sz="2400" dirty="0">
                <a:solidFill>
                  <a:srgbClr val="404040"/>
                </a:solidFill>
                <a:latin typeface="+mn-lt"/>
                <a:ea typeface="+mn-ea"/>
                <a:cs typeface="+mn-cs"/>
              </a:rPr>
              <a:t>Evoluzione quantitativa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616029" y="4886170"/>
            <a:ext cx="6445738" cy="915250"/>
          </a:xfrm>
        </p:spPr>
        <p:txBody>
          <a:bodyPr/>
          <a:lstStyle/>
          <a:p>
            <a:pPr marL="0" indent="0">
              <a:buNone/>
            </a:pPr>
            <a:r>
              <a:rPr lang="it-IT" sz="2000" dirty="0" smtClean="0"/>
              <a:t>Tra </a:t>
            </a:r>
            <a:r>
              <a:rPr lang="it-IT" sz="2000" dirty="0"/>
              <a:t>i 168 </a:t>
            </a:r>
            <a:r>
              <a:rPr lang="it-IT" sz="2000" dirty="0" smtClean="0"/>
              <a:t>telelavoratori (7,6% del totale dei dipendenti) , 90 (il </a:t>
            </a:r>
            <a:r>
              <a:rPr lang="it-IT" sz="2000" dirty="0"/>
              <a:t>53,6</a:t>
            </a:r>
            <a:r>
              <a:rPr lang="it-IT" sz="2000" dirty="0" smtClean="0"/>
              <a:t>%) </a:t>
            </a:r>
            <a:r>
              <a:rPr lang="it-IT" sz="2000" dirty="0"/>
              <a:t>fanno parte di categorie destinatarie di speciali tutele per patologie personali o per esigenze di cura di familiari.</a:t>
            </a:r>
          </a:p>
          <a:p>
            <a:endParaRPr lang="it-IT" dirty="0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07776" y="1208726"/>
            <a:ext cx="5765800" cy="3581400"/>
          </a:xfrm>
          <a:prstGeom prst="rect">
            <a:avLst/>
          </a:prstGeom>
        </p:spPr>
      </p:pic>
      <p:sp>
        <p:nvSpPr>
          <p:cNvPr id="5" name="CasellaDiTesto 4"/>
          <p:cNvSpPr txBox="1"/>
          <p:nvPr/>
        </p:nvSpPr>
        <p:spPr>
          <a:xfrm>
            <a:off x="287381" y="5970329"/>
            <a:ext cx="5005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3</a:t>
            </a:r>
            <a:endParaRPr lang="it-IT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6" name="CasellaDiTesto 5"/>
          <p:cNvSpPr txBox="1"/>
          <p:nvPr/>
        </p:nvSpPr>
        <p:spPr>
          <a:xfrm>
            <a:off x="682196" y="6435705"/>
            <a:ext cx="469330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000" dirty="0">
                <a:solidFill>
                  <a:srgbClr val="7F7F7F"/>
                </a:solidFill>
              </a:rPr>
              <a:t>Il progetto Telelavoro in Istat, Patrizio Di Nicola – Roma, 25/5/2017</a:t>
            </a:r>
          </a:p>
        </p:txBody>
      </p:sp>
    </p:spTree>
    <p:extLst>
      <p:ext uri="{BB962C8B-B14F-4D97-AF65-F5344CB8AC3E}">
        <p14:creationId xmlns:p14="http://schemas.microsoft.com/office/powerpoint/2010/main" val="42573198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sellaDiTesto 4"/>
          <p:cNvSpPr txBox="1"/>
          <p:nvPr/>
        </p:nvSpPr>
        <p:spPr>
          <a:xfrm>
            <a:off x="4318547" y="1409855"/>
            <a:ext cx="3811036" cy="35702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it-IT" sz="10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285750" indent="-285750" hangingPunct="0">
              <a:buFont typeface="Arial"/>
              <a:buChar char="•"/>
            </a:pPr>
            <a:r>
              <a:rPr lang="it-IT" dirty="0" smtClean="0"/>
              <a:t>Forma </a:t>
            </a:r>
            <a:r>
              <a:rPr lang="it-IT" dirty="0"/>
              <a:t>flessibile di impiego </a:t>
            </a:r>
            <a:r>
              <a:rPr lang="it-IT" dirty="0" smtClean="0"/>
              <a:t>con </a:t>
            </a:r>
            <a:r>
              <a:rPr lang="it-IT" dirty="0"/>
              <a:t>adesione volontaria del </a:t>
            </a:r>
            <a:r>
              <a:rPr lang="it-IT" dirty="0" smtClean="0"/>
              <a:t>lavoratore </a:t>
            </a:r>
            <a:r>
              <a:rPr lang="it-IT" dirty="0"/>
              <a:t>per lo svolgimento di </a:t>
            </a:r>
            <a:r>
              <a:rPr lang="it-IT" dirty="0" smtClean="0"/>
              <a:t>attività possibili a domicilio;</a:t>
            </a:r>
          </a:p>
          <a:p>
            <a:pPr marL="285750" indent="-285750">
              <a:buFont typeface="Arial"/>
              <a:buChar char="•"/>
            </a:pPr>
            <a:r>
              <a:rPr lang="it-IT" dirty="0" smtClean="0"/>
              <a:t>Fornitura di PC Portatile con  accesso VDI per il collegamento sicuro alla Intranet;</a:t>
            </a:r>
            <a:r>
              <a:rPr lang="it-IT" dirty="0"/>
              <a:t> </a:t>
            </a:r>
          </a:p>
          <a:p>
            <a:pPr marL="285750" indent="-285750" hangingPunct="0">
              <a:buFont typeface="Arial"/>
              <a:buChar char="•"/>
            </a:pPr>
            <a:r>
              <a:rPr lang="it-IT" dirty="0" smtClean="0"/>
              <a:t>Applicabile, purché </a:t>
            </a:r>
            <a:r>
              <a:rPr lang="it-IT" dirty="0"/>
              <a:t>non ostacoli il processo produttivo della struttura di appartenenza, anche </a:t>
            </a:r>
            <a:r>
              <a:rPr lang="it-IT" dirty="0" smtClean="0"/>
              <a:t>al </a:t>
            </a:r>
            <a:r>
              <a:rPr lang="it-IT" dirty="0"/>
              <a:t>personale preposto a </a:t>
            </a:r>
            <a:r>
              <a:rPr lang="it-IT" dirty="0" smtClean="0"/>
              <a:t>strutture organizzative.</a:t>
            </a:r>
            <a:endParaRPr lang="it-IT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6" name="CasellaDiTesto 5"/>
          <p:cNvSpPr txBox="1"/>
          <p:nvPr/>
        </p:nvSpPr>
        <p:spPr>
          <a:xfrm>
            <a:off x="682196" y="6435705"/>
            <a:ext cx="469330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000" dirty="0">
                <a:solidFill>
                  <a:srgbClr val="7F7F7F"/>
                </a:solidFill>
              </a:rPr>
              <a:t>Il progetto Telelavoro in Istat, Patrizio Di Nicola – Roma, 25/5/2017</a:t>
            </a:r>
          </a:p>
        </p:txBody>
      </p:sp>
      <p:sp>
        <p:nvSpPr>
          <p:cNvPr id="3" name="CasellaDiTesto 2"/>
          <p:cNvSpPr txBox="1"/>
          <p:nvPr/>
        </p:nvSpPr>
        <p:spPr>
          <a:xfrm>
            <a:off x="682196" y="593325"/>
            <a:ext cx="75384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 smtClean="0">
                <a:solidFill>
                  <a:srgbClr val="404040"/>
                </a:solidFill>
              </a:rPr>
              <a:t>Modalità realizzative</a:t>
            </a:r>
          </a:p>
        </p:txBody>
      </p:sp>
      <p:sp>
        <p:nvSpPr>
          <p:cNvPr id="4" name="CasellaDiTesto 3"/>
          <p:cNvSpPr txBox="1"/>
          <p:nvPr/>
        </p:nvSpPr>
        <p:spPr>
          <a:xfrm>
            <a:off x="287381" y="5970329"/>
            <a:ext cx="5005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dirty="0">
                <a:solidFill>
                  <a:schemeClr val="tx1">
                    <a:lumMod val="50000"/>
                    <a:lumOff val="50000"/>
                  </a:schemeClr>
                </a:solidFill>
              </a:rPr>
              <a:t>4</a:t>
            </a:r>
          </a:p>
        </p:txBody>
      </p:sp>
      <p:pic>
        <p:nvPicPr>
          <p:cNvPr id="9" name="Immagin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8935" y="1890545"/>
            <a:ext cx="3581234" cy="2703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029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sellaDiTesto 4"/>
          <p:cNvSpPr txBox="1"/>
          <p:nvPr/>
        </p:nvSpPr>
        <p:spPr>
          <a:xfrm>
            <a:off x="682196" y="1380920"/>
            <a:ext cx="764348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 hangingPunct="0">
              <a:buFont typeface="Arial"/>
              <a:buChar char="•"/>
            </a:pPr>
            <a:r>
              <a:rPr lang="it-IT" dirty="0" smtClean="0"/>
              <a:t>Razionalizzazione </a:t>
            </a:r>
            <a:r>
              <a:rPr lang="it-IT" dirty="0"/>
              <a:t>dell’organizzazione del lavoro, attraverso l’utilizzazione di una maggiore flessibilità nell’impiego delle risorse umane che altrimenti sarebbero </a:t>
            </a:r>
            <a:r>
              <a:rPr lang="it-IT" dirty="0" smtClean="0"/>
              <a:t>indisponibili; </a:t>
            </a:r>
            <a:endParaRPr lang="it-IT" dirty="0"/>
          </a:p>
          <a:p>
            <a:pPr marL="285750" lvl="0" indent="-285750" hangingPunct="0">
              <a:buFont typeface="Arial"/>
              <a:buChar char="•"/>
            </a:pPr>
            <a:r>
              <a:rPr lang="it-IT" dirty="0" smtClean="0"/>
              <a:t>Aumento </a:t>
            </a:r>
            <a:r>
              <a:rPr lang="it-IT" dirty="0"/>
              <a:t>del benessere organizzativo dei dipendenti coinvolti, con </a:t>
            </a:r>
            <a:r>
              <a:rPr lang="it-IT" dirty="0" smtClean="0"/>
              <a:t>miglioramento </a:t>
            </a:r>
            <a:r>
              <a:rPr lang="it-IT" dirty="0"/>
              <a:t>della conciliazione tra tempi di vita e lavoro; </a:t>
            </a:r>
          </a:p>
          <a:p>
            <a:pPr marL="285750" lvl="0" indent="-285750" hangingPunct="0">
              <a:buFont typeface="Arial"/>
              <a:buChar char="•"/>
            </a:pPr>
            <a:r>
              <a:rPr lang="it-IT" dirty="0" smtClean="0"/>
              <a:t>Miglioramento della performance dei </a:t>
            </a:r>
            <a:r>
              <a:rPr lang="it-IT" dirty="0"/>
              <a:t>dipendenti in telelavoro, valutato attraverso risultati generalmente positivi </a:t>
            </a:r>
            <a:r>
              <a:rPr lang="it-IT" dirty="0" smtClean="0"/>
              <a:t>dei monitoraggi periodici e </a:t>
            </a:r>
            <a:r>
              <a:rPr lang="it-IT" dirty="0"/>
              <a:t>un significativo contenimento delle assenze dal servizio; </a:t>
            </a:r>
          </a:p>
          <a:p>
            <a:pPr marL="285750" lvl="0" indent="-285750" hangingPunct="0">
              <a:buFont typeface="Arial"/>
              <a:buChar char="•"/>
            </a:pPr>
            <a:r>
              <a:rPr lang="it-IT" dirty="0"/>
              <a:t>S</a:t>
            </a:r>
            <a:r>
              <a:rPr lang="it-IT" dirty="0" smtClean="0"/>
              <a:t>viluppo </a:t>
            </a:r>
            <a:r>
              <a:rPr lang="it-IT" dirty="0"/>
              <a:t>di una cultura organizzativa orientata ai </a:t>
            </a:r>
            <a:r>
              <a:rPr lang="it-IT" dirty="0" smtClean="0"/>
              <a:t>risultati, </a:t>
            </a:r>
            <a:r>
              <a:rPr lang="it-IT" dirty="0" smtClean="0"/>
              <a:t>anziché alla mera presenza; </a:t>
            </a:r>
            <a:endParaRPr lang="it-IT" dirty="0"/>
          </a:p>
          <a:p>
            <a:pPr marL="285750" lvl="0" indent="-285750" hangingPunct="0">
              <a:buFont typeface="Arial"/>
              <a:buChar char="•"/>
            </a:pPr>
            <a:r>
              <a:rPr lang="it-IT" dirty="0" smtClean="0"/>
              <a:t>Ideazione</a:t>
            </a:r>
            <a:r>
              <a:rPr lang="it-IT" dirty="0"/>
              <a:t>, sviluppo e utilizzazione di strumenti web per la gestione del telelavoro e del relativo monitoraggio della produttività delle attività svolte. </a:t>
            </a:r>
          </a:p>
          <a:p>
            <a:pPr marL="285750" lvl="0" indent="-285750">
              <a:buFont typeface="Arial"/>
              <a:buChar char="•"/>
            </a:pPr>
            <a:endParaRPr lang="it-IT" dirty="0" smtClean="0"/>
          </a:p>
          <a:p>
            <a:pPr marL="285750" lvl="0" indent="-285750">
              <a:buFont typeface="Arial"/>
              <a:buChar char="•"/>
            </a:pPr>
            <a:endParaRPr lang="it-IT" dirty="0" smtClean="0"/>
          </a:p>
          <a:p>
            <a:pPr lvl="0"/>
            <a:endParaRPr lang="it-IT" dirty="0" smtClean="0">
              <a:solidFill>
                <a:srgbClr val="505150"/>
              </a:solidFill>
            </a:endParaRPr>
          </a:p>
        </p:txBody>
      </p:sp>
      <p:sp>
        <p:nvSpPr>
          <p:cNvPr id="6" name="CasellaDiTesto 5"/>
          <p:cNvSpPr txBox="1"/>
          <p:nvPr/>
        </p:nvSpPr>
        <p:spPr>
          <a:xfrm>
            <a:off x="682196" y="6435705"/>
            <a:ext cx="469330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000" dirty="0">
                <a:solidFill>
                  <a:srgbClr val="7F7F7F"/>
                </a:solidFill>
              </a:rPr>
              <a:t>Il progetto Telelavoro in Istat, Patrizio Di Nicola – Roma, 25/5/2017</a:t>
            </a:r>
          </a:p>
        </p:txBody>
      </p:sp>
      <p:sp>
        <p:nvSpPr>
          <p:cNvPr id="3" name="CasellaDiTesto 2"/>
          <p:cNvSpPr txBox="1"/>
          <p:nvPr/>
        </p:nvSpPr>
        <p:spPr>
          <a:xfrm>
            <a:off x="732490" y="593325"/>
            <a:ext cx="75384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 smtClean="0">
                <a:solidFill>
                  <a:srgbClr val="505150"/>
                </a:solidFill>
              </a:rPr>
              <a:t>Obiettivi del telelavoro In Istat</a:t>
            </a:r>
          </a:p>
        </p:txBody>
      </p:sp>
      <p:sp>
        <p:nvSpPr>
          <p:cNvPr id="4" name="CasellaDiTesto 3"/>
          <p:cNvSpPr txBox="1"/>
          <p:nvPr/>
        </p:nvSpPr>
        <p:spPr>
          <a:xfrm>
            <a:off x="287381" y="5970329"/>
            <a:ext cx="5005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5</a:t>
            </a:r>
            <a:endParaRPr lang="it-IT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1906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sellaDiTesto 4"/>
          <p:cNvSpPr txBox="1"/>
          <p:nvPr/>
        </p:nvSpPr>
        <p:spPr>
          <a:xfrm>
            <a:off x="682196" y="1380920"/>
            <a:ext cx="7643480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it-IT" dirty="0"/>
              <a:t>Il telelavoro in Istat è attualmente oggetto di monitoraggio </a:t>
            </a:r>
            <a:r>
              <a:rPr lang="it-IT" dirty="0" smtClean="0"/>
              <a:t>da </a:t>
            </a:r>
            <a:r>
              <a:rPr lang="it-IT" dirty="0"/>
              <a:t>una apposita Commissione. </a:t>
            </a:r>
            <a:endParaRPr lang="it-IT" dirty="0" smtClean="0"/>
          </a:p>
          <a:p>
            <a:pPr marL="285750" indent="-285750">
              <a:buFont typeface="Arial"/>
              <a:buChar char="•"/>
            </a:pPr>
            <a:r>
              <a:rPr lang="it-IT" dirty="0" smtClean="0"/>
              <a:t>Il </a:t>
            </a:r>
            <a:r>
              <a:rPr lang="it-IT" dirty="0"/>
              <a:t>sistema di monitoraggio consente la misurazione periodica del livello di produttività delle attività in telelavoro, sulla base di </a:t>
            </a:r>
            <a:r>
              <a:rPr lang="it-IT" dirty="0" smtClean="0"/>
              <a:t>strumenti </a:t>
            </a:r>
            <a:r>
              <a:rPr lang="it-IT" dirty="0"/>
              <a:t>e indicatori, nonché la valutazione dell’impatto organizzativo e dell’efficacia del sistema di misurazione stesso.</a:t>
            </a:r>
          </a:p>
          <a:p>
            <a:pPr marL="285750" indent="-285750">
              <a:buFont typeface="Arial"/>
              <a:buChar char="•"/>
            </a:pPr>
            <a:r>
              <a:rPr lang="it-IT" dirty="0"/>
              <a:t>L’attuale Regolamento stabilisce che </a:t>
            </a:r>
            <a:r>
              <a:rPr lang="it-IT" dirty="0" smtClean="0"/>
              <a:t>“un </a:t>
            </a:r>
            <a:r>
              <a:rPr lang="it-IT" dirty="0"/>
              <a:t>ripetuto disallineamento rispetto agli obiettivi previsti da parte del telelavoratore e/o una inefficace applicazione del sistema di monitoraggio da parte delle strutture competenti, può costituire motivo per l’Istituto di cessazione dalla posizione di telelavoro”. </a:t>
            </a:r>
            <a:endParaRPr lang="it-IT" dirty="0" smtClean="0"/>
          </a:p>
          <a:p>
            <a:pPr marL="285750" indent="-285750">
              <a:buFont typeface="Arial"/>
              <a:buChar char="•"/>
            </a:pPr>
            <a:r>
              <a:rPr lang="it-IT" dirty="0" smtClean="0"/>
              <a:t>Il sistema di monitoraggio è attualmente in avanzato stato di revisione al fine passare dalla misurazione della produttività alla </a:t>
            </a:r>
            <a:r>
              <a:rPr lang="it-IT" dirty="0" smtClean="0"/>
              <a:t>misurazione delle performance </a:t>
            </a:r>
            <a:endParaRPr lang="it-IT" dirty="0" smtClean="0"/>
          </a:p>
          <a:p>
            <a:pPr marL="285750" indent="-285750">
              <a:buFont typeface="Arial"/>
              <a:buChar char="•"/>
            </a:pPr>
            <a:endParaRPr lang="it-IT" dirty="0"/>
          </a:p>
        </p:txBody>
      </p:sp>
      <p:sp>
        <p:nvSpPr>
          <p:cNvPr id="6" name="CasellaDiTesto 5"/>
          <p:cNvSpPr txBox="1"/>
          <p:nvPr/>
        </p:nvSpPr>
        <p:spPr>
          <a:xfrm>
            <a:off x="682196" y="6435705"/>
            <a:ext cx="469330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000" dirty="0">
                <a:solidFill>
                  <a:srgbClr val="7F7F7F"/>
                </a:solidFill>
              </a:rPr>
              <a:t>Il progetto Telelavoro in Istat, Patrizio Di Nicola – Roma, 25/5/2017</a:t>
            </a:r>
          </a:p>
        </p:txBody>
      </p:sp>
      <p:sp>
        <p:nvSpPr>
          <p:cNvPr id="3" name="CasellaDiTesto 2"/>
          <p:cNvSpPr txBox="1"/>
          <p:nvPr/>
        </p:nvSpPr>
        <p:spPr>
          <a:xfrm>
            <a:off x="732490" y="593325"/>
            <a:ext cx="75384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 smtClean="0">
                <a:solidFill>
                  <a:srgbClr val="505150"/>
                </a:solidFill>
              </a:rPr>
              <a:t>Monitoraggio della “produttività”</a:t>
            </a:r>
          </a:p>
        </p:txBody>
      </p:sp>
      <p:sp>
        <p:nvSpPr>
          <p:cNvPr id="4" name="CasellaDiTesto 3"/>
          <p:cNvSpPr txBox="1"/>
          <p:nvPr/>
        </p:nvSpPr>
        <p:spPr>
          <a:xfrm>
            <a:off x="287381" y="5970329"/>
            <a:ext cx="5005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6</a:t>
            </a:r>
            <a:endParaRPr lang="it-IT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2248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sellaDiTesto 4"/>
          <p:cNvSpPr txBox="1"/>
          <p:nvPr/>
        </p:nvSpPr>
        <p:spPr>
          <a:xfrm>
            <a:off x="682196" y="1617978"/>
            <a:ext cx="2697612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Ai </a:t>
            </a:r>
            <a:r>
              <a:rPr lang="it-IT" dirty="0"/>
              <a:t>dipendenti nelle giornate di telelavoro non si applica il normale controllo </a:t>
            </a:r>
            <a:r>
              <a:rPr lang="it-IT" dirty="0" smtClean="0"/>
              <a:t>sull’orario, </a:t>
            </a:r>
            <a:r>
              <a:rPr lang="it-IT" dirty="0"/>
              <a:t>ma sul raggiungimento degli obiettivi concordati tra il dirigente e il telelavoratore. </a:t>
            </a:r>
            <a:r>
              <a:rPr lang="it-IT" dirty="0" smtClean="0"/>
              <a:t>Ciò </a:t>
            </a:r>
            <a:r>
              <a:rPr lang="it-IT" dirty="0" smtClean="0"/>
              <a:t>significa tener conto di più variabili di risultato, che impattano sul lavoro dell’organizzazione, dei team e dei singoli.</a:t>
            </a:r>
            <a:endParaRPr lang="it-IT" dirty="0" smtClean="0"/>
          </a:p>
        </p:txBody>
      </p:sp>
      <p:sp>
        <p:nvSpPr>
          <p:cNvPr id="6" name="CasellaDiTesto 5"/>
          <p:cNvSpPr txBox="1"/>
          <p:nvPr/>
        </p:nvSpPr>
        <p:spPr>
          <a:xfrm>
            <a:off x="682196" y="6435705"/>
            <a:ext cx="469330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000" dirty="0">
                <a:solidFill>
                  <a:srgbClr val="7F7F7F"/>
                </a:solidFill>
              </a:rPr>
              <a:t>Il progetto Telelavoro in Istat, Patrizio Di Nicola – Roma, 25/5/2017</a:t>
            </a:r>
          </a:p>
        </p:txBody>
      </p:sp>
      <p:sp>
        <p:nvSpPr>
          <p:cNvPr id="3" name="CasellaDiTesto 2"/>
          <p:cNvSpPr txBox="1"/>
          <p:nvPr/>
        </p:nvSpPr>
        <p:spPr>
          <a:xfrm>
            <a:off x="732490" y="593325"/>
            <a:ext cx="753846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 smtClean="0">
                <a:solidFill>
                  <a:srgbClr val="505150"/>
                </a:solidFill>
              </a:rPr>
              <a:t>Monitoraggio</a:t>
            </a:r>
            <a:r>
              <a:rPr lang="it-IT" sz="2400" dirty="0" smtClean="0">
                <a:solidFill>
                  <a:srgbClr val="505150"/>
                </a:solidFill>
              </a:rPr>
              <a:t>:  “performance” </a:t>
            </a:r>
            <a:r>
              <a:rPr lang="it-IT" sz="2400" dirty="0" smtClean="0">
                <a:solidFill>
                  <a:srgbClr val="505150"/>
                </a:solidFill>
              </a:rPr>
              <a:t>organizzativa e individuale</a:t>
            </a:r>
            <a:endParaRPr lang="it-IT" sz="2400" dirty="0" smtClean="0">
              <a:solidFill>
                <a:srgbClr val="505150"/>
              </a:solidFill>
            </a:endParaRPr>
          </a:p>
        </p:txBody>
      </p:sp>
      <p:sp>
        <p:nvSpPr>
          <p:cNvPr id="4" name="CasellaDiTesto 3"/>
          <p:cNvSpPr txBox="1"/>
          <p:nvPr/>
        </p:nvSpPr>
        <p:spPr>
          <a:xfrm>
            <a:off x="328877" y="5970329"/>
            <a:ext cx="5005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7</a:t>
            </a:r>
            <a:endParaRPr lang="it-IT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1026" name="Picture 2" descr="mmagine correlat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0779" y="1645587"/>
            <a:ext cx="4710173" cy="27395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10800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opertina">
  <a:themeElements>
    <a:clrScheme name="Impostazioni personalizzate 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o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Categoria xmlns="c58f2efd-82a8-4ecf-b395-8c25e928921d">Power Point</Categoria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661A2BE3120D674DA36C11D6006822D4" ma:contentTypeVersion="1" ma:contentTypeDescription="Creare un nuovo documento." ma:contentTypeScope="" ma:versionID="761f6cd032b977bc7c5b1242b170000b">
  <xsd:schema xmlns:xsd="http://www.w3.org/2001/XMLSchema" xmlns:xs="http://www.w3.org/2001/XMLSchema" xmlns:p="http://schemas.microsoft.com/office/2006/metadata/properties" xmlns:ns2="c58f2efd-82a8-4ecf-b395-8c25e928921d" targetNamespace="http://schemas.microsoft.com/office/2006/metadata/properties" ma:root="true" ma:fieldsID="f82c29ce5e9934c286dce168b5049acf" ns2:_="">
    <xsd:import namespace="c58f2efd-82a8-4ecf-b395-8c25e928921d"/>
    <xsd:element name="properties">
      <xsd:complexType>
        <xsd:sequence>
          <xsd:element name="documentManagement">
            <xsd:complexType>
              <xsd:all>
                <xsd:element ref="ns2:Categoria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58f2efd-82a8-4ecf-b395-8c25e928921d" elementFormDefault="qualified">
    <xsd:import namespace="http://schemas.microsoft.com/office/2006/documentManagement/types"/>
    <xsd:import namespace="http://schemas.microsoft.com/office/infopath/2007/PartnerControls"/>
    <xsd:element name="Categoria" ma:index="8" ma:displayName="Categoria" ma:default="Logo" ma:format="Dropdown" ma:internalName="Categoria">
      <xsd:simpleType>
        <xsd:restriction base="dms:Choice">
          <xsd:enumeration value="Logo"/>
          <xsd:enumeration value="Carta intestata con protocollo"/>
          <xsd:enumeration value="Carta intestata senza protocollo"/>
          <xsd:enumeration value="Power Point"/>
          <xsd:enumeration value="Libri digitali e cartacei"/>
          <xsd:enumeration value="Tavole di dati online"/>
          <xsd:enumeration value="Grafici interattivi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i contenuto"/>
        <xsd:element ref="dc:title" minOccurs="0" maxOccurs="1" ma:index="4" ma:displayName="Tito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B620A1D6-52DE-416A-9BAC-FD73A4985CF9}">
  <ds:schemaRefs>
    <ds:schemaRef ds:uri="http://schemas.microsoft.com/office/2006/documentManagement/types"/>
    <ds:schemaRef ds:uri="http://www.w3.org/XML/1998/namespace"/>
    <ds:schemaRef ds:uri="http://schemas.microsoft.com/office/infopath/2007/PartnerControls"/>
    <ds:schemaRef ds:uri="http://purl.org/dc/elements/1.1/"/>
    <ds:schemaRef ds:uri="c58f2efd-82a8-4ecf-b395-8c25e928921d"/>
    <ds:schemaRef ds:uri="http://purl.org/dc/terms/"/>
    <ds:schemaRef ds:uri="http://purl.org/dc/dcmitype/"/>
    <ds:schemaRef ds:uri="http://schemas.openxmlformats.org/package/2006/metadata/core-properties"/>
    <ds:schemaRef ds:uri="http://schemas.microsoft.com/office/2006/metadata/properties"/>
  </ds:schemaRefs>
</ds:datastoreItem>
</file>

<file path=customXml/itemProps2.xml><?xml version="1.0" encoding="utf-8"?>
<ds:datastoreItem xmlns:ds="http://schemas.openxmlformats.org/officeDocument/2006/customXml" ds:itemID="{A4D999F8-4704-4EED-AE05-974A965AE8DC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25A24F77-1209-4A99-9CFF-51B050B7331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58f2efd-82a8-4ecf-b395-8c25e928921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1012</TotalTime>
  <Words>962</Words>
  <Application>Microsoft Macintosh PowerPoint</Application>
  <PresentationFormat>Presentazione su schermo (4:3)</PresentationFormat>
  <Paragraphs>96</Paragraphs>
  <Slides>12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3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12</vt:i4>
      </vt:variant>
    </vt:vector>
  </HeadingPairs>
  <TitlesOfParts>
    <vt:vector size="16" baseType="lpstr">
      <vt:lpstr>Calibri</vt:lpstr>
      <vt:lpstr>Times New Roman</vt:lpstr>
      <vt:lpstr>Arial</vt:lpstr>
      <vt:lpstr>copertina</vt:lpstr>
      <vt:lpstr>Presentazione di PowerPoint</vt:lpstr>
      <vt:lpstr>Presentazione di PowerPoint</vt:lpstr>
      <vt:lpstr>Presentazione di PowerPoint</vt:lpstr>
      <vt:lpstr>Presentazione di PowerPoint</vt:lpstr>
      <vt:lpstr>Evoluzione quantitativa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</vt:vector>
  </TitlesOfParts>
  <LinksUpToDate>false</LinksUpToDate>
  <SharedDoc>false</SharedDoc>
  <HyperlinksChanged>false</HyperlinksChanged>
  <AppVersion>15.0030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di PowerPoint</dc:title>
  <dc:creator>Bruna Tabanella</dc:creator>
  <cp:lastModifiedBy>Patrizio Di Nicola</cp:lastModifiedBy>
  <cp:revision>73</cp:revision>
  <dcterms:created xsi:type="dcterms:W3CDTF">2012-12-11T11:00:35Z</dcterms:created>
  <dcterms:modified xsi:type="dcterms:W3CDTF">2017-05-24T22:12:00Z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0x010100661A2BE3120D674DA36C11D6006822D4</vt:lpwstr>
  </property>
</Properties>
</file>