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7" r:id="rId6"/>
    <p:sldId id="278" r:id="rId7"/>
    <p:sldId id="279" r:id="rId8"/>
    <p:sldId id="261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Roberto Gismondi" initials="RG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EE6AA"/>
    <a:srgbClr val="0000FF"/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662" y="-360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F582B-7E29-4ABC-98B2-F4A5C825AD76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5B7E-1F41-49AB-9BB6-7687B9CA0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5B7E-1F41-49AB-9BB6-7687B9CA00E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99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orumpa2017.eventifpa.it/it/event-detail/?id=52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770661"/>
            <a:ext cx="75517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Forum PA 2017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400" dirty="0" smtClean="0"/>
              <a:t>Prospettive </a:t>
            </a:r>
            <a:r>
              <a:rPr lang="it-IT" sz="2400" dirty="0"/>
              <a:t>per il censimento permanente </a:t>
            </a:r>
            <a:r>
              <a:rPr lang="it-IT" sz="2400" dirty="0" smtClean="0"/>
              <a:t>dell'agricoltura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Sandro </a:t>
            </a:r>
            <a:r>
              <a:rPr lang="it-IT" dirty="0" err="1" smtClean="0">
                <a:solidFill>
                  <a:srgbClr val="505150"/>
                </a:solidFill>
              </a:rPr>
              <a:t>Cruciani</a:t>
            </a:r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Roberto Gismondi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Massimo Greco</a:t>
            </a:r>
          </a:p>
          <a:p>
            <a:r>
              <a:rPr lang="it-IT" dirty="0">
                <a:solidFill>
                  <a:srgbClr val="505150"/>
                </a:solidFill>
              </a:rPr>
              <a:t>Mario Adua</a:t>
            </a:r>
          </a:p>
          <a:p>
            <a:r>
              <a:rPr lang="it-IT" dirty="0">
                <a:solidFill>
                  <a:srgbClr val="505150"/>
                </a:solidFill>
              </a:rPr>
              <a:t>Cecilia Manzi</a:t>
            </a:r>
          </a:p>
          <a:p>
            <a:r>
              <a:rPr lang="it-IT" dirty="0">
                <a:solidFill>
                  <a:srgbClr val="505150"/>
                </a:solidFill>
              </a:rPr>
              <a:t>Maria Grazia </a:t>
            </a:r>
            <a:r>
              <a:rPr lang="it-IT" dirty="0" err="1">
                <a:solidFill>
                  <a:srgbClr val="505150"/>
                </a:solidFill>
              </a:rPr>
              <a:t>Magliocchi</a:t>
            </a:r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Paola Giordano</a:t>
            </a:r>
          </a:p>
          <a:p>
            <a:r>
              <a:rPr lang="it-IT" dirty="0">
                <a:solidFill>
                  <a:srgbClr val="505150"/>
                </a:solidFill>
              </a:rPr>
              <a:t>Marina </a:t>
            </a:r>
            <a:r>
              <a:rPr lang="it-IT" dirty="0" smtClean="0">
                <a:solidFill>
                  <a:srgbClr val="505150"/>
                </a:solidFill>
              </a:rPr>
              <a:t>Macchia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Istat – </a:t>
            </a:r>
            <a:r>
              <a:rPr lang="it-IT" sz="1400" dirty="0">
                <a:solidFill>
                  <a:srgbClr val="505150"/>
                </a:solidFill>
              </a:rPr>
              <a:t>Direzione </a:t>
            </a:r>
            <a:r>
              <a:rPr lang="it-IT" sz="1400" dirty="0" smtClean="0">
                <a:solidFill>
                  <a:srgbClr val="505150"/>
                </a:solidFill>
              </a:rPr>
              <a:t>Centrale per le </a:t>
            </a:r>
          </a:p>
          <a:p>
            <a:r>
              <a:rPr lang="it-IT" sz="1400" dirty="0" smtClean="0">
                <a:solidFill>
                  <a:srgbClr val="505150"/>
                </a:solidFill>
              </a:rPr>
              <a:t>Statistiche ambientali e territoriali</a:t>
            </a:r>
          </a:p>
          <a:p>
            <a:endParaRPr lang="it-IT" sz="1400" dirty="0">
              <a:solidFill>
                <a:srgbClr val="505150"/>
              </a:solidFill>
            </a:endParaRPr>
          </a:p>
          <a:p>
            <a:endParaRPr lang="it-IT" sz="14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Roma, 23 maggio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5122" name="Picture 2" descr="G:\Users\msmagrec\My Documents\My Pictures\agricoltu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11" y="2545422"/>
            <a:ext cx="3723464" cy="29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37047" y="554352"/>
            <a:ext cx="571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Gli strumenti giuridici e consultivi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7977" y="1877439"/>
            <a:ext cx="412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Legge di indizione e finanziamento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06001" y="2786515"/>
            <a:ext cx="801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Protocollo d’intesa </a:t>
            </a:r>
            <a:r>
              <a:rPr lang="it-IT" dirty="0" err="1" smtClean="0"/>
              <a:t>Mipaaf</a:t>
            </a:r>
            <a:r>
              <a:rPr lang="it-IT" dirty="0" smtClean="0"/>
              <a:t>, Istat, Agea, Regioni e Province autonome, </a:t>
            </a:r>
          </a:p>
          <a:p>
            <a:r>
              <a:rPr lang="it-IT" dirty="0" err="1" smtClean="0"/>
              <a:t>Ismea</a:t>
            </a:r>
            <a:r>
              <a:rPr lang="it-IT" dirty="0" smtClean="0"/>
              <a:t> e Crea 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06000" y="3673813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Piano Generale di Censimento 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30809" y="4494179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Comitato consultivo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0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99" y="1218149"/>
            <a:ext cx="2482603" cy="22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02732" y="554227"/>
            <a:ext cx="44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I principali obiettivi strategici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42570" y="1518378"/>
            <a:ext cx="372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Arricchire e potenziare l’offerta e la qualità dei dati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38941" y="234366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Ridurre i costi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30063" y="3059551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Diminuire il fastidio statistico per i rispondenti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286000" y="50661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hlinkClick r:id="rId4"/>
              </a:rPr>
              <a:t>Innovazione </a:t>
            </a:r>
            <a:r>
              <a:rPr lang="it-IT" dirty="0">
                <a:hlinkClick r:id="rId4"/>
              </a:rPr>
              <a:t>tecnologica e sostenibilità 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4097237" y="4370281"/>
            <a:ext cx="190527" cy="55308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07260" y="3792518"/>
            <a:ext cx="625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Integrarsi nella strategia Istat dei censimenti permanenti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9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92851" y="477692"/>
            <a:ext cx="515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Innovazione e sostenibilità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1992851" y="1661099"/>
            <a:ext cx="20719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379469" y="1856689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/>
              <a:t>Scenario</a:t>
            </a:r>
          </a:p>
          <a:p>
            <a:pPr algn="ctr"/>
            <a:r>
              <a:rPr lang="it-IT" sz="1400" b="1" dirty="0" smtClean="0"/>
              <a:t> </a:t>
            </a:r>
            <a:r>
              <a:rPr lang="it-IT" sz="1400" b="1" dirty="0" smtClean="0"/>
              <a:t>campionario</a:t>
            </a:r>
            <a:endParaRPr lang="it-IT" sz="1400" b="1" dirty="0"/>
          </a:p>
        </p:txBody>
      </p:sp>
      <p:sp>
        <p:nvSpPr>
          <p:cNvPr id="14" name="Ovale 13"/>
          <p:cNvSpPr/>
          <p:nvPr/>
        </p:nvSpPr>
        <p:spPr>
          <a:xfrm>
            <a:off x="5077872" y="1661099"/>
            <a:ext cx="20719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17934" y="1865379"/>
            <a:ext cx="151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Uso dei dati </a:t>
            </a:r>
          </a:p>
          <a:p>
            <a:r>
              <a:rPr lang="it-IT" sz="1400" b="1" dirty="0" smtClean="0"/>
              <a:t>amministrativi</a:t>
            </a:r>
            <a:endParaRPr lang="it-IT" sz="1400" b="1" dirty="0"/>
          </a:p>
        </p:txBody>
      </p:sp>
      <p:sp>
        <p:nvSpPr>
          <p:cNvPr id="16" name="Ovale 15"/>
          <p:cNvSpPr/>
          <p:nvPr/>
        </p:nvSpPr>
        <p:spPr>
          <a:xfrm>
            <a:off x="1453575" y="3018295"/>
            <a:ext cx="20719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865040" y="3220989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/>
              <a:t>Questionario </a:t>
            </a:r>
            <a:endParaRPr lang="it-IT" sz="1400" b="1" dirty="0" smtClean="0"/>
          </a:p>
          <a:p>
            <a:pPr algn="ctr"/>
            <a:r>
              <a:rPr lang="it-IT" sz="1400" b="1" dirty="0" smtClean="0"/>
              <a:t>elettronico</a:t>
            </a:r>
            <a:endParaRPr lang="it-IT" sz="1400" b="1" dirty="0"/>
          </a:p>
        </p:txBody>
      </p:sp>
      <p:sp>
        <p:nvSpPr>
          <p:cNvPr id="18" name="Ovale 17"/>
          <p:cNvSpPr/>
          <p:nvPr/>
        </p:nvSpPr>
        <p:spPr>
          <a:xfrm>
            <a:off x="5750905" y="3013190"/>
            <a:ext cx="20719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539406" y="3328711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GIS</a:t>
            </a:r>
            <a:endParaRPr lang="it-IT" sz="1400" b="1" dirty="0"/>
          </a:p>
        </p:txBody>
      </p:sp>
      <p:sp>
        <p:nvSpPr>
          <p:cNvPr id="20" name="Ovale 19"/>
          <p:cNvSpPr/>
          <p:nvPr/>
        </p:nvSpPr>
        <p:spPr>
          <a:xfrm>
            <a:off x="3535440" y="4299366"/>
            <a:ext cx="20719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837099" y="449495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Nuovi contenuti </a:t>
            </a:r>
          </a:p>
          <a:p>
            <a:pPr algn="ctr"/>
            <a:r>
              <a:rPr lang="it-IT" sz="1400" b="1" dirty="0" smtClean="0"/>
              <a:t>informativi</a:t>
            </a:r>
            <a:endParaRPr lang="it-IT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02" y="2706920"/>
            <a:ext cx="1770332" cy="14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72383" y="554227"/>
            <a:ext cx="340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Scenario campionario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2710082" y="2390672"/>
            <a:ext cx="190527" cy="55308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6962" y="3055735"/>
            <a:ext cx="37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Riduzione del circa 20% dei costi e del 30 % del </a:t>
            </a:r>
            <a:r>
              <a:rPr lang="it-IT" dirty="0" err="1" smtClean="0"/>
              <a:t>burden</a:t>
            </a:r>
            <a:r>
              <a:rPr lang="it-IT" dirty="0" smtClean="0"/>
              <a:t> statistico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24351" y="4395192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Riduzione dei costi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Diminuzione del fastidio statistico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42" y="4265650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91" y="4619647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35" y="1882690"/>
            <a:ext cx="3122259" cy="363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947393" y="2189012"/>
            <a:ext cx="1761601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7030A0"/>
                </a:solidFill>
              </a:rPr>
              <a:t>In Italia ci sono 1,6 milioni di aziende agricole, il 45% di esse ha meno di 2 ha di SAU</a:t>
            </a:r>
            <a:endParaRPr lang="it-IT" sz="1400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7381" y="1145596"/>
            <a:ext cx="5640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L’Istat sta valutando di rilevare in maniera censuaria le </a:t>
            </a:r>
            <a:r>
              <a:rPr lang="it-IT" u="sng" dirty="0" smtClean="0"/>
              <a:t>grandi e medie unità agricole </a:t>
            </a:r>
            <a:r>
              <a:rPr lang="it-IT" dirty="0" smtClean="0"/>
              <a:t>ed in maniera campionaria quelle più </a:t>
            </a:r>
            <a:r>
              <a:rPr lang="it-IT" u="sng" dirty="0" smtClean="0"/>
              <a:t>piccole (come previsto dal </a:t>
            </a:r>
            <a:r>
              <a:rPr lang="it-IT" u="sng" dirty="0" smtClean="0"/>
              <a:t>Regolamento IFS </a:t>
            </a:r>
            <a:r>
              <a:rPr lang="it-IT" i="1" u="sng" dirty="0" smtClean="0"/>
              <a:t>(c</a:t>
            </a:r>
            <a:r>
              <a:rPr lang="it-IT" i="1" dirty="0" smtClean="0"/>
              <a:t>opertura </a:t>
            </a:r>
            <a:r>
              <a:rPr lang="it-IT" i="1" dirty="0"/>
              <a:t>del 98% di </a:t>
            </a:r>
            <a:r>
              <a:rPr lang="it-IT" i="1" dirty="0" smtClean="0"/>
              <a:t>SAU)</a:t>
            </a:r>
            <a:endParaRPr lang="it-IT" i="1" dirty="0"/>
          </a:p>
          <a:p>
            <a:pPr algn="ctr"/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11806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4639" y="554227"/>
            <a:ext cx="44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Uso dei dati amministrativi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01949" y="20345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it-IT" dirty="0" err="1" smtClean="0">
                <a:solidFill>
                  <a:srgbClr val="0066FF"/>
                </a:solidFill>
              </a:rPr>
              <a:t>Settoriali</a:t>
            </a:r>
            <a:endParaRPr lang="en-GB" altLang="it-IT" dirty="0">
              <a:solidFill>
                <a:srgbClr val="0066FF"/>
              </a:solidFill>
            </a:endParaRPr>
          </a:p>
          <a:p>
            <a:r>
              <a:rPr lang="en-GB" altLang="it-IT" dirty="0"/>
              <a:t>1 </a:t>
            </a:r>
            <a:r>
              <a:rPr lang="en-GB" altLang="it-IT" dirty="0" smtClean="0"/>
              <a:t>– </a:t>
            </a:r>
            <a:r>
              <a:rPr lang="en-GB" altLang="it-IT" dirty="0" err="1" smtClean="0"/>
              <a:t>Fascicoli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aziendali</a:t>
            </a:r>
            <a:r>
              <a:rPr lang="en-GB" altLang="it-IT" dirty="0" smtClean="0"/>
              <a:t> AGEA</a:t>
            </a:r>
          </a:p>
          <a:p>
            <a:r>
              <a:rPr lang="en-GB" altLang="it-IT" dirty="0" smtClean="0"/>
              <a:t>2 – </a:t>
            </a:r>
            <a:r>
              <a:rPr lang="en-GB" altLang="it-IT" dirty="0" err="1" smtClean="0"/>
              <a:t>Anagrafi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zootecniche</a:t>
            </a:r>
            <a:r>
              <a:rPr lang="en-GB" altLang="it-IT" dirty="0" smtClean="0"/>
              <a:t> </a:t>
            </a:r>
          </a:p>
          <a:p>
            <a:r>
              <a:rPr lang="en-GB" altLang="it-IT" dirty="0" smtClean="0"/>
              <a:t>3 – </a:t>
            </a:r>
            <a:r>
              <a:rPr lang="en-GB" altLang="it-IT" dirty="0" err="1" smtClean="0"/>
              <a:t>Dichiarazione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redditi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agrari</a:t>
            </a:r>
            <a:endParaRPr lang="en-GB" altLang="it-IT" dirty="0"/>
          </a:p>
          <a:p>
            <a:r>
              <a:rPr lang="en-GB" altLang="it-IT" dirty="0"/>
              <a:t>4 </a:t>
            </a:r>
            <a:r>
              <a:rPr lang="en-GB" altLang="it-IT" dirty="0" smtClean="0"/>
              <a:t>– </a:t>
            </a:r>
            <a:r>
              <a:rPr lang="en-GB" altLang="it-IT" dirty="0" err="1" smtClean="0"/>
              <a:t>Catasto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terreni</a:t>
            </a:r>
            <a:endParaRPr lang="en-GB" altLang="it-IT" dirty="0"/>
          </a:p>
          <a:p>
            <a:endParaRPr lang="en-GB" altLang="it-IT" dirty="0">
              <a:solidFill>
                <a:srgbClr val="0066FF"/>
              </a:solidFill>
            </a:endParaRPr>
          </a:p>
          <a:p>
            <a:r>
              <a:rPr lang="en-GB" altLang="it-IT" dirty="0" err="1" smtClean="0">
                <a:solidFill>
                  <a:srgbClr val="0066FF"/>
                </a:solidFill>
              </a:rPr>
              <a:t>Generali</a:t>
            </a:r>
            <a:endParaRPr lang="en-GB" altLang="it-IT" dirty="0">
              <a:solidFill>
                <a:srgbClr val="0066FF"/>
              </a:solidFill>
            </a:endParaRPr>
          </a:p>
          <a:p>
            <a:r>
              <a:rPr lang="en-GB" altLang="it-IT" dirty="0" smtClean="0"/>
              <a:t>5 – </a:t>
            </a:r>
            <a:r>
              <a:rPr lang="en-GB" altLang="it-IT" dirty="0" err="1" smtClean="0"/>
              <a:t>Camere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commercio</a:t>
            </a:r>
            <a:endParaRPr lang="it-IT" altLang="it-IT" dirty="0"/>
          </a:p>
          <a:p>
            <a:r>
              <a:rPr lang="en-GB" altLang="it-IT" dirty="0" smtClean="0"/>
              <a:t>6 – </a:t>
            </a:r>
            <a:r>
              <a:rPr lang="en-GB" altLang="it-IT" dirty="0" err="1" smtClean="0"/>
              <a:t>Dichiarazioni</a:t>
            </a:r>
            <a:r>
              <a:rPr lang="en-GB" altLang="it-IT" dirty="0" smtClean="0"/>
              <a:t> IVA</a:t>
            </a:r>
            <a:endParaRPr lang="en-GB" alt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18689" y="14591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Fonti utilizzate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75499" y="2867168"/>
            <a:ext cx="246610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 individuare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7030A0"/>
                </a:solidFill>
              </a:rPr>
              <a:t>stato di </a:t>
            </a:r>
            <a:r>
              <a:rPr lang="it-IT" dirty="0" smtClean="0">
                <a:solidFill>
                  <a:srgbClr val="7030A0"/>
                </a:solidFill>
              </a:rPr>
              <a:t>attività </a:t>
            </a:r>
            <a:endParaRPr lang="it-IT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7030A0"/>
                </a:solidFill>
              </a:rPr>
              <a:t>superfici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7030A0"/>
                </a:solidFill>
              </a:rPr>
              <a:t>allevamenti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4639" y="554227"/>
            <a:ext cx="44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Uso dei dati amministrativi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01949" y="2034500"/>
            <a:ext cx="52390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Predisposizione del frame (lista delle aziende)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Raccolta dei dati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Controllo e correzione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Validazione dei risultati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43199" y="137160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quali fasi del Censimento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183665" y="4606206"/>
            <a:ext cx="3583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Miglioramento della qualità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Riduzione dei costi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Diminuzione del fastidio statistico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4" y="4508399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16" y="4830662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5057015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ccia in giù 11"/>
          <p:cNvSpPr/>
          <p:nvPr/>
        </p:nvSpPr>
        <p:spPr>
          <a:xfrm rot="16200000">
            <a:off x="3591252" y="2499684"/>
            <a:ext cx="190527" cy="55308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355105" y="2515206"/>
            <a:ext cx="37991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Eliminazione del 10% di domande dal questionario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4639" y="554227"/>
            <a:ext cx="44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Questionario elettronico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3665" y="4801522"/>
            <a:ext cx="3583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Miglioramento della qualità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Riduzione dei costi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Diminuzione del fastidio statistico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4" y="4730349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16" y="5052612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5278965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69" y="1015893"/>
            <a:ext cx="4973727" cy="36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349116" y="1104672"/>
            <a:ext cx="57948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Nel 2010, 61.100 aziende hanno compilato il questionario via WEB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17" name="Esplosione 1 16"/>
          <p:cNvSpPr/>
          <p:nvPr/>
        </p:nvSpPr>
        <p:spPr>
          <a:xfrm>
            <a:off x="537679" y="1926454"/>
            <a:ext cx="3457272" cy="2086253"/>
          </a:xfrm>
          <a:prstGeom prst="irregularSeal1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Incentivare la raccolta dati elettronica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0954" y="540283"/>
            <a:ext cx="746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505150"/>
                </a:solidFill>
              </a:rPr>
              <a:t>GIS</a:t>
            </a:r>
          </a:p>
          <a:p>
            <a:pPr algn="ctr"/>
            <a:r>
              <a:rPr lang="it-IT" sz="2000" dirty="0" err="1"/>
              <a:t>Geographic</a:t>
            </a:r>
            <a:r>
              <a:rPr lang="it-IT" sz="2000" dirty="0"/>
              <a:t> Information System</a:t>
            </a:r>
            <a:r>
              <a:rPr lang="it-IT" sz="2400" dirty="0"/>
              <a:t> </a:t>
            </a:r>
            <a:endParaRPr lang="it-IT" sz="2400" b="1" dirty="0" smtClean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3665" y="4606206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Miglioramento della qualità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4" y="4508399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69" y="1738956"/>
            <a:ext cx="2488730" cy="13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787975" y="1981941"/>
            <a:ext cx="296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Utilizzo di GIS a supporto</a:t>
            </a:r>
          </a:p>
          <a:p>
            <a:pPr marL="357188" indent="0">
              <a:buNone/>
            </a:pPr>
            <a:r>
              <a:rPr lang="it-IT" dirty="0"/>
              <a:t>della rilevazione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87974" y="3845726"/>
            <a:ext cx="641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Output: Georeferenziazione del centro aziendale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52" y="3813037"/>
            <a:ext cx="2765146" cy="18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87270" y="1748407"/>
            <a:ext cx="17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 colori corrispondono a diversi usi del suolo</a:t>
            </a:r>
          </a:p>
          <a:p>
            <a:r>
              <a:rPr lang="it-IT" sz="1200" dirty="0" smtClean="0"/>
              <a:t>     = seminativi</a:t>
            </a:r>
          </a:p>
          <a:p>
            <a:r>
              <a:rPr lang="it-IT" sz="1200" dirty="0" smtClean="0"/>
              <a:t>     = fruttiferi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6445530" y="2167135"/>
            <a:ext cx="123093" cy="123107"/>
          </a:xfrm>
          <a:prstGeom prst="rect">
            <a:avLst/>
          </a:prstGeom>
          <a:solidFill>
            <a:srgbClr val="EEE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457254" y="2378150"/>
            <a:ext cx="123093" cy="12310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" grpId="0"/>
      <p:bldP spid="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42149" y="530149"/>
            <a:ext cx="428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Nuovi contenuti informativi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3665" y="5005716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Miglioramento della qualità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4" y="4907909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387194" y="1442945"/>
            <a:ext cx="399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L’AGRICOLTURA STA CAMBIANDO</a:t>
            </a:r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4195580" y="1948003"/>
            <a:ext cx="190527" cy="55308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115886" y="265439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Monitorare e misurare le nuove tendenze 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2" y="3095230"/>
            <a:ext cx="1625194" cy="5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49" y="3372528"/>
            <a:ext cx="1653519" cy="10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4" y="3220058"/>
            <a:ext cx="1611285" cy="9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74" y="4199138"/>
            <a:ext cx="1609790" cy="10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22" y="3095230"/>
            <a:ext cx="1325690" cy="11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5" y="3816062"/>
            <a:ext cx="1264734" cy="85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47" y="4735222"/>
            <a:ext cx="1484605" cy="99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3290" y="530149"/>
            <a:ext cx="654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Il Censimento permanente dell’agricoltura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16683" y="5010236"/>
            <a:ext cx="3583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Miglioramento della qualità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Riduzione dei costi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Diminuzione del fastidio statistico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72" y="4912429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4" y="5234692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23" y="5461045"/>
            <a:ext cx="452707" cy="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87977" y="1495342"/>
            <a:ext cx="734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Informazioni annuali attraverso la </a:t>
            </a:r>
            <a:r>
              <a:rPr lang="it-IT" dirty="0"/>
              <a:t>realizzazione </a:t>
            </a:r>
            <a:r>
              <a:rPr lang="it-IT" dirty="0" smtClean="0"/>
              <a:t>del </a:t>
            </a:r>
            <a:r>
              <a:rPr lang="it-IT" u="sng" dirty="0" smtClean="0"/>
              <a:t>registro statistico delle aziende agricole </a:t>
            </a:r>
            <a:r>
              <a:rPr lang="it-IT" dirty="0" smtClean="0"/>
              <a:t>basato </a:t>
            </a:r>
            <a:r>
              <a:rPr lang="it-IT" dirty="0"/>
              <a:t>sull’utilizzo integrato di fonti amministrative e sullo svolgimento di </a:t>
            </a:r>
            <a:r>
              <a:rPr lang="it-IT" u="sng" dirty="0"/>
              <a:t>rilevazioni statistiche a supporto</a:t>
            </a:r>
            <a:r>
              <a:rPr lang="it-IT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849563"/>
            <a:ext cx="611505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9742" y="2188793"/>
            <a:ext cx="78950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cura </a:t>
            </a:r>
            <a:r>
              <a:rPr lang="it-IT" sz="1600" dirty="0"/>
              <a:t>la realizzazione tematica dei registri statistici e delle indagini relative ai settori dell'agricoltura, delle foreste, della caccia e della pesca e delle attività connesse; 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cura le rilevazioni sulle caratteristiche strutturali e congiunturali delle aziende agricole e delle imprese che operano nelle attività connesse all'agricoltura; 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realizza il censimento delle aziende agricole;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promuove </a:t>
            </a:r>
            <a:r>
              <a:rPr lang="it-IT" sz="1600" dirty="0"/>
              <a:t>l'integrazione e la geo-referenziazione delle fonti esistenti e lo sviluppo di statistiche sui temi dell'alimentazione, produzione "no-</a:t>
            </a:r>
            <a:r>
              <a:rPr lang="it-IT" sz="1600" dirty="0" err="1"/>
              <a:t>food</a:t>
            </a:r>
            <a:r>
              <a:rPr lang="it-IT" sz="1600" dirty="0"/>
              <a:t>" e loro sostenibilità ambientale, filiera agro-alimentare, sviluppo rurale e delle attività culturali e didattiche connesse all'agricoltura.</a:t>
            </a:r>
            <a:endParaRPr lang="it-IT" sz="1600" dirty="0">
              <a:effectLst/>
            </a:endParaRPr>
          </a:p>
        </p:txBody>
      </p:sp>
      <p:sp>
        <p:nvSpPr>
          <p:cNvPr id="5" name="Ovale 4"/>
          <p:cNvSpPr/>
          <p:nvPr/>
        </p:nvSpPr>
        <p:spPr>
          <a:xfrm>
            <a:off x="787679" y="3575542"/>
            <a:ext cx="4933183" cy="515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72356" y="410447"/>
            <a:ext cx="760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DCAT - DIREZIONE CENTRALE PER LE STATISTICHE AMBIENTALI E TERRITORIALI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459450" y="593426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93186" y="1427811"/>
            <a:ext cx="760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ATC – Servizio statistiche e rilevazioni sull’agricoltura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1765"/>
            <a:ext cx="8229600" cy="534254"/>
          </a:xfrm>
        </p:spPr>
        <p:txBody>
          <a:bodyPr/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Lo stato dell’arte</a:t>
            </a:r>
            <a:endParaRPr lang="it-IT" sz="2400" b="1" dirty="0">
              <a:solidFill>
                <a:srgbClr val="5051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6" y="1412876"/>
            <a:ext cx="8774803" cy="36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2637691" y="1406768"/>
            <a:ext cx="492369" cy="15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307124"/>
            <a:ext cx="8229600" cy="1108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603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98377" y="4868663"/>
            <a:ext cx="8229600" cy="378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000" dirty="0" smtClean="0"/>
              <a:t>per contatti: msmagrec@istat.it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790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57982" y="702397"/>
            <a:ext cx="552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404040"/>
                </a:solidFill>
              </a:rPr>
              <a:t>Il Censimento agricoltura fornisce un quadro della struttura agricola nel nostro Paese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20454" y="2716564"/>
            <a:ext cx="4084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Numero di aziende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Superfici </a:t>
            </a:r>
            <a:r>
              <a:rPr lang="it-IT" sz="2000" dirty="0" smtClean="0">
                <a:solidFill>
                  <a:srgbClr val="0000FF"/>
                </a:solidFill>
              </a:rPr>
              <a:t>investite per coltura</a:t>
            </a:r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Capi </a:t>
            </a:r>
            <a:r>
              <a:rPr lang="it-IT" sz="2000" dirty="0" smtClean="0">
                <a:solidFill>
                  <a:srgbClr val="0000FF"/>
                </a:solidFill>
              </a:rPr>
              <a:t>allevati per specie</a:t>
            </a:r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Manodopera impiegata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Metodi di produzione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3861" y="59165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" y="1407041"/>
            <a:ext cx="1120279" cy="99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63" y="2531303"/>
            <a:ext cx="2880944" cy="215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8" y="2401022"/>
            <a:ext cx="2330662" cy="35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814585" y="758586"/>
            <a:ext cx="566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404040"/>
                </a:solidFill>
              </a:rPr>
              <a:t>Alcuni numeri dell’agricoltura italiana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0084" y="1485445"/>
            <a:ext cx="540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L’agricoltura rappresenta circa il 2% del PIL e </a:t>
            </a:r>
          </a:p>
          <a:p>
            <a:pPr algn="ctr"/>
            <a:r>
              <a:rPr lang="it-IT" dirty="0" smtClean="0"/>
              <a:t>il 5% della forza lavoro </a:t>
            </a:r>
            <a:r>
              <a:rPr lang="it-IT" dirty="0"/>
              <a:t>nazionale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4633" y="2401022"/>
            <a:ext cx="48202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…ma le aziende agricole italiane gestiscono oltre il 50% del territorio 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37" y="1485445"/>
            <a:ext cx="189071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51229"/>
              </p:ext>
            </p:extLst>
          </p:nvPr>
        </p:nvGraphicFramePr>
        <p:xfrm>
          <a:off x="584670" y="3596145"/>
          <a:ext cx="2920753" cy="184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674"/>
                <a:gridCol w="1037079"/>
              </a:tblGrid>
              <a:tr h="365759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Numero aziende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1,6 milioni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0312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 cui zootecniche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 mila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0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Superficie Totale (ha)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17,1 milioni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0312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Superficie Agricola Utilizzata (ha)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12,9 milioni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0312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Dimensione media aziendale (ha)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620837" y="3116062"/>
            <a:ext cx="54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620837" y="3047353"/>
            <a:ext cx="542790" cy="335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28217" y="58632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1327" y="5476387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Fonte: Censimento agricoltura 2010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3244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467670"/>
            <a:ext cx="76434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 Censimenti dell’agricoltura in Italia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Il contesto internazionale e nazionale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Gli strumenti giuridici e consultivi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 principali obiettivi strategici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Innovazione tecnologica e sostenibilità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Il </a:t>
            </a:r>
            <a:r>
              <a:rPr lang="it-IT" dirty="0"/>
              <a:t>censimento</a:t>
            </a:r>
            <a:r>
              <a:rPr lang="it-IT" dirty="0" smtClean="0"/>
              <a:t> permanente dell’agricoltura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Lo stato dell’arte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56041" y="5925390"/>
            <a:ext cx="312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 algn="r"/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57983" y="462700"/>
            <a:ext cx="552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404040"/>
                </a:solidFill>
              </a:rPr>
              <a:t>I Censimenti dell’agricoltura in Italia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4" y="1074787"/>
            <a:ext cx="2346651" cy="33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e 15"/>
          <p:cNvSpPr/>
          <p:nvPr/>
        </p:nvSpPr>
        <p:spPr>
          <a:xfrm>
            <a:off x="4853355" y="923105"/>
            <a:ext cx="1426866" cy="7650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15 aprile 1961</a:t>
            </a:r>
            <a:endParaRPr lang="it-IT" sz="1400" dirty="0"/>
          </a:p>
        </p:txBody>
      </p:sp>
      <p:sp>
        <p:nvSpPr>
          <p:cNvPr id="17" name="Rettangolo 16"/>
          <p:cNvSpPr/>
          <p:nvPr/>
        </p:nvSpPr>
        <p:spPr>
          <a:xfrm>
            <a:off x="6493933" y="1064738"/>
            <a:ext cx="190398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</a:rPr>
              <a:t>4,3  milioni di aziende e 26,5 milioni di ha di </a:t>
            </a:r>
            <a:r>
              <a:rPr lang="it-IT" sz="1200" dirty="0" smtClean="0">
                <a:solidFill>
                  <a:prstClr val="black"/>
                </a:solidFill>
              </a:rPr>
              <a:t>SAU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4855030" y="1756580"/>
            <a:ext cx="1405095" cy="595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1970</a:t>
            </a:r>
            <a:endParaRPr lang="it-IT" sz="1400" dirty="0"/>
          </a:p>
        </p:txBody>
      </p:sp>
      <p:sp>
        <p:nvSpPr>
          <p:cNvPr id="46" name="Ovale 45"/>
          <p:cNvSpPr/>
          <p:nvPr/>
        </p:nvSpPr>
        <p:spPr>
          <a:xfrm>
            <a:off x="4844982" y="2463639"/>
            <a:ext cx="1405095" cy="595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1982</a:t>
            </a:r>
            <a:endParaRPr lang="it-IT" sz="1400" dirty="0"/>
          </a:p>
        </p:txBody>
      </p:sp>
      <p:sp>
        <p:nvSpPr>
          <p:cNvPr id="48" name="Ovale 47"/>
          <p:cNvSpPr/>
          <p:nvPr/>
        </p:nvSpPr>
        <p:spPr>
          <a:xfrm>
            <a:off x="4865078" y="3159463"/>
            <a:ext cx="1405095" cy="595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1990</a:t>
            </a:r>
            <a:endParaRPr lang="it-IT" sz="1400" dirty="0"/>
          </a:p>
        </p:txBody>
      </p:sp>
      <p:sp>
        <p:nvSpPr>
          <p:cNvPr id="49" name="Ovale 48"/>
          <p:cNvSpPr/>
          <p:nvPr/>
        </p:nvSpPr>
        <p:spPr>
          <a:xfrm>
            <a:off x="4855030" y="3834385"/>
            <a:ext cx="1405095" cy="595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2000</a:t>
            </a:r>
            <a:endParaRPr lang="it-IT" sz="1400" dirty="0"/>
          </a:p>
        </p:txBody>
      </p:sp>
      <p:sp>
        <p:nvSpPr>
          <p:cNvPr id="50" name="Ovale 49"/>
          <p:cNvSpPr/>
          <p:nvPr/>
        </p:nvSpPr>
        <p:spPr>
          <a:xfrm>
            <a:off x="4824886" y="4542579"/>
            <a:ext cx="1405095" cy="595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2010</a:t>
            </a:r>
            <a:endParaRPr lang="it-IT" sz="1400" dirty="0"/>
          </a:p>
        </p:txBody>
      </p:sp>
      <p:sp>
        <p:nvSpPr>
          <p:cNvPr id="51" name="Ovale 50"/>
          <p:cNvSpPr/>
          <p:nvPr/>
        </p:nvSpPr>
        <p:spPr>
          <a:xfrm>
            <a:off x="4804790" y="5237473"/>
            <a:ext cx="1405095" cy="595986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2020</a:t>
            </a:r>
            <a:endParaRPr lang="it-IT" sz="1400" dirty="0"/>
          </a:p>
        </p:txBody>
      </p:sp>
      <p:sp>
        <p:nvSpPr>
          <p:cNvPr id="23" name="Rettangolo 22"/>
          <p:cNvSpPr/>
          <p:nvPr/>
        </p:nvSpPr>
        <p:spPr>
          <a:xfrm>
            <a:off x="6443693" y="4665890"/>
            <a:ext cx="2127552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</a:rPr>
              <a:t>1,6  milioni di aziende e </a:t>
            </a:r>
            <a:endParaRPr lang="it-IT" sz="1200" dirty="0" smtClean="0">
              <a:solidFill>
                <a:prstClr val="black"/>
              </a:solidFill>
            </a:endParaRPr>
          </a:p>
          <a:p>
            <a:pPr lvl="0"/>
            <a:r>
              <a:rPr lang="it-IT" sz="1200" dirty="0" smtClean="0">
                <a:solidFill>
                  <a:prstClr val="black"/>
                </a:solidFill>
              </a:rPr>
              <a:t>12,9 </a:t>
            </a:r>
            <a:r>
              <a:rPr lang="it-IT" sz="1200" dirty="0">
                <a:solidFill>
                  <a:prstClr val="black"/>
                </a:solidFill>
              </a:rPr>
              <a:t>milioni di ha di </a:t>
            </a:r>
            <a:r>
              <a:rPr lang="it-IT" sz="1200" dirty="0" smtClean="0">
                <a:solidFill>
                  <a:prstClr val="black"/>
                </a:solidFill>
              </a:rPr>
              <a:t>SAU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09693" y="4549781"/>
            <a:ext cx="411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Per la prima volta le aziende hanno potuto compilare il questionario on line</a:t>
            </a:r>
            <a:endParaRPr lang="it-IT" sz="14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09693" y="5329081"/>
            <a:ext cx="411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Si inaugura la stagione del censimento permanente </a:t>
            </a:r>
            <a:endParaRPr lang="it-IT" sz="1400" dirty="0"/>
          </a:p>
        </p:txBody>
      </p:sp>
      <p:sp>
        <p:nvSpPr>
          <p:cNvPr id="25" name="Freccia bidirezionale orizzontale 24"/>
          <p:cNvSpPr/>
          <p:nvPr/>
        </p:nvSpPr>
        <p:spPr>
          <a:xfrm>
            <a:off x="4144103" y="4795660"/>
            <a:ext cx="514143" cy="12115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reccia bidirezionale orizzontale 56"/>
          <p:cNvSpPr/>
          <p:nvPr/>
        </p:nvSpPr>
        <p:spPr>
          <a:xfrm>
            <a:off x="4025207" y="5530844"/>
            <a:ext cx="514143" cy="12115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87669" y="1234399"/>
            <a:ext cx="3874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raccomandazioni della FAO</a:t>
            </a:r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7046" y="554352"/>
            <a:ext cx="585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Il contesto internazionale e nazionale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54" y="1747102"/>
            <a:ext cx="6697533" cy="22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" y="1720173"/>
            <a:ext cx="1835888" cy="2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4457" y="4352750"/>
            <a:ext cx="8215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Il Censimento agricoltura è la più importante rilevazione statistica sulla struttura del settore agricolo </a:t>
            </a:r>
          </a:p>
          <a:p>
            <a:pPr algn="ctr"/>
            <a:endParaRPr lang="it-IT" dirty="0" smtClean="0">
              <a:solidFill>
                <a:srgbClr val="0000FF"/>
              </a:solidFill>
            </a:endParaRPr>
          </a:p>
          <a:p>
            <a:pPr algn="ctr"/>
            <a:r>
              <a:rPr lang="it-IT" sz="1400" dirty="0" smtClean="0"/>
              <a:t>Le raccomandazioni FAO hanno l’obiettivo di rendere i dati </a:t>
            </a:r>
          </a:p>
          <a:p>
            <a:pPr algn="ctr"/>
            <a:r>
              <a:rPr lang="it-IT" sz="1400" dirty="0" smtClean="0"/>
              <a:t>comparabili a livello internazionale e di rispondere, nel contempo, </a:t>
            </a:r>
          </a:p>
          <a:p>
            <a:pPr algn="ctr"/>
            <a:r>
              <a:rPr lang="it-IT" sz="1400" dirty="0" smtClean="0"/>
              <a:t>alle nuove esigenze informative emergenti nel 21° secolo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562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73569" y="1234399"/>
            <a:ext cx="414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normativa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dell’Unione Europea</a:t>
            </a:r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7047" y="554352"/>
            <a:ext cx="582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Il contesto internazionale e nazionale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7" y="2035424"/>
            <a:ext cx="2400633" cy="239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70051" y="20354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Regulation</a:t>
            </a:r>
            <a:r>
              <a:rPr lang="en-US" dirty="0"/>
              <a:t> 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Integrated Farm Statistics (IFS)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361873" y="5042810"/>
            <a:ext cx="639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Il </a:t>
            </a:r>
            <a:r>
              <a:rPr lang="en-US" b="1" dirty="0" err="1" smtClean="0"/>
              <a:t>Censimento</a:t>
            </a:r>
            <a:r>
              <a:rPr lang="en-US" b="1" dirty="0" smtClean="0"/>
              <a:t> </a:t>
            </a:r>
            <a:r>
              <a:rPr lang="en-US" b="1" dirty="0" err="1" smtClean="0"/>
              <a:t>Agricoltura</a:t>
            </a:r>
            <a:r>
              <a:rPr lang="en-US" b="1" dirty="0" smtClean="0"/>
              <a:t> </a:t>
            </a:r>
            <a:r>
              <a:rPr lang="en-US" b="1" dirty="0" err="1" smtClean="0"/>
              <a:t>verrà</a:t>
            </a:r>
            <a:r>
              <a:rPr lang="en-US" b="1" dirty="0" smtClean="0"/>
              <a:t> </a:t>
            </a:r>
            <a:r>
              <a:rPr lang="en-US" b="1" dirty="0" err="1" smtClean="0"/>
              <a:t>effettuato</a:t>
            </a:r>
            <a:r>
              <a:rPr lang="en-US" b="1" dirty="0" smtClean="0"/>
              <a:t> </a:t>
            </a:r>
            <a:r>
              <a:rPr lang="en-US" b="1" dirty="0" err="1" smtClean="0"/>
              <a:t>contemporaneamente</a:t>
            </a:r>
            <a:r>
              <a:rPr lang="en-US" b="1" dirty="0" smtClean="0"/>
              <a:t> in 27 </a:t>
            </a:r>
            <a:r>
              <a:rPr lang="en-US" b="1" dirty="0" err="1" smtClean="0"/>
              <a:t>Stati</a:t>
            </a:r>
            <a:r>
              <a:rPr lang="en-US" b="1" dirty="0" smtClean="0"/>
              <a:t> </a:t>
            </a:r>
            <a:r>
              <a:rPr lang="en-US" b="1" dirty="0" err="1" smtClean="0"/>
              <a:t>Membri</a:t>
            </a:r>
            <a:r>
              <a:rPr lang="en-US" b="1" dirty="0" smtClean="0"/>
              <a:t> </a:t>
            </a:r>
            <a:r>
              <a:rPr lang="en-US" b="1" dirty="0" err="1" smtClean="0"/>
              <a:t>nel</a:t>
            </a:r>
            <a:r>
              <a:rPr lang="en-US" b="1" dirty="0" smtClean="0"/>
              <a:t> 2020 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5856050" y="2677669"/>
            <a:ext cx="190527" cy="55308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111514" y="3482502"/>
            <a:ext cx="389080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stabilisce «chi, che cosa e quando».</a:t>
            </a:r>
          </a:p>
          <a:p>
            <a:pPr algn="ctr"/>
            <a:r>
              <a:rPr lang="it-IT" dirty="0" smtClean="0"/>
              <a:t>Gli Stati Membri «come».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6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66240" y="1185759"/>
            <a:ext cx="434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principali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istituzionali</a:t>
            </a:r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7047" y="554352"/>
            <a:ext cx="571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Il contesto internazionale e nazionale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5245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99225" y="1751616"/>
            <a:ext cx="22621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Per la realizzazione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70870" y="1751457"/>
            <a:ext cx="25827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Per l’utilizzo dei risultati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66307" y="2276271"/>
            <a:ext cx="32111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Regioni e Province autonome</a:t>
            </a:r>
          </a:p>
          <a:p>
            <a:r>
              <a:rPr lang="it-IT" dirty="0" err="1" smtClean="0"/>
              <a:t>Mipaaf</a:t>
            </a:r>
            <a:endParaRPr lang="it-IT" dirty="0" smtClean="0"/>
          </a:p>
          <a:p>
            <a:r>
              <a:rPr lang="it-IT" dirty="0" smtClean="0"/>
              <a:t>Ministero della Salute</a:t>
            </a:r>
          </a:p>
          <a:p>
            <a:r>
              <a:rPr lang="it-IT" dirty="0" smtClean="0"/>
              <a:t>AGEA </a:t>
            </a:r>
          </a:p>
          <a:p>
            <a:r>
              <a:rPr lang="it-IT" dirty="0" smtClean="0"/>
              <a:t>ISMEA </a:t>
            </a:r>
          </a:p>
          <a:p>
            <a:r>
              <a:rPr lang="it-IT" dirty="0" smtClean="0"/>
              <a:t>CREA </a:t>
            </a:r>
          </a:p>
          <a:p>
            <a:r>
              <a:rPr lang="it-IT" dirty="0" smtClean="0"/>
              <a:t>ISPRA</a:t>
            </a:r>
          </a:p>
          <a:p>
            <a:r>
              <a:rPr lang="it-IT" dirty="0" smtClean="0"/>
              <a:t>Università</a:t>
            </a:r>
          </a:p>
          <a:p>
            <a:r>
              <a:rPr lang="it-IT" dirty="0" smtClean="0"/>
              <a:t>Organizzazioni professionali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40" y="2315185"/>
            <a:ext cx="310909" cy="2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90" y="2588875"/>
            <a:ext cx="644787" cy="31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Risultati immagini per immagini Ministero della sal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88" y="2888907"/>
            <a:ext cx="480552" cy="3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66" y="3200791"/>
            <a:ext cx="431998" cy="2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79" y="3465947"/>
            <a:ext cx="363571" cy="2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39" y="3771368"/>
            <a:ext cx="305611" cy="1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66" y="3936582"/>
            <a:ext cx="811411" cy="2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67" y="4204611"/>
            <a:ext cx="387983" cy="3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3" y="4836599"/>
            <a:ext cx="757507" cy="19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4821974"/>
            <a:ext cx="1011670" cy="2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03" y="4814795"/>
            <a:ext cx="292809" cy="25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13" y="4847047"/>
            <a:ext cx="574144" cy="21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5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0A1D6-52DE-416A-9BAC-FD73A4985CF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purl.org/dc/elements/1.1/"/>
    <ds:schemaRef ds:uri="c58f2efd-82a8-4ecf-b395-8c25e928921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863</Words>
  <Application>Microsoft Office PowerPoint</Application>
  <PresentationFormat>Presentazione su schermo (4:3)</PresentationFormat>
  <Paragraphs>213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stato dell’arte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Massimo MG. Greco</cp:lastModifiedBy>
  <cp:revision>110</cp:revision>
  <dcterms:created xsi:type="dcterms:W3CDTF">2012-12-11T11:00:35Z</dcterms:created>
  <dcterms:modified xsi:type="dcterms:W3CDTF">2017-05-22T06:02:09Z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