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68" r:id="rId6"/>
    <p:sldId id="271" r:id="rId7"/>
    <p:sldId id="276" r:id="rId8"/>
    <p:sldId id="270" r:id="rId9"/>
    <p:sldId id="261" r:id="rId10"/>
    <p:sldId id="274" r:id="rId11"/>
    <p:sldId id="278" r:id="rId12"/>
    <p:sldId id="264" r:id="rId13"/>
    <p:sldId id="272" r:id="rId14"/>
    <p:sldId id="273" r:id="rId15"/>
    <p:sldId id="265" r:id="rId16"/>
    <p:sldId id="279" r:id="rId17"/>
    <p:sldId id="269" r:id="rId18"/>
    <p:sldId id="275" r:id="rId1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4">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2A"/>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9599" autoAdjust="0"/>
  </p:normalViewPr>
  <p:slideViewPr>
    <p:cSldViewPr snapToGrid="0" snapToObjects="1" showGuides="1">
      <p:cViewPr varScale="1">
        <p:scale>
          <a:sx n="65" d="100"/>
          <a:sy n="65" d="100"/>
        </p:scale>
        <p:origin x="1536" y="78"/>
      </p:cViewPr>
      <p:guideLst>
        <p:guide orient="horz" pos="1354"/>
        <p:guide pos="575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391B7-A73C-4C19-84DE-ADF667A1D25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6C314E6F-D5B3-4D64-834D-D69F733118CE}">
      <dgm:prSet custT="1"/>
      <dgm:spPr/>
      <dgm:t>
        <a:bodyPr/>
        <a:lstStyle/>
        <a:p>
          <a:pPr rtl="0"/>
          <a:r>
            <a:rPr lang="it-IT" sz="2400" b="1" dirty="0" smtClean="0">
              <a:latin typeface="+mn-lt"/>
            </a:rPr>
            <a:t>Rappresenta uno dei “piloni” del nuovo sistema dei registri,  considerato che il </a:t>
          </a:r>
          <a:r>
            <a:rPr lang="it-IT" sz="2400" b="1" dirty="0" err="1" smtClean="0">
              <a:latin typeface="+mn-lt"/>
            </a:rPr>
            <a:t>georiferimento</a:t>
          </a:r>
          <a:r>
            <a:rPr lang="it-IT" sz="2400" b="1" dirty="0" smtClean="0">
              <a:latin typeface="+mn-lt"/>
            </a:rPr>
            <a:t> di individui, famiglie, unità economiche è fondamentale per molte attività statistiche, in particolare:</a:t>
          </a:r>
          <a:endParaRPr lang="it-IT" sz="2400" b="1" dirty="0">
            <a:latin typeface="+mn-lt"/>
          </a:endParaRPr>
        </a:p>
      </dgm:t>
    </dgm:pt>
    <dgm:pt modelId="{0DD47BAC-4138-4B13-BAC6-B37957442E4E}" type="parTrans" cxnId="{7898C5BE-D91E-4AE9-8884-70E882D2AF9D}">
      <dgm:prSet/>
      <dgm:spPr/>
      <dgm:t>
        <a:bodyPr/>
        <a:lstStyle/>
        <a:p>
          <a:endParaRPr lang="it-IT" sz="2000"/>
        </a:p>
      </dgm:t>
    </dgm:pt>
    <dgm:pt modelId="{C9C8BF5A-7293-4B9C-91E1-3F54FA551F2A}" type="sibTrans" cxnId="{7898C5BE-D91E-4AE9-8884-70E882D2AF9D}">
      <dgm:prSet/>
      <dgm:spPr/>
      <dgm:t>
        <a:bodyPr/>
        <a:lstStyle/>
        <a:p>
          <a:endParaRPr lang="it-IT" sz="2000"/>
        </a:p>
      </dgm:t>
    </dgm:pt>
    <dgm:pt modelId="{6C97C6E7-CD8E-41DD-92AD-6B4FB83AB7F7}">
      <dgm:prSet custT="1"/>
      <dgm:spPr/>
      <dgm:t>
        <a:bodyPr/>
        <a:lstStyle/>
        <a:p>
          <a:pPr rtl="0"/>
          <a:r>
            <a:rPr lang="it-IT" sz="2400" b="1" cap="none" baseline="0" dirty="0" smtClean="0">
              <a:latin typeface="+mn-lt"/>
            </a:rPr>
            <a:t>Nella cura dei processi di costruzione del dato statistico e delle informazioni presenti nei registri </a:t>
          </a:r>
          <a:endParaRPr lang="it-IT" sz="2400" b="1" cap="none" baseline="0" dirty="0">
            <a:latin typeface="+mn-lt"/>
          </a:endParaRPr>
        </a:p>
      </dgm:t>
    </dgm:pt>
    <dgm:pt modelId="{75713748-323C-411F-A6C2-FE91AD9D6C99}" type="parTrans" cxnId="{A2F703E3-7A8D-470A-98D8-9E80FC7D04CD}">
      <dgm:prSet/>
      <dgm:spPr/>
      <dgm:t>
        <a:bodyPr/>
        <a:lstStyle/>
        <a:p>
          <a:endParaRPr lang="it-IT" sz="2000"/>
        </a:p>
      </dgm:t>
    </dgm:pt>
    <dgm:pt modelId="{3407D802-F3B8-45A3-93A6-54B299D6E68F}" type="sibTrans" cxnId="{A2F703E3-7A8D-470A-98D8-9E80FC7D04CD}">
      <dgm:prSet/>
      <dgm:spPr/>
      <dgm:t>
        <a:bodyPr/>
        <a:lstStyle/>
        <a:p>
          <a:endParaRPr lang="it-IT" sz="2000"/>
        </a:p>
      </dgm:t>
    </dgm:pt>
    <dgm:pt modelId="{54A58939-94A5-4C85-B538-6C0DB61D5CD2}">
      <dgm:prSet custT="1"/>
      <dgm:spPr/>
      <dgm:t>
        <a:bodyPr/>
        <a:lstStyle/>
        <a:p>
          <a:pPr rtl="0"/>
          <a:r>
            <a:rPr lang="it-IT" sz="2400" b="1" dirty="0" smtClean="0"/>
            <a:t>Nella realizzazione di prodotti di diffusione con una informazione disponibile con il massimo grado di dettaglio territoriale</a:t>
          </a:r>
          <a:endParaRPr lang="it-IT" sz="2400" b="1" cap="none" baseline="0" dirty="0">
            <a:latin typeface="+mn-lt"/>
          </a:endParaRPr>
        </a:p>
      </dgm:t>
    </dgm:pt>
    <dgm:pt modelId="{34956355-69B9-4108-A56B-31B04FFB7217}" type="parTrans" cxnId="{B03F49A2-173C-4E8B-AD61-DFE88D8F4CE9}">
      <dgm:prSet/>
      <dgm:spPr/>
      <dgm:t>
        <a:bodyPr/>
        <a:lstStyle/>
        <a:p>
          <a:endParaRPr lang="it-IT" sz="2000"/>
        </a:p>
      </dgm:t>
    </dgm:pt>
    <dgm:pt modelId="{44FD825C-D601-4F9F-83BD-B2615B748E55}" type="sibTrans" cxnId="{B03F49A2-173C-4E8B-AD61-DFE88D8F4CE9}">
      <dgm:prSet/>
      <dgm:spPr/>
      <dgm:t>
        <a:bodyPr/>
        <a:lstStyle/>
        <a:p>
          <a:endParaRPr lang="it-IT" sz="2000"/>
        </a:p>
      </dgm:t>
    </dgm:pt>
    <dgm:pt modelId="{5F90D772-ABB4-4BA8-BCD0-7A91377DFA93}" type="pres">
      <dgm:prSet presAssocID="{F2C391B7-A73C-4C19-84DE-ADF667A1D252}" presName="linear" presStyleCnt="0">
        <dgm:presLayoutVars>
          <dgm:animLvl val="lvl"/>
          <dgm:resizeHandles val="exact"/>
        </dgm:presLayoutVars>
      </dgm:prSet>
      <dgm:spPr/>
      <dgm:t>
        <a:bodyPr/>
        <a:lstStyle/>
        <a:p>
          <a:endParaRPr lang="it-IT"/>
        </a:p>
      </dgm:t>
    </dgm:pt>
    <dgm:pt modelId="{B221FEEE-D7C5-4658-8B3E-1AEE2CECD863}" type="pres">
      <dgm:prSet presAssocID="{6C314E6F-D5B3-4D64-834D-D69F733118CE}" presName="parentText" presStyleLbl="node1" presStyleIdx="0" presStyleCnt="3">
        <dgm:presLayoutVars>
          <dgm:chMax val="0"/>
          <dgm:bulletEnabled val="1"/>
        </dgm:presLayoutVars>
      </dgm:prSet>
      <dgm:spPr/>
      <dgm:t>
        <a:bodyPr/>
        <a:lstStyle/>
        <a:p>
          <a:endParaRPr lang="it-IT"/>
        </a:p>
      </dgm:t>
    </dgm:pt>
    <dgm:pt modelId="{9245CD20-EBD1-4A05-94C6-B4587EE71BBD}" type="pres">
      <dgm:prSet presAssocID="{C9C8BF5A-7293-4B9C-91E1-3F54FA551F2A}" presName="spacer" presStyleCnt="0"/>
      <dgm:spPr/>
    </dgm:pt>
    <dgm:pt modelId="{188DF469-3C1D-4E9A-8C54-B01044B6DA12}" type="pres">
      <dgm:prSet presAssocID="{6C97C6E7-CD8E-41DD-92AD-6B4FB83AB7F7}" presName="parentText" presStyleLbl="node1" presStyleIdx="1" presStyleCnt="3">
        <dgm:presLayoutVars>
          <dgm:chMax val="0"/>
          <dgm:bulletEnabled val="1"/>
        </dgm:presLayoutVars>
      </dgm:prSet>
      <dgm:spPr/>
      <dgm:t>
        <a:bodyPr/>
        <a:lstStyle/>
        <a:p>
          <a:endParaRPr lang="it-IT"/>
        </a:p>
      </dgm:t>
    </dgm:pt>
    <dgm:pt modelId="{5F117C59-A406-40CF-BDB3-389564DA10EE}" type="pres">
      <dgm:prSet presAssocID="{3407D802-F3B8-45A3-93A6-54B299D6E68F}" presName="spacer" presStyleCnt="0"/>
      <dgm:spPr/>
    </dgm:pt>
    <dgm:pt modelId="{2D89205A-7D94-4468-B773-1A36BAD97E70}" type="pres">
      <dgm:prSet presAssocID="{54A58939-94A5-4C85-B538-6C0DB61D5CD2}" presName="parentText" presStyleLbl="node1" presStyleIdx="2" presStyleCnt="3">
        <dgm:presLayoutVars>
          <dgm:chMax val="0"/>
          <dgm:bulletEnabled val="1"/>
        </dgm:presLayoutVars>
      </dgm:prSet>
      <dgm:spPr/>
      <dgm:t>
        <a:bodyPr/>
        <a:lstStyle/>
        <a:p>
          <a:endParaRPr lang="it-IT"/>
        </a:p>
      </dgm:t>
    </dgm:pt>
  </dgm:ptLst>
  <dgm:cxnLst>
    <dgm:cxn modelId="{B03F49A2-173C-4E8B-AD61-DFE88D8F4CE9}" srcId="{F2C391B7-A73C-4C19-84DE-ADF667A1D252}" destId="{54A58939-94A5-4C85-B538-6C0DB61D5CD2}" srcOrd="2" destOrd="0" parTransId="{34956355-69B9-4108-A56B-31B04FFB7217}" sibTransId="{44FD825C-D601-4F9F-83BD-B2615B748E55}"/>
    <dgm:cxn modelId="{E98C6260-82E2-4037-8693-BCE6A5CC0F67}" type="presOf" srcId="{F2C391B7-A73C-4C19-84DE-ADF667A1D252}" destId="{5F90D772-ABB4-4BA8-BCD0-7A91377DFA93}" srcOrd="0" destOrd="0" presId="urn:microsoft.com/office/officeart/2005/8/layout/vList2"/>
    <dgm:cxn modelId="{39E09339-BA96-4DC1-87BE-B0A2D06D793E}" type="presOf" srcId="{54A58939-94A5-4C85-B538-6C0DB61D5CD2}" destId="{2D89205A-7D94-4468-B773-1A36BAD97E70}" srcOrd="0" destOrd="0" presId="urn:microsoft.com/office/officeart/2005/8/layout/vList2"/>
    <dgm:cxn modelId="{7898C5BE-D91E-4AE9-8884-70E882D2AF9D}" srcId="{F2C391B7-A73C-4C19-84DE-ADF667A1D252}" destId="{6C314E6F-D5B3-4D64-834D-D69F733118CE}" srcOrd="0" destOrd="0" parTransId="{0DD47BAC-4138-4B13-BAC6-B37957442E4E}" sibTransId="{C9C8BF5A-7293-4B9C-91E1-3F54FA551F2A}"/>
    <dgm:cxn modelId="{432B98B4-37A1-4A65-9367-8ACE4C49050E}" type="presOf" srcId="{6C314E6F-D5B3-4D64-834D-D69F733118CE}" destId="{B221FEEE-D7C5-4658-8B3E-1AEE2CECD863}" srcOrd="0" destOrd="0" presId="urn:microsoft.com/office/officeart/2005/8/layout/vList2"/>
    <dgm:cxn modelId="{3F4E9A16-DF40-4680-9163-1C1DD01F09F1}" type="presOf" srcId="{6C97C6E7-CD8E-41DD-92AD-6B4FB83AB7F7}" destId="{188DF469-3C1D-4E9A-8C54-B01044B6DA12}" srcOrd="0" destOrd="0" presId="urn:microsoft.com/office/officeart/2005/8/layout/vList2"/>
    <dgm:cxn modelId="{A2F703E3-7A8D-470A-98D8-9E80FC7D04CD}" srcId="{F2C391B7-A73C-4C19-84DE-ADF667A1D252}" destId="{6C97C6E7-CD8E-41DD-92AD-6B4FB83AB7F7}" srcOrd="1" destOrd="0" parTransId="{75713748-323C-411F-A6C2-FE91AD9D6C99}" sibTransId="{3407D802-F3B8-45A3-93A6-54B299D6E68F}"/>
    <dgm:cxn modelId="{7B29A039-4045-4D5E-8AD8-B771FAFFBE4F}" type="presParOf" srcId="{5F90D772-ABB4-4BA8-BCD0-7A91377DFA93}" destId="{B221FEEE-D7C5-4658-8B3E-1AEE2CECD863}" srcOrd="0" destOrd="0" presId="urn:microsoft.com/office/officeart/2005/8/layout/vList2"/>
    <dgm:cxn modelId="{3A38F760-C42E-42EB-81E9-C7A6B60D1B84}" type="presParOf" srcId="{5F90D772-ABB4-4BA8-BCD0-7A91377DFA93}" destId="{9245CD20-EBD1-4A05-94C6-B4587EE71BBD}" srcOrd="1" destOrd="0" presId="urn:microsoft.com/office/officeart/2005/8/layout/vList2"/>
    <dgm:cxn modelId="{89E0FEBD-5B80-49FF-A110-0F6A450AB0D2}" type="presParOf" srcId="{5F90D772-ABB4-4BA8-BCD0-7A91377DFA93}" destId="{188DF469-3C1D-4E9A-8C54-B01044B6DA12}" srcOrd="2" destOrd="0" presId="urn:microsoft.com/office/officeart/2005/8/layout/vList2"/>
    <dgm:cxn modelId="{DAC9F1B8-8633-4774-9E3E-AC77746FF368}" type="presParOf" srcId="{5F90D772-ABB4-4BA8-BCD0-7A91377DFA93}" destId="{5F117C59-A406-40CF-BDB3-389564DA10EE}" srcOrd="3" destOrd="0" presId="urn:microsoft.com/office/officeart/2005/8/layout/vList2"/>
    <dgm:cxn modelId="{B21747BC-8716-408A-AC10-FB9764D9DAD3}" type="presParOf" srcId="{5F90D772-ABB4-4BA8-BCD0-7A91377DFA93}" destId="{2D89205A-7D94-4468-B773-1A36BAD97E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35605-4B73-41E3-AC1A-B7E80F48D09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C5EF98C9-E0B9-47AA-87B3-188895AECBCF}">
      <dgm:prSet custT="1"/>
      <dgm:spPr/>
      <dgm:t>
        <a:bodyPr/>
        <a:lstStyle/>
        <a:p>
          <a:pPr rtl="0"/>
          <a:r>
            <a:rPr lang="en-GB" sz="2400" b="1" dirty="0" err="1" smtClean="0"/>
            <a:t>L’indirizzo</a:t>
          </a:r>
          <a:r>
            <a:rPr lang="en-GB" sz="2400" b="1" dirty="0" smtClean="0"/>
            <a:t> è un asset </a:t>
          </a:r>
          <a:r>
            <a:rPr lang="en-GB" sz="2400" b="1" dirty="0" err="1" smtClean="0"/>
            <a:t>informativo</a:t>
          </a:r>
          <a:r>
            <a:rPr lang="en-GB" sz="2400" b="1" dirty="0" smtClean="0"/>
            <a:t> di </a:t>
          </a:r>
          <a:r>
            <a:rPr lang="en-GB" sz="2400" b="1" dirty="0" err="1" smtClean="0"/>
            <a:t>importanza</a:t>
          </a:r>
          <a:r>
            <a:rPr lang="en-GB" sz="2400" b="1" dirty="0" smtClean="0"/>
            <a:t> </a:t>
          </a:r>
          <a:r>
            <a:rPr lang="en-GB" sz="2400" b="1" dirty="0" err="1" smtClean="0"/>
            <a:t>cruciale</a:t>
          </a:r>
          <a:r>
            <a:rPr lang="en-GB" sz="2400" b="1" dirty="0" smtClean="0"/>
            <a:t>, </a:t>
          </a:r>
          <a:r>
            <a:rPr lang="en-GB" sz="2400" b="1" dirty="0" err="1" smtClean="0"/>
            <a:t>presente</a:t>
          </a:r>
          <a:r>
            <a:rPr lang="en-GB" sz="2400" b="1" dirty="0" smtClean="0"/>
            <a:t> in </a:t>
          </a:r>
          <a:r>
            <a:rPr lang="en-GB" sz="2400" b="1" dirty="0" err="1" smtClean="0"/>
            <a:t>una</a:t>
          </a:r>
          <a:r>
            <a:rPr lang="en-GB" sz="2400" b="1" dirty="0" smtClean="0"/>
            <a:t> </a:t>
          </a:r>
          <a:r>
            <a:rPr lang="en-GB" sz="2400" b="1" dirty="0" err="1" smtClean="0"/>
            <a:t>quantità</a:t>
          </a:r>
          <a:r>
            <a:rPr lang="en-GB" sz="2400" b="1" dirty="0" smtClean="0"/>
            <a:t> </a:t>
          </a:r>
          <a:r>
            <a:rPr lang="en-GB" sz="2400" b="1" dirty="0" err="1" smtClean="0"/>
            <a:t>enorme</a:t>
          </a:r>
          <a:r>
            <a:rPr lang="en-GB" sz="2400" b="1" dirty="0" smtClean="0"/>
            <a:t> di </a:t>
          </a:r>
          <a:r>
            <a:rPr lang="en-GB" sz="2400" b="1" dirty="0" err="1" smtClean="0"/>
            <a:t>dati</a:t>
          </a:r>
          <a:r>
            <a:rPr lang="en-GB" sz="2400" b="1" dirty="0" smtClean="0"/>
            <a:t> </a:t>
          </a:r>
          <a:r>
            <a:rPr lang="en-GB" sz="2400" b="1" dirty="0" err="1" smtClean="0"/>
            <a:t>pubblici</a:t>
          </a:r>
          <a:endParaRPr lang="it-IT" sz="2400" dirty="0"/>
        </a:p>
      </dgm:t>
    </dgm:pt>
    <dgm:pt modelId="{BDFBE934-C31E-42CA-8EA3-B1C48B1F8C1F}" type="parTrans" cxnId="{AA1CA6DF-E2AC-4284-B812-AF80E8028423}">
      <dgm:prSet/>
      <dgm:spPr/>
      <dgm:t>
        <a:bodyPr/>
        <a:lstStyle/>
        <a:p>
          <a:endParaRPr lang="it-IT"/>
        </a:p>
      </dgm:t>
    </dgm:pt>
    <dgm:pt modelId="{70209A68-5949-48F7-AB2C-674A952DEC32}" type="sibTrans" cxnId="{AA1CA6DF-E2AC-4284-B812-AF80E8028423}">
      <dgm:prSet/>
      <dgm:spPr/>
      <dgm:t>
        <a:bodyPr/>
        <a:lstStyle/>
        <a:p>
          <a:endParaRPr lang="it-IT"/>
        </a:p>
      </dgm:t>
    </dgm:pt>
    <dgm:pt modelId="{0D3752EB-49B9-4EB1-BFBA-0322A4EAAE32}">
      <dgm:prSet custT="1"/>
      <dgm:spPr/>
      <dgm:t>
        <a:bodyPr/>
        <a:lstStyle/>
        <a:p>
          <a:pPr rtl="0"/>
          <a:r>
            <a:rPr lang="it-IT" sz="2400" b="1" dirty="0" smtClean="0"/>
            <a:t>E’ essenziale per collocare nel territorio unità statistiche</a:t>
          </a:r>
          <a:endParaRPr lang="it-IT" sz="2400" dirty="0"/>
        </a:p>
      </dgm:t>
    </dgm:pt>
    <dgm:pt modelId="{A1030EF5-B544-49F1-AE31-7509CAE7D940}" type="parTrans" cxnId="{864BE3D8-7D5A-4FAE-A500-B9BFD48DD125}">
      <dgm:prSet/>
      <dgm:spPr/>
      <dgm:t>
        <a:bodyPr/>
        <a:lstStyle/>
        <a:p>
          <a:endParaRPr lang="it-IT"/>
        </a:p>
      </dgm:t>
    </dgm:pt>
    <dgm:pt modelId="{9CE01937-6DFF-4DE7-9D04-FE5F5D83DFD1}" type="sibTrans" cxnId="{864BE3D8-7D5A-4FAE-A500-B9BFD48DD125}">
      <dgm:prSet/>
      <dgm:spPr/>
      <dgm:t>
        <a:bodyPr/>
        <a:lstStyle/>
        <a:p>
          <a:endParaRPr lang="it-IT"/>
        </a:p>
      </dgm:t>
    </dgm:pt>
    <dgm:pt modelId="{D9056B9C-7239-475A-A244-0B5DA10CF77B}">
      <dgm:prSet custT="1"/>
      <dgm:spPr/>
      <dgm:t>
        <a:bodyPr/>
        <a:lstStyle/>
        <a:p>
          <a:pPr rtl="0"/>
          <a:r>
            <a:rPr lang="it-IT" sz="2400" b="1" dirty="0" smtClean="0"/>
            <a:t>Può essere utilizzato come lista di campionamento in indagini di copertura</a:t>
          </a:r>
          <a:endParaRPr lang="it-IT" sz="2400" dirty="0"/>
        </a:p>
      </dgm:t>
    </dgm:pt>
    <dgm:pt modelId="{41433777-E958-4EE1-8FA3-4DE2A934FD8D}" type="parTrans" cxnId="{F320E4A6-90EE-4E3F-92A7-5DD256F01D8A}">
      <dgm:prSet/>
      <dgm:spPr/>
      <dgm:t>
        <a:bodyPr/>
        <a:lstStyle/>
        <a:p>
          <a:endParaRPr lang="it-IT"/>
        </a:p>
      </dgm:t>
    </dgm:pt>
    <dgm:pt modelId="{470B82CD-7356-47D6-AFA9-F658BE687CF4}" type="sibTrans" cxnId="{F320E4A6-90EE-4E3F-92A7-5DD256F01D8A}">
      <dgm:prSet/>
      <dgm:spPr/>
      <dgm:t>
        <a:bodyPr/>
        <a:lstStyle/>
        <a:p>
          <a:endParaRPr lang="it-IT"/>
        </a:p>
      </dgm:t>
    </dgm:pt>
    <dgm:pt modelId="{DF86099D-3A70-4128-9674-ABA290C4D644}" type="pres">
      <dgm:prSet presAssocID="{FED35605-4B73-41E3-AC1A-B7E80F48D098}" presName="linear" presStyleCnt="0">
        <dgm:presLayoutVars>
          <dgm:animLvl val="lvl"/>
          <dgm:resizeHandles val="exact"/>
        </dgm:presLayoutVars>
      </dgm:prSet>
      <dgm:spPr/>
      <dgm:t>
        <a:bodyPr/>
        <a:lstStyle/>
        <a:p>
          <a:endParaRPr lang="it-IT"/>
        </a:p>
      </dgm:t>
    </dgm:pt>
    <dgm:pt modelId="{8B058F49-C047-436E-98FD-68EEAE77A5E6}" type="pres">
      <dgm:prSet presAssocID="{C5EF98C9-E0B9-47AA-87B3-188895AECBCF}" presName="parentText" presStyleLbl="node1" presStyleIdx="0" presStyleCnt="3">
        <dgm:presLayoutVars>
          <dgm:chMax val="0"/>
          <dgm:bulletEnabled val="1"/>
        </dgm:presLayoutVars>
      </dgm:prSet>
      <dgm:spPr/>
      <dgm:t>
        <a:bodyPr/>
        <a:lstStyle/>
        <a:p>
          <a:endParaRPr lang="it-IT"/>
        </a:p>
      </dgm:t>
    </dgm:pt>
    <dgm:pt modelId="{D0727DE6-3FB4-46E3-9090-2445868E664B}" type="pres">
      <dgm:prSet presAssocID="{70209A68-5949-48F7-AB2C-674A952DEC32}" presName="spacer" presStyleCnt="0"/>
      <dgm:spPr/>
    </dgm:pt>
    <dgm:pt modelId="{60FAAA76-8DC7-43C9-8E05-E50E91B6B7F1}" type="pres">
      <dgm:prSet presAssocID="{0D3752EB-49B9-4EB1-BFBA-0322A4EAAE32}" presName="parentText" presStyleLbl="node1" presStyleIdx="1" presStyleCnt="3">
        <dgm:presLayoutVars>
          <dgm:chMax val="0"/>
          <dgm:bulletEnabled val="1"/>
        </dgm:presLayoutVars>
      </dgm:prSet>
      <dgm:spPr/>
      <dgm:t>
        <a:bodyPr/>
        <a:lstStyle/>
        <a:p>
          <a:endParaRPr lang="it-IT"/>
        </a:p>
      </dgm:t>
    </dgm:pt>
    <dgm:pt modelId="{FEDD4E00-5969-45E6-88D1-00E01512A0C1}" type="pres">
      <dgm:prSet presAssocID="{9CE01937-6DFF-4DE7-9D04-FE5F5D83DFD1}" presName="spacer" presStyleCnt="0"/>
      <dgm:spPr/>
    </dgm:pt>
    <dgm:pt modelId="{A5B3991F-DB95-4219-82E4-137A50A4361B}" type="pres">
      <dgm:prSet presAssocID="{D9056B9C-7239-475A-A244-0B5DA10CF77B}" presName="parentText" presStyleLbl="node1" presStyleIdx="2" presStyleCnt="3">
        <dgm:presLayoutVars>
          <dgm:chMax val="0"/>
          <dgm:bulletEnabled val="1"/>
        </dgm:presLayoutVars>
      </dgm:prSet>
      <dgm:spPr/>
      <dgm:t>
        <a:bodyPr/>
        <a:lstStyle/>
        <a:p>
          <a:endParaRPr lang="it-IT"/>
        </a:p>
      </dgm:t>
    </dgm:pt>
  </dgm:ptLst>
  <dgm:cxnLst>
    <dgm:cxn modelId="{6D6118DD-3E16-47DE-BDEA-072513921B03}" type="presOf" srcId="{C5EF98C9-E0B9-47AA-87B3-188895AECBCF}" destId="{8B058F49-C047-436E-98FD-68EEAE77A5E6}" srcOrd="0" destOrd="0" presId="urn:microsoft.com/office/officeart/2005/8/layout/vList2"/>
    <dgm:cxn modelId="{864BE3D8-7D5A-4FAE-A500-B9BFD48DD125}" srcId="{FED35605-4B73-41E3-AC1A-B7E80F48D098}" destId="{0D3752EB-49B9-4EB1-BFBA-0322A4EAAE32}" srcOrd="1" destOrd="0" parTransId="{A1030EF5-B544-49F1-AE31-7509CAE7D940}" sibTransId="{9CE01937-6DFF-4DE7-9D04-FE5F5D83DFD1}"/>
    <dgm:cxn modelId="{AA1CA6DF-E2AC-4284-B812-AF80E8028423}" srcId="{FED35605-4B73-41E3-AC1A-B7E80F48D098}" destId="{C5EF98C9-E0B9-47AA-87B3-188895AECBCF}" srcOrd="0" destOrd="0" parTransId="{BDFBE934-C31E-42CA-8EA3-B1C48B1F8C1F}" sibTransId="{70209A68-5949-48F7-AB2C-674A952DEC32}"/>
    <dgm:cxn modelId="{F320E4A6-90EE-4E3F-92A7-5DD256F01D8A}" srcId="{FED35605-4B73-41E3-AC1A-B7E80F48D098}" destId="{D9056B9C-7239-475A-A244-0B5DA10CF77B}" srcOrd="2" destOrd="0" parTransId="{41433777-E958-4EE1-8FA3-4DE2A934FD8D}" sibTransId="{470B82CD-7356-47D6-AFA9-F658BE687CF4}"/>
    <dgm:cxn modelId="{D8AA7713-E59E-44FF-ACC3-DD5845E396AE}" type="presOf" srcId="{D9056B9C-7239-475A-A244-0B5DA10CF77B}" destId="{A5B3991F-DB95-4219-82E4-137A50A4361B}" srcOrd="0" destOrd="0" presId="urn:microsoft.com/office/officeart/2005/8/layout/vList2"/>
    <dgm:cxn modelId="{9E80BA4A-4659-4FE5-A025-FF0EA65C09F9}" type="presOf" srcId="{0D3752EB-49B9-4EB1-BFBA-0322A4EAAE32}" destId="{60FAAA76-8DC7-43C9-8E05-E50E91B6B7F1}" srcOrd="0" destOrd="0" presId="urn:microsoft.com/office/officeart/2005/8/layout/vList2"/>
    <dgm:cxn modelId="{87514F66-F90F-4F3D-B95A-C9370F6B0DBA}" type="presOf" srcId="{FED35605-4B73-41E3-AC1A-B7E80F48D098}" destId="{DF86099D-3A70-4128-9674-ABA290C4D644}" srcOrd="0" destOrd="0" presId="urn:microsoft.com/office/officeart/2005/8/layout/vList2"/>
    <dgm:cxn modelId="{491BA655-ADAB-4B0B-9C95-4ACAC54664F7}" type="presParOf" srcId="{DF86099D-3A70-4128-9674-ABA290C4D644}" destId="{8B058F49-C047-436E-98FD-68EEAE77A5E6}" srcOrd="0" destOrd="0" presId="urn:microsoft.com/office/officeart/2005/8/layout/vList2"/>
    <dgm:cxn modelId="{336C8530-87E7-40DB-9634-CA920C4DBEE9}" type="presParOf" srcId="{DF86099D-3A70-4128-9674-ABA290C4D644}" destId="{D0727DE6-3FB4-46E3-9090-2445868E664B}" srcOrd="1" destOrd="0" presId="urn:microsoft.com/office/officeart/2005/8/layout/vList2"/>
    <dgm:cxn modelId="{DB5FE35A-29AC-48E7-88FB-D05EC45FBF81}" type="presParOf" srcId="{DF86099D-3A70-4128-9674-ABA290C4D644}" destId="{60FAAA76-8DC7-43C9-8E05-E50E91B6B7F1}" srcOrd="2" destOrd="0" presId="urn:microsoft.com/office/officeart/2005/8/layout/vList2"/>
    <dgm:cxn modelId="{6CE95CDF-4EB9-43C8-857A-ECF4620E3F2C}" type="presParOf" srcId="{DF86099D-3A70-4128-9674-ABA290C4D644}" destId="{FEDD4E00-5969-45E6-88D1-00E01512A0C1}" srcOrd="3" destOrd="0" presId="urn:microsoft.com/office/officeart/2005/8/layout/vList2"/>
    <dgm:cxn modelId="{D4D77071-D3D3-45A4-AFED-814ED043DF1A}" type="presParOf" srcId="{DF86099D-3A70-4128-9674-ABA290C4D644}" destId="{A5B3991F-DB95-4219-82E4-137A50A4361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1FEEE-D7C5-4658-8B3E-1AEE2CECD863}">
      <dsp:nvSpPr>
        <dsp:cNvPr id="0" name=""/>
        <dsp:cNvSpPr/>
      </dsp:nvSpPr>
      <dsp:spPr>
        <a:xfrm>
          <a:off x="0" y="5741"/>
          <a:ext cx="8129347" cy="16309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1" kern="1200" dirty="0" smtClean="0">
              <a:latin typeface="+mn-lt"/>
            </a:rPr>
            <a:t>Rappresenta uno dei “piloni” del nuovo sistema dei registri,  considerato che il </a:t>
          </a:r>
          <a:r>
            <a:rPr lang="it-IT" sz="2400" b="1" kern="1200" dirty="0" err="1" smtClean="0">
              <a:latin typeface="+mn-lt"/>
            </a:rPr>
            <a:t>georiferimento</a:t>
          </a:r>
          <a:r>
            <a:rPr lang="it-IT" sz="2400" b="1" kern="1200" dirty="0" smtClean="0">
              <a:latin typeface="+mn-lt"/>
            </a:rPr>
            <a:t> di individui, famiglie, unità economiche è fondamentale per molte attività statistiche, in particolare:</a:t>
          </a:r>
          <a:endParaRPr lang="it-IT" sz="2400" b="1" kern="1200" dirty="0">
            <a:latin typeface="+mn-lt"/>
          </a:endParaRPr>
        </a:p>
      </dsp:txBody>
      <dsp:txXfrm>
        <a:off x="79618" y="85359"/>
        <a:ext cx="7970111" cy="1471744"/>
      </dsp:txXfrm>
    </dsp:sp>
    <dsp:sp modelId="{188DF469-3C1D-4E9A-8C54-B01044B6DA12}">
      <dsp:nvSpPr>
        <dsp:cNvPr id="0" name=""/>
        <dsp:cNvSpPr/>
      </dsp:nvSpPr>
      <dsp:spPr>
        <a:xfrm>
          <a:off x="0" y="1685682"/>
          <a:ext cx="8129347" cy="16309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1" kern="1200" cap="none" baseline="0" dirty="0" smtClean="0">
              <a:latin typeface="+mn-lt"/>
            </a:rPr>
            <a:t>Nella cura dei processi di costruzione del dato statistico e delle informazioni presenti nei registri </a:t>
          </a:r>
          <a:endParaRPr lang="it-IT" sz="2400" b="1" kern="1200" cap="none" baseline="0" dirty="0">
            <a:latin typeface="+mn-lt"/>
          </a:endParaRPr>
        </a:p>
      </dsp:txBody>
      <dsp:txXfrm>
        <a:off x="79618" y="1765300"/>
        <a:ext cx="7970111" cy="1471744"/>
      </dsp:txXfrm>
    </dsp:sp>
    <dsp:sp modelId="{2D89205A-7D94-4468-B773-1A36BAD97E70}">
      <dsp:nvSpPr>
        <dsp:cNvPr id="0" name=""/>
        <dsp:cNvSpPr/>
      </dsp:nvSpPr>
      <dsp:spPr>
        <a:xfrm>
          <a:off x="0" y="3365622"/>
          <a:ext cx="8129347" cy="16309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1" kern="1200" dirty="0" smtClean="0"/>
            <a:t>Nella realizzazione di prodotti di diffusione con una informazione disponibile con il massimo grado di dettaglio territoriale</a:t>
          </a:r>
          <a:endParaRPr lang="it-IT" sz="2400" b="1" kern="1200" cap="none" baseline="0" dirty="0">
            <a:latin typeface="+mn-lt"/>
          </a:endParaRPr>
        </a:p>
      </dsp:txBody>
      <dsp:txXfrm>
        <a:off x="79618" y="3445240"/>
        <a:ext cx="7970111" cy="1471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8F49-C047-436E-98FD-68EEAE77A5E6}">
      <dsp:nvSpPr>
        <dsp:cNvPr id="0" name=""/>
        <dsp:cNvSpPr/>
      </dsp:nvSpPr>
      <dsp:spPr>
        <a:xfrm>
          <a:off x="0" y="508488"/>
          <a:ext cx="7707441" cy="12548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err="1" smtClean="0"/>
            <a:t>L’indirizzo</a:t>
          </a:r>
          <a:r>
            <a:rPr lang="en-GB" sz="2400" b="1" kern="1200" dirty="0" smtClean="0"/>
            <a:t> è un asset </a:t>
          </a:r>
          <a:r>
            <a:rPr lang="en-GB" sz="2400" b="1" kern="1200" dirty="0" err="1" smtClean="0"/>
            <a:t>informativo</a:t>
          </a:r>
          <a:r>
            <a:rPr lang="en-GB" sz="2400" b="1" kern="1200" dirty="0" smtClean="0"/>
            <a:t> di </a:t>
          </a:r>
          <a:r>
            <a:rPr lang="en-GB" sz="2400" b="1" kern="1200" dirty="0" err="1" smtClean="0"/>
            <a:t>importanza</a:t>
          </a:r>
          <a:r>
            <a:rPr lang="en-GB" sz="2400" b="1" kern="1200" dirty="0" smtClean="0"/>
            <a:t> </a:t>
          </a:r>
          <a:r>
            <a:rPr lang="en-GB" sz="2400" b="1" kern="1200" dirty="0" err="1" smtClean="0"/>
            <a:t>cruciale</a:t>
          </a:r>
          <a:r>
            <a:rPr lang="en-GB" sz="2400" b="1" kern="1200" dirty="0" smtClean="0"/>
            <a:t>, </a:t>
          </a:r>
          <a:r>
            <a:rPr lang="en-GB" sz="2400" b="1" kern="1200" dirty="0" err="1" smtClean="0"/>
            <a:t>presente</a:t>
          </a:r>
          <a:r>
            <a:rPr lang="en-GB" sz="2400" b="1" kern="1200" dirty="0" smtClean="0"/>
            <a:t> in </a:t>
          </a:r>
          <a:r>
            <a:rPr lang="en-GB" sz="2400" b="1" kern="1200" dirty="0" err="1" smtClean="0"/>
            <a:t>una</a:t>
          </a:r>
          <a:r>
            <a:rPr lang="en-GB" sz="2400" b="1" kern="1200" dirty="0" smtClean="0"/>
            <a:t> </a:t>
          </a:r>
          <a:r>
            <a:rPr lang="en-GB" sz="2400" b="1" kern="1200" dirty="0" err="1" smtClean="0"/>
            <a:t>quantità</a:t>
          </a:r>
          <a:r>
            <a:rPr lang="en-GB" sz="2400" b="1" kern="1200" dirty="0" smtClean="0"/>
            <a:t> </a:t>
          </a:r>
          <a:r>
            <a:rPr lang="en-GB" sz="2400" b="1" kern="1200" dirty="0" err="1" smtClean="0"/>
            <a:t>enorme</a:t>
          </a:r>
          <a:r>
            <a:rPr lang="en-GB" sz="2400" b="1" kern="1200" dirty="0" smtClean="0"/>
            <a:t> di </a:t>
          </a:r>
          <a:r>
            <a:rPr lang="en-GB" sz="2400" b="1" kern="1200" dirty="0" err="1" smtClean="0"/>
            <a:t>dati</a:t>
          </a:r>
          <a:r>
            <a:rPr lang="en-GB" sz="2400" b="1" kern="1200" dirty="0" smtClean="0"/>
            <a:t> </a:t>
          </a:r>
          <a:r>
            <a:rPr lang="en-GB" sz="2400" b="1" kern="1200" dirty="0" err="1" smtClean="0"/>
            <a:t>pubblici</a:t>
          </a:r>
          <a:endParaRPr lang="it-IT" sz="2400" kern="1200" dirty="0"/>
        </a:p>
      </dsp:txBody>
      <dsp:txXfrm>
        <a:off x="61256" y="569744"/>
        <a:ext cx="7584929" cy="1132313"/>
      </dsp:txXfrm>
    </dsp:sp>
    <dsp:sp modelId="{60FAAA76-8DC7-43C9-8E05-E50E91B6B7F1}">
      <dsp:nvSpPr>
        <dsp:cNvPr id="0" name=""/>
        <dsp:cNvSpPr/>
      </dsp:nvSpPr>
      <dsp:spPr>
        <a:xfrm>
          <a:off x="0" y="1950514"/>
          <a:ext cx="7707441" cy="12548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1" kern="1200" dirty="0" smtClean="0"/>
            <a:t>E’ essenziale per collocare nel territorio unità statistiche</a:t>
          </a:r>
          <a:endParaRPr lang="it-IT" sz="2400" kern="1200" dirty="0"/>
        </a:p>
      </dsp:txBody>
      <dsp:txXfrm>
        <a:off x="61256" y="2011770"/>
        <a:ext cx="7584929" cy="1132313"/>
      </dsp:txXfrm>
    </dsp:sp>
    <dsp:sp modelId="{A5B3991F-DB95-4219-82E4-137A50A4361B}">
      <dsp:nvSpPr>
        <dsp:cNvPr id="0" name=""/>
        <dsp:cNvSpPr/>
      </dsp:nvSpPr>
      <dsp:spPr>
        <a:xfrm>
          <a:off x="0" y="3392539"/>
          <a:ext cx="7707441" cy="12548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it-IT" sz="2400" b="1" kern="1200" dirty="0" smtClean="0"/>
            <a:t>Può essere utilizzato come lista di campionamento in indagini di copertura</a:t>
          </a:r>
          <a:endParaRPr lang="it-IT" sz="2400" kern="1200" dirty="0"/>
        </a:p>
      </dsp:txBody>
      <dsp:txXfrm>
        <a:off x="61256" y="3453795"/>
        <a:ext cx="7584929"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1BBA1-0646-4630-A772-153CD1B61208}" type="datetimeFigureOut">
              <a:rPr lang="it-IT" smtClean="0"/>
              <a:t>25/05/2017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5ED5C-F7B0-44CB-8699-AD5A2270B4A8}" type="slidenum">
              <a:rPr lang="it-IT" smtClean="0"/>
              <a:t>‹N›</a:t>
            </a:fld>
            <a:endParaRPr lang="it-IT"/>
          </a:p>
        </p:txBody>
      </p:sp>
    </p:spTree>
    <p:extLst>
      <p:ext uri="{BB962C8B-B14F-4D97-AF65-F5344CB8AC3E}">
        <p14:creationId xmlns:p14="http://schemas.microsoft.com/office/powerpoint/2010/main" val="25700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This </a:t>
            </a:r>
            <a:r>
              <a:rPr lang="en-US" sz="1200" dirty="0" err="1" smtClean="0"/>
              <a:t>Sistem</a:t>
            </a:r>
            <a:r>
              <a:rPr lang="en-US" sz="1200" dirty="0" smtClean="0"/>
              <a:t> </a:t>
            </a:r>
            <a:r>
              <a:rPr lang="en-US" sz="1200" dirty="0" smtClean="0">
                <a:solidFill>
                  <a:schemeClr val="tx1">
                    <a:lumMod val="75000"/>
                    <a:lumOff val="25000"/>
                  </a:schemeClr>
                </a:solidFill>
              </a:rPr>
              <a:t>is composed by </a:t>
            </a:r>
            <a:r>
              <a:rPr lang="en-US" sz="1200" dirty="0" smtClean="0"/>
              <a:t>three sub-</a:t>
            </a:r>
            <a:r>
              <a:rPr lang="en-US" sz="1200" dirty="0" err="1" smtClean="0"/>
              <a:t>sistem</a:t>
            </a:r>
            <a:r>
              <a:rPr lang="en-US" sz="1200" dirty="0" smtClean="0"/>
              <a:t> of Registers: </a:t>
            </a:r>
            <a:r>
              <a:rPr lang="it-IT" sz="1200" dirty="0" smtClean="0"/>
              <a:t>Individui,</a:t>
            </a:r>
            <a:r>
              <a:rPr lang="it-IT" sz="1200" baseline="0" dirty="0" smtClean="0"/>
              <a:t> famiglie e coabitazioni (caserme, navi, alberghi, ospedali, case di cura, case famiglia)</a:t>
            </a:r>
            <a:r>
              <a:rPr lang="it-IT" sz="1200" dirty="0" smtClean="0"/>
              <a:t>, </a:t>
            </a:r>
            <a:r>
              <a:rPr lang="it-IT" sz="1200" dirty="0" err="1" smtClean="0"/>
              <a:t>Places</a:t>
            </a:r>
            <a:r>
              <a:rPr lang="it-IT" sz="1200" dirty="0" smtClean="0"/>
              <a:t> and  </a:t>
            </a:r>
            <a:r>
              <a:rPr lang="it-IT" sz="1200" dirty="0" err="1" smtClean="0"/>
              <a:t>Economic</a:t>
            </a:r>
            <a:r>
              <a:rPr lang="it-IT" sz="1200" dirty="0" smtClean="0"/>
              <a:t> </a:t>
            </a:r>
            <a:r>
              <a:rPr lang="it-IT" sz="1200" dirty="0" err="1" smtClean="0"/>
              <a:t>Units</a:t>
            </a:r>
            <a:r>
              <a:rPr lang="it-IT" sz="1200" dirty="0" smtClean="0"/>
              <a:t>. </a:t>
            </a:r>
          </a:p>
          <a:p>
            <a:endParaRPr lang="it-IT" sz="1200" dirty="0" smtClean="0"/>
          </a:p>
          <a:p>
            <a:r>
              <a:rPr lang="it-IT" sz="1200" dirty="0" err="1" smtClean="0"/>
              <a:t>We</a:t>
            </a:r>
            <a:r>
              <a:rPr lang="it-IT" sz="1200" dirty="0" smtClean="0"/>
              <a:t> </a:t>
            </a:r>
            <a:r>
              <a:rPr lang="it-IT" sz="1200" dirty="0" err="1" smtClean="0"/>
              <a:t>also</a:t>
            </a:r>
            <a:r>
              <a:rPr lang="it-IT" sz="1200" dirty="0" smtClean="0"/>
              <a:t> </a:t>
            </a:r>
            <a:r>
              <a:rPr lang="it-IT" sz="1200" dirty="0" err="1" smtClean="0"/>
              <a:t>have</a:t>
            </a:r>
            <a:r>
              <a:rPr lang="it-IT" sz="1200" dirty="0" smtClean="0"/>
              <a:t> a </a:t>
            </a:r>
            <a:r>
              <a:rPr lang="it-IT" sz="1200" dirty="0" err="1" smtClean="0"/>
              <a:t>fourth</a:t>
            </a:r>
            <a:r>
              <a:rPr lang="it-IT" sz="1200" dirty="0" smtClean="0"/>
              <a:t> </a:t>
            </a:r>
            <a:r>
              <a:rPr lang="it-IT" sz="1200" dirty="0" err="1" smtClean="0"/>
              <a:t>register</a:t>
            </a:r>
            <a:r>
              <a:rPr lang="it-IT" sz="1200" dirty="0" smtClean="0"/>
              <a:t> for the </a:t>
            </a:r>
            <a:r>
              <a:rPr lang="it-IT" sz="1200" dirty="0" err="1" smtClean="0"/>
              <a:t>Activities</a:t>
            </a:r>
            <a:r>
              <a:rPr lang="it-IT" sz="1200" dirty="0" smtClean="0"/>
              <a:t>. T</a:t>
            </a:r>
            <a:r>
              <a:rPr lang="en-US" sz="1200" dirty="0" smtClean="0"/>
              <a:t>his last register is particular because it does not correspond to an entity like the others, but it represents the relationships between them. </a:t>
            </a:r>
          </a:p>
          <a:p>
            <a:endParaRPr lang="en-US" sz="1200" dirty="0" smtClean="0"/>
          </a:p>
          <a:p>
            <a:r>
              <a:rPr lang="en-US" sz="1200" dirty="0" smtClean="0"/>
              <a:t>Specifically the relationships, as working or </a:t>
            </a:r>
            <a:r>
              <a:rPr lang="en-US" sz="1200" dirty="0" err="1" smtClean="0"/>
              <a:t>studing</a:t>
            </a:r>
            <a:r>
              <a:rPr lang="en-US" sz="1200" dirty="0" smtClean="0"/>
              <a:t>, between Individuals and Economic Units.</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4F11745C-B2B7-4CF8-A823-9D344BE02C24}" type="slidenum">
              <a:rPr lang="it-IT" smtClean="0"/>
              <a:t>2</a:t>
            </a:fld>
            <a:endParaRPr lang="it-IT"/>
          </a:p>
        </p:txBody>
      </p:sp>
    </p:spTree>
    <p:extLst>
      <p:ext uri="{BB962C8B-B14F-4D97-AF65-F5344CB8AC3E}">
        <p14:creationId xmlns:p14="http://schemas.microsoft.com/office/powerpoint/2010/main" val="205111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171289" indent="-171289" algn="just" defTabSz="914272">
              <a:buFont typeface="Wingdings" panose="05000000000000000000" pitchFamily="2" charset="2"/>
              <a:buChar char="§"/>
              <a:defRPr/>
            </a:pPr>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a:t>
            </a:fld>
            <a:endParaRPr lang="it-IT" dirty="0"/>
          </a:p>
        </p:txBody>
      </p:sp>
    </p:spTree>
    <p:extLst>
      <p:ext uri="{BB962C8B-B14F-4D97-AF65-F5344CB8AC3E}">
        <p14:creationId xmlns:p14="http://schemas.microsoft.com/office/powerpoint/2010/main" val="373807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xfrm>
            <a:off x="1371600" y="1143000"/>
            <a:ext cx="4114800" cy="3086100"/>
          </a:xfrm>
          <a:ln/>
        </p:spPr>
      </p:sp>
      <p:sp>
        <p:nvSpPr>
          <p:cNvPr id="62467" name="Segnaposto note 2"/>
          <p:cNvSpPr>
            <a:spLocks noGrp="1"/>
          </p:cNvSpPr>
          <p:nvPr>
            <p:ph type="body" idx="1"/>
          </p:nvPr>
        </p:nvSpPr>
        <p:spPr>
          <a:noFill/>
          <a:ln/>
        </p:spPr>
        <p:txBody>
          <a:bodyPr/>
          <a:lstStyle/>
          <a:p>
            <a:r>
              <a:rPr lang="en-US" dirty="0" smtClean="0"/>
              <a:t>The quality of the addresses is increasingly important both because it allows you to collect and analyze better the statistics, both because it enhances and speeds up the exchange of administrative data between citizens and institutions as well as trade in goods and services between institutions, citizens and businesses in many daily activities that affect them.</a:t>
            </a:r>
            <a:endParaRPr lang="it-IT" dirty="0" smtClean="0"/>
          </a:p>
        </p:txBody>
      </p:sp>
      <p:sp>
        <p:nvSpPr>
          <p:cNvPr id="62468" name="Segnaposto numero diapositiva 3"/>
          <p:cNvSpPr txBox="1">
            <a:spLocks noGrp="1"/>
          </p:cNvSpPr>
          <p:nvPr/>
        </p:nvSpPr>
        <p:spPr bwMode="auto">
          <a:xfrm>
            <a:off x="3883562" y="8685286"/>
            <a:ext cx="2972856" cy="457272"/>
          </a:xfrm>
          <a:prstGeom prst="rect">
            <a:avLst/>
          </a:prstGeom>
          <a:noFill/>
          <a:ln w="9525">
            <a:noFill/>
            <a:miter lim="800000"/>
            <a:headEnd/>
            <a:tailEnd/>
          </a:ln>
        </p:spPr>
        <p:txBody>
          <a:bodyPr lIns="87588" tIns="43794" rIns="87588" bIns="43794" anchor="b"/>
          <a:lstStyle/>
          <a:p>
            <a:pPr algn="r"/>
            <a:fld id="{7DCCA796-6313-48B6-9A4E-A6C9E96EF278}" type="slidenum">
              <a:rPr lang="it-IT" sz="1100"/>
              <a:pPr algn="r"/>
              <a:t>8</a:t>
            </a:fld>
            <a:endParaRPr lang="it-IT"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a:xfrm>
            <a:off x="1371600" y="1143000"/>
            <a:ext cx="4114800" cy="3086100"/>
          </a:xfrm>
          <a:ln/>
        </p:spPr>
      </p:sp>
      <p:sp>
        <p:nvSpPr>
          <p:cNvPr id="62467" name="Segnaposto note 2"/>
          <p:cNvSpPr>
            <a:spLocks noGrp="1"/>
          </p:cNvSpPr>
          <p:nvPr>
            <p:ph type="body" idx="1"/>
          </p:nvPr>
        </p:nvSpPr>
        <p:spPr>
          <a:noFill/>
          <a:ln/>
        </p:spPr>
        <p:txBody>
          <a:bodyPr/>
          <a:lstStyle/>
          <a:p>
            <a:endParaRPr lang="it-IT" smtClean="0"/>
          </a:p>
        </p:txBody>
      </p:sp>
      <p:sp>
        <p:nvSpPr>
          <p:cNvPr id="62468" name="Segnaposto numero diapositiva 3"/>
          <p:cNvSpPr txBox="1">
            <a:spLocks noGrp="1"/>
          </p:cNvSpPr>
          <p:nvPr/>
        </p:nvSpPr>
        <p:spPr bwMode="auto">
          <a:xfrm>
            <a:off x="3883562" y="8685286"/>
            <a:ext cx="2972856" cy="457272"/>
          </a:xfrm>
          <a:prstGeom prst="rect">
            <a:avLst/>
          </a:prstGeom>
          <a:noFill/>
          <a:ln w="9525">
            <a:noFill/>
            <a:miter lim="800000"/>
            <a:headEnd/>
            <a:tailEnd/>
          </a:ln>
        </p:spPr>
        <p:txBody>
          <a:bodyPr lIns="87588" tIns="43794" rIns="87588" bIns="43794" anchor="b"/>
          <a:lstStyle/>
          <a:p>
            <a:pPr algn="r"/>
            <a:fld id="{7DCCA796-6313-48B6-9A4E-A6C9E96EF278}" type="slidenum">
              <a:rPr lang="it-IT" sz="1100"/>
              <a:pPr algn="r"/>
              <a:t>13</a:t>
            </a:fld>
            <a:endParaRPr lang="it-IT"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smtClean="0"/>
              <a:t>The data architecture is designed to ensure a record-level integration. </a:t>
            </a:r>
          </a:p>
          <a:p>
            <a:endParaRPr lang="en-US" sz="1200" dirty="0" smtClean="0"/>
          </a:p>
          <a:p>
            <a:r>
              <a:rPr lang="en-US" sz="1200" dirty="0" smtClean="0"/>
              <a:t>We can see how individuals registry units are identified by an ID,</a:t>
            </a:r>
          </a:p>
          <a:p>
            <a:r>
              <a:rPr lang="en-US" sz="1200" dirty="0" smtClean="0"/>
              <a:t>and the resident location is an id that points to the corresponding ID in the register of places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Similarly</a:t>
            </a:r>
            <a:r>
              <a:rPr lang="en-US" sz="1200" baseline="0" dirty="0" smtClean="0"/>
              <a:t> ,</a:t>
            </a:r>
            <a:r>
              <a:rPr lang="en-US" sz="1200" dirty="0" smtClean="0"/>
              <a:t> the </a:t>
            </a:r>
            <a:r>
              <a:rPr lang="en-US" sz="1200" dirty="0" err="1" smtClean="0"/>
              <a:t>labour</a:t>
            </a:r>
            <a:r>
              <a:rPr lang="en-US" sz="1200" dirty="0" smtClean="0"/>
              <a:t> relationships register represents</a:t>
            </a:r>
            <a:r>
              <a:rPr lang="en-US" sz="1200" baseline="0" dirty="0" smtClean="0"/>
              <a:t>  the LEED (</a:t>
            </a:r>
            <a:r>
              <a:rPr lang="it-IT" sz="1100" b="0" i="0" kern="1200" dirty="0" err="1" smtClean="0">
                <a:solidFill>
                  <a:schemeClr val="tx1"/>
                </a:solidFill>
                <a:effectLst/>
                <a:latin typeface="+mn-lt"/>
                <a:ea typeface="+mn-ea"/>
                <a:cs typeface="+mn-cs"/>
              </a:rPr>
              <a:t>Linked</a:t>
            </a:r>
            <a:r>
              <a:rPr lang="it-IT" sz="1100" b="0" i="0" kern="1200" dirty="0" smtClean="0">
                <a:solidFill>
                  <a:schemeClr val="tx1"/>
                </a:solidFill>
                <a:effectLst/>
                <a:latin typeface="+mn-lt"/>
                <a:ea typeface="+mn-ea"/>
                <a:cs typeface="+mn-cs"/>
              </a:rPr>
              <a:t> </a:t>
            </a:r>
            <a:r>
              <a:rPr lang="it-IT" sz="1100" b="1" i="0" kern="1200" dirty="0" err="1" smtClean="0">
                <a:solidFill>
                  <a:schemeClr val="tx1"/>
                </a:solidFill>
                <a:effectLst/>
                <a:latin typeface="+mn-lt"/>
                <a:ea typeface="+mn-ea"/>
                <a:cs typeface="+mn-cs"/>
              </a:rPr>
              <a:t>Employer</a:t>
            </a:r>
            <a:r>
              <a:rPr lang="it-IT" sz="1100" b="0" i="0" kern="1200" dirty="0" err="1" smtClean="0">
                <a:solidFill>
                  <a:schemeClr val="tx1"/>
                </a:solidFill>
                <a:effectLst/>
                <a:latin typeface="+mn-lt"/>
                <a:ea typeface="+mn-ea"/>
                <a:cs typeface="+mn-cs"/>
              </a:rPr>
              <a:t>-</a:t>
            </a:r>
            <a:r>
              <a:rPr lang="it-IT" sz="1100" b="1" i="0" kern="1200" dirty="0" err="1" smtClean="0">
                <a:solidFill>
                  <a:schemeClr val="tx1"/>
                </a:solidFill>
                <a:effectLst/>
                <a:latin typeface="+mn-lt"/>
                <a:ea typeface="+mn-ea"/>
                <a:cs typeface="+mn-cs"/>
              </a:rPr>
              <a:t>Employee</a:t>
            </a:r>
            <a:r>
              <a:rPr lang="it-IT" sz="1100" b="0" i="0" kern="1200" dirty="0" smtClean="0">
                <a:solidFill>
                  <a:schemeClr val="tx1"/>
                </a:solidFill>
                <a:effectLst/>
                <a:latin typeface="+mn-lt"/>
                <a:ea typeface="+mn-ea"/>
                <a:cs typeface="+mn-cs"/>
              </a:rPr>
              <a:t> Data) </a:t>
            </a:r>
            <a:r>
              <a:rPr lang="it-IT" sz="1100" b="0" i="0" kern="1200" dirty="0" err="1" smtClean="0">
                <a:solidFill>
                  <a:schemeClr val="tx1"/>
                </a:solidFill>
                <a:effectLst/>
                <a:latin typeface="+mn-lt"/>
                <a:ea typeface="+mn-ea"/>
                <a:cs typeface="+mn-cs"/>
              </a:rPr>
              <a:t>relationships</a:t>
            </a:r>
            <a:r>
              <a:rPr lang="it-IT" sz="1100" b="0" i="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100" b="0" i="0" kern="1200" dirty="0" err="1" smtClean="0">
                <a:solidFill>
                  <a:schemeClr val="tx1"/>
                </a:solidFill>
                <a:effectLst/>
                <a:latin typeface="+mn-lt"/>
                <a:ea typeface="+mn-ea"/>
                <a:cs typeface="+mn-cs"/>
              </a:rPr>
              <a:t>Where</a:t>
            </a:r>
            <a:r>
              <a:rPr lang="it-IT" sz="1100" b="0" i="0" kern="1200" dirty="0" smtClean="0">
                <a:solidFill>
                  <a:schemeClr val="tx1"/>
                </a:solidFill>
                <a:effectLst/>
                <a:latin typeface="+mn-lt"/>
                <a:ea typeface="+mn-ea"/>
                <a:cs typeface="+mn-cs"/>
              </a:rPr>
              <a:t> the </a:t>
            </a:r>
            <a:r>
              <a:rPr lang="it-IT" sz="1100" dirty="0" err="1" smtClean="0"/>
              <a:t>Id_employee</a:t>
            </a:r>
            <a:r>
              <a:rPr lang="it-IT" sz="1100" dirty="0" smtClean="0"/>
              <a:t> </a:t>
            </a:r>
            <a:r>
              <a:rPr lang="it-IT" sz="1100" b="0" i="0" kern="1200" baseline="0" dirty="0" err="1" smtClean="0">
                <a:solidFill>
                  <a:schemeClr val="tx1"/>
                </a:solidFill>
                <a:effectLst/>
                <a:latin typeface="+mn-lt"/>
                <a:ea typeface="+mn-ea"/>
                <a:cs typeface="+mn-cs"/>
              </a:rPr>
              <a:t>is</a:t>
            </a:r>
            <a:r>
              <a:rPr lang="it-IT" sz="1100" b="0" i="0" kern="1200" baseline="0" dirty="0" smtClean="0">
                <a:solidFill>
                  <a:schemeClr val="tx1"/>
                </a:solidFill>
                <a:effectLst/>
                <a:latin typeface="+mn-lt"/>
                <a:ea typeface="+mn-ea"/>
                <a:cs typeface="+mn-cs"/>
              </a:rPr>
              <a:t> the </a:t>
            </a:r>
            <a:r>
              <a:rPr lang="it-IT" sz="1100" b="0" i="0" kern="1200" baseline="0" dirty="0" err="1" smtClean="0">
                <a:solidFill>
                  <a:schemeClr val="tx1"/>
                </a:solidFill>
                <a:effectLst/>
                <a:latin typeface="+mn-lt"/>
                <a:ea typeface="+mn-ea"/>
                <a:cs typeface="+mn-cs"/>
              </a:rPr>
              <a:t>foreignkey</a:t>
            </a:r>
            <a:r>
              <a:rPr lang="it-IT" sz="1100" b="0" i="0" kern="1200" baseline="0" dirty="0" smtClean="0">
                <a:solidFill>
                  <a:schemeClr val="tx1"/>
                </a:solidFill>
                <a:effectLst/>
                <a:latin typeface="+mn-lt"/>
                <a:ea typeface="+mn-ea"/>
                <a:cs typeface="+mn-cs"/>
              </a:rPr>
              <a:t> to the </a:t>
            </a:r>
            <a:r>
              <a:rPr lang="it-IT" sz="1200" dirty="0" smtClean="0"/>
              <a:t>Base </a:t>
            </a:r>
            <a:r>
              <a:rPr lang="it-IT" sz="1200" dirty="0" err="1" smtClean="0"/>
              <a:t>Register</a:t>
            </a:r>
            <a:r>
              <a:rPr lang="it-IT" sz="1200" dirty="0" smtClean="0"/>
              <a:t> of </a:t>
            </a:r>
            <a:r>
              <a:rPr lang="it-IT" sz="1200" dirty="0" err="1" smtClean="0"/>
              <a:t>Individuals</a:t>
            </a:r>
            <a:r>
              <a:rPr lang="it-IT" sz="1200" dirty="0" smtClean="0"/>
              <a:t> and the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0" i="0" kern="1200" dirty="0" err="1" smtClean="0">
                <a:solidFill>
                  <a:schemeClr val="tx1"/>
                </a:solidFill>
                <a:effectLst/>
                <a:latin typeface="+mn-lt"/>
                <a:ea typeface="+mn-ea"/>
                <a:cs typeface="+mn-cs"/>
              </a:rPr>
              <a:t>id_employer</a:t>
            </a:r>
            <a:r>
              <a:rPr lang="it-IT" sz="1200" b="0" i="0" kern="1200" dirty="0" smtClean="0">
                <a:solidFill>
                  <a:schemeClr val="tx1"/>
                </a:solidFill>
                <a:effectLst/>
                <a:latin typeface="+mn-lt"/>
                <a:ea typeface="+mn-ea"/>
                <a:cs typeface="+mn-cs"/>
              </a:rPr>
              <a:t> </a:t>
            </a:r>
            <a:r>
              <a:rPr lang="it-IT" sz="1100" b="0" i="0" kern="1200" baseline="0" dirty="0" err="1" smtClean="0">
                <a:solidFill>
                  <a:schemeClr val="tx1"/>
                </a:solidFill>
                <a:effectLst/>
                <a:latin typeface="+mn-lt"/>
                <a:ea typeface="+mn-ea"/>
                <a:cs typeface="+mn-cs"/>
              </a:rPr>
              <a:t>is</a:t>
            </a:r>
            <a:r>
              <a:rPr lang="it-IT" sz="1100" b="0" i="0" kern="1200" baseline="0" dirty="0" smtClean="0">
                <a:solidFill>
                  <a:schemeClr val="tx1"/>
                </a:solidFill>
                <a:effectLst/>
                <a:latin typeface="+mn-lt"/>
                <a:ea typeface="+mn-ea"/>
                <a:cs typeface="+mn-cs"/>
              </a:rPr>
              <a:t> the </a:t>
            </a:r>
            <a:r>
              <a:rPr lang="it-IT" sz="1100" b="0" i="0" kern="1200" baseline="0" dirty="0" err="1" smtClean="0">
                <a:solidFill>
                  <a:schemeClr val="tx1"/>
                </a:solidFill>
                <a:effectLst/>
                <a:latin typeface="+mn-lt"/>
                <a:ea typeface="+mn-ea"/>
                <a:cs typeface="+mn-cs"/>
              </a:rPr>
              <a:t>foreignkey</a:t>
            </a:r>
            <a:r>
              <a:rPr lang="it-IT" sz="1100" b="0" i="0" kern="1200" baseline="0" dirty="0" smtClean="0">
                <a:solidFill>
                  <a:schemeClr val="tx1"/>
                </a:solidFill>
                <a:effectLst/>
                <a:latin typeface="+mn-lt"/>
                <a:ea typeface="+mn-ea"/>
                <a:cs typeface="+mn-cs"/>
              </a:rPr>
              <a:t> to the </a:t>
            </a:r>
            <a:r>
              <a:rPr lang="it-IT" sz="1200" dirty="0" smtClean="0"/>
              <a:t>Base </a:t>
            </a:r>
            <a:r>
              <a:rPr lang="it-IT" sz="1200" dirty="0" err="1" smtClean="0"/>
              <a:t>Register</a:t>
            </a:r>
            <a:r>
              <a:rPr lang="it-IT" sz="1200" dirty="0" smtClean="0"/>
              <a:t> of </a:t>
            </a:r>
            <a:r>
              <a:rPr lang="it-IT" sz="1200" dirty="0" err="1" smtClean="0"/>
              <a:t>Economic</a:t>
            </a:r>
            <a:r>
              <a:rPr lang="it-IT" sz="1200" dirty="0" smtClean="0"/>
              <a:t> </a:t>
            </a:r>
            <a:r>
              <a:rPr lang="it-IT" sz="1200" dirty="0" err="1" smtClean="0"/>
              <a:t>Units</a:t>
            </a:r>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Note </a:t>
            </a:r>
            <a:r>
              <a:rPr lang="it-IT" sz="1200" dirty="0" err="1" smtClean="0"/>
              <a:t>that</a:t>
            </a:r>
            <a:r>
              <a:rPr lang="it-IT" sz="1200" dirty="0" smtClean="0"/>
              <a:t> ISSR integrate </a:t>
            </a:r>
            <a:r>
              <a:rPr lang="it-IT" sz="1200" dirty="0" err="1" smtClean="0"/>
              <a:t>Records</a:t>
            </a:r>
            <a:r>
              <a:rPr lang="it-IT" sz="1200" dirty="0" smtClean="0"/>
              <a:t> (</a:t>
            </a:r>
            <a:r>
              <a:rPr lang="it-IT" sz="1200" dirty="0" err="1" smtClean="0"/>
              <a:t>microdata</a:t>
            </a:r>
            <a:r>
              <a:rPr lang="it-IT" sz="1200" dirty="0" smtClean="0"/>
              <a:t>) and </a:t>
            </a:r>
            <a:r>
              <a:rPr lang="it-IT" sz="1200" dirty="0" err="1" smtClean="0"/>
              <a:t>not</a:t>
            </a:r>
            <a:r>
              <a:rPr lang="it-IT" sz="1200" dirty="0" smtClean="0"/>
              <a:t> </a:t>
            </a:r>
            <a:r>
              <a:rPr lang="it-IT" sz="1200" dirty="0" err="1" smtClean="0"/>
              <a:t>cubes</a:t>
            </a:r>
            <a:r>
              <a:rPr lang="it-IT" sz="1200" dirty="0" smtClean="0"/>
              <a:t> (</a:t>
            </a:r>
            <a:r>
              <a:rPr lang="it-IT" sz="1200" dirty="0" err="1" smtClean="0"/>
              <a:t>macrodate</a:t>
            </a:r>
            <a:r>
              <a:rPr lang="it-IT" sz="1200" dirty="0" smtClean="0"/>
              <a:t>)</a:t>
            </a:r>
          </a:p>
        </p:txBody>
      </p:sp>
      <p:sp>
        <p:nvSpPr>
          <p:cNvPr id="4" name="Segnaposto numero diapositiva 3"/>
          <p:cNvSpPr>
            <a:spLocks noGrp="1"/>
          </p:cNvSpPr>
          <p:nvPr>
            <p:ph type="sldNum" sz="quarter" idx="10"/>
          </p:nvPr>
        </p:nvSpPr>
        <p:spPr/>
        <p:txBody>
          <a:bodyPr/>
          <a:lstStyle/>
          <a:p>
            <a:fld id="{4F11745C-B2B7-4CF8-A823-9D344BE02C24}" type="slidenum">
              <a:rPr lang="it-IT" smtClean="0"/>
              <a:t>14</a:t>
            </a:fld>
            <a:endParaRPr lang="it-IT"/>
          </a:p>
        </p:txBody>
      </p:sp>
    </p:spTree>
    <p:extLst>
      <p:ext uri="{BB962C8B-B14F-4D97-AF65-F5344CB8AC3E}">
        <p14:creationId xmlns:p14="http://schemas.microsoft.com/office/powerpoint/2010/main" val="205111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18872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481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0528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89021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9DC0F17-B556-A148-93D6-180038A225EF}" type="datetimeFigureOut">
              <a:rPr lang="it-IT" smtClean="0"/>
              <a:t>25/05/2017</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p:nvPr userDrawn="1"/>
        </p:nvSpPr>
        <p:spPr>
          <a:xfrm>
            <a:off x="777875" y="0"/>
            <a:ext cx="7543800" cy="381000"/>
          </a:xfrm>
          <a:prstGeom prst="rect">
            <a:avLst/>
          </a:prstGeom>
          <a:solidFill>
            <a:srgbClr val="7F1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Times New Roman" pitchFamily="-28" charset="0"/>
              <a:buNone/>
              <a:defRPr/>
            </a:pPr>
            <a:endParaRPr lang="en-US"/>
          </a:p>
        </p:txBody>
      </p:sp>
      <p:cxnSp>
        <p:nvCxnSpPr>
          <p:cNvPr id="9" name="Connettore 1 8"/>
          <p:cNvCxnSpPr/>
          <p:nvPr userDrawn="1"/>
        </p:nvCxnSpPr>
        <p:spPr>
          <a:xfrm>
            <a:off x="777875" y="6254519"/>
            <a:ext cx="7543800" cy="0"/>
          </a:xfrm>
          <a:prstGeom prst="line">
            <a:avLst/>
          </a:prstGeom>
          <a:ln>
            <a:solidFill>
              <a:srgbClr val="7F142A"/>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marchio 2.jp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558379" y="6346121"/>
            <a:ext cx="806786" cy="335805"/>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9143999" cy="6858000"/>
          </a:xfrm>
          <a:prstGeom prst="rect">
            <a:avLst/>
          </a:prstGeom>
          <a:blipFill dpi="0" rotWithShape="1">
            <a:blip r:embed="rId2">
              <a:alphaModFix amt="37000"/>
              <a:extLst>
                <a:ext uri="{BEBA8EAE-BF5A-486C-A8C5-ECC9F3942E4B}">
                  <a14:imgProps xmlns:a14="http://schemas.microsoft.com/office/drawing/2010/main">
                    <a14:imgLayer r:embed="rId3">
                      <a14:imgEffect>
                        <a14:saturation sat="105000"/>
                      </a14:imgEffect>
                      <a14:imgEffect>
                        <a14:brightnessContrast bright="55000" contrast="-19000"/>
                      </a14:imgEffect>
                    </a14:imgLayer>
                  </a14:imgProps>
                </a:ext>
                <a:ext uri="{28A0092B-C50C-407E-A947-70E740481C1C}">
                  <a14:useLocalDpi xmlns:a14="http://schemas.microsoft.com/office/drawing/2010/main" val="0"/>
                </a:ext>
              </a:extLst>
            </a:blip>
            <a:srcRect/>
            <a:stretch>
              <a:fillRect/>
            </a:stretch>
          </a:blipFill>
          <a:effectLst>
            <a:reflection endPos="0" dist="50800" dir="5400000" sy="-100000" algn="bl" rotWithShape="0"/>
          </a:effectLst>
        </p:spPr>
        <p:txBody>
          <a:bodyPr wrap="square" rtlCol="0">
            <a:spAutoFit/>
          </a:bodyPr>
          <a:lstStyle/>
          <a:p>
            <a:endParaRPr lang="it-IT" dirty="0"/>
          </a:p>
        </p:txBody>
      </p:sp>
      <p:sp>
        <p:nvSpPr>
          <p:cNvPr id="5" name="CasellaDiTesto 4"/>
          <p:cNvSpPr txBox="1"/>
          <p:nvPr/>
        </p:nvSpPr>
        <p:spPr>
          <a:xfrm>
            <a:off x="682958" y="1626695"/>
            <a:ext cx="7551737" cy="3477875"/>
          </a:xfrm>
          <a:prstGeom prst="rect">
            <a:avLst/>
          </a:prstGeom>
          <a:noFill/>
        </p:spPr>
        <p:txBody>
          <a:bodyPr wrap="square" rtlCol="0">
            <a:spAutoFit/>
          </a:bodyPr>
          <a:lstStyle/>
          <a:p>
            <a:r>
              <a:rPr lang="it-IT" sz="2800" b="1" dirty="0" smtClean="0">
                <a:solidFill>
                  <a:srgbClr val="7F142A"/>
                </a:solidFill>
              </a:rPr>
              <a:t>L’integrazione </a:t>
            </a:r>
            <a:r>
              <a:rPr lang="it-IT" sz="2800" b="1" dirty="0">
                <a:solidFill>
                  <a:srgbClr val="7F142A"/>
                </a:solidFill>
              </a:rPr>
              <a:t>del dato statistico e del dato geografico: </a:t>
            </a:r>
            <a:r>
              <a:rPr lang="it-IT" sz="2800" b="1" dirty="0" smtClean="0">
                <a:solidFill>
                  <a:srgbClr val="7F142A"/>
                </a:solidFill>
              </a:rPr>
              <a:t>dall’ANNCSU </a:t>
            </a:r>
            <a:r>
              <a:rPr lang="it-IT" sz="2800" b="1" dirty="0">
                <a:solidFill>
                  <a:srgbClr val="7F142A"/>
                </a:solidFill>
              </a:rPr>
              <a:t>al Registro delle unità geografiche </a:t>
            </a:r>
            <a:r>
              <a:rPr lang="it-IT" sz="2800" b="1" dirty="0" smtClean="0">
                <a:solidFill>
                  <a:srgbClr val="7F142A"/>
                </a:solidFill>
              </a:rPr>
              <a:t>e territoriali</a:t>
            </a:r>
          </a:p>
          <a:p>
            <a:endParaRPr lang="it-IT" sz="2200" b="1" dirty="0" smtClean="0">
              <a:solidFill>
                <a:srgbClr val="7F142A"/>
              </a:solidFill>
            </a:endParaRPr>
          </a:p>
          <a:p>
            <a:endParaRPr lang="it-IT" sz="2200" b="1" dirty="0">
              <a:solidFill>
                <a:srgbClr val="7F142A"/>
              </a:solidFill>
            </a:endParaRPr>
          </a:p>
          <a:p>
            <a:endParaRPr lang="it-IT" sz="2200" b="1" dirty="0">
              <a:solidFill>
                <a:srgbClr val="7F142A"/>
              </a:solidFill>
            </a:endParaRPr>
          </a:p>
          <a:p>
            <a:r>
              <a:rPr lang="it-IT" b="1" dirty="0" smtClean="0">
                <a:solidFill>
                  <a:srgbClr val="7F142A"/>
                </a:solidFill>
              </a:rPr>
              <a:t>Davide Fardelli</a:t>
            </a:r>
          </a:p>
          <a:p>
            <a:endParaRPr lang="it-IT" sz="1000" b="1" dirty="0">
              <a:solidFill>
                <a:srgbClr val="7F142A"/>
              </a:solidFill>
            </a:endParaRPr>
          </a:p>
          <a:p>
            <a:r>
              <a:rPr lang="it-IT" sz="1400" b="1" dirty="0" smtClean="0">
                <a:solidFill>
                  <a:srgbClr val="7F142A"/>
                </a:solidFill>
              </a:rPr>
              <a:t>25 maggio 2017</a:t>
            </a:r>
          </a:p>
          <a:p>
            <a:endParaRPr lang="it-IT" sz="1400" b="1" dirty="0" smtClean="0">
              <a:solidFill>
                <a:srgbClr val="7F142A"/>
              </a:solidFill>
            </a:endParaRPr>
          </a:p>
          <a:p>
            <a:r>
              <a:rPr lang="it-IT" sz="1400" b="1" dirty="0" smtClean="0">
                <a:solidFill>
                  <a:srgbClr val="7F142A"/>
                </a:solidFill>
              </a:rPr>
              <a:t>FORUM PA</a:t>
            </a:r>
            <a:endParaRPr lang="it-IT" sz="1400" b="1" dirty="0">
              <a:solidFill>
                <a:srgbClr val="7F142A"/>
              </a:solidFill>
            </a:endParaRPr>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po 33"/>
          <p:cNvGrpSpPr/>
          <p:nvPr/>
        </p:nvGrpSpPr>
        <p:grpSpPr>
          <a:xfrm>
            <a:off x="437393" y="984645"/>
            <a:ext cx="8110656" cy="1098057"/>
            <a:chOff x="437393" y="984645"/>
            <a:chExt cx="8110656" cy="1098057"/>
          </a:xfrm>
        </p:grpSpPr>
        <p:grpSp>
          <p:nvGrpSpPr>
            <p:cNvPr id="30" name="Gruppo 29"/>
            <p:cNvGrpSpPr/>
            <p:nvPr/>
          </p:nvGrpSpPr>
          <p:grpSpPr>
            <a:xfrm>
              <a:off x="437393" y="984645"/>
              <a:ext cx="1608717" cy="1056592"/>
              <a:chOff x="437393" y="984645"/>
              <a:chExt cx="1608717" cy="1056592"/>
            </a:xfrm>
          </p:grpSpPr>
          <p:sp>
            <p:nvSpPr>
              <p:cNvPr id="5" name="AutoShape 95"/>
              <p:cNvSpPr>
                <a:spLocks noChangeArrowheads="1"/>
              </p:cNvSpPr>
              <p:nvPr/>
            </p:nvSpPr>
            <p:spPr bwMode="auto">
              <a:xfrm>
                <a:off x="532787" y="984645"/>
                <a:ext cx="1310658" cy="1056592"/>
              </a:xfrm>
              <a:prstGeom prst="can">
                <a:avLst>
                  <a:gd name="adj" fmla="val 25000"/>
                </a:avLst>
              </a:prstGeom>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it-IT"/>
              </a:p>
            </p:txBody>
          </p:sp>
          <p:sp>
            <p:nvSpPr>
              <p:cNvPr id="6" name="Text Box 96"/>
              <p:cNvSpPr txBox="1">
                <a:spLocks noChangeArrowheads="1"/>
              </p:cNvSpPr>
              <p:nvPr/>
            </p:nvSpPr>
            <p:spPr bwMode="auto">
              <a:xfrm>
                <a:off x="437393" y="1297872"/>
                <a:ext cx="1608717" cy="523220"/>
              </a:xfrm>
              <a:prstGeom prst="rect">
                <a:avLst/>
              </a:prstGeom>
              <a:noFill/>
              <a:ln w="9525">
                <a:noFill/>
                <a:miter lim="800000"/>
                <a:headEnd/>
                <a:tailEnd/>
              </a:ln>
              <a:effectLst/>
            </p:spPr>
            <p:txBody>
              <a:bodyPr wrap="square">
                <a:spAutoFit/>
              </a:bodyPr>
              <a:lstStyle/>
              <a:p>
                <a:pPr algn="ctr" eaLnBrk="0" hangingPunct="0">
                  <a:buClrTx/>
                  <a:buFontTx/>
                  <a:buNone/>
                </a:pPr>
                <a:r>
                  <a:rPr lang="it-IT" sz="1400" b="1" u="none" dirty="0" smtClean="0">
                    <a:solidFill>
                      <a:schemeClr val="bg1"/>
                    </a:solidFill>
                  </a:rPr>
                  <a:t>Indirizzario</a:t>
                </a:r>
              </a:p>
              <a:p>
                <a:pPr algn="ctr" eaLnBrk="0" hangingPunct="0">
                  <a:buClrTx/>
                  <a:buFontTx/>
                  <a:buNone/>
                </a:pPr>
                <a:r>
                  <a:rPr lang="it-IT" sz="1400" b="1" dirty="0" smtClean="0">
                    <a:solidFill>
                      <a:schemeClr val="bg1"/>
                    </a:solidFill>
                  </a:rPr>
                  <a:t>SGR</a:t>
                </a:r>
                <a:endParaRPr lang="it-IT" sz="1400" b="1" u="none" dirty="0">
                  <a:solidFill>
                    <a:schemeClr val="bg1"/>
                  </a:solidFill>
                </a:endParaRPr>
              </a:p>
            </p:txBody>
          </p:sp>
        </p:grpSp>
        <p:grpSp>
          <p:nvGrpSpPr>
            <p:cNvPr id="39" name="Gruppo 38"/>
            <p:cNvGrpSpPr/>
            <p:nvPr/>
          </p:nvGrpSpPr>
          <p:grpSpPr>
            <a:xfrm>
              <a:off x="2501469" y="984645"/>
              <a:ext cx="1608717" cy="1056592"/>
              <a:chOff x="2501469" y="984645"/>
              <a:chExt cx="1608717" cy="1056592"/>
            </a:xfrm>
          </p:grpSpPr>
          <p:sp>
            <p:nvSpPr>
              <p:cNvPr id="7" name="AutoShape 95"/>
              <p:cNvSpPr>
                <a:spLocks noChangeArrowheads="1"/>
              </p:cNvSpPr>
              <p:nvPr/>
            </p:nvSpPr>
            <p:spPr bwMode="auto">
              <a:xfrm>
                <a:off x="2621019" y="984645"/>
                <a:ext cx="1310658" cy="1056592"/>
              </a:xfrm>
              <a:prstGeom prst="can">
                <a:avLst>
                  <a:gd name="adj" fmla="val 25000"/>
                </a:avLst>
              </a:prstGeom>
              <a:ln>
                <a:noFill/>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it-IT"/>
              </a:p>
            </p:txBody>
          </p:sp>
          <p:sp>
            <p:nvSpPr>
              <p:cNvPr id="8" name="Text Box 96"/>
              <p:cNvSpPr txBox="1">
                <a:spLocks noChangeArrowheads="1"/>
              </p:cNvSpPr>
              <p:nvPr/>
            </p:nvSpPr>
            <p:spPr bwMode="auto">
              <a:xfrm>
                <a:off x="2501469" y="1312922"/>
                <a:ext cx="1608717" cy="523220"/>
              </a:xfrm>
              <a:prstGeom prst="rect">
                <a:avLst/>
              </a:prstGeom>
              <a:noFill/>
              <a:ln w="9525">
                <a:noFill/>
                <a:miter lim="800000"/>
                <a:headEnd/>
                <a:tailEnd/>
              </a:ln>
              <a:effectLst/>
            </p:spPr>
            <p:txBody>
              <a:bodyPr wrap="square">
                <a:spAutoFit/>
              </a:bodyPr>
              <a:lstStyle/>
              <a:p>
                <a:pPr algn="ctr" eaLnBrk="0" hangingPunct="0">
                  <a:buClrTx/>
                  <a:buFontTx/>
                  <a:buNone/>
                </a:pPr>
                <a:r>
                  <a:rPr lang="it-IT" sz="1400" b="1" u="none" dirty="0" smtClean="0">
                    <a:solidFill>
                      <a:schemeClr val="bg1"/>
                    </a:solidFill>
                  </a:rPr>
                  <a:t>Indirizzario</a:t>
                </a:r>
              </a:p>
              <a:p>
                <a:pPr algn="ctr" eaLnBrk="0" hangingPunct="0">
                  <a:buClrTx/>
                  <a:buFontTx/>
                  <a:buNone/>
                </a:pPr>
                <a:r>
                  <a:rPr lang="it-IT" sz="1400" b="1" dirty="0" smtClean="0">
                    <a:solidFill>
                      <a:schemeClr val="bg1"/>
                    </a:solidFill>
                  </a:rPr>
                  <a:t>EDI</a:t>
                </a:r>
                <a:endParaRPr lang="it-IT" sz="1400" b="1" u="none" dirty="0">
                  <a:solidFill>
                    <a:schemeClr val="bg1"/>
                  </a:solidFill>
                </a:endParaRPr>
              </a:p>
            </p:txBody>
          </p:sp>
        </p:grpSp>
        <p:grpSp>
          <p:nvGrpSpPr>
            <p:cNvPr id="40" name="Gruppo 39"/>
            <p:cNvGrpSpPr/>
            <p:nvPr/>
          </p:nvGrpSpPr>
          <p:grpSpPr>
            <a:xfrm>
              <a:off x="4696973" y="1004946"/>
              <a:ext cx="1608717" cy="1056592"/>
              <a:chOff x="4696973" y="1004946"/>
              <a:chExt cx="1608717" cy="1056592"/>
            </a:xfrm>
          </p:grpSpPr>
          <p:sp>
            <p:nvSpPr>
              <p:cNvPr id="9" name="AutoShape 95"/>
              <p:cNvSpPr>
                <a:spLocks noChangeArrowheads="1"/>
              </p:cNvSpPr>
              <p:nvPr/>
            </p:nvSpPr>
            <p:spPr bwMode="auto">
              <a:xfrm>
                <a:off x="4853267" y="1004946"/>
                <a:ext cx="1310658" cy="1056592"/>
              </a:xfrm>
              <a:prstGeom prst="can">
                <a:avLst>
                  <a:gd name="adj" fmla="val 25000"/>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it-IT"/>
              </a:p>
            </p:txBody>
          </p:sp>
          <p:sp>
            <p:nvSpPr>
              <p:cNvPr id="10" name="Text Box 96"/>
              <p:cNvSpPr txBox="1">
                <a:spLocks noChangeArrowheads="1"/>
              </p:cNvSpPr>
              <p:nvPr/>
            </p:nvSpPr>
            <p:spPr bwMode="auto">
              <a:xfrm>
                <a:off x="4696973" y="1236316"/>
                <a:ext cx="1608717" cy="738664"/>
              </a:xfrm>
              <a:prstGeom prst="rect">
                <a:avLst/>
              </a:prstGeom>
              <a:noFill/>
              <a:ln w="9525">
                <a:noFill/>
                <a:miter lim="800000"/>
                <a:headEnd/>
                <a:tailEnd/>
              </a:ln>
              <a:effectLst/>
            </p:spPr>
            <p:txBody>
              <a:bodyPr wrap="square">
                <a:spAutoFit/>
              </a:bodyPr>
              <a:lstStyle/>
              <a:p>
                <a:pPr algn="ctr" eaLnBrk="0" hangingPunct="0">
                  <a:buClrTx/>
                  <a:buFontTx/>
                  <a:buNone/>
                </a:pPr>
                <a:r>
                  <a:rPr lang="it-IT" sz="1400" b="1" u="none" dirty="0" smtClean="0">
                    <a:solidFill>
                      <a:schemeClr val="bg1"/>
                    </a:solidFill>
                  </a:rPr>
                  <a:t>Indirizzario</a:t>
                </a:r>
              </a:p>
              <a:p>
                <a:pPr algn="ctr" eaLnBrk="0" hangingPunct="0">
                  <a:buClrTx/>
                  <a:buFontTx/>
                  <a:buNone/>
                </a:pPr>
                <a:r>
                  <a:rPr lang="it-IT" sz="1400" b="1" dirty="0" smtClean="0">
                    <a:solidFill>
                      <a:schemeClr val="bg1"/>
                    </a:solidFill>
                  </a:rPr>
                  <a:t>RNC</a:t>
                </a:r>
              </a:p>
              <a:p>
                <a:pPr algn="ctr" eaLnBrk="0" hangingPunct="0">
                  <a:buClrTx/>
                  <a:buFontTx/>
                  <a:buNone/>
                </a:pPr>
                <a:r>
                  <a:rPr lang="it-IT" sz="1400" b="1" u="none" dirty="0" smtClean="0">
                    <a:solidFill>
                      <a:schemeClr val="bg1"/>
                    </a:solidFill>
                  </a:rPr>
                  <a:t>509 comuni</a:t>
                </a:r>
                <a:endParaRPr lang="it-IT" sz="1400" b="1" u="none" dirty="0">
                  <a:solidFill>
                    <a:schemeClr val="bg1"/>
                  </a:solidFill>
                </a:endParaRPr>
              </a:p>
            </p:txBody>
          </p:sp>
        </p:grpSp>
        <p:grpSp>
          <p:nvGrpSpPr>
            <p:cNvPr id="41" name="Gruppo 40"/>
            <p:cNvGrpSpPr/>
            <p:nvPr/>
          </p:nvGrpSpPr>
          <p:grpSpPr>
            <a:xfrm>
              <a:off x="6876257" y="1004946"/>
              <a:ext cx="1671792" cy="1077756"/>
              <a:chOff x="6876257" y="1004946"/>
              <a:chExt cx="1671792" cy="1077756"/>
            </a:xfrm>
          </p:grpSpPr>
          <p:sp>
            <p:nvSpPr>
              <p:cNvPr id="11" name="AutoShape 95"/>
              <p:cNvSpPr>
                <a:spLocks noChangeArrowheads="1"/>
              </p:cNvSpPr>
              <p:nvPr/>
            </p:nvSpPr>
            <p:spPr bwMode="auto">
              <a:xfrm>
                <a:off x="7013507" y="1004946"/>
                <a:ext cx="1375831" cy="1056592"/>
              </a:xfrm>
              <a:prstGeom prst="can">
                <a:avLst>
                  <a:gd name="adj" fmla="val 25000"/>
                </a:avLst>
              </a:prstGeom>
              <a:solidFill>
                <a:schemeClr val="accent1"/>
              </a:solidFill>
              <a:ln w="9525">
                <a:noFill/>
                <a:round/>
                <a:headEnd/>
                <a:tailEnd/>
              </a:ln>
              <a:effectLst/>
            </p:spPr>
            <p:txBody>
              <a:bodyPr wrap="none" anchor="ctr"/>
              <a:lstStyle/>
              <a:p>
                <a:endParaRPr lang="it-IT"/>
              </a:p>
            </p:txBody>
          </p:sp>
          <p:sp>
            <p:nvSpPr>
              <p:cNvPr id="12" name="Text Box 96"/>
              <p:cNvSpPr txBox="1">
                <a:spLocks noChangeArrowheads="1"/>
              </p:cNvSpPr>
              <p:nvPr/>
            </p:nvSpPr>
            <p:spPr bwMode="auto">
              <a:xfrm>
                <a:off x="6876257" y="1128595"/>
                <a:ext cx="1671792" cy="954107"/>
              </a:xfrm>
              <a:prstGeom prst="rect">
                <a:avLst/>
              </a:prstGeom>
              <a:noFill/>
              <a:ln w="9525">
                <a:noFill/>
                <a:miter lim="800000"/>
                <a:headEnd/>
                <a:tailEnd/>
              </a:ln>
              <a:effectLst/>
            </p:spPr>
            <p:txBody>
              <a:bodyPr wrap="square">
                <a:spAutoFit/>
              </a:bodyPr>
              <a:lstStyle/>
              <a:p>
                <a:pPr algn="ctr" eaLnBrk="0" hangingPunct="0">
                  <a:buClrTx/>
                  <a:buFontTx/>
                  <a:buNone/>
                </a:pPr>
                <a:r>
                  <a:rPr lang="it-IT" sz="1400" b="1" u="none" dirty="0" smtClean="0">
                    <a:solidFill>
                      <a:schemeClr val="bg1"/>
                    </a:solidFill>
                  </a:rPr>
                  <a:t>Indirizzario</a:t>
                </a:r>
              </a:p>
              <a:p>
                <a:pPr algn="ctr" eaLnBrk="0" hangingPunct="0">
                  <a:buClrTx/>
                  <a:buFontTx/>
                  <a:buNone/>
                </a:pPr>
                <a:r>
                  <a:rPr lang="it-IT" sz="1400" b="1" dirty="0" smtClean="0">
                    <a:solidFill>
                      <a:schemeClr val="bg1"/>
                    </a:solidFill>
                  </a:rPr>
                  <a:t>ANSC</a:t>
                </a:r>
              </a:p>
              <a:p>
                <a:pPr algn="ctr" eaLnBrk="0" hangingPunct="0">
                  <a:buClrTx/>
                  <a:buFontTx/>
                  <a:buNone/>
                </a:pPr>
                <a:r>
                  <a:rPr lang="it-IT" sz="1400" b="1" u="none" dirty="0" smtClean="0">
                    <a:solidFill>
                      <a:schemeClr val="bg1"/>
                    </a:solidFill>
                  </a:rPr>
                  <a:t>(7.585 +509 ) comuni</a:t>
                </a:r>
                <a:endParaRPr lang="it-IT" sz="1400" b="1" u="none" dirty="0">
                  <a:solidFill>
                    <a:schemeClr val="bg1"/>
                  </a:solidFill>
                </a:endParaRPr>
              </a:p>
            </p:txBody>
          </p:sp>
        </p:grpSp>
      </p:grpSp>
      <p:grpSp>
        <p:nvGrpSpPr>
          <p:cNvPr id="3" name="Gruppo 2"/>
          <p:cNvGrpSpPr/>
          <p:nvPr/>
        </p:nvGrpSpPr>
        <p:grpSpPr>
          <a:xfrm>
            <a:off x="2002664" y="1341458"/>
            <a:ext cx="4831300" cy="233074"/>
            <a:chOff x="2002664" y="1341458"/>
            <a:chExt cx="4831300" cy="233074"/>
          </a:xfrm>
        </p:grpSpPr>
        <p:sp>
          <p:nvSpPr>
            <p:cNvPr id="13" name="Freccia bidirezionale orizzontale 12"/>
            <p:cNvSpPr/>
            <p:nvPr/>
          </p:nvSpPr>
          <p:spPr>
            <a:xfrm>
              <a:off x="2002664" y="1341458"/>
              <a:ext cx="504056" cy="218024"/>
            </a:xfrm>
            <a:prstGeom prst="lef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bidirezionale orizzontale 13"/>
            <p:cNvSpPr/>
            <p:nvPr/>
          </p:nvSpPr>
          <p:spPr>
            <a:xfrm>
              <a:off x="4142322" y="1341458"/>
              <a:ext cx="504056" cy="218024"/>
            </a:xfrm>
            <a:prstGeom prst="lef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bidirezionale orizzontale 14"/>
            <p:cNvSpPr/>
            <p:nvPr/>
          </p:nvSpPr>
          <p:spPr>
            <a:xfrm>
              <a:off x="6329908" y="1356508"/>
              <a:ext cx="504056" cy="218024"/>
            </a:xfrm>
            <a:prstGeom prst="leftRight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Parentesi graffa aperta 19"/>
          <p:cNvSpPr/>
          <p:nvPr/>
        </p:nvSpPr>
        <p:spPr>
          <a:xfrm rot="16200000">
            <a:off x="7471406" y="2170436"/>
            <a:ext cx="504056" cy="1406131"/>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grpSp>
        <p:nvGrpSpPr>
          <p:cNvPr id="44" name="Gruppo 43"/>
          <p:cNvGrpSpPr/>
          <p:nvPr/>
        </p:nvGrpSpPr>
        <p:grpSpPr>
          <a:xfrm>
            <a:off x="2709536" y="3188122"/>
            <a:ext cx="6216100" cy="347021"/>
            <a:chOff x="2709536" y="3188122"/>
            <a:chExt cx="6216100" cy="347021"/>
          </a:xfrm>
        </p:grpSpPr>
        <p:sp>
          <p:nvSpPr>
            <p:cNvPr id="21" name="CasellaDiTesto 20"/>
            <p:cNvSpPr txBox="1"/>
            <p:nvPr/>
          </p:nvSpPr>
          <p:spPr>
            <a:xfrm>
              <a:off x="2709536" y="3196589"/>
              <a:ext cx="1244853" cy="338554"/>
            </a:xfrm>
            <a:prstGeom prst="rect">
              <a:avLst/>
            </a:prstGeom>
            <a:noFill/>
            <a:ln w="6350">
              <a:noFill/>
            </a:ln>
          </p:spPr>
          <p:txBody>
            <a:bodyPr wrap="square" rtlCol="0">
              <a:spAutoFit/>
            </a:bodyPr>
            <a:lstStyle/>
            <a:p>
              <a:pPr algn="ctr"/>
              <a:r>
                <a:rPr lang="it-IT" sz="1600" b="1" dirty="0" smtClean="0">
                  <a:solidFill>
                    <a:srgbClr val="FF0000"/>
                  </a:solidFill>
                </a:rPr>
                <a:t>ISTAT</a:t>
              </a:r>
              <a:endParaRPr lang="it-IT" sz="1600" b="1" dirty="0">
                <a:solidFill>
                  <a:srgbClr val="FF0000"/>
                </a:solidFill>
              </a:endParaRPr>
            </a:p>
          </p:txBody>
        </p:sp>
        <p:sp>
          <p:nvSpPr>
            <p:cNvPr id="22" name="CasellaDiTesto 21"/>
            <p:cNvSpPr txBox="1"/>
            <p:nvPr/>
          </p:nvSpPr>
          <p:spPr>
            <a:xfrm>
              <a:off x="6444208" y="3188122"/>
              <a:ext cx="2481428" cy="338554"/>
            </a:xfrm>
            <a:prstGeom prst="rect">
              <a:avLst/>
            </a:prstGeom>
            <a:noFill/>
            <a:ln w="6350">
              <a:noFill/>
            </a:ln>
          </p:spPr>
          <p:txBody>
            <a:bodyPr wrap="square" rtlCol="0">
              <a:spAutoFit/>
            </a:bodyPr>
            <a:lstStyle/>
            <a:p>
              <a:pPr algn="ctr"/>
              <a:r>
                <a:rPr lang="it-IT" sz="1600" b="1" dirty="0" smtClean="0">
                  <a:solidFill>
                    <a:srgbClr val="FF0000"/>
                  </a:solidFill>
                </a:rPr>
                <a:t>Agenzia delle Entrate</a:t>
              </a:r>
              <a:endParaRPr lang="it-IT" sz="1600" b="1" dirty="0">
                <a:solidFill>
                  <a:srgbClr val="FF0000"/>
                </a:solidFill>
              </a:endParaRPr>
            </a:p>
          </p:txBody>
        </p:sp>
      </p:grpSp>
      <p:grpSp>
        <p:nvGrpSpPr>
          <p:cNvPr id="38" name="Gruppo 37"/>
          <p:cNvGrpSpPr/>
          <p:nvPr/>
        </p:nvGrpSpPr>
        <p:grpSpPr>
          <a:xfrm>
            <a:off x="1030713" y="2082390"/>
            <a:ext cx="6849348" cy="466690"/>
            <a:chOff x="1030713" y="2082390"/>
            <a:chExt cx="6849348" cy="466690"/>
          </a:xfrm>
        </p:grpSpPr>
        <p:sp>
          <p:nvSpPr>
            <p:cNvPr id="16" name="Freccia in giù 15"/>
            <p:cNvSpPr/>
            <p:nvPr/>
          </p:nvSpPr>
          <p:spPr>
            <a:xfrm>
              <a:off x="1030713" y="2082390"/>
              <a:ext cx="335817" cy="466690"/>
            </a:xfrm>
            <a:prstGeom prst="downArrow">
              <a:avLst/>
            </a:prstGeom>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7" name="Freccia in giù 16"/>
            <p:cNvSpPr/>
            <p:nvPr/>
          </p:nvSpPr>
          <p:spPr>
            <a:xfrm>
              <a:off x="7544244" y="2131579"/>
              <a:ext cx="335817" cy="417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in giù 22"/>
            <p:cNvSpPr/>
            <p:nvPr/>
          </p:nvSpPr>
          <p:spPr>
            <a:xfrm>
              <a:off x="3137919" y="2104540"/>
              <a:ext cx="335817" cy="444540"/>
            </a:xfrm>
            <a:prstGeom prst="downArrow">
              <a:avLst/>
            </a:prstGeom>
            <a:solidFill>
              <a:srgbClr val="C0504D"/>
            </a:solid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25" name="Freccia in giù 24"/>
            <p:cNvSpPr/>
            <p:nvPr/>
          </p:nvSpPr>
          <p:spPr>
            <a:xfrm>
              <a:off x="5340687" y="2131579"/>
              <a:ext cx="335817" cy="417501"/>
            </a:xfrm>
            <a:prstGeom prst="downArrow">
              <a:avLst/>
            </a:prstGeom>
            <a:solidFill>
              <a:srgbClr val="77933C"/>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grpSp>
      <p:grpSp>
        <p:nvGrpSpPr>
          <p:cNvPr id="49" name="Gruppo 48"/>
          <p:cNvGrpSpPr/>
          <p:nvPr/>
        </p:nvGrpSpPr>
        <p:grpSpPr>
          <a:xfrm>
            <a:off x="402817" y="2549080"/>
            <a:ext cx="8101424" cy="578501"/>
            <a:chOff x="402817" y="2549080"/>
            <a:chExt cx="8101424" cy="578501"/>
          </a:xfrm>
        </p:grpSpPr>
        <p:sp>
          <p:nvSpPr>
            <p:cNvPr id="19" name="Parentesi graffa aperta 18"/>
            <p:cNvSpPr/>
            <p:nvPr/>
          </p:nvSpPr>
          <p:spPr>
            <a:xfrm rot="16200000">
              <a:off x="3142271" y="26052"/>
              <a:ext cx="504056" cy="5699002"/>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grpSp>
          <p:nvGrpSpPr>
            <p:cNvPr id="48" name="Gruppo 47"/>
            <p:cNvGrpSpPr/>
            <p:nvPr/>
          </p:nvGrpSpPr>
          <p:grpSpPr>
            <a:xfrm>
              <a:off x="402817" y="2549080"/>
              <a:ext cx="8101424" cy="364432"/>
              <a:chOff x="402817" y="2549080"/>
              <a:chExt cx="8101424" cy="364432"/>
            </a:xfrm>
          </p:grpSpPr>
          <p:sp>
            <p:nvSpPr>
              <p:cNvPr id="18" name="CasellaDiTesto 17"/>
              <p:cNvSpPr txBox="1"/>
              <p:nvPr/>
            </p:nvSpPr>
            <p:spPr>
              <a:xfrm>
                <a:off x="402817" y="2549080"/>
                <a:ext cx="1584176" cy="338554"/>
              </a:xfrm>
              <a:prstGeom prst="rect">
                <a:avLst/>
              </a:prstGeom>
              <a:noFill/>
            </p:spPr>
            <p:txBody>
              <a:bodyPr wrap="square" rtlCol="0">
                <a:spAutoFit/>
              </a:bodyPr>
              <a:lstStyle/>
              <a:p>
                <a:pPr algn="ctr"/>
                <a:r>
                  <a:rPr lang="it-IT" sz="1600" b="1" dirty="0" smtClean="0"/>
                  <a:t>14 milioni</a:t>
                </a:r>
                <a:endParaRPr lang="it-IT" sz="1600" b="1" dirty="0"/>
              </a:p>
            </p:txBody>
          </p:sp>
          <p:sp>
            <p:nvSpPr>
              <p:cNvPr id="24" name="CasellaDiTesto 23"/>
              <p:cNvSpPr txBox="1"/>
              <p:nvPr/>
            </p:nvSpPr>
            <p:spPr>
              <a:xfrm>
                <a:off x="2520765" y="2568554"/>
                <a:ext cx="1584176" cy="338554"/>
              </a:xfrm>
              <a:prstGeom prst="rect">
                <a:avLst/>
              </a:prstGeom>
              <a:noFill/>
            </p:spPr>
            <p:txBody>
              <a:bodyPr wrap="square" rtlCol="0">
                <a:spAutoFit/>
              </a:bodyPr>
              <a:lstStyle/>
              <a:p>
                <a:pPr algn="ctr"/>
                <a:r>
                  <a:rPr lang="it-IT" sz="1600" b="1" dirty="0" smtClean="0"/>
                  <a:t>14 milioni</a:t>
                </a:r>
                <a:endParaRPr lang="it-IT" sz="1600" b="1" dirty="0"/>
              </a:p>
            </p:txBody>
          </p:sp>
          <p:sp>
            <p:nvSpPr>
              <p:cNvPr id="26" name="CasellaDiTesto 25"/>
              <p:cNvSpPr txBox="1"/>
              <p:nvPr/>
            </p:nvSpPr>
            <p:spPr>
              <a:xfrm>
                <a:off x="4835549" y="2573178"/>
                <a:ext cx="1353776" cy="338554"/>
              </a:xfrm>
              <a:prstGeom prst="rect">
                <a:avLst/>
              </a:prstGeom>
              <a:noFill/>
            </p:spPr>
            <p:txBody>
              <a:bodyPr wrap="square" rtlCol="0">
                <a:spAutoFit/>
              </a:bodyPr>
              <a:lstStyle/>
              <a:p>
                <a:pPr algn="ctr"/>
                <a:r>
                  <a:rPr lang="it-IT" sz="1600" b="1" dirty="0" smtClean="0"/>
                  <a:t>9,5 milioni</a:t>
                </a:r>
                <a:endParaRPr lang="it-IT" sz="1600" b="1" dirty="0"/>
              </a:p>
            </p:txBody>
          </p:sp>
          <p:sp>
            <p:nvSpPr>
              <p:cNvPr id="27" name="CasellaDiTesto 26"/>
              <p:cNvSpPr txBox="1"/>
              <p:nvPr/>
            </p:nvSpPr>
            <p:spPr>
              <a:xfrm>
                <a:off x="6920065" y="2574958"/>
                <a:ext cx="1584176" cy="338554"/>
              </a:xfrm>
              <a:prstGeom prst="rect">
                <a:avLst/>
              </a:prstGeom>
              <a:noFill/>
            </p:spPr>
            <p:txBody>
              <a:bodyPr wrap="square" rtlCol="0">
                <a:spAutoFit/>
              </a:bodyPr>
              <a:lstStyle/>
              <a:p>
                <a:pPr algn="ctr"/>
                <a:r>
                  <a:rPr lang="it-IT" sz="1600" b="1" dirty="0" smtClean="0"/>
                  <a:t>16,6 milioni</a:t>
                </a:r>
                <a:endParaRPr lang="it-IT" sz="1600" b="1" dirty="0"/>
              </a:p>
            </p:txBody>
          </p:sp>
        </p:grpSp>
      </p:grpSp>
      <p:sp>
        <p:nvSpPr>
          <p:cNvPr id="31" name="CasellaDiTesto 30"/>
          <p:cNvSpPr txBox="1"/>
          <p:nvPr/>
        </p:nvSpPr>
        <p:spPr>
          <a:xfrm>
            <a:off x="776377" y="-43130"/>
            <a:ext cx="7530862" cy="954107"/>
          </a:xfrm>
          <a:prstGeom prst="rect">
            <a:avLst/>
          </a:prstGeom>
          <a:noFill/>
        </p:spPr>
        <p:txBody>
          <a:bodyPr wrap="square">
            <a:spAutoFit/>
          </a:bodyPr>
          <a:lstStyle/>
          <a:p>
            <a:pPr algn="ctr" fontAlgn="auto">
              <a:spcBef>
                <a:spcPts val="0"/>
              </a:spcBef>
              <a:spcAft>
                <a:spcPts val="0"/>
              </a:spcAft>
              <a:defRPr/>
            </a:pPr>
            <a:r>
              <a:rPr lang="it-IT" sz="2800" dirty="0">
                <a:solidFill>
                  <a:schemeClr val="bg1"/>
                </a:solidFill>
                <a:latin typeface="Franklin Gothic Medium Cond" pitchFamily="34" charset="0"/>
                <a:cs typeface="Arial" charset="0"/>
              </a:rPr>
              <a:t>Verso l’Archivio Nazionale dei Numeri Civici delle </a:t>
            </a:r>
            <a:r>
              <a:rPr lang="it-IT" sz="2800" dirty="0" smtClean="0">
                <a:solidFill>
                  <a:schemeClr val="bg1"/>
                </a:solidFill>
                <a:latin typeface="Franklin Gothic Medium Cond" pitchFamily="34" charset="0"/>
                <a:cs typeface="Arial" charset="0"/>
              </a:rPr>
              <a:t>Strade Urbane</a:t>
            </a:r>
            <a:endParaRPr lang="it-IT" sz="2800" dirty="0">
              <a:solidFill>
                <a:schemeClr val="bg1"/>
              </a:solidFill>
              <a:latin typeface="Franklin Gothic Medium Cond" pitchFamily="34" charset="0"/>
              <a:cs typeface="Arial" charset="0"/>
            </a:endParaRPr>
          </a:p>
        </p:txBody>
      </p:sp>
      <p:grpSp>
        <p:nvGrpSpPr>
          <p:cNvPr id="45" name="Gruppo 44"/>
          <p:cNvGrpSpPr/>
          <p:nvPr/>
        </p:nvGrpSpPr>
        <p:grpSpPr>
          <a:xfrm>
            <a:off x="2379197" y="3196590"/>
            <a:ext cx="4188912" cy="1333042"/>
            <a:chOff x="2393025" y="3196590"/>
            <a:chExt cx="4188912" cy="1333042"/>
          </a:xfrm>
        </p:grpSpPr>
        <p:pic>
          <p:nvPicPr>
            <p:cNvPr id="32" name="Picture 39"/>
            <p:cNvPicPr>
              <a:picLocks noChangeAspect="1" noChangeArrowheads="1"/>
            </p:cNvPicPr>
            <p:nvPr/>
          </p:nvPicPr>
          <p:blipFill>
            <a:blip r:embed="rId2" cstate="print"/>
            <a:srcRect/>
            <a:stretch>
              <a:fillRect/>
            </a:stretch>
          </p:blipFill>
          <p:spPr bwMode="auto">
            <a:xfrm>
              <a:off x="3753707" y="3196590"/>
              <a:ext cx="1730780" cy="1333042"/>
            </a:xfrm>
            <a:prstGeom prst="rect">
              <a:avLst/>
            </a:prstGeom>
            <a:solidFill>
              <a:schemeClr val="accent2">
                <a:lumMod val="40000"/>
                <a:lumOff val="60000"/>
              </a:schemeClr>
            </a:solidFill>
            <a:ln w="9525">
              <a:noFill/>
              <a:miter lim="800000"/>
              <a:headEnd/>
              <a:tailEnd/>
            </a:ln>
          </p:spPr>
        </p:pic>
        <p:sp>
          <p:nvSpPr>
            <p:cNvPr id="33" name="CasellaDiTesto 32"/>
            <p:cNvSpPr txBox="1"/>
            <p:nvPr/>
          </p:nvSpPr>
          <p:spPr>
            <a:xfrm>
              <a:off x="2393025" y="3679399"/>
              <a:ext cx="4188912" cy="461665"/>
            </a:xfrm>
            <a:prstGeom prst="rect">
              <a:avLst/>
            </a:prstGeom>
            <a:noFill/>
          </p:spPr>
          <p:txBody>
            <a:bodyPr wrap="square" rtlCol="0">
              <a:spAutoFit/>
            </a:bodyPr>
            <a:lstStyle/>
            <a:p>
              <a:pPr algn="ctr"/>
              <a:r>
                <a:rPr lang="it-IT" sz="2400" b="1" i="1" dirty="0" smtClean="0">
                  <a:solidFill>
                    <a:srgbClr val="C00000"/>
                  </a:solidFill>
                </a:rPr>
                <a:t>Operazione di linkage</a:t>
              </a:r>
              <a:endParaRPr lang="it-IT" sz="2400" b="1" i="1" dirty="0">
                <a:solidFill>
                  <a:srgbClr val="C00000"/>
                </a:solidFill>
              </a:endParaRPr>
            </a:p>
          </p:txBody>
        </p:sp>
      </p:grpSp>
      <p:sp>
        <p:nvSpPr>
          <p:cNvPr id="36" name="CasellaDiTesto 35"/>
          <p:cNvSpPr txBox="1"/>
          <p:nvPr/>
        </p:nvSpPr>
        <p:spPr>
          <a:xfrm>
            <a:off x="204717" y="378087"/>
            <a:ext cx="8720919" cy="584775"/>
          </a:xfrm>
          <a:prstGeom prst="rect">
            <a:avLst/>
          </a:prstGeom>
          <a:noFill/>
        </p:spPr>
        <p:txBody>
          <a:bodyPr wrap="square" rtlCol="0">
            <a:spAutoFit/>
          </a:bodyPr>
          <a:lstStyle/>
          <a:p>
            <a:pPr algn="ctr"/>
            <a:r>
              <a:rPr lang="it-IT" sz="3200" b="1" i="1" dirty="0" smtClean="0"/>
              <a:t>Integrazione Archivi</a:t>
            </a:r>
            <a:endParaRPr lang="it-IT" sz="3200" b="1" i="1" dirty="0"/>
          </a:p>
        </p:txBody>
      </p:sp>
      <p:grpSp>
        <p:nvGrpSpPr>
          <p:cNvPr id="47" name="Gruppo 46"/>
          <p:cNvGrpSpPr/>
          <p:nvPr/>
        </p:nvGrpSpPr>
        <p:grpSpPr>
          <a:xfrm>
            <a:off x="776377" y="4107752"/>
            <a:ext cx="7530862" cy="2142919"/>
            <a:chOff x="776377" y="4107752"/>
            <a:chExt cx="7530862" cy="2142919"/>
          </a:xfrm>
        </p:grpSpPr>
        <p:sp>
          <p:nvSpPr>
            <p:cNvPr id="35" name="CasellaDiTesto 34"/>
            <p:cNvSpPr txBox="1"/>
            <p:nvPr/>
          </p:nvSpPr>
          <p:spPr>
            <a:xfrm>
              <a:off x="3305827" y="5645552"/>
              <a:ext cx="2661100" cy="307777"/>
            </a:xfrm>
            <a:prstGeom prst="rect">
              <a:avLst/>
            </a:prstGeom>
            <a:noFill/>
          </p:spPr>
          <p:txBody>
            <a:bodyPr wrap="square" rtlCol="0">
              <a:spAutoFit/>
            </a:bodyPr>
            <a:lstStyle/>
            <a:p>
              <a:pPr algn="ctr"/>
              <a:r>
                <a:rPr lang="it-IT" sz="1400" dirty="0" smtClean="0"/>
                <a:t>(oltre 26 milioni)</a:t>
              </a:r>
              <a:endParaRPr lang="it-IT" sz="1400" dirty="0"/>
            </a:p>
          </p:txBody>
        </p:sp>
        <p:sp>
          <p:nvSpPr>
            <p:cNvPr id="37" name="CasellaDiTesto 36"/>
            <p:cNvSpPr txBox="1"/>
            <p:nvPr/>
          </p:nvSpPr>
          <p:spPr>
            <a:xfrm>
              <a:off x="776377" y="5850561"/>
              <a:ext cx="7530862" cy="400110"/>
            </a:xfrm>
            <a:prstGeom prst="rect">
              <a:avLst/>
            </a:prstGeom>
            <a:noFill/>
          </p:spPr>
          <p:txBody>
            <a:bodyPr wrap="square" rtlCol="0">
              <a:spAutoFit/>
            </a:bodyPr>
            <a:lstStyle/>
            <a:p>
              <a:pPr algn="ctr"/>
              <a:r>
                <a:rPr lang="it-IT" sz="2000" b="1" dirty="0" smtClean="0">
                  <a:latin typeface="Calibri" pitchFamily="34" charset="0"/>
                </a:rPr>
                <a:t>Consolidamento dell’ANSC</a:t>
              </a: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798" y="4107752"/>
              <a:ext cx="732748" cy="648200"/>
            </a:xfrm>
            <a:prstGeom prst="rect">
              <a:avLst/>
            </a:prstGeom>
          </p:spPr>
        </p:pic>
        <p:sp>
          <p:nvSpPr>
            <p:cNvPr id="28" name="AutoShape 95"/>
            <p:cNvSpPr>
              <a:spLocks noChangeArrowheads="1"/>
            </p:cNvSpPr>
            <p:nvPr/>
          </p:nvSpPr>
          <p:spPr bwMode="auto">
            <a:xfrm>
              <a:off x="2709536" y="4516029"/>
              <a:ext cx="3734672" cy="1149507"/>
            </a:xfrm>
            <a:prstGeom prst="can">
              <a:avLst>
                <a:gd name="adj" fmla="val 29035"/>
              </a:avLst>
            </a:prstGeom>
            <a:solidFill>
              <a:schemeClr val="tx2">
                <a:lumMod val="60000"/>
                <a:lumOff val="40000"/>
              </a:schemeClr>
            </a:solidFill>
            <a:ln w="28575">
              <a:solidFill>
                <a:schemeClr val="bg1"/>
              </a:solidFill>
              <a:round/>
              <a:headEnd/>
              <a:tailEnd/>
            </a:ln>
            <a:effectLst/>
            <a:scene3d>
              <a:camera prst="orthographicFront"/>
              <a:lightRig rig="flood" dir="t"/>
            </a:scene3d>
            <a:sp3d prstMaterial="matte"/>
          </p:spPr>
          <p:txBody>
            <a:bodyPr wrap="none" anchor="ctr"/>
            <a:lstStyle/>
            <a:p>
              <a:endParaRPr lang="it-IT"/>
            </a:p>
          </p:txBody>
        </p:sp>
        <p:sp>
          <p:nvSpPr>
            <p:cNvPr id="29" name="Text Box 96"/>
            <p:cNvSpPr txBox="1">
              <a:spLocks noChangeArrowheads="1"/>
            </p:cNvSpPr>
            <p:nvPr/>
          </p:nvSpPr>
          <p:spPr bwMode="auto">
            <a:xfrm>
              <a:off x="2709536" y="4997352"/>
              <a:ext cx="3734672" cy="584775"/>
            </a:xfrm>
            <a:prstGeom prst="rect">
              <a:avLst/>
            </a:prstGeom>
            <a:noFill/>
            <a:ln w="9525">
              <a:noFill/>
              <a:miter lim="800000"/>
              <a:headEnd/>
              <a:tailEnd/>
            </a:ln>
            <a:effectLst/>
          </p:spPr>
          <p:txBody>
            <a:bodyPr wrap="square">
              <a:spAutoFit/>
            </a:bodyPr>
            <a:lstStyle/>
            <a:p>
              <a:pPr algn="ctr" eaLnBrk="0" hangingPunct="0">
                <a:buClrTx/>
                <a:buFontTx/>
                <a:buNone/>
              </a:pPr>
              <a:r>
                <a:rPr lang="it-IT" sz="1600" b="1" u="none" dirty="0" smtClean="0">
                  <a:solidFill>
                    <a:schemeClr val="bg1"/>
                  </a:solidFill>
                  <a:latin typeface="Arial Black" pitchFamily="34" charset="0"/>
                </a:rPr>
                <a:t>Archivio integrato delle strade e dei numeri civici</a:t>
              </a:r>
              <a:endParaRPr lang="it-IT" sz="1600" b="1" u="none" dirty="0">
                <a:solidFill>
                  <a:schemeClr val="bg1"/>
                </a:solidFill>
                <a:latin typeface="Arial Black" pitchFamily="34" charset="0"/>
              </a:endParaRPr>
            </a:p>
          </p:txBody>
        </p:sp>
        <p:pic>
          <p:nvPicPr>
            <p:cNvPr id="42" name="Immagin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908" y="5272135"/>
              <a:ext cx="732748" cy="648200"/>
            </a:xfrm>
            <a:prstGeom prst="rect">
              <a:avLst/>
            </a:prstGeom>
          </p:spPr>
        </p:pic>
      </p:grpSp>
      <p:sp>
        <p:nvSpPr>
          <p:cNvPr id="4" name="Segnaposto numero diapositiva 3"/>
          <p:cNvSpPr>
            <a:spLocks noGrp="1"/>
          </p:cNvSpPr>
          <p:nvPr>
            <p:ph type="sldNum" sz="quarter" idx="12"/>
          </p:nvPr>
        </p:nvSpPr>
        <p:spPr/>
        <p:txBody>
          <a:bodyPr/>
          <a:lstStyle/>
          <a:p>
            <a:fld id="{E0C751B5-631A-9242-B635-C18491BE6C62}" type="slidenum">
              <a:rPr lang="it-IT" smtClean="0"/>
              <a:pPr/>
              <a:t>10</a:t>
            </a:fld>
            <a:endParaRPr lang="it-IT"/>
          </a:p>
        </p:txBody>
      </p:sp>
    </p:spTree>
    <p:extLst>
      <p:ext uri="{BB962C8B-B14F-4D97-AF65-F5344CB8AC3E}">
        <p14:creationId xmlns:p14="http://schemas.microsoft.com/office/powerpoint/2010/main" val="152634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6" y="2708487"/>
            <a:ext cx="8954219" cy="1368509"/>
          </a:xfrm>
          <a:prstGeom prst="rect">
            <a:avLst/>
          </a:prstGeom>
        </p:spPr>
      </p:pic>
      <p:sp>
        <p:nvSpPr>
          <p:cNvPr id="3" name="CasellaDiTesto 2"/>
          <p:cNvSpPr txBox="1"/>
          <p:nvPr/>
        </p:nvSpPr>
        <p:spPr>
          <a:xfrm>
            <a:off x="776377" y="-34504"/>
            <a:ext cx="7530862" cy="523220"/>
          </a:xfrm>
          <a:prstGeom prst="rect">
            <a:avLst/>
          </a:prstGeom>
          <a:noFill/>
        </p:spPr>
        <p:txBody>
          <a:bodyPr wrap="square" rtlCol="0">
            <a:spAutoFit/>
          </a:bodyPr>
          <a:lstStyle/>
          <a:p>
            <a:pPr>
              <a:defRPr/>
            </a:pPr>
            <a:r>
              <a:rPr lang="it-IT" sz="2800" dirty="0">
                <a:solidFill>
                  <a:schemeClr val="bg1"/>
                </a:solidFill>
                <a:latin typeface="Franklin Gothic Medium Cond" pitchFamily="34" charset="0"/>
                <a:cs typeface="Arial" charset="0"/>
              </a:rPr>
              <a:t>Consolidamento </a:t>
            </a:r>
            <a:r>
              <a:rPr lang="it-IT" sz="2800" dirty="0" smtClean="0">
                <a:solidFill>
                  <a:schemeClr val="bg1"/>
                </a:solidFill>
                <a:latin typeface="Franklin Gothic Medium Cond" pitchFamily="34" charset="0"/>
                <a:cs typeface="Arial" charset="0"/>
              </a:rPr>
              <a:t>dei dati toponomastici</a:t>
            </a:r>
            <a:endParaRPr lang="it-IT" sz="2800" dirty="0">
              <a:solidFill>
                <a:schemeClr val="bg1"/>
              </a:solidFill>
              <a:latin typeface="Franklin Gothic Medium Cond" pitchFamily="34" charset="0"/>
              <a:cs typeface="Arial" charset="0"/>
            </a:endParaRPr>
          </a:p>
        </p:txBody>
      </p:sp>
      <p:grpSp>
        <p:nvGrpSpPr>
          <p:cNvPr id="6" name="Gruppo 5"/>
          <p:cNvGrpSpPr/>
          <p:nvPr/>
        </p:nvGrpSpPr>
        <p:grpSpPr>
          <a:xfrm>
            <a:off x="551275" y="4693353"/>
            <a:ext cx="7839075" cy="1499021"/>
            <a:chOff x="384839" y="3782862"/>
            <a:chExt cx="7839075" cy="1499021"/>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39" y="3782862"/>
              <a:ext cx="7839075" cy="127635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87" y="5024708"/>
              <a:ext cx="7705725" cy="257175"/>
            </a:xfrm>
            <a:prstGeom prst="rect">
              <a:avLst/>
            </a:prstGeom>
          </p:spPr>
        </p:pic>
      </p:grpSp>
      <p:sp>
        <p:nvSpPr>
          <p:cNvPr id="7" name="CasellaDiTesto 6"/>
          <p:cNvSpPr txBox="1"/>
          <p:nvPr/>
        </p:nvSpPr>
        <p:spPr>
          <a:xfrm>
            <a:off x="439947" y="2342200"/>
            <a:ext cx="8384875" cy="461665"/>
          </a:xfrm>
          <a:prstGeom prst="rect">
            <a:avLst/>
          </a:prstGeom>
          <a:noFill/>
        </p:spPr>
        <p:txBody>
          <a:bodyPr wrap="square" rtlCol="0">
            <a:spAutoFit/>
          </a:bodyPr>
          <a:lstStyle/>
          <a:p>
            <a:pPr algn="ctr"/>
            <a:r>
              <a:rPr lang="it-IT" sz="2400" b="1" dirty="0" smtClean="0">
                <a:solidFill>
                  <a:srgbClr val="FF0000"/>
                </a:solidFill>
                <a:latin typeface="Calibri" pitchFamily="34" charset="0"/>
                <a:cs typeface="Calibri" pitchFamily="34" charset="0"/>
              </a:rPr>
              <a:t>Controllo della validità dei toponimi proposti nello stradario</a:t>
            </a:r>
            <a:endParaRPr lang="it-IT" sz="2400" b="1" dirty="0">
              <a:solidFill>
                <a:srgbClr val="FF0000"/>
              </a:solidFill>
              <a:latin typeface="Calibri" pitchFamily="34" charset="0"/>
              <a:cs typeface="Calibri" pitchFamily="34" charset="0"/>
            </a:endParaRPr>
          </a:p>
        </p:txBody>
      </p:sp>
      <p:sp>
        <p:nvSpPr>
          <p:cNvPr id="8" name="CasellaDiTesto 7"/>
          <p:cNvSpPr txBox="1"/>
          <p:nvPr/>
        </p:nvSpPr>
        <p:spPr>
          <a:xfrm>
            <a:off x="776377" y="4068757"/>
            <a:ext cx="7622601" cy="830997"/>
          </a:xfrm>
          <a:prstGeom prst="rect">
            <a:avLst/>
          </a:prstGeom>
          <a:noFill/>
        </p:spPr>
        <p:txBody>
          <a:bodyPr wrap="square" rtlCol="0">
            <a:spAutoFit/>
          </a:bodyPr>
          <a:lstStyle/>
          <a:p>
            <a:pPr algn="ctr"/>
            <a:r>
              <a:rPr lang="it-IT" sz="2400" b="1" dirty="0" smtClean="0">
                <a:solidFill>
                  <a:srgbClr val="FF0000"/>
                </a:solidFill>
                <a:latin typeface="Calibri" pitchFamily="34" charset="0"/>
                <a:cs typeface="Calibri" pitchFamily="34" charset="0"/>
              </a:rPr>
              <a:t>Verifica ed Integrazione dei numeri civici e della rispettiva sezione di censimento</a:t>
            </a:r>
            <a:endParaRPr lang="it-IT" sz="2400" b="1" dirty="0">
              <a:solidFill>
                <a:srgbClr val="FF0000"/>
              </a:solidFill>
              <a:latin typeface="Calibri" pitchFamily="34" charset="0"/>
              <a:cs typeface="Calibri" pitchFamily="34" charset="0"/>
            </a:endParaRPr>
          </a:p>
        </p:txBody>
      </p:sp>
      <p:sp>
        <p:nvSpPr>
          <p:cNvPr id="9" name="CasellaDiTesto 8"/>
          <p:cNvSpPr txBox="1"/>
          <p:nvPr/>
        </p:nvSpPr>
        <p:spPr>
          <a:xfrm>
            <a:off x="439947" y="549099"/>
            <a:ext cx="8384875" cy="1938992"/>
          </a:xfrm>
          <a:prstGeom prst="rect">
            <a:avLst/>
          </a:prstGeom>
          <a:noFill/>
        </p:spPr>
        <p:txBody>
          <a:bodyPr wrap="square" rtlCol="0">
            <a:spAutoFit/>
          </a:bodyPr>
          <a:lstStyle/>
          <a:p>
            <a:pPr algn="just"/>
            <a:r>
              <a:rPr lang="it-IT" sz="2400" dirty="0" smtClean="0">
                <a:latin typeface="Calibri" panose="020F0502020204030204" pitchFamily="34" charset="0"/>
              </a:rPr>
              <a:t>Ai Comuni è stato chiesto di «Verificare i disallineamenti riscontrati e provvedere a correggere, integrare e validare i dati forniti, aggiornandoli alla situazione di fatto esistente alla data in cui effettuerà la validazione finale (</a:t>
            </a:r>
            <a:r>
              <a:rPr lang="nn-NO" sz="2400" dirty="0">
                <a:solidFill>
                  <a:srgbClr val="0000CB"/>
                </a:solidFill>
                <a:latin typeface="Calibri" panose="020F0502020204030204" pitchFamily="34" charset="0"/>
              </a:rPr>
              <a:t>prot. 912/2014/P del </a:t>
            </a:r>
            <a:r>
              <a:rPr lang="nn-NO" sz="2400" dirty="0" smtClean="0">
                <a:solidFill>
                  <a:srgbClr val="0000CB"/>
                </a:solidFill>
                <a:latin typeface="Calibri" panose="020F0502020204030204" pitchFamily="34" charset="0"/>
              </a:rPr>
              <a:t>15/01/2014</a:t>
            </a:r>
            <a:r>
              <a:rPr lang="it-IT" sz="2400" dirty="0" smtClean="0">
                <a:latin typeface="Calibri" panose="020F0502020204030204" pitchFamily="34" charset="0"/>
              </a:rPr>
              <a:t>).</a:t>
            </a:r>
            <a:endParaRPr lang="it-IT" sz="2400" dirty="0">
              <a:latin typeface="Calibri" panose="020F0502020204030204" pitchFamily="34" charset="0"/>
            </a:endParaRPr>
          </a:p>
        </p:txBody>
      </p:sp>
      <p:sp>
        <p:nvSpPr>
          <p:cNvPr id="10" name="Rettangolo 9"/>
          <p:cNvSpPr/>
          <p:nvPr/>
        </p:nvSpPr>
        <p:spPr>
          <a:xfrm>
            <a:off x="4045789" y="5572664"/>
            <a:ext cx="759124" cy="6197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Segnaposto numero diapositiva 10"/>
          <p:cNvSpPr>
            <a:spLocks noGrp="1"/>
          </p:cNvSpPr>
          <p:nvPr>
            <p:ph type="sldNum" sz="quarter" idx="12"/>
          </p:nvPr>
        </p:nvSpPr>
        <p:spPr/>
        <p:txBody>
          <a:bodyPr/>
          <a:lstStyle/>
          <a:p>
            <a:fld id="{E0C751B5-631A-9242-B635-C18491BE6C62}" type="slidenum">
              <a:rPr lang="it-IT" smtClean="0"/>
              <a:pPr/>
              <a:t>11</a:t>
            </a:fld>
            <a:endParaRPr lang="it-IT"/>
          </a:p>
        </p:txBody>
      </p:sp>
    </p:spTree>
    <p:extLst>
      <p:ext uri="{BB962C8B-B14F-4D97-AF65-F5344CB8AC3E}">
        <p14:creationId xmlns:p14="http://schemas.microsoft.com/office/powerpoint/2010/main" val="180678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
        <p:nvSpPr>
          <p:cNvPr id="3" name="CasellaDiTesto 2"/>
          <p:cNvSpPr txBox="1"/>
          <p:nvPr/>
        </p:nvSpPr>
        <p:spPr>
          <a:xfrm>
            <a:off x="776377" y="-53554"/>
            <a:ext cx="7530862" cy="523220"/>
          </a:xfrm>
          <a:prstGeom prst="rect">
            <a:avLst/>
          </a:prstGeom>
          <a:noFill/>
        </p:spPr>
        <p:txBody>
          <a:bodyPr wrap="square" rtlCol="0">
            <a:spAutoFit/>
          </a:bodyPr>
          <a:lstStyle/>
          <a:p>
            <a:pPr>
              <a:defRPr/>
            </a:pPr>
            <a:r>
              <a:rPr lang="it-IT" sz="2800" dirty="0">
                <a:solidFill>
                  <a:schemeClr val="bg1"/>
                </a:solidFill>
                <a:latin typeface="Franklin Gothic Medium Cond" pitchFamily="34" charset="0"/>
                <a:cs typeface="Arial" charset="0"/>
              </a:rPr>
              <a:t>Consolidamento </a:t>
            </a:r>
            <a:r>
              <a:rPr lang="it-IT" sz="2800" dirty="0" smtClean="0">
                <a:solidFill>
                  <a:schemeClr val="bg1"/>
                </a:solidFill>
                <a:latin typeface="Franklin Gothic Medium Cond" pitchFamily="34" charset="0"/>
                <a:cs typeface="Arial" charset="0"/>
              </a:rPr>
              <a:t>dei dati toponomastici</a:t>
            </a:r>
            <a:endParaRPr lang="it-IT" sz="2800" dirty="0">
              <a:solidFill>
                <a:schemeClr val="bg1"/>
              </a:solidFill>
              <a:latin typeface="Franklin Gothic Medium Cond" pitchFamily="34" charset="0"/>
              <a:cs typeface="Arial" charset="0"/>
            </a:endParaRPr>
          </a:p>
        </p:txBody>
      </p:sp>
      <p:sp>
        <p:nvSpPr>
          <p:cNvPr id="2" name="Freccia a destra 1"/>
          <p:cNvSpPr/>
          <p:nvPr/>
        </p:nvSpPr>
        <p:spPr>
          <a:xfrm>
            <a:off x="776377" y="1447800"/>
            <a:ext cx="7605623" cy="3095625"/>
          </a:xfrm>
          <a:prstGeom prst="rightArrow">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895350" y="2275612"/>
            <a:ext cx="1485900" cy="1477328"/>
          </a:xfrm>
          <a:prstGeom prst="rect">
            <a:avLst/>
          </a:prstGeom>
          <a:blipFill>
            <a:blip r:embed="rId2"/>
            <a:tile tx="0" ty="0" sx="100000" sy="100000" flip="none" algn="tl"/>
          </a:blipFill>
        </p:spPr>
        <p:txBody>
          <a:bodyPr wrap="square" rtlCol="0">
            <a:spAutoFit/>
          </a:bodyPr>
          <a:lstStyle/>
          <a:p>
            <a:pPr algn="ctr"/>
            <a:r>
              <a:rPr lang="it-IT" dirty="0" smtClean="0"/>
              <a:t>Comuni con attestazione stradario</a:t>
            </a:r>
          </a:p>
          <a:p>
            <a:pPr algn="ctr"/>
            <a:r>
              <a:rPr lang="it-IT" dirty="0" smtClean="0"/>
              <a:t>7.525</a:t>
            </a:r>
          </a:p>
          <a:p>
            <a:pPr algn="ctr"/>
            <a:r>
              <a:rPr lang="it-IT" dirty="0" smtClean="0"/>
              <a:t>(97%)</a:t>
            </a:r>
            <a:endParaRPr lang="it-IT" dirty="0"/>
          </a:p>
        </p:txBody>
      </p:sp>
      <p:sp>
        <p:nvSpPr>
          <p:cNvPr id="6" name="CasellaDiTesto 5"/>
          <p:cNvSpPr txBox="1"/>
          <p:nvPr/>
        </p:nvSpPr>
        <p:spPr>
          <a:xfrm>
            <a:off x="2498510" y="2280761"/>
            <a:ext cx="1500188" cy="1477328"/>
          </a:xfrm>
          <a:prstGeom prst="rect">
            <a:avLst/>
          </a:prstGeom>
          <a:blipFill>
            <a:blip r:embed="rId2"/>
            <a:tile tx="0" ty="0" sx="100000" sy="100000" flip="none" algn="tl"/>
          </a:blipFill>
        </p:spPr>
        <p:txBody>
          <a:bodyPr wrap="square" rtlCol="0">
            <a:spAutoFit/>
          </a:bodyPr>
          <a:lstStyle/>
          <a:p>
            <a:r>
              <a:rPr lang="it-IT" dirty="0" smtClean="0"/>
              <a:t>Comuni con Nulla Osta Istat</a:t>
            </a:r>
          </a:p>
          <a:p>
            <a:r>
              <a:rPr lang="it-IT" dirty="0" smtClean="0"/>
              <a:t>7.376</a:t>
            </a:r>
          </a:p>
          <a:p>
            <a:r>
              <a:rPr lang="it-IT" dirty="0" smtClean="0"/>
              <a:t>(95%)</a:t>
            </a:r>
            <a:endParaRPr lang="it-IT" dirty="0"/>
          </a:p>
        </p:txBody>
      </p:sp>
      <p:sp>
        <p:nvSpPr>
          <p:cNvPr id="8" name="CasellaDiTesto 7"/>
          <p:cNvSpPr txBox="1"/>
          <p:nvPr/>
        </p:nvSpPr>
        <p:spPr>
          <a:xfrm>
            <a:off x="4074898" y="2283799"/>
            <a:ext cx="1444840" cy="1477328"/>
          </a:xfrm>
          <a:prstGeom prst="rect">
            <a:avLst/>
          </a:prstGeom>
          <a:blipFill>
            <a:blip r:embed="rId2"/>
            <a:tile tx="0" ty="0" sx="100000" sy="100000" flip="none" algn="tl"/>
          </a:blipFill>
        </p:spPr>
        <p:txBody>
          <a:bodyPr wrap="square" rtlCol="0">
            <a:spAutoFit/>
          </a:bodyPr>
          <a:lstStyle/>
          <a:p>
            <a:r>
              <a:rPr lang="it-IT" dirty="0" smtClean="0"/>
              <a:t>Comuni con attestazione civici</a:t>
            </a:r>
          </a:p>
          <a:p>
            <a:r>
              <a:rPr lang="it-IT" dirty="0" smtClean="0"/>
              <a:t>7.276</a:t>
            </a:r>
          </a:p>
          <a:p>
            <a:r>
              <a:rPr lang="it-IT" dirty="0" smtClean="0"/>
              <a:t>(93%)</a:t>
            </a:r>
            <a:endParaRPr lang="it-IT" dirty="0"/>
          </a:p>
        </p:txBody>
      </p:sp>
      <p:sp>
        <p:nvSpPr>
          <p:cNvPr id="9" name="CasellaDiTesto 8"/>
          <p:cNvSpPr txBox="1"/>
          <p:nvPr/>
        </p:nvSpPr>
        <p:spPr>
          <a:xfrm>
            <a:off x="5714999" y="2285137"/>
            <a:ext cx="1885951" cy="1477328"/>
          </a:xfrm>
          <a:prstGeom prst="rect">
            <a:avLst/>
          </a:prstGeom>
          <a:blipFill>
            <a:blip r:embed="rId2"/>
            <a:tile tx="0" ty="0" sx="100000" sy="100000" flip="none" algn="tl"/>
          </a:blipFill>
        </p:spPr>
        <p:txBody>
          <a:bodyPr wrap="square" rtlCol="0">
            <a:spAutoFit/>
          </a:bodyPr>
          <a:lstStyle/>
          <a:p>
            <a:r>
              <a:rPr lang="it-IT" dirty="0" smtClean="0"/>
              <a:t>Comuni con funzioni a regime abilitate</a:t>
            </a:r>
          </a:p>
          <a:p>
            <a:r>
              <a:rPr lang="it-IT" dirty="0" smtClean="0"/>
              <a:t>6.406</a:t>
            </a:r>
          </a:p>
          <a:p>
            <a:r>
              <a:rPr lang="it-IT" dirty="0" smtClean="0"/>
              <a:t>(83%)</a:t>
            </a:r>
            <a:endParaRPr lang="it-IT" dirty="0"/>
          </a:p>
        </p:txBody>
      </p:sp>
      <p:sp>
        <p:nvSpPr>
          <p:cNvPr id="5" name="CasellaDiTesto 4"/>
          <p:cNvSpPr txBox="1"/>
          <p:nvPr/>
        </p:nvSpPr>
        <p:spPr>
          <a:xfrm>
            <a:off x="776377" y="5591175"/>
            <a:ext cx="5223304" cy="523220"/>
          </a:xfrm>
          <a:prstGeom prst="rect">
            <a:avLst/>
          </a:prstGeom>
          <a:noFill/>
        </p:spPr>
        <p:txBody>
          <a:bodyPr wrap="square" rtlCol="0">
            <a:spAutoFit/>
          </a:bodyPr>
          <a:lstStyle/>
          <a:p>
            <a:r>
              <a:rPr lang="it-IT" sz="1400" dirty="0" smtClean="0"/>
              <a:t>Aggiornato al 24 maggio 2017</a:t>
            </a:r>
          </a:p>
          <a:p>
            <a:r>
              <a:rPr lang="it-IT" sz="1400" dirty="0" smtClean="0"/>
              <a:t>Esclusi i comuni del Trentino Alto-Adige</a:t>
            </a:r>
            <a:endParaRPr lang="it-IT" sz="1400" dirty="0"/>
          </a:p>
        </p:txBody>
      </p:sp>
      <p:sp>
        <p:nvSpPr>
          <p:cNvPr id="12" name="Ritorno 11">
            <a:hlinkClick r:id="rId3" action="ppaction://hlinksldjump" highlightClick="1"/>
          </p:cNvPr>
          <p:cNvSpPr/>
          <p:nvPr/>
        </p:nvSpPr>
        <p:spPr>
          <a:xfrm rot="16200000">
            <a:off x="8350680" y="6064680"/>
            <a:ext cx="855406" cy="731234"/>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8156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30"/>
          <p:cNvGraphicFramePr>
            <a:graphicFrameLocks noChangeAspect="1"/>
          </p:cNvGraphicFramePr>
          <p:nvPr>
            <p:extLst>
              <p:ext uri="{D42A27DB-BD31-4B8C-83A1-F6EECF244321}">
                <p14:modId xmlns:p14="http://schemas.microsoft.com/office/powerpoint/2010/main" val="2859999986"/>
              </p:ext>
            </p:extLst>
          </p:nvPr>
        </p:nvGraphicFramePr>
        <p:xfrm>
          <a:off x="6937908" y="4264553"/>
          <a:ext cx="858361" cy="1128073"/>
        </p:xfrm>
        <a:graphic>
          <a:graphicData uri="http://schemas.openxmlformats.org/presentationml/2006/ole">
            <mc:AlternateContent xmlns:mc="http://schemas.openxmlformats.org/markup-compatibility/2006">
              <mc:Choice xmlns:v="urn:schemas-microsoft-com:vml" Requires="v">
                <p:oleObj spid="_x0000_s1098" name="CorelDRAW" r:id="rId4" imgW="914400" imgH="914400" progId="CorelDRAW.Graphic.11">
                  <p:embed/>
                </p:oleObj>
              </mc:Choice>
              <mc:Fallback>
                <p:oleObj name="CorelDRAW" r:id="rId4" imgW="914400" imgH="914400" progId="CorelDRAW.Graphic.11">
                  <p:embed/>
                  <p:pic>
                    <p:nvPicPr>
                      <p:cNvPr id="45"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908" y="4264553"/>
                        <a:ext cx="858361" cy="112807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26" name="Line 2"/>
          <p:cNvSpPr>
            <a:spLocks noChangeShapeType="1"/>
          </p:cNvSpPr>
          <p:nvPr/>
        </p:nvSpPr>
        <p:spPr bwMode="auto">
          <a:xfrm>
            <a:off x="1066800" y="948954"/>
            <a:ext cx="8077200" cy="0"/>
          </a:xfrm>
          <a:prstGeom prst="line">
            <a:avLst/>
          </a:prstGeom>
          <a:noFill/>
          <a:ln w="9525">
            <a:solidFill>
              <a:schemeClr val="bg2"/>
            </a:solidFill>
            <a:round/>
            <a:headEnd/>
            <a:tailEnd/>
          </a:ln>
        </p:spPr>
        <p:txBody>
          <a:bodyPr wrap="none" anchor="ctr"/>
          <a:lstStyle/>
          <a:p>
            <a:endParaRPr lang="it-IT"/>
          </a:p>
        </p:txBody>
      </p:sp>
      <p:sp>
        <p:nvSpPr>
          <p:cNvPr id="26628" name="Line 5"/>
          <p:cNvSpPr>
            <a:spLocks noChangeShapeType="1"/>
          </p:cNvSpPr>
          <p:nvPr/>
        </p:nvSpPr>
        <p:spPr bwMode="auto">
          <a:xfrm>
            <a:off x="1" y="838199"/>
            <a:ext cx="1616075" cy="139995"/>
          </a:xfrm>
          <a:prstGeom prst="line">
            <a:avLst/>
          </a:prstGeom>
          <a:noFill/>
          <a:ln w="9525">
            <a:solidFill>
              <a:schemeClr val="bg1"/>
            </a:solidFill>
            <a:round/>
            <a:headEnd/>
            <a:tailEnd/>
          </a:ln>
        </p:spPr>
        <p:txBody>
          <a:bodyPr wrap="none" anchor="ctr"/>
          <a:lstStyle/>
          <a:p>
            <a:endParaRPr lang="it-IT"/>
          </a:p>
        </p:txBody>
      </p:sp>
      <p:sp>
        <p:nvSpPr>
          <p:cNvPr id="26630" name="Text Box 6"/>
          <p:cNvSpPr txBox="1">
            <a:spLocks noChangeArrowheads="1"/>
          </p:cNvSpPr>
          <p:nvPr/>
        </p:nvSpPr>
        <p:spPr bwMode="auto">
          <a:xfrm>
            <a:off x="139200" y="292986"/>
            <a:ext cx="1296987" cy="152400"/>
          </a:xfrm>
          <a:prstGeom prst="rect">
            <a:avLst/>
          </a:prstGeom>
          <a:noFill/>
          <a:ln w="9525">
            <a:noFill/>
            <a:miter lim="800000"/>
            <a:headEnd/>
            <a:tailEnd/>
          </a:ln>
        </p:spPr>
        <p:txBody>
          <a:bodyPr lIns="0" tIns="0" rIns="0" bIns="0" anchor="b">
            <a:spAutoFit/>
          </a:bodyPr>
          <a:lstStyle/>
          <a:p>
            <a:pPr algn="r" eaLnBrk="0" hangingPunct="0"/>
            <a:endParaRPr lang="it-IT" sz="1000" b="1">
              <a:solidFill>
                <a:schemeClr val="bg1"/>
              </a:solidFill>
              <a:ea typeface="ＭＳ Ｐゴシック" pitchFamily="48" charset="-128"/>
            </a:endParaRPr>
          </a:p>
        </p:txBody>
      </p:sp>
      <p:grpSp>
        <p:nvGrpSpPr>
          <p:cNvPr id="10" name="Group 28"/>
          <p:cNvGrpSpPr>
            <a:grpSpLocks/>
          </p:cNvGrpSpPr>
          <p:nvPr/>
        </p:nvGrpSpPr>
        <p:grpSpPr bwMode="auto">
          <a:xfrm>
            <a:off x="586101" y="3134144"/>
            <a:ext cx="1850172" cy="1668736"/>
            <a:chOff x="4513" y="2296"/>
            <a:chExt cx="1270" cy="1068"/>
          </a:xfrm>
        </p:grpSpPr>
        <p:graphicFrame>
          <p:nvGraphicFramePr>
            <p:cNvPr id="11" name="Object 30"/>
            <p:cNvGraphicFramePr>
              <a:graphicFrameLocks noChangeAspect="1"/>
            </p:cNvGraphicFramePr>
            <p:nvPr/>
          </p:nvGraphicFramePr>
          <p:xfrm>
            <a:off x="4858" y="2296"/>
            <a:ext cx="517" cy="672"/>
          </p:xfrm>
          <a:graphic>
            <a:graphicData uri="http://schemas.openxmlformats.org/presentationml/2006/ole">
              <mc:AlternateContent xmlns:mc="http://schemas.openxmlformats.org/markup-compatibility/2006">
                <mc:Choice xmlns:v="urn:schemas-microsoft-com:vml" Requires="v">
                  <p:oleObj spid="_x0000_s1099" name="CorelDRAW" r:id="rId6" imgW="914400" imgH="914400" progId="CorelDRAW.Graphic.11">
                    <p:embed/>
                  </p:oleObj>
                </mc:Choice>
                <mc:Fallback>
                  <p:oleObj name="CorelDRAW" r:id="rId6" imgW="914400" imgH="91440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 y="2296"/>
                          <a:ext cx="517" cy="672"/>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Text Box 32"/>
            <p:cNvSpPr txBox="1">
              <a:spLocks noChangeArrowheads="1"/>
            </p:cNvSpPr>
            <p:nvPr/>
          </p:nvSpPr>
          <p:spPr bwMode="auto">
            <a:xfrm>
              <a:off x="4513" y="2976"/>
              <a:ext cx="127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algn="ctr" defTabSz="914400" eaLnBrk="0" fontAlgn="base" hangingPunct="0">
                <a:spcBef>
                  <a:spcPct val="0"/>
                </a:spcBef>
                <a:spcAft>
                  <a:spcPct val="0"/>
                </a:spcAft>
              </a:pPr>
              <a:r>
                <a:rPr lang="en-US" sz="1200" dirty="0" smtClean="0">
                  <a:solidFill>
                    <a:srgbClr val="000000"/>
                  </a:solidFill>
                </a:rPr>
                <a:t>Register of </a:t>
              </a:r>
              <a:br>
                <a:rPr lang="en-US" sz="1200" dirty="0" smtClean="0">
                  <a:solidFill>
                    <a:srgbClr val="000000"/>
                  </a:solidFill>
                </a:rPr>
              </a:br>
              <a:r>
                <a:rPr lang="en-US" sz="1200" dirty="0" smtClean="0">
                  <a:solidFill>
                    <a:srgbClr val="000000"/>
                  </a:solidFill>
                </a:rPr>
                <a:t>Business Entities</a:t>
              </a:r>
            </a:p>
          </p:txBody>
        </p:sp>
      </p:grpSp>
      <p:grpSp>
        <p:nvGrpSpPr>
          <p:cNvPr id="13" name="Group 28"/>
          <p:cNvGrpSpPr>
            <a:grpSpLocks/>
          </p:cNvGrpSpPr>
          <p:nvPr/>
        </p:nvGrpSpPr>
        <p:grpSpPr bwMode="auto">
          <a:xfrm>
            <a:off x="1561185" y="1449578"/>
            <a:ext cx="1922493" cy="2002005"/>
            <a:chOff x="4513" y="2296"/>
            <a:chExt cx="1270" cy="1223"/>
          </a:xfrm>
        </p:grpSpPr>
        <p:graphicFrame>
          <p:nvGraphicFramePr>
            <p:cNvPr id="14" name="Object 30"/>
            <p:cNvGraphicFramePr>
              <a:graphicFrameLocks noChangeAspect="1"/>
            </p:cNvGraphicFramePr>
            <p:nvPr/>
          </p:nvGraphicFramePr>
          <p:xfrm>
            <a:off x="4858" y="2296"/>
            <a:ext cx="517" cy="672"/>
          </p:xfrm>
          <a:graphic>
            <a:graphicData uri="http://schemas.openxmlformats.org/presentationml/2006/ole">
              <mc:AlternateContent xmlns:mc="http://schemas.openxmlformats.org/markup-compatibility/2006">
                <mc:Choice xmlns:v="urn:schemas-microsoft-com:vml" Requires="v">
                  <p:oleObj spid="_x0000_s1100" name="CorelDRAW" r:id="rId7" imgW="914400" imgH="914400" progId="CorelDRAW.Graphic.11">
                    <p:embed/>
                  </p:oleObj>
                </mc:Choice>
                <mc:Fallback>
                  <p:oleObj name="CorelDRAW" r:id="rId7" imgW="914400" imgH="91440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 y="2296"/>
                          <a:ext cx="517" cy="672"/>
                        </a:xfrm>
                        <a:prstGeom prst="rect">
                          <a:avLst/>
                        </a:prstGeom>
                        <a:noFill/>
                        <a:ln>
                          <a:noFill/>
                        </a:ln>
                        <a:effectLst/>
                        <a:extLst/>
                      </p:spPr>
                    </p:pic>
                  </p:oleObj>
                </mc:Fallback>
              </mc:AlternateContent>
            </a:graphicData>
          </a:graphic>
        </p:graphicFrame>
        <p:sp>
          <p:nvSpPr>
            <p:cNvPr id="15" name="Text Box 32"/>
            <p:cNvSpPr txBox="1">
              <a:spLocks noChangeArrowheads="1"/>
            </p:cNvSpPr>
            <p:nvPr/>
          </p:nvSpPr>
          <p:spPr bwMode="auto">
            <a:xfrm>
              <a:off x="4513" y="2976"/>
              <a:ext cx="1270" cy="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algn="ctr" defTabSz="914400" eaLnBrk="0" fontAlgn="base" hangingPunct="0">
                <a:spcBef>
                  <a:spcPct val="0"/>
                </a:spcBef>
                <a:spcAft>
                  <a:spcPct val="0"/>
                </a:spcAft>
              </a:pPr>
              <a:r>
                <a:rPr lang="en-US" sz="1200" dirty="0" smtClean="0">
                  <a:solidFill>
                    <a:srgbClr val="000000"/>
                  </a:solidFill>
                </a:rPr>
                <a:t>Register of </a:t>
              </a:r>
              <a:br>
                <a:rPr lang="en-US" sz="1200" dirty="0" smtClean="0">
                  <a:solidFill>
                    <a:srgbClr val="000000"/>
                  </a:solidFill>
                </a:rPr>
              </a:br>
              <a:r>
                <a:rPr lang="en-US" sz="1200" dirty="0" smtClean="0">
                  <a:solidFill>
                    <a:srgbClr val="000000"/>
                  </a:solidFill>
                </a:rPr>
                <a:t>Individuals and Households</a:t>
              </a:r>
            </a:p>
          </p:txBody>
        </p:sp>
      </p:grpSp>
      <p:grpSp>
        <p:nvGrpSpPr>
          <p:cNvPr id="16" name="Group 28"/>
          <p:cNvGrpSpPr>
            <a:grpSpLocks/>
          </p:cNvGrpSpPr>
          <p:nvPr/>
        </p:nvGrpSpPr>
        <p:grpSpPr bwMode="auto">
          <a:xfrm>
            <a:off x="-500036" y="1415053"/>
            <a:ext cx="2108546" cy="1806259"/>
            <a:chOff x="4430" y="1587"/>
            <a:chExt cx="1270" cy="1076"/>
          </a:xfrm>
        </p:grpSpPr>
        <p:graphicFrame>
          <p:nvGraphicFramePr>
            <p:cNvPr id="17" name="Object 30"/>
            <p:cNvGraphicFramePr>
              <a:graphicFrameLocks noChangeAspect="1"/>
            </p:cNvGraphicFramePr>
            <p:nvPr>
              <p:extLst>
                <p:ext uri="{D42A27DB-BD31-4B8C-83A1-F6EECF244321}">
                  <p14:modId xmlns:p14="http://schemas.microsoft.com/office/powerpoint/2010/main" val="1068717664"/>
                </p:ext>
              </p:extLst>
            </p:nvPr>
          </p:nvGraphicFramePr>
          <p:xfrm>
            <a:off x="4858" y="1587"/>
            <a:ext cx="517" cy="672"/>
          </p:xfrm>
          <a:graphic>
            <a:graphicData uri="http://schemas.openxmlformats.org/presentationml/2006/ole">
              <mc:AlternateContent xmlns:mc="http://schemas.openxmlformats.org/markup-compatibility/2006">
                <mc:Choice xmlns:v="urn:schemas-microsoft-com:vml" Requires="v">
                  <p:oleObj spid="_x0000_s1101" name="CorelDRAW" r:id="rId8" imgW="914400" imgH="914400" progId="CorelDRAW.Graphic.11">
                    <p:embed/>
                  </p:oleObj>
                </mc:Choice>
                <mc:Fallback>
                  <p:oleObj name="CorelDRAW" r:id="rId8" imgW="914400" imgH="91440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 y="1587"/>
                          <a:ext cx="517" cy="672"/>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 Box 32"/>
            <p:cNvSpPr txBox="1">
              <a:spLocks noChangeArrowheads="1"/>
            </p:cNvSpPr>
            <p:nvPr/>
          </p:nvSpPr>
          <p:spPr bwMode="auto">
            <a:xfrm>
              <a:off x="4430" y="2275"/>
              <a:ext cx="127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algn="ctr" defTabSz="914400" eaLnBrk="0" fontAlgn="base" hangingPunct="0">
                <a:spcBef>
                  <a:spcPct val="0"/>
                </a:spcBef>
                <a:spcAft>
                  <a:spcPct val="0"/>
                </a:spcAft>
              </a:pPr>
              <a:r>
                <a:rPr lang="en-US" sz="1200" dirty="0" smtClean="0">
                  <a:solidFill>
                    <a:srgbClr val="000000"/>
                  </a:solidFill>
                </a:rPr>
                <a:t>Register of </a:t>
              </a:r>
              <a:br>
                <a:rPr lang="en-US" sz="1200" dirty="0" smtClean="0">
                  <a:solidFill>
                    <a:srgbClr val="000000"/>
                  </a:solidFill>
                </a:rPr>
              </a:br>
              <a:r>
                <a:rPr lang="en-US" sz="1200" dirty="0" smtClean="0">
                  <a:solidFill>
                    <a:srgbClr val="000000"/>
                  </a:solidFill>
                </a:rPr>
                <a:t>Activities</a:t>
              </a:r>
            </a:p>
          </p:txBody>
        </p:sp>
      </p:grpSp>
      <p:sp>
        <p:nvSpPr>
          <p:cNvPr id="40" name="Text Box 7"/>
          <p:cNvSpPr txBox="1">
            <a:spLocks noChangeArrowheads="1"/>
          </p:cNvSpPr>
          <p:nvPr/>
        </p:nvSpPr>
        <p:spPr bwMode="auto">
          <a:xfrm>
            <a:off x="6831353" y="5084470"/>
            <a:ext cx="1134665" cy="46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defTabSz="914400" eaLnBrk="0" fontAlgn="base" hangingPunct="0">
              <a:spcBef>
                <a:spcPct val="0"/>
              </a:spcBef>
              <a:spcAft>
                <a:spcPct val="0"/>
              </a:spcAft>
            </a:pPr>
            <a:r>
              <a:rPr lang="en-US" sz="1200" dirty="0" smtClean="0">
                <a:solidFill>
                  <a:srgbClr val="000000"/>
                </a:solidFill>
              </a:rPr>
              <a:t>Addresses Register</a:t>
            </a:r>
          </a:p>
        </p:txBody>
      </p:sp>
      <p:cxnSp>
        <p:nvCxnSpPr>
          <p:cNvPr id="25" name="Connettore 2 24"/>
          <p:cNvCxnSpPr/>
          <p:nvPr/>
        </p:nvCxnSpPr>
        <p:spPr>
          <a:xfrm flipH="1">
            <a:off x="7337501" y="2824607"/>
            <a:ext cx="253046" cy="162728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6831353" y="4137713"/>
            <a:ext cx="354732" cy="31418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H="1">
            <a:off x="7502119" y="4000353"/>
            <a:ext cx="685015" cy="3776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1" name="Object 45"/>
          <p:cNvGraphicFramePr>
            <a:graphicFrameLocks noChangeAspect="1"/>
          </p:cNvGraphicFramePr>
          <p:nvPr>
            <p:extLst>
              <p:ext uri="{D42A27DB-BD31-4B8C-83A1-F6EECF244321}">
                <p14:modId xmlns:p14="http://schemas.microsoft.com/office/powerpoint/2010/main" val="3749664214"/>
              </p:ext>
            </p:extLst>
          </p:nvPr>
        </p:nvGraphicFramePr>
        <p:xfrm>
          <a:off x="7083421" y="4544835"/>
          <a:ext cx="567333" cy="567508"/>
        </p:xfrm>
        <a:graphic>
          <a:graphicData uri="http://schemas.openxmlformats.org/presentationml/2006/ole">
            <mc:AlternateContent xmlns:mc="http://schemas.openxmlformats.org/markup-compatibility/2006">
              <mc:Choice xmlns:v="urn:schemas-microsoft-com:vml" Requires="v">
                <p:oleObj spid="_x0000_s1102" name="CorelDRAW" r:id="rId9" imgW="914400" imgH="914400" progId="CorelDRAW.Graphic.13">
                  <p:embed/>
                </p:oleObj>
              </mc:Choice>
              <mc:Fallback>
                <p:oleObj name="CorelDRAW" r:id="rId9" imgW="914400" imgH="914400" progId="CorelDRAW.Graphic.1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421" y="4544835"/>
                        <a:ext cx="567333" cy="56750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30"/>
          <p:cNvGraphicFramePr>
            <a:graphicFrameLocks noChangeAspect="1"/>
          </p:cNvGraphicFramePr>
          <p:nvPr>
            <p:extLst>
              <p:ext uri="{D42A27DB-BD31-4B8C-83A1-F6EECF244321}">
                <p14:modId xmlns:p14="http://schemas.microsoft.com/office/powerpoint/2010/main" val="2570324361"/>
              </p:ext>
            </p:extLst>
          </p:nvPr>
        </p:nvGraphicFramePr>
        <p:xfrm>
          <a:off x="7276689" y="1696534"/>
          <a:ext cx="858361" cy="1128073"/>
        </p:xfrm>
        <a:graphic>
          <a:graphicData uri="http://schemas.openxmlformats.org/presentationml/2006/ole">
            <mc:AlternateContent xmlns:mc="http://schemas.openxmlformats.org/markup-compatibility/2006">
              <mc:Choice xmlns:v="urn:schemas-microsoft-com:vml" Requires="v">
                <p:oleObj spid="_x0000_s1103" name="CorelDRAW" r:id="rId8" imgW="914400" imgH="914400" progId="CorelDRAW.Graphic.11">
                  <p:embed/>
                </p:oleObj>
              </mc:Choice>
              <mc:Fallback>
                <p:oleObj name="CorelDRAW" r:id="rId8" imgW="914400" imgH="914400" progId="CorelDRAW.Graphic.11">
                  <p:embed/>
                  <p:pic>
                    <p:nvPicPr>
                      <p:cNvPr id="17"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6689" y="1696534"/>
                        <a:ext cx="858361" cy="112807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 name="Text Box 7"/>
          <p:cNvSpPr txBox="1">
            <a:spLocks noChangeArrowheads="1"/>
          </p:cNvSpPr>
          <p:nvPr/>
        </p:nvSpPr>
        <p:spPr bwMode="auto">
          <a:xfrm>
            <a:off x="7138536" y="2100872"/>
            <a:ext cx="1134665" cy="64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algn="ctr" defTabSz="914400" eaLnBrk="0" fontAlgn="base" hangingPunct="0">
              <a:spcBef>
                <a:spcPct val="0"/>
              </a:spcBef>
              <a:spcAft>
                <a:spcPct val="0"/>
              </a:spcAft>
            </a:pPr>
            <a:r>
              <a:rPr lang="en-US" sz="1200" dirty="0" smtClean="0">
                <a:solidFill>
                  <a:srgbClr val="000000"/>
                </a:solidFill>
              </a:rPr>
              <a:t>Register of Individuals and Households</a:t>
            </a:r>
          </a:p>
        </p:txBody>
      </p:sp>
      <p:graphicFrame>
        <p:nvGraphicFramePr>
          <p:cNvPr id="46" name="Object 30"/>
          <p:cNvGraphicFramePr>
            <a:graphicFrameLocks noChangeAspect="1"/>
          </p:cNvGraphicFramePr>
          <p:nvPr>
            <p:extLst>
              <p:ext uri="{D42A27DB-BD31-4B8C-83A1-F6EECF244321}">
                <p14:modId xmlns:p14="http://schemas.microsoft.com/office/powerpoint/2010/main" val="3812542887"/>
              </p:ext>
            </p:extLst>
          </p:nvPr>
        </p:nvGraphicFramePr>
        <p:xfrm>
          <a:off x="7934422" y="3095102"/>
          <a:ext cx="858361" cy="1128073"/>
        </p:xfrm>
        <a:graphic>
          <a:graphicData uri="http://schemas.openxmlformats.org/presentationml/2006/ole">
            <mc:AlternateContent xmlns:mc="http://schemas.openxmlformats.org/markup-compatibility/2006">
              <mc:Choice xmlns:v="urn:schemas-microsoft-com:vml" Requires="v">
                <p:oleObj spid="_x0000_s1104" name="CorelDRAW" r:id="rId8" imgW="914400" imgH="914400" progId="CorelDRAW.Graphic.11">
                  <p:embed/>
                </p:oleObj>
              </mc:Choice>
              <mc:Fallback>
                <p:oleObj name="CorelDRAW" r:id="rId8" imgW="914400" imgH="914400" progId="CorelDRAW.Graphic.11">
                  <p:embed/>
                  <p:pic>
                    <p:nvPicPr>
                      <p:cNvPr id="45"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422" y="3095102"/>
                        <a:ext cx="858361" cy="112807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3" name="Text Box 7"/>
          <p:cNvSpPr txBox="1">
            <a:spLocks noChangeArrowheads="1"/>
          </p:cNvSpPr>
          <p:nvPr/>
        </p:nvSpPr>
        <p:spPr bwMode="auto">
          <a:xfrm>
            <a:off x="7796269" y="3516974"/>
            <a:ext cx="1134665" cy="64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algn="ctr" defTabSz="914400" eaLnBrk="0" fontAlgn="base" hangingPunct="0">
              <a:spcBef>
                <a:spcPct val="0"/>
              </a:spcBef>
              <a:spcAft>
                <a:spcPct val="0"/>
              </a:spcAft>
            </a:pPr>
            <a:r>
              <a:rPr lang="en-US" sz="1200" dirty="0" smtClean="0">
                <a:solidFill>
                  <a:srgbClr val="000000"/>
                </a:solidFill>
              </a:rPr>
              <a:t>Register of </a:t>
            </a:r>
          </a:p>
          <a:p>
            <a:pPr algn="ctr" defTabSz="914400" eaLnBrk="0" fontAlgn="base" hangingPunct="0">
              <a:spcBef>
                <a:spcPct val="0"/>
              </a:spcBef>
              <a:spcAft>
                <a:spcPct val="0"/>
              </a:spcAft>
            </a:pPr>
            <a:r>
              <a:rPr lang="en-US" sz="1200" dirty="0" smtClean="0">
                <a:solidFill>
                  <a:srgbClr val="000000"/>
                </a:solidFill>
              </a:rPr>
              <a:t>Business Entities</a:t>
            </a:r>
          </a:p>
        </p:txBody>
      </p:sp>
      <p:graphicFrame>
        <p:nvGraphicFramePr>
          <p:cNvPr id="47" name="Object 30"/>
          <p:cNvGraphicFramePr>
            <a:graphicFrameLocks noChangeAspect="1"/>
          </p:cNvGraphicFramePr>
          <p:nvPr>
            <p:extLst>
              <p:ext uri="{D42A27DB-BD31-4B8C-83A1-F6EECF244321}">
                <p14:modId xmlns:p14="http://schemas.microsoft.com/office/powerpoint/2010/main" val="122206962"/>
              </p:ext>
            </p:extLst>
          </p:nvPr>
        </p:nvGraphicFramePr>
        <p:xfrm>
          <a:off x="6062796" y="3009640"/>
          <a:ext cx="858361" cy="1128073"/>
        </p:xfrm>
        <a:graphic>
          <a:graphicData uri="http://schemas.openxmlformats.org/presentationml/2006/ole">
            <mc:AlternateContent xmlns:mc="http://schemas.openxmlformats.org/markup-compatibility/2006">
              <mc:Choice xmlns:v="urn:schemas-microsoft-com:vml" Requires="v">
                <p:oleObj spid="_x0000_s1105" name="CorelDRAW" r:id="rId11" imgW="914400" imgH="914400" progId="CorelDRAW.Graphic.11">
                  <p:embed/>
                </p:oleObj>
              </mc:Choice>
              <mc:Fallback>
                <p:oleObj name="CorelDRAW" r:id="rId11" imgW="914400" imgH="914400" progId="CorelDRAW.Graphic.11">
                  <p:embed/>
                  <p:pic>
                    <p:nvPicPr>
                      <p:cNvPr id="45"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796" y="3009640"/>
                        <a:ext cx="858361" cy="1128073"/>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7" name="Text Box 7"/>
          <p:cNvSpPr txBox="1">
            <a:spLocks noChangeArrowheads="1"/>
          </p:cNvSpPr>
          <p:nvPr/>
        </p:nvSpPr>
        <p:spPr bwMode="auto">
          <a:xfrm>
            <a:off x="5893267" y="3416426"/>
            <a:ext cx="1134665" cy="46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Calibri" charset="0"/>
                <a:ea typeface="ＭＳ Ｐゴシック" charset="0"/>
                <a:cs typeface="Arial" charset="0"/>
              </a:defRPr>
            </a:lvl1pPr>
            <a:lvl2pPr marL="742950" indent="-285750">
              <a:defRPr sz="2400">
                <a:solidFill>
                  <a:schemeClr val="tx1"/>
                </a:solidFill>
                <a:latin typeface="Calibri" charset="0"/>
                <a:ea typeface="Arial" charset="0"/>
                <a:cs typeface="Arial" charset="0"/>
              </a:defRPr>
            </a:lvl2pPr>
            <a:lvl3pPr marL="1143000" indent="-228600">
              <a:defRPr sz="2400">
                <a:solidFill>
                  <a:schemeClr val="tx1"/>
                </a:solidFill>
                <a:latin typeface="Calibri" charset="0"/>
                <a:ea typeface="Arial" charset="0"/>
                <a:cs typeface="Arial" charset="0"/>
              </a:defRPr>
            </a:lvl3pPr>
            <a:lvl4pPr marL="1600200" indent="-228600">
              <a:defRPr sz="2400">
                <a:solidFill>
                  <a:schemeClr val="tx1"/>
                </a:solidFill>
                <a:latin typeface="Calibri" charset="0"/>
                <a:ea typeface="Arial" charset="0"/>
                <a:cs typeface="Arial" charset="0"/>
              </a:defRPr>
            </a:lvl4pPr>
            <a:lvl5pPr marL="2057400" indent="-228600">
              <a:defRPr sz="2400">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sz="2400">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sz="2400">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sz="2400">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sz="2400">
                <a:solidFill>
                  <a:schemeClr val="tx1"/>
                </a:solidFill>
                <a:latin typeface="Calibri" charset="0"/>
                <a:ea typeface="Arial" charset="0"/>
                <a:cs typeface="Arial" charset="0"/>
              </a:defRPr>
            </a:lvl9pPr>
          </a:lstStyle>
          <a:p>
            <a:pPr algn="ctr" defTabSz="914400" eaLnBrk="0" fontAlgn="base" hangingPunct="0">
              <a:spcBef>
                <a:spcPct val="0"/>
              </a:spcBef>
              <a:spcAft>
                <a:spcPct val="0"/>
              </a:spcAft>
            </a:pPr>
            <a:r>
              <a:rPr lang="en-US" sz="1200" dirty="0" smtClean="0">
                <a:solidFill>
                  <a:srgbClr val="000000"/>
                </a:solidFill>
              </a:rPr>
              <a:t>Register of </a:t>
            </a:r>
          </a:p>
          <a:p>
            <a:pPr algn="ctr" defTabSz="914400" eaLnBrk="0" fontAlgn="base" hangingPunct="0">
              <a:spcBef>
                <a:spcPct val="0"/>
              </a:spcBef>
              <a:spcAft>
                <a:spcPct val="0"/>
              </a:spcAft>
            </a:pPr>
            <a:r>
              <a:rPr lang="en-US" sz="1200" dirty="0" smtClean="0">
                <a:solidFill>
                  <a:srgbClr val="000000"/>
                </a:solidFill>
              </a:rPr>
              <a:t>Activities</a:t>
            </a:r>
          </a:p>
        </p:txBody>
      </p:sp>
      <p:sp>
        <p:nvSpPr>
          <p:cNvPr id="5" name="Freccia a destra 4"/>
          <p:cNvSpPr/>
          <p:nvPr/>
        </p:nvSpPr>
        <p:spPr>
          <a:xfrm>
            <a:off x="3387257" y="3142439"/>
            <a:ext cx="2300288" cy="975654"/>
          </a:xfrm>
          <a:prstGeom prst="rightArrow">
            <a:avLst/>
          </a:prstGeom>
          <a:gradFill>
            <a:gsLst>
              <a:gs pos="0">
                <a:schemeClr val="accent1">
                  <a:tint val="100000"/>
                  <a:shade val="100000"/>
                  <a:satMod val="130000"/>
                </a:schemeClr>
              </a:gs>
              <a:gs pos="100000">
                <a:schemeClr val="accent1">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ttangolo 20"/>
          <p:cNvSpPr/>
          <p:nvPr/>
        </p:nvSpPr>
        <p:spPr>
          <a:xfrm>
            <a:off x="808038" y="12709"/>
            <a:ext cx="6114110" cy="480131"/>
          </a:xfrm>
          <a:prstGeom prst="rect">
            <a:avLst/>
          </a:prstGeom>
        </p:spPr>
        <p:txBody>
          <a:bodyPr wrap="none">
            <a:spAutoFit/>
          </a:bodyPr>
          <a:lstStyle/>
          <a:p>
            <a:pPr lvl="0" defTabSz="711200">
              <a:lnSpc>
                <a:spcPct val="90000"/>
              </a:lnSpc>
              <a:spcBef>
                <a:spcPct val="0"/>
              </a:spcBef>
              <a:spcAft>
                <a:spcPct val="35000"/>
              </a:spcAft>
            </a:pPr>
            <a:r>
              <a:rPr lang="it-IT" sz="2800" b="1" dirty="0">
                <a:solidFill>
                  <a:schemeClr val="bg1"/>
                </a:solidFill>
                <a:latin typeface="Franklin Gothic Book" panose="020B0503020102020204" pitchFamily="34" charset="0"/>
                <a:ea typeface="+mj-ea"/>
                <a:cs typeface="+mj-cs"/>
              </a:rPr>
              <a:t>Gli indirizzi nel registro statistico: il CUI </a:t>
            </a:r>
          </a:p>
        </p:txBody>
      </p:sp>
      <p:sp>
        <p:nvSpPr>
          <p:cNvPr id="23" name="Rettangolo 22"/>
          <p:cNvSpPr/>
          <p:nvPr/>
        </p:nvSpPr>
        <p:spPr>
          <a:xfrm>
            <a:off x="185862" y="1969893"/>
            <a:ext cx="909223" cy="276999"/>
          </a:xfrm>
          <a:prstGeom prst="rect">
            <a:avLst/>
          </a:prstGeom>
        </p:spPr>
        <p:txBody>
          <a:bodyPr wrap="none">
            <a:spAutoFit/>
          </a:bodyPr>
          <a:lstStyle/>
          <a:p>
            <a:r>
              <a:rPr lang="en-US" sz="1200" dirty="0">
                <a:solidFill>
                  <a:srgbClr val="000000"/>
                </a:solidFill>
              </a:rPr>
              <a:t>Addresses</a:t>
            </a:r>
            <a:endParaRPr lang="en-GB" sz="1200" dirty="0"/>
          </a:p>
        </p:txBody>
      </p:sp>
      <p:sp>
        <p:nvSpPr>
          <p:cNvPr id="51" name="Rettangolo 50"/>
          <p:cNvSpPr/>
          <p:nvPr/>
        </p:nvSpPr>
        <p:spPr>
          <a:xfrm>
            <a:off x="2020135" y="2040551"/>
            <a:ext cx="909223" cy="276999"/>
          </a:xfrm>
          <a:prstGeom prst="rect">
            <a:avLst/>
          </a:prstGeom>
        </p:spPr>
        <p:txBody>
          <a:bodyPr wrap="none">
            <a:spAutoFit/>
          </a:bodyPr>
          <a:lstStyle/>
          <a:p>
            <a:r>
              <a:rPr lang="en-US" sz="1200" dirty="0">
                <a:solidFill>
                  <a:srgbClr val="000000"/>
                </a:solidFill>
              </a:rPr>
              <a:t>Addresses</a:t>
            </a:r>
            <a:endParaRPr lang="en-GB" sz="1200" dirty="0"/>
          </a:p>
        </p:txBody>
      </p:sp>
      <p:sp>
        <p:nvSpPr>
          <p:cNvPr id="52" name="Rettangolo 51"/>
          <p:cNvSpPr/>
          <p:nvPr/>
        </p:nvSpPr>
        <p:spPr>
          <a:xfrm>
            <a:off x="1010685" y="3679359"/>
            <a:ext cx="909223" cy="276999"/>
          </a:xfrm>
          <a:prstGeom prst="rect">
            <a:avLst/>
          </a:prstGeom>
        </p:spPr>
        <p:txBody>
          <a:bodyPr wrap="none">
            <a:spAutoFit/>
          </a:bodyPr>
          <a:lstStyle/>
          <a:p>
            <a:r>
              <a:rPr lang="en-US" sz="1200" dirty="0">
                <a:solidFill>
                  <a:srgbClr val="000000"/>
                </a:solidFill>
              </a:rPr>
              <a:t>Addresses</a:t>
            </a:r>
            <a:endParaRPr lang="en-GB" sz="1200" dirty="0"/>
          </a:p>
        </p:txBody>
      </p:sp>
      <p:sp>
        <p:nvSpPr>
          <p:cNvPr id="26" name="Rettangolo 25"/>
          <p:cNvSpPr/>
          <p:nvPr/>
        </p:nvSpPr>
        <p:spPr>
          <a:xfrm>
            <a:off x="760119" y="5229787"/>
            <a:ext cx="7603482" cy="1077218"/>
          </a:xfrm>
          <a:prstGeom prst="rect">
            <a:avLst/>
          </a:prstGeom>
        </p:spPr>
        <p:txBody>
          <a:bodyPr wrap="square">
            <a:spAutoFit/>
          </a:bodyPr>
          <a:lstStyle/>
          <a:p>
            <a:pPr lvl="0" algn="ctr"/>
            <a:r>
              <a:rPr lang="it-IT" sz="3200" b="1" dirty="0"/>
              <a:t>Rappresenta un «connettore chiave» nel </a:t>
            </a:r>
            <a:r>
              <a:rPr lang="it-IT" sz="3200" b="1" dirty="0" err="1" smtClean="0"/>
              <a:t>linkage</a:t>
            </a:r>
            <a:r>
              <a:rPr lang="it-IT" sz="3200" b="1" dirty="0" smtClean="0"/>
              <a:t> </a:t>
            </a:r>
            <a:r>
              <a:rPr lang="it-IT" sz="3200" b="1" dirty="0"/>
              <a:t>fra registri</a:t>
            </a:r>
            <a:endParaRPr lang="it-IT" sz="3200" dirty="0"/>
          </a:p>
        </p:txBody>
      </p:sp>
      <p:sp>
        <p:nvSpPr>
          <p:cNvPr id="54" name="CasellaDiTesto 53"/>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Tree>
    <p:extLst>
      <p:ext uri="{BB962C8B-B14F-4D97-AF65-F5344CB8AC3E}">
        <p14:creationId xmlns:p14="http://schemas.microsoft.com/office/powerpoint/2010/main" val="18539436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0112" y="-26634"/>
            <a:ext cx="7896687" cy="471086"/>
          </a:xfrm>
        </p:spPr>
        <p:txBody>
          <a:bodyPr/>
          <a:lstStyle/>
          <a:p>
            <a:pPr lvl="0" algn="l" defTabSz="711200">
              <a:lnSpc>
                <a:spcPct val="90000"/>
              </a:lnSpc>
              <a:spcAft>
                <a:spcPct val="35000"/>
              </a:spcAft>
            </a:pPr>
            <a:r>
              <a:rPr lang="it-IT" sz="2800" b="1" dirty="0">
                <a:solidFill>
                  <a:schemeClr val="bg1"/>
                </a:solidFill>
                <a:latin typeface="Franklin Gothic Book" panose="020B0503020102020204" pitchFamily="34" charset="0"/>
              </a:rPr>
              <a:t>Gli indirizzi nel registro statistico: il CUI </a:t>
            </a:r>
          </a:p>
        </p:txBody>
      </p:sp>
      <p:pic>
        <p:nvPicPr>
          <p:cNvPr id="33" name="Immagine 32"/>
          <p:cNvPicPr>
            <a:picLocks noChangeAspect="1"/>
          </p:cNvPicPr>
          <p:nvPr/>
        </p:nvPicPr>
        <p:blipFill rotWithShape="1">
          <a:blip r:embed="rId3"/>
          <a:srcRect r="25407"/>
          <a:stretch/>
        </p:blipFill>
        <p:spPr>
          <a:xfrm>
            <a:off x="5619538" y="4098957"/>
            <a:ext cx="2848188" cy="864096"/>
          </a:xfrm>
          <a:prstGeom prst="rect">
            <a:avLst/>
          </a:prstGeom>
        </p:spPr>
      </p:pic>
      <p:pic>
        <p:nvPicPr>
          <p:cNvPr id="35" name="Immagine 34"/>
          <p:cNvPicPr>
            <a:picLocks noChangeAspect="1"/>
          </p:cNvPicPr>
          <p:nvPr/>
        </p:nvPicPr>
        <p:blipFill rotWithShape="1">
          <a:blip r:embed="rId4"/>
          <a:srcRect r="25407"/>
          <a:stretch/>
        </p:blipFill>
        <p:spPr>
          <a:xfrm>
            <a:off x="920699" y="4088838"/>
            <a:ext cx="2927401" cy="884335"/>
          </a:xfrm>
          <a:prstGeom prst="rect">
            <a:avLst/>
          </a:prstGeom>
        </p:spPr>
      </p:pic>
      <p:pic>
        <p:nvPicPr>
          <p:cNvPr id="36" name="Immagine 35"/>
          <p:cNvPicPr>
            <a:picLocks noChangeAspect="1"/>
          </p:cNvPicPr>
          <p:nvPr/>
        </p:nvPicPr>
        <p:blipFill>
          <a:blip r:embed="rId5"/>
          <a:stretch>
            <a:fillRect/>
          </a:stretch>
        </p:blipFill>
        <p:spPr>
          <a:xfrm>
            <a:off x="2614121" y="5535550"/>
            <a:ext cx="3812049" cy="712428"/>
          </a:xfrm>
          <a:prstGeom prst="rect">
            <a:avLst/>
          </a:prstGeom>
        </p:spPr>
      </p:pic>
      <p:cxnSp>
        <p:nvCxnSpPr>
          <p:cNvPr id="39" name="Connettore 4 10"/>
          <p:cNvCxnSpPr>
            <a:stCxn id="35" idx="2"/>
            <a:endCxn id="36" idx="1"/>
          </p:cNvCxnSpPr>
          <p:nvPr/>
        </p:nvCxnSpPr>
        <p:spPr>
          <a:xfrm rot="16200000" flipH="1">
            <a:off x="2039965" y="5317607"/>
            <a:ext cx="918591" cy="229721"/>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grpSp>
        <p:nvGrpSpPr>
          <p:cNvPr id="7" name="Gruppo 6"/>
          <p:cNvGrpSpPr/>
          <p:nvPr/>
        </p:nvGrpSpPr>
        <p:grpSpPr>
          <a:xfrm>
            <a:off x="1629291" y="977142"/>
            <a:ext cx="5665303" cy="1132377"/>
            <a:chOff x="1162566" y="900942"/>
            <a:chExt cx="5665303" cy="1132377"/>
          </a:xfrm>
        </p:grpSpPr>
        <p:pic>
          <p:nvPicPr>
            <p:cNvPr id="37" name="Immagine 36"/>
            <p:cNvPicPr>
              <a:picLocks noChangeAspect="1"/>
            </p:cNvPicPr>
            <p:nvPr/>
          </p:nvPicPr>
          <p:blipFill>
            <a:blip r:embed="rId6"/>
            <a:stretch>
              <a:fillRect/>
            </a:stretch>
          </p:blipFill>
          <p:spPr>
            <a:xfrm>
              <a:off x="1162566" y="1199071"/>
              <a:ext cx="5665303" cy="834248"/>
            </a:xfrm>
            <a:prstGeom prst="rect">
              <a:avLst/>
            </a:prstGeom>
          </p:spPr>
        </p:pic>
        <p:sp>
          <p:nvSpPr>
            <p:cNvPr id="50" name="CasellaDiTesto 49"/>
            <p:cNvSpPr txBox="1"/>
            <p:nvPr/>
          </p:nvSpPr>
          <p:spPr>
            <a:xfrm>
              <a:off x="2871095" y="900942"/>
              <a:ext cx="2257413" cy="369332"/>
            </a:xfrm>
            <a:prstGeom prst="rect">
              <a:avLst/>
            </a:prstGeom>
            <a:noFill/>
          </p:spPr>
          <p:txBody>
            <a:bodyPr wrap="none" rtlCol="0">
              <a:spAutoFit/>
            </a:bodyPr>
            <a:lstStyle/>
            <a:p>
              <a:r>
                <a:rPr lang="it-IT" dirty="0" smtClean="0">
                  <a:solidFill>
                    <a:srgbClr val="505150"/>
                  </a:solidFill>
                </a:rPr>
                <a:t>Registro Base: Attività</a:t>
              </a:r>
              <a:endParaRPr lang="it-IT" dirty="0">
                <a:solidFill>
                  <a:srgbClr val="505150"/>
                </a:solidFill>
              </a:endParaRPr>
            </a:p>
          </p:txBody>
        </p:sp>
      </p:grpSp>
      <p:sp>
        <p:nvSpPr>
          <p:cNvPr id="51" name="CasellaDiTesto 50"/>
          <p:cNvSpPr txBox="1"/>
          <p:nvPr/>
        </p:nvSpPr>
        <p:spPr>
          <a:xfrm>
            <a:off x="730539" y="3772464"/>
            <a:ext cx="3257045" cy="369332"/>
          </a:xfrm>
          <a:prstGeom prst="rect">
            <a:avLst/>
          </a:prstGeom>
          <a:noFill/>
        </p:spPr>
        <p:txBody>
          <a:bodyPr wrap="none" rtlCol="0">
            <a:spAutoFit/>
          </a:bodyPr>
          <a:lstStyle/>
          <a:p>
            <a:r>
              <a:rPr lang="it-IT" dirty="0" smtClean="0">
                <a:solidFill>
                  <a:srgbClr val="505150"/>
                </a:solidFill>
              </a:rPr>
              <a:t>Registro Base: Unità Economiche</a:t>
            </a:r>
            <a:endParaRPr lang="it-IT" dirty="0">
              <a:solidFill>
                <a:srgbClr val="505150"/>
              </a:solidFill>
            </a:endParaRPr>
          </a:p>
        </p:txBody>
      </p:sp>
      <p:sp>
        <p:nvSpPr>
          <p:cNvPr id="52" name="CasellaDiTesto 51"/>
          <p:cNvSpPr txBox="1"/>
          <p:nvPr/>
        </p:nvSpPr>
        <p:spPr>
          <a:xfrm>
            <a:off x="5368457" y="3762939"/>
            <a:ext cx="3361305" cy="369332"/>
          </a:xfrm>
          <a:prstGeom prst="rect">
            <a:avLst/>
          </a:prstGeom>
          <a:noFill/>
        </p:spPr>
        <p:txBody>
          <a:bodyPr wrap="none" rtlCol="0">
            <a:spAutoFit/>
          </a:bodyPr>
          <a:lstStyle/>
          <a:p>
            <a:r>
              <a:rPr lang="it-IT" dirty="0" smtClean="0">
                <a:solidFill>
                  <a:srgbClr val="505150"/>
                </a:solidFill>
              </a:rPr>
              <a:t>Registro Base: Individui e Famiglie</a:t>
            </a:r>
            <a:endParaRPr lang="it-IT" dirty="0">
              <a:solidFill>
                <a:srgbClr val="505150"/>
              </a:solidFill>
            </a:endParaRPr>
          </a:p>
        </p:txBody>
      </p:sp>
      <p:sp>
        <p:nvSpPr>
          <p:cNvPr id="53" name="CasellaDiTesto 52"/>
          <p:cNvSpPr txBox="1"/>
          <p:nvPr/>
        </p:nvSpPr>
        <p:spPr>
          <a:xfrm>
            <a:off x="3613707" y="5247518"/>
            <a:ext cx="2179699" cy="369332"/>
          </a:xfrm>
          <a:prstGeom prst="rect">
            <a:avLst/>
          </a:prstGeom>
          <a:noFill/>
        </p:spPr>
        <p:txBody>
          <a:bodyPr wrap="none" rtlCol="0">
            <a:spAutoFit/>
          </a:bodyPr>
          <a:lstStyle/>
          <a:p>
            <a:r>
              <a:rPr lang="it-IT" dirty="0" smtClean="0">
                <a:solidFill>
                  <a:srgbClr val="505150"/>
                </a:solidFill>
              </a:rPr>
              <a:t>Registro Base: Luoghi</a:t>
            </a:r>
            <a:endParaRPr lang="it-IT" dirty="0">
              <a:solidFill>
                <a:srgbClr val="505150"/>
              </a:solidFill>
            </a:endParaRPr>
          </a:p>
        </p:txBody>
      </p:sp>
      <p:pic>
        <p:nvPicPr>
          <p:cNvPr id="38" name="Immagine 37"/>
          <p:cNvPicPr>
            <a:picLocks noChangeAspect="1"/>
          </p:cNvPicPr>
          <p:nvPr/>
        </p:nvPicPr>
        <p:blipFill>
          <a:blip r:embed="rId7"/>
          <a:stretch>
            <a:fillRect/>
          </a:stretch>
        </p:blipFill>
        <p:spPr>
          <a:xfrm>
            <a:off x="2077615" y="2529760"/>
            <a:ext cx="5229070" cy="883886"/>
          </a:xfrm>
          <a:prstGeom prst="rect">
            <a:avLst/>
          </a:prstGeom>
        </p:spPr>
      </p:pic>
      <p:sp>
        <p:nvSpPr>
          <p:cNvPr id="54" name="CasellaDiTesto 53"/>
          <p:cNvSpPr txBox="1"/>
          <p:nvPr/>
        </p:nvSpPr>
        <p:spPr>
          <a:xfrm>
            <a:off x="2734980" y="2212642"/>
            <a:ext cx="3664273" cy="369332"/>
          </a:xfrm>
          <a:prstGeom prst="rect">
            <a:avLst/>
          </a:prstGeom>
          <a:noFill/>
        </p:spPr>
        <p:txBody>
          <a:bodyPr wrap="none" rtlCol="0">
            <a:spAutoFit/>
          </a:bodyPr>
          <a:lstStyle/>
          <a:p>
            <a:r>
              <a:rPr lang="it-IT" dirty="0" smtClean="0">
                <a:solidFill>
                  <a:srgbClr val="505150"/>
                </a:solidFill>
              </a:rPr>
              <a:t>Registro Tematico: Relazioni di lavoro</a:t>
            </a:r>
            <a:endParaRPr lang="it-IT" dirty="0">
              <a:solidFill>
                <a:srgbClr val="505150"/>
              </a:solidFill>
            </a:endParaRPr>
          </a:p>
        </p:txBody>
      </p:sp>
      <p:cxnSp>
        <p:nvCxnSpPr>
          <p:cNvPr id="6" name="Connettore 4 5"/>
          <p:cNvCxnSpPr>
            <a:stCxn id="37" idx="1"/>
            <a:endCxn id="38" idx="1"/>
          </p:cNvCxnSpPr>
          <p:nvPr/>
        </p:nvCxnSpPr>
        <p:spPr>
          <a:xfrm rot="10800000" flipH="1" flipV="1">
            <a:off x="1629291" y="1692395"/>
            <a:ext cx="448324" cy="1279308"/>
          </a:xfrm>
          <a:prstGeom prst="bentConnector3">
            <a:avLst>
              <a:gd name="adj1" fmla="val -50990"/>
            </a:avLst>
          </a:prstGeom>
          <a:ln>
            <a:prstDash val="dash"/>
            <a:tailEnd type="arrow"/>
          </a:ln>
        </p:spPr>
        <p:style>
          <a:lnRef idx="2">
            <a:schemeClr val="accent6"/>
          </a:lnRef>
          <a:fillRef idx="0">
            <a:schemeClr val="accent6"/>
          </a:fillRef>
          <a:effectRef idx="1">
            <a:schemeClr val="accent6"/>
          </a:effectRef>
          <a:fontRef idx="minor">
            <a:schemeClr val="tx1"/>
          </a:fontRef>
        </p:style>
      </p:cxnSp>
      <p:cxnSp>
        <p:nvCxnSpPr>
          <p:cNvPr id="58" name="Connettore 4 57"/>
          <p:cNvCxnSpPr>
            <a:endCxn id="35" idx="1"/>
          </p:cNvCxnSpPr>
          <p:nvPr/>
        </p:nvCxnSpPr>
        <p:spPr>
          <a:xfrm rot="10800000" flipV="1">
            <a:off x="920699" y="3552824"/>
            <a:ext cx="3108376" cy="978182"/>
          </a:xfrm>
          <a:prstGeom prst="bentConnector3">
            <a:avLst>
              <a:gd name="adj1" fmla="val 10735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Connettore 4 71"/>
          <p:cNvCxnSpPr>
            <a:endCxn id="33" idx="1"/>
          </p:cNvCxnSpPr>
          <p:nvPr/>
        </p:nvCxnSpPr>
        <p:spPr>
          <a:xfrm rot="16200000" flipH="1">
            <a:off x="4743205" y="3654672"/>
            <a:ext cx="1143280" cy="609385"/>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6" name="Connettore 1 75"/>
          <p:cNvCxnSpPr/>
          <p:nvPr/>
        </p:nvCxnSpPr>
        <p:spPr>
          <a:xfrm flipV="1">
            <a:off x="4029075" y="3387725"/>
            <a:ext cx="0" cy="173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Connettore 4 82"/>
          <p:cNvCxnSpPr>
            <a:stCxn id="33" idx="2"/>
          </p:cNvCxnSpPr>
          <p:nvPr/>
        </p:nvCxnSpPr>
        <p:spPr>
          <a:xfrm rot="5400000">
            <a:off x="4965118" y="3122135"/>
            <a:ext cx="237597" cy="3919432"/>
          </a:xfrm>
          <a:prstGeom prst="bentConnector2">
            <a:avLst/>
          </a:prstGeom>
          <a:ln>
            <a:tailEnd type="none"/>
          </a:ln>
        </p:spPr>
        <p:style>
          <a:lnRef idx="2">
            <a:schemeClr val="accent3"/>
          </a:lnRef>
          <a:fillRef idx="0">
            <a:schemeClr val="accent3"/>
          </a:fillRef>
          <a:effectRef idx="1">
            <a:schemeClr val="accent3"/>
          </a:effectRef>
          <a:fontRef idx="minor">
            <a:schemeClr val="tx1"/>
          </a:fontRef>
        </p:style>
      </p:cxnSp>
      <p:cxnSp>
        <p:nvCxnSpPr>
          <p:cNvPr id="86" name="Connettore 2 85"/>
          <p:cNvCxnSpPr/>
          <p:nvPr/>
        </p:nvCxnSpPr>
        <p:spPr>
          <a:xfrm>
            <a:off x="3124200" y="5200650"/>
            <a:ext cx="0" cy="3349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8" name="Connettore 2 87"/>
          <p:cNvCxnSpPr/>
          <p:nvPr/>
        </p:nvCxnSpPr>
        <p:spPr>
          <a:xfrm>
            <a:off x="3924300" y="4531005"/>
            <a:ext cx="1085852"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24" name="Segnaposto piè di pagina 3"/>
          <p:cNvSpPr>
            <a:spLocks noGrp="1"/>
          </p:cNvSpPr>
          <p:nvPr>
            <p:ph type="ftr" sz="quarter" idx="11"/>
          </p:nvPr>
        </p:nvSpPr>
        <p:spPr>
          <a:xfrm>
            <a:off x="790113" y="6334412"/>
            <a:ext cx="7563773" cy="365125"/>
          </a:xfrm>
        </p:spPr>
        <p:txBody>
          <a:bodyPr/>
          <a:lstStyle/>
          <a:p>
            <a:r>
              <a:rPr lang="it-IT" sz="1000" dirty="0">
                <a:solidFill>
                  <a:srgbClr val="505150"/>
                </a:solidFill>
              </a:rPr>
              <a:t>L’integrazione del dato statistico e del dato geografico: dall'ANNCSU al Registro delle unità geografiche e territoriali</a:t>
            </a:r>
          </a:p>
          <a:p>
            <a:r>
              <a:rPr lang="it-IT" sz="1000" dirty="0" smtClean="0">
                <a:solidFill>
                  <a:srgbClr val="7F7F7F"/>
                </a:solidFill>
              </a:rPr>
              <a:t>Davide </a:t>
            </a:r>
            <a:r>
              <a:rPr lang="it-IT" sz="1000" dirty="0">
                <a:solidFill>
                  <a:srgbClr val="7F7F7F"/>
                </a:solidFill>
              </a:rPr>
              <a:t>Fardelli – Roma – 25 maggio 2017</a:t>
            </a:r>
          </a:p>
        </p:txBody>
      </p:sp>
      <p:sp>
        <p:nvSpPr>
          <p:cNvPr id="3" name="Ovale 2"/>
          <p:cNvSpPr/>
          <p:nvPr/>
        </p:nvSpPr>
        <p:spPr>
          <a:xfrm>
            <a:off x="1629291" y="3762939"/>
            <a:ext cx="1494909" cy="1437711"/>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Ovale 25"/>
          <p:cNvSpPr/>
          <p:nvPr/>
        </p:nvSpPr>
        <p:spPr>
          <a:xfrm>
            <a:off x="6225363" y="3800393"/>
            <a:ext cx="1494909" cy="1437711"/>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Ovale 26"/>
          <p:cNvSpPr/>
          <p:nvPr/>
        </p:nvSpPr>
        <p:spPr>
          <a:xfrm>
            <a:off x="2240181" y="5183509"/>
            <a:ext cx="1494909" cy="1437711"/>
          </a:xfrm>
          <a:prstGeom prst="ellipse">
            <a:avLst/>
          </a:prstGeom>
          <a:noFill/>
          <a:ln w="889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itorno 27">
            <a:hlinkClick r:id="rId8" action="ppaction://hlinksldjump" highlightClick="1"/>
          </p:cNvPr>
          <p:cNvSpPr/>
          <p:nvPr/>
        </p:nvSpPr>
        <p:spPr>
          <a:xfrm rot="16200000">
            <a:off x="8228879" y="5350881"/>
            <a:ext cx="712393" cy="795882"/>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56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circle(in)">
                                      <p:cBhvr>
                                        <p:cTn id="10" dur="2000"/>
                                        <p:tgtEl>
                                          <p:spTgt spid="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3" nodeType="clickEffect">
                                  <p:stCondLst>
                                    <p:cond delay="0"/>
                                  </p:stCondLst>
                                  <p:childTnLst>
                                    <p:animScale>
                                      <p:cBhvr>
                                        <p:cTn id="17" dur="2000" fill="hold"/>
                                        <p:tgtEl>
                                          <p:spTgt spid="3"/>
                                        </p:tgtEl>
                                      </p:cBhvr>
                                      <p:by x="150000" y="150000"/>
                                    </p:animScale>
                                  </p:childTnLst>
                                </p:cTn>
                              </p:par>
                              <p:par>
                                <p:cTn id="18" presetID="6" presetClass="emph" presetSubtype="0" fill="hold" grpId="3" nodeType="withEffect">
                                  <p:stCondLst>
                                    <p:cond delay="0"/>
                                  </p:stCondLst>
                                  <p:childTnLst>
                                    <p:animScale>
                                      <p:cBhvr>
                                        <p:cTn id="19" dur="2000" fill="hold"/>
                                        <p:tgtEl>
                                          <p:spTgt spid="26"/>
                                        </p:tgtEl>
                                      </p:cBhvr>
                                      <p:by x="150000" y="150000"/>
                                    </p:animScale>
                                  </p:childTnLst>
                                </p:cTn>
                              </p:par>
                              <p:par>
                                <p:cTn id="20" presetID="6" presetClass="emph" presetSubtype="0" fill="hold" grpId="3" nodeType="withEffect">
                                  <p:stCondLst>
                                    <p:cond delay="0"/>
                                  </p:stCondLst>
                                  <p:childTnLst>
                                    <p:animScale>
                                      <p:cBhvr>
                                        <p:cTn id="21"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3" animBg="1"/>
      <p:bldP spid="26" grpId="0" animBg="1"/>
      <p:bldP spid="26" grpId="3" animBg="1"/>
      <p:bldP spid="27" grpId="0" animBg="1"/>
      <p:bldP spid="27"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Tree>
    <p:extLst>
      <p:ext uri="{BB962C8B-B14F-4D97-AF65-F5344CB8AC3E}">
        <p14:creationId xmlns:p14="http://schemas.microsoft.com/office/powerpoint/2010/main" val="126794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0112" y="-79332"/>
            <a:ext cx="7896687" cy="497719"/>
          </a:xfrm>
        </p:spPr>
        <p:txBody>
          <a:bodyPr/>
          <a:lstStyle/>
          <a:p>
            <a:pPr algn="l"/>
            <a:r>
              <a:rPr lang="it-IT" sz="2800" b="1" dirty="0">
                <a:solidFill>
                  <a:schemeClr val="bg1"/>
                </a:solidFill>
                <a:latin typeface="Franklin Gothic Book" panose="020B0503020102020204" pitchFamily="34" charset="0"/>
                <a:ea typeface="+mn-ea"/>
                <a:cs typeface="+mn-cs"/>
              </a:rPr>
              <a:t>Sistema Integrato dei Registri (SIR)</a:t>
            </a:r>
          </a:p>
        </p:txBody>
      </p:sp>
      <p:sp>
        <p:nvSpPr>
          <p:cNvPr id="4" name="Segnaposto piè di pagina 3"/>
          <p:cNvSpPr>
            <a:spLocks noGrp="1"/>
          </p:cNvSpPr>
          <p:nvPr>
            <p:ph type="ftr" sz="quarter" idx="11"/>
          </p:nvPr>
        </p:nvSpPr>
        <p:spPr>
          <a:xfrm>
            <a:off x="673883" y="6334412"/>
            <a:ext cx="7718327" cy="365125"/>
          </a:xfrm>
        </p:spPr>
        <p:txBody>
          <a:bodyPr/>
          <a:lstStyle/>
          <a:p>
            <a:r>
              <a:rPr lang="it-IT" sz="1000" dirty="0">
                <a:solidFill>
                  <a:srgbClr val="505150"/>
                </a:solidFill>
              </a:rPr>
              <a:t>L’integrazione del dato statistico e del dato geografico: dall'ANNCSU al Registro delle unità geografiche e territoriali</a:t>
            </a:r>
          </a:p>
          <a:p>
            <a:r>
              <a:rPr lang="it-IT" sz="1000" dirty="0" smtClean="0">
                <a:solidFill>
                  <a:srgbClr val="7F7F7F"/>
                </a:solidFill>
              </a:rPr>
              <a:t>Davide </a:t>
            </a:r>
            <a:r>
              <a:rPr lang="it-IT" sz="1000" dirty="0">
                <a:solidFill>
                  <a:srgbClr val="7F7F7F"/>
                </a:solidFill>
              </a:rPr>
              <a:t>Fardelli – Roma – 25 maggio 2017</a:t>
            </a:r>
          </a:p>
        </p:txBody>
      </p:sp>
      <p:grpSp>
        <p:nvGrpSpPr>
          <p:cNvPr id="9" name="Gruppo 8"/>
          <p:cNvGrpSpPr/>
          <p:nvPr/>
        </p:nvGrpSpPr>
        <p:grpSpPr>
          <a:xfrm>
            <a:off x="1397459" y="1255736"/>
            <a:ext cx="2044592" cy="2039914"/>
            <a:chOff x="6204058" y="1779611"/>
            <a:chExt cx="2044592" cy="2039914"/>
          </a:xfrm>
        </p:grpSpPr>
        <p:sp>
          <p:nvSpPr>
            <p:cNvPr id="19" name="Ovale 18"/>
            <p:cNvSpPr/>
            <p:nvPr/>
          </p:nvSpPr>
          <p:spPr>
            <a:xfrm>
              <a:off x="6204058" y="1779611"/>
              <a:ext cx="2044592" cy="20399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CasellaDiTesto 19"/>
            <p:cNvSpPr txBox="1"/>
            <p:nvPr/>
          </p:nvSpPr>
          <p:spPr>
            <a:xfrm>
              <a:off x="6505575" y="2197975"/>
              <a:ext cx="1517758" cy="707886"/>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Individui</a:t>
              </a:r>
              <a:endParaRPr lang="it-IT" sz="2000" dirty="0">
                <a:solidFill>
                  <a:srgbClr val="404040"/>
                </a:solidFill>
                <a:latin typeface="Calibri" panose="020F0502020204030204" pitchFamily="34" charset="0"/>
              </a:endParaRPr>
            </a:p>
          </p:txBody>
        </p:sp>
      </p:grpSp>
      <p:grpSp>
        <p:nvGrpSpPr>
          <p:cNvPr id="10" name="Gruppo 9"/>
          <p:cNvGrpSpPr/>
          <p:nvPr/>
        </p:nvGrpSpPr>
        <p:grpSpPr>
          <a:xfrm>
            <a:off x="2073896" y="2598761"/>
            <a:ext cx="2044592" cy="2039914"/>
            <a:chOff x="6204058" y="1779611"/>
            <a:chExt cx="2044592" cy="2039914"/>
          </a:xfrm>
        </p:grpSpPr>
        <p:sp>
          <p:nvSpPr>
            <p:cNvPr id="17" name="Ovale 16"/>
            <p:cNvSpPr/>
            <p:nvPr/>
          </p:nvSpPr>
          <p:spPr>
            <a:xfrm>
              <a:off x="6204058" y="1779611"/>
              <a:ext cx="2044592" cy="20399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CasellaDiTesto 17"/>
            <p:cNvSpPr txBox="1"/>
            <p:nvPr/>
          </p:nvSpPr>
          <p:spPr>
            <a:xfrm>
              <a:off x="6772275" y="2350375"/>
              <a:ext cx="1390488" cy="707886"/>
            </a:xfrm>
            <a:prstGeom prst="rect">
              <a:avLst/>
            </a:prstGeom>
            <a:noFill/>
          </p:spPr>
          <p:txBody>
            <a:bodyPr wrap="square" rtlCol="0">
              <a:spAutoFit/>
            </a:bodyPr>
            <a:lstStyle/>
            <a:p>
              <a:pPr algn="ctr"/>
              <a:r>
                <a:rPr lang="it-IT" sz="2000" b="1" dirty="0" smtClean="0">
                  <a:solidFill>
                    <a:srgbClr val="404040"/>
                  </a:solidFill>
                  <a:latin typeface="Calibri" panose="020F0502020204030204" pitchFamily="34" charset="0"/>
                </a:rPr>
                <a:t>Registro Luoghi</a:t>
              </a:r>
              <a:endParaRPr lang="it-IT" sz="2000" b="1" dirty="0">
                <a:solidFill>
                  <a:srgbClr val="404040"/>
                </a:solidFill>
                <a:latin typeface="Calibri" panose="020F0502020204030204" pitchFamily="34" charset="0"/>
              </a:endParaRPr>
            </a:p>
          </p:txBody>
        </p:sp>
      </p:grpSp>
      <p:grpSp>
        <p:nvGrpSpPr>
          <p:cNvPr id="11" name="Gruppo 10"/>
          <p:cNvGrpSpPr/>
          <p:nvPr/>
        </p:nvGrpSpPr>
        <p:grpSpPr>
          <a:xfrm>
            <a:off x="918412" y="3474325"/>
            <a:ext cx="2044592" cy="2039914"/>
            <a:chOff x="6204058" y="1779611"/>
            <a:chExt cx="2044592" cy="2039914"/>
          </a:xfrm>
        </p:grpSpPr>
        <p:sp>
          <p:nvSpPr>
            <p:cNvPr id="15" name="Ovale 14"/>
            <p:cNvSpPr/>
            <p:nvPr/>
          </p:nvSpPr>
          <p:spPr>
            <a:xfrm>
              <a:off x="6204058" y="1779611"/>
              <a:ext cx="2044592" cy="203991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CasellaDiTesto 15"/>
            <p:cNvSpPr txBox="1"/>
            <p:nvPr/>
          </p:nvSpPr>
          <p:spPr>
            <a:xfrm>
              <a:off x="6438900" y="2464675"/>
              <a:ext cx="1517758" cy="1015663"/>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Unità </a:t>
              </a:r>
              <a:r>
                <a:rPr lang="it-IT" sz="2000" dirty="0">
                  <a:solidFill>
                    <a:srgbClr val="404040"/>
                  </a:solidFill>
                  <a:latin typeface="Calibri" panose="020F0502020204030204" pitchFamily="34" charset="0"/>
                </a:rPr>
                <a:t>E</a:t>
              </a:r>
              <a:r>
                <a:rPr lang="it-IT" sz="2000" dirty="0" smtClean="0">
                  <a:solidFill>
                    <a:srgbClr val="404040"/>
                  </a:solidFill>
                  <a:latin typeface="Calibri" panose="020F0502020204030204" pitchFamily="34" charset="0"/>
                </a:rPr>
                <a:t>conomiche</a:t>
              </a:r>
              <a:endParaRPr lang="it-IT" sz="2000" dirty="0">
                <a:solidFill>
                  <a:srgbClr val="404040"/>
                </a:solidFill>
                <a:latin typeface="Calibri" panose="020F0502020204030204" pitchFamily="34" charset="0"/>
              </a:endParaRPr>
            </a:p>
          </p:txBody>
        </p:sp>
      </p:grpSp>
      <p:grpSp>
        <p:nvGrpSpPr>
          <p:cNvPr id="12" name="Gruppo 11"/>
          <p:cNvGrpSpPr/>
          <p:nvPr/>
        </p:nvGrpSpPr>
        <p:grpSpPr>
          <a:xfrm>
            <a:off x="439041" y="2225768"/>
            <a:ext cx="1951734" cy="1947268"/>
            <a:chOff x="6204058" y="1760561"/>
            <a:chExt cx="1951734" cy="1947268"/>
          </a:xfrm>
        </p:grpSpPr>
        <p:sp>
          <p:nvSpPr>
            <p:cNvPr id="13" name="Ovale 12"/>
            <p:cNvSpPr/>
            <p:nvPr/>
          </p:nvSpPr>
          <p:spPr>
            <a:xfrm>
              <a:off x="6204058" y="1760561"/>
              <a:ext cx="1951734" cy="1947268"/>
            </a:xfrm>
            <a:prstGeom prst="ellipse">
              <a:avLst/>
            </a:prstGeom>
            <a:solidFill>
              <a:schemeClr val="accent6">
                <a:lumMod val="75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CasellaDiTesto 13"/>
            <p:cNvSpPr txBox="1"/>
            <p:nvPr/>
          </p:nvSpPr>
          <p:spPr>
            <a:xfrm>
              <a:off x="6419850" y="2417050"/>
              <a:ext cx="1517758" cy="707886"/>
            </a:xfrm>
            <a:prstGeom prst="rect">
              <a:avLst/>
            </a:prstGeom>
            <a:noFill/>
          </p:spPr>
          <p:txBody>
            <a:bodyPr wrap="square" rtlCol="0">
              <a:spAutoFit/>
            </a:bodyPr>
            <a:lstStyle/>
            <a:p>
              <a:pPr algn="ctr"/>
              <a:r>
                <a:rPr lang="it-IT" sz="2000" dirty="0" smtClean="0">
                  <a:solidFill>
                    <a:srgbClr val="404040"/>
                  </a:solidFill>
                  <a:latin typeface="Calibri" panose="020F0502020204030204" pitchFamily="34" charset="0"/>
                </a:rPr>
                <a:t>Registro Attività</a:t>
              </a:r>
              <a:endParaRPr lang="it-IT" sz="2000" dirty="0">
                <a:solidFill>
                  <a:srgbClr val="404040"/>
                </a:solidFill>
                <a:latin typeface="Calibri" panose="020F0502020204030204" pitchFamily="34" charset="0"/>
              </a:endParaRPr>
            </a:p>
          </p:txBody>
        </p:sp>
      </p:grpSp>
      <p:sp>
        <p:nvSpPr>
          <p:cNvPr id="21" name="CasellaDiTesto 20"/>
          <p:cNvSpPr txBox="1"/>
          <p:nvPr/>
        </p:nvSpPr>
        <p:spPr>
          <a:xfrm>
            <a:off x="673883" y="5638800"/>
            <a:ext cx="3407408" cy="400110"/>
          </a:xfrm>
          <a:prstGeom prst="rect">
            <a:avLst/>
          </a:prstGeom>
          <a:noFill/>
        </p:spPr>
        <p:txBody>
          <a:bodyPr wrap="none" rtlCol="0">
            <a:spAutoFit/>
          </a:bodyPr>
          <a:lstStyle/>
          <a:p>
            <a:r>
              <a:rPr lang="it-IT" sz="2000" b="1" dirty="0">
                <a:solidFill>
                  <a:srgbClr val="404040"/>
                </a:solidFill>
              </a:rPr>
              <a:t>Rappresentazione insiemistica</a:t>
            </a:r>
          </a:p>
        </p:txBody>
      </p:sp>
      <p:grpSp>
        <p:nvGrpSpPr>
          <p:cNvPr id="34" name="Gruppo 33"/>
          <p:cNvGrpSpPr/>
          <p:nvPr/>
        </p:nvGrpSpPr>
        <p:grpSpPr>
          <a:xfrm>
            <a:off x="4924743" y="1680834"/>
            <a:ext cx="3639684" cy="3408307"/>
            <a:chOff x="4924743" y="1680834"/>
            <a:chExt cx="3639684" cy="3408307"/>
          </a:xfrm>
        </p:grpSpPr>
        <p:sp>
          <p:nvSpPr>
            <p:cNvPr id="24" name="Rettangolo 23"/>
            <p:cNvSpPr/>
            <p:nvPr/>
          </p:nvSpPr>
          <p:spPr>
            <a:xfrm>
              <a:off x="4924743" y="1680834"/>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b="1" dirty="0" smtClean="0"/>
                <a:t>Individui</a:t>
              </a:r>
              <a:endParaRPr lang="it-IT" b="1" dirty="0"/>
            </a:p>
          </p:txBody>
        </p:sp>
        <p:sp>
          <p:nvSpPr>
            <p:cNvPr id="25" name="Rettangolo 24"/>
            <p:cNvSpPr/>
            <p:nvPr/>
          </p:nvSpPr>
          <p:spPr>
            <a:xfrm>
              <a:off x="6880042" y="1680834"/>
              <a:ext cx="168438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Unità Economiche</a:t>
              </a:r>
              <a:endParaRPr lang="it-IT" b="1" dirty="0"/>
            </a:p>
          </p:txBody>
        </p:sp>
        <p:sp>
          <p:nvSpPr>
            <p:cNvPr id="26" name="Decisione 25"/>
            <p:cNvSpPr/>
            <p:nvPr/>
          </p:nvSpPr>
          <p:spPr>
            <a:xfrm>
              <a:off x="5583899" y="2928901"/>
              <a:ext cx="2088232" cy="833983"/>
            </a:xfrm>
            <a:prstGeom prst="flowChartDecis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b="1" dirty="0" smtClean="0">
                  <a:solidFill>
                    <a:schemeClr val="bg1"/>
                  </a:solidFill>
                </a:rPr>
                <a:t>Attività</a:t>
              </a:r>
              <a:endParaRPr lang="it-IT" b="1" dirty="0">
                <a:solidFill>
                  <a:schemeClr val="bg1"/>
                </a:solidFill>
              </a:endParaRPr>
            </a:p>
          </p:txBody>
        </p:sp>
        <p:sp>
          <p:nvSpPr>
            <p:cNvPr id="27" name="Rettangolo 26"/>
            <p:cNvSpPr/>
            <p:nvPr/>
          </p:nvSpPr>
          <p:spPr>
            <a:xfrm>
              <a:off x="5871931" y="4297053"/>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Luoghi</a:t>
              </a:r>
              <a:endParaRPr lang="it-IT" b="1" dirty="0"/>
            </a:p>
          </p:txBody>
        </p:sp>
        <p:cxnSp>
          <p:nvCxnSpPr>
            <p:cNvPr id="28" name="Connettore 1 27"/>
            <p:cNvCxnSpPr/>
            <p:nvPr/>
          </p:nvCxnSpPr>
          <p:spPr>
            <a:xfrm flipV="1">
              <a:off x="7024059" y="2472922"/>
              <a:ext cx="612068" cy="635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ttore 1 28"/>
            <p:cNvCxnSpPr>
              <a:endCxn id="24" idx="2"/>
            </p:cNvCxnSpPr>
            <p:nvPr/>
          </p:nvCxnSpPr>
          <p:spPr>
            <a:xfrm flipH="1" flipV="1">
              <a:off x="5680827" y="2472922"/>
              <a:ext cx="479136" cy="635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Connettore 1 29"/>
            <p:cNvCxnSpPr>
              <a:stCxn id="26" idx="2"/>
              <a:endCxn id="27" idx="0"/>
            </p:cNvCxnSpPr>
            <p:nvPr/>
          </p:nvCxnSpPr>
          <p:spPr>
            <a:xfrm>
              <a:off x="6628015" y="3762884"/>
              <a:ext cx="0" cy="534169"/>
            </a:xfrm>
            <a:prstGeom prst="line">
              <a:avLst/>
            </a:prstGeom>
          </p:spPr>
          <p:style>
            <a:lnRef idx="2">
              <a:schemeClr val="accent1"/>
            </a:lnRef>
            <a:fillRef idx="0">
              <a:schemeClr val="accent1"/>
            </a:fillRef>
            <a:effectRef idx="1">
              <a:schemeClr val="accent1"/>
            </a:effectRef>
            <a:fontRef idx="minor">
              <a:schemeClr val="tx1"/>
            </a:fontRef>
          </p:style>
        </p:cxnSp>
      </p:grpSp>
      <p:sp>
        <p:nvSpPr>
          <p:cNvPr id="31" name="CasellaDiTesto 30"/>
          <p:cNvSpPr txBox="1"/>
          <p:nvPr/>
        </p:nvSpPr>
        <p:spPr>
          <a:xfrm>
            <a:off x="4674004" y="5619750"/>
            <a:ext cx="3890424" cy="400110"/>
          </a:xfrm>
          <a:prstGeom prst="rect">
            <a:avLst/>
          </a:prstGeom>
          <a:noFill/>
        </p:spPr>
        <p:txBody>
          <a:bodyPr wrap="none" rtlCol="0">
            <a:spAutoFit/>
          </a:bodyPr>
          <a:lstStyle/>
          <a:p>
            <a:r>
              <a:rPr lang="it-IT" sz="2000" b="1" dirty="0">
                <a:solidFill>
                  <a:srgbClr val="404040"/>
                </a:solidFill>
              </a:rPr>
              <a:t>Rappresentazione </a:t>
            </a:r>
            <a:r>
              <a:rPr lang="it-IT" sz="2000" b="1" dirty="0" smtClean="0">
                <a:solidFill>
                  <a:srgbClr val="404040"/>
                </a:solidFill>
              </a:rPr>
              <a:t>Entità-Relazione</a:t>
            </a:r>
            <a:endParaRPr lang="it-IT" sz="2000" b="1" dirty="0">
              <a:solidFill>
                <a:srgbClr val="404040"/>
              </a:solidFill>
            </a:endParaRPr>
          </a:p>
        </p:txBody>
      </p:sp>
      <p:sp>
        <p:nvSpPr>
          <p:cNvPr id="32" name="Freccia a destra 31"/>
          <p:cNvSpPr/>
          <p:nvPr/>
        </p:nvSpPr>
        <p:spPr>
          <a:xfrm>
            <a:off x="4400550" y="3142100"/>
            <a:ext cx="590550" cy="4857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924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
        <p:nvSpPr>
          <p:cNvPr id="3" name="Titolo 1"/>
          <p:cNvSpPr>
            <a:spLocks noGrp="1"/>
          </p:cNvSpPr>
          <p:nvPr>
            <p:ph type="title"/>
          </p:nvPr>
        </p:nvSpPr>
        <p:spPr>
          <a:xfrm>
            <a:off x="826876" y="-26634"/>
            <a:ext cx="7859923" cy="471086"/>
          </a:xfrm>
        </p:spPr>
        <p:txBody>
          <a:bodyPr/>
          <a:lstStyle/>
          <a:p>
            <a:pPr algn="l"/>
            <a:r>
              <a:rPr lang="it-IT" sz="2800" b="1" dirty="0" smtClean="0">
                <a:solidFill>
                  <a:schemeClr val="bg1"/>
                </a:solidFill>
                <a:latin typeface="Franklin Gothic Book" panose="020B0503020102020204" pitchFamily="34" charset="0"/>
                <a:ea typeface="+mn-ea"/>
                <a:cs typeface="+mn-cs"/>
              </a:rPr>
              <a:t>Registro dei Luoghi (RSBL)</a:t>
            </a:r>
            <a:endParaRPr lang="it-IT" sz="2800" b="1" dirty="0">
              <a:solidFill>
                <a:schemeClr val="bg1"/>
              </a:solidFill>
              <a:latin typeface="Franklin Gothic Book" panose="020B0503020102020204" pitchFamily="34" charset="0"/>
              <a:ea typeface="+mn-ea"/>
              <a:cs typeface="+mn-cs"/>
            </a:endParaRPr>
          </a:p>
        </p:txBody>
      </p:sp>
      <p:grpSp>
        <p:nvGrpSpPr>
          <p:cNvPr id="4" name="Gruppo 3"/>
          <p:cNvGrpSpPr/>
          <p:nvPr/>
        </p:nvGrpSpPr>
        <p:grpSpPr>
          <a:xfrm>
            <a:off x="826881" y="2450465"/>
            <a:ext cx="7490237" cy="664641"/>
            <a:chOff x="826881" y="1789061"/>
            <a:chExt cx="7490237" cy="664641"/>
          </a:xfrm>
        </p:grpSpPr>
        <p:grpSp>
          <p:nvGrpSpPr>
            <p:cNvPr id="33" name="Gruppo 32"/>
            <p:cNvGrpSpPr/>
            <p:nvPr/>
          </p:nvGrpSpPr>
          <p:grpSpPr>
            <a:xfrm>
              <a:off x="1159202" y="1855525"/>
              <a:ext cx="7157916" cy="531712"/>
              <a:chOff x="405492" y="265957"/>
              <a:chExt cx="7157916" cy="531712"/>
            </a:xfrm>
            <a:solidFill>
              <a:schemeClr val="accent1"/>
            </a:solidFill>
          </p:grpSpPr>
          <p:sp>
            <p:nvSpPr>
              <p:cNvPr id="34" name="Rettangolo 33"/>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5" name="Rettangolo 34"/>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400" b="1" dirty="0"/>
                  <a:t>n</a:t>
                </a:r>
                <a:r>
                  <a:rPr lang="it-IT" sz="2400" b="1" kern="1200" dirty="0" smtClean="0"/>
                  <a:t>uova micronizzazione e aree sub-comunali</a:t>
                </a:r>
                <a:endParaRPr lang="it-IT" sz="2400" b="1" kern="1200" dirty="0"/>
              </a:p>
            </p:txBody>
          </p:sp>
        </p:grpSp>
        <p:sp useBgFill="1">
          <p:nvSpPr>
            <p:cNvPr id="36" name="Ovale 35"/>
            <p:cNvSpPr/>
            <p:nvPr/>
          </p:nvSpPr>
          <p:spPr>
            <a:xfrm>
              <a:off x="826881" y="1789061"/>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5" name="Gruppo 4"/>
          <p:cNvGrpSpPr/>
          <p:nvPr/>
        </p:nvGrpSpPr>
        <p:grpSpPr>
          <a:xfrm>
            <a:off x="826878" y="1783543"/>
            <a:ext cx="7490237" cy="664641"/>
            <a:chOff x="826881" y="2490163"/>
            <a:chExt cx="7490237" cy="664641"/>
          </a:xfrm>
        </p:grpSpPr>
        <p:grpSp>
          <p:nvGrpSpPr>
            <p:cNvPr id="37" name="Gruppo 36"/>
            <p:cNvGrpSpPr/>
            <p:nvPr/>
          </p:nvGrpSpPr>
          <p:grpSpPr>
            <a:xfrm>
              <a:off x="1159202" y="2556627"/>
              <a:ext cx="7157916" cy="531712"/>
              <a:chOff x="405492" y="265957"/>
              <a:chExt cx="7157916" cy="531712"/>
            </a:xfrm>
            <a:solidFill>
              <a:schemeClr val="accent1"/>
            </a:solidFill>
          </p:grpSpPr>
          <p:sp>
            <p:nvSpPr>
              <p:cNvPr id="38" name="Rettangolo 37"/>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39" name="Rettangolo 38"/>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400" b="1" kern="1200" dirty="0" smtClean="0"/>
                  <a:t>edifici e unità abitative</a:t>
                </a:r>
                <a:endParaRPr lang="it-IT" sz="2400" b="1" kern="1200" dirty="0"/>
              </a:p>
            </p:txBody>
          </p:sp>
        </p:grpSp>
        <p:sp useBgFill="1">
          <p:nvSpPr>
            <p:cNvPr id="40" name="Ovale 39"/>
            <p:cNvSpPr/>
            <p:nvPr/>
          </p:nvSpPr>
          <p:spPr>
            <a:xfrm>
              <a:off x="826881" y="2490163"/>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6" name="Gruppo 5"/>
          <p:cNvGrpSpPr/>
          <p:nvPr/>
        </p:nvGrpSpPr>
        <p:grpSpPr>
          <a:xfrm>
            <a:off x="826881" y="4578566"/>
            <a:ext cx="7490237" cy="664641"/>
            <a:chOff x="826881" y="3194933"/>
            <a:chExt cx="7490237" cy="664641"/>
          </a:xfrm>
        </p:grpSpPr>
        <p:grpSp>
          <p:nvGrpSpPr>
            <p:cNvPr id="41" name="Gruppo 40"/>
            <p:cNvGrpSpPr/>
            <p:nvPr/>
          </p:nvGrpSpPr>
          <p:grpSpPr>
            <a:xfrm>
              <a:off x="1159202" y="3261397"/>
              <a:ext cx="7157916" cy="531712"/>
              <a:chOff x="405492" y="265957"/>
              <a:chExt cx="7157916" cy="531712"/>
            </a:xfrm>
            <a:solidFill>
              <a:schemeClr val="accent1"/>
            </a:solidFill>
          </p:grpSpPr>
          <p:sp>
            <p:nvSpPr>
              <p:cNvPr id="42" name="Rettangolo 41"/>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3" name="Rettangolo 42"/>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400" b="1" dirty="0"/>
                  <a:t>s</a:t>
                </a:r>
                <a:r>
                  <a:rPr lang="it-IT" sz="2400" b="1" kern="1200" dirty="0" smtClean="0"/>
                  <a:t>uddivisioni amministrative e funzionali</a:t>
                </a:r>
                <a:endParaRPr lang="it-IT" sz="2400" b="1" kern="1200" dirty="0"/>
              </a:p>
            </p:txBody>
          </p:sp>
        </p:grpSp>
        <p:sp useBgFill="1">
          <p:nvSpPr>
            <p:cNvPr id="44" name="Ovale 43"/>
            <p:cNvSpPr/>
            <p:nvPr/>
          </p:nvSpPr>
          <p:spPr>
            <a:xfrm>
              <a:off x="826881" y="3194933"/>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45" name="Gruppo 44"/>
          <p:cNvGrpSpPr/>
          <p:nvPr/>
        </p:nvGrpSpPr>
        <p:grpSpPr>
          <a:xfrm>
            <a:off x="1159199" y="3933924"/>
            <a:ext cx="7157916" cy="531712"/>
            <a:chOff x="405492" y="265957"/>
            <a:chExt cx="7157916" cy="531712"/>
          </a:xfrm>
          <a:solidFill>
            <a:schemeClr val="accent1"/>
          </a:solidFill>
        </p:grpSpPr>
        <p:sp>
          <p:nvSpPr>
            <p:cNvPr id="46" name="Rettangolo 45"/>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47" name="Rettangolo 46"/>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400" b="1" kern="1200" dirty="0" smtClean="0"/>
                <a:t>aree statistiche</a:t>
              </a:r>
              <a:endParaRPr lang="it-IT" sz="2400" b="1" kern="1200" dirty="0"/>
            </a:p>
          </p:txBody>
        </p:sp>
      </p:grpSp>
      <p:sp useBgFill="1">
        <p:nvSpPr>
          <p:cNvPr id="48" name="Ovale 47"/>
          <p:cNvSpPr/>
          <p:nvPr/>
        </p:nvSpPr>
        <p:spPr>
          <a:xfrm>
            <a:off x="826878" y="3867460"/>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3" name="Gruppo 12"/>
          <p:cNvGrpSpPr/>
          <p:nvPr/>
        </p:nvGrpSpPr>
        <p:grpSpPr>
          <a:xfrm>
            <a:off x="826878" y="3136489"/>
            <a:ext cx="7490237" cy="664641"/>
            <a:chOff x="826878" y="3136489"/>
            <a:chExt cx="7490237" cy="664641"/>
          </a:xfrm>
        </p:grpSpPr>
        <p:grpSp>
          <p:nvGrpSpPr>
            <p:cNvPr id="49" name="Gruppo 48"/>
            <p:cNvGrpSpPr/>
            <p:nvPr/>
          </p:nvGrpSpPr>
          <p:grpSpPr>
            <a:xfrm>
              <a:off x="1159199" y="3198623"/>
              <a:ext cx="7157916" cy="531712"/>
              <a:chOff x="405492" y="265957"/>
              <a:chExt cx="7157916" cy="531712"/>
            </a:xfrm>
            <a:solidFill>
              <a:schemeClr val="accent1"/>
            </a:solidFill>
          </p:grpSpPr>
          <p:sp>
            <p:nvSpPr>
              <p:cNvPr id="50" name="Rettangolo 49"/>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51" name="Rettangolo 50"/>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400" b="1" kern="1200" dirty="0" smtClean="0"/>
                  <a:t>griglie regolari</a:t>
                </a:r>
                <a:endParaRPr lang="it-IT" sz="2400" b="1" kern="1200" dirty="0"/>
              </a:p>
            </p:txBody>
          </p:sp>
        </p:grpSp>
        <p:sp useBgFill="1">
          <p:nvSpPr>
            <p:cNvPr id="52" name="Ovale 51"/>
            <p:cNvSpPr/>
            <p:nvPr/>
          </p:nvSpPr>
          <p:spPr>
            <a:xfrm>
              <a:off x="826878" y="3136489"/>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 name="Gruppo 1"/>
          <p:cNvGrpSpPr/>
          <p:nvPr/>
        </p:nvGrpSpPr>
        <p:grpSpPr>
          <a:xfrm>
            <a:off x="826881" y="1103261"/>
            <a:ext cx="7490237" cy="664641"/>
            <a:chOff x="826881" y="1103261"/>
            <a:chExt cx="7490237" cy="664641"/>
          </a:xfrm>
        </p:grpSpPr>
        <p:grpSp>
          <p:nvGrpSpPr>
            <p:cNvPr id="9" name="Gruppo 8"/>
            <p:cNvGrpSpPr/>
            <p:nvPr/>
          </p:nvGrpSpPr>
          <p:grpSpPr>
            <a:xfrm>
              <a:off x="1159202" y="1169725"/>
              <a:ext cx="7157916" cy="531712"/>
              <a:chOff x="405492" y="265957"/>
              <a:chExt cx="7157916" cy="531712"/>
            </a:xfrm>
            <a:solidFill>
              <a:schemeClr val="accent1"/>
            </a:solidFill>
          </p:grpSpPr>
          <p:sp>
            <p:nvSpPr>
              <p:cNvPr id="10" name="Rettangolo 9"/>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1" name="Rettangolo 10"/>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400" b="1" dirty="0"/>
                  <a:t>i</a:t>
                </a:r>
                <a:r>
                  <a:rPr lang="it-IT" sz="2400" b="1" kern="1200" dirty="0" smtClean="0"/>
                  <a:t>ndirizzi </a:t>
                </a:r>
                <a:r>
                  <a:rPr lang="it-IT" sz="2400" b="1" kern="1200" dirty="0" err="1" smtClean="0"/>
                  <a:t>geocodificati</a:t>
                </a:r>
                <a:r>
                  <a:rPr lang="it-IT" sz="2400" b="1" kern="1200" dirty="0" smtClean="0"/>
                  <a:t> e/o </a:t>
                </a:r>
                <a:r>
                  <a:rPr lang="it-IT" sz="2400" b="1" kern="1200" dirty="0" err="1" smtClean="0"/>
                  <a:t>georeferenziati</a:t>
                </a:r>
                <a:endParaRPr lang="it-IT" sz="2400" b="1" kern="1200" dirty="0"/>
              </a:p>
            </p:txBody>
          </p:sp>
        </p:grpSp>
        <p:sp useBgFill="1">
          <p:nvSpPr>
            <p:cNvPr id="12" name="Ovale 11"/>
            <p:cNvSpPr/>
            <p:nvPr/>
          </p:nvSpPr>
          <p:spPr>
            <a:xfrm>
              <a:off x="826881" y="1103261"/>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5" name="Gruppo 14"/>
          <p:cNvGrpSpPr/>
          <p:nvPr/>
        </p:nvGrpSpPr>
        <p:grpSpPr>
          <a:xfrm>
            <a:off x="826877" y="1103261"/>
            <a:ext cx="7490236" cy="664641"/>
            <a:chOff x="826877" y="1103261"/>
            <a:chExt cx="7490236" cy="664641"/>
          </a:xfrm>
        </p:grpSpPr>
        <p:sp>
          <p:nvSpPr>
            <p:cNvPr id="54" name="Rettangolo 53"/>
            <p:cNvSpPr/>
            <p:nvPr/>
          </p:nvSpPr>
          <p:spPr>
            <a:xfrm>
              <a:off x="1159197" y="1176405"/>
              <a:ext cx="7157916" cy="531712"/>
            </a:xfrm>
            <a:prstGeom prst="rect">
              <a:avLst/>
            </a:prstGeom>
            <a:noFill/>
            <a:ln w="412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endParaRPr lang="it-IT" sz="1600" b="1" kern="1200" dirty="0"/>
            </a:p>
          </p:txBody>
        </p:sp>
        <p:sp>
          <p:nvSpPr>
            <p:cNvPr id="53" name="Ovale 52"/>
            <p:cNvSpPr/>
            <p:nvPr/>
          </p:nvSpPr>
          <p:spPr>
            <a:xfrm>
              <a:off x="826877" y="1103261"/>
              <a:ext cx="664641" cy="664641"/>
            </a:xfrm>
            <a:prstGeom prst="ellipse">
              <a:avLst/>
            </a:prstGeom>
            <a:solidFill>
              <a:srgbClr val="FF0000"/>
            </a:solidFill>
            <a:ln>
              <a:solidFill>
                <a:schemeClr val="tx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238586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out)">
                                      <p:cBhvr>
                                        <p:cTn id="15" dur="2000"/>
                                        <p:tgtEl>
                                          <p:spTgt spid="4"/>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out)">
                                      <p:cBhvr>
                                        <p:cTn id="19" dur="2000"/>
                                        <p:tgtEl>
                                          <p:spTgt spid="13"/>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circle(out)">
                                      <p:cBhvr>
                                        <p:cTn id="23" dur="2000"/>
                                        <p:tgtEl>
                                          <p:spTgt spid="45"/>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circle(out)">
                                      <p:cBhvr>
                                        <p:cTn id="27" dur="2000"/>
                                        <p:tgtEl>
                                          <p:spTgt spid="48"/>
                                        </p:tgtEl>
                                      </p:cBhvr>
                                    </p:animEffect>
                                  </p:childTnLst>
                                </p:cTn>
                              </p:par>
                            </p:childTnLst>
                          </p:cTn>
                        </p:par>
                        <p:par>
                          <p:cTn id="28" fill="hold">
                            <p:stCondLst>
                              <p:cond delay="12000"/>
                            </p:stCondLst>
                            <p:childTnLst>
                              <p:par>
                                <p:cTn id="29" presetID="6" presetClass="entr" presetSubtype="3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out)">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635820222"/>
              </p:ext>
            </p:extLst>
          </p:nvPr>
        </p:nvGraphicFramePr>
        <p:xfrm>
          <a:off x="553474" y="634181"/>
          <a:ext cx="8129347" cy="5002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tangolo 2"/>
          <p:cNvSpPr/>
          <p:nvPr/>
        </p:nvSpPr>
        <p:spPr>
          <a:xfrm>
            <a:off x="737418" y="-73740"/>
            <a:ext cx="7565923" cy="523220"/>
          </a:xfrm>
          <a:prstGeom prst="rect">
            <a:avLst/>
          </a:prstGeom>
        </p:spPr>
        <p:txBody>
          <a:bodyPr wrap="square">
            <a:spAutoFit/>
          </a:bodyPr>
          <a:lstStyle/>
          <a:p>
            <a:r>
              <a:rPr lang="it-IT" sz="2800" b="1" dirty="0">
                <a:solidFill>
                  <a:schemeClr val="bg1"/>
                </a:solidFill>
                <a:latin typeface="Franklin Gothic Book" panose="020B0503020102020204" pitchFamily="34" charset="0"/>
                <a:cs typeface="Arial"/>
              </a:rPr>
              <a:t>Il  Registro delle unità geografiche e territoriali </a:t>
            </a:r>
            <a:endParaRPr lang="en-GB" sz="2800" dirty="0">
              <a:latin typeface="Franklin Gothic Book" panose="020B0503020102020204" pitchFamily="34" charset="0"/>
            </a:endParaRPr>
          </a:p>
        </p:txBody>
      </p:sp>
    </p:spTree>
    <p:extLst>
      <p:ext uri="{BB962C8B-B14F-4D97-AF65-F5344CB8AC3E}">
        <p14:creationId xmlns:p14="http://schemas.microsoft.com/office/powerpoint/2010/main" val="355806434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
        <p:nvSpPr>
          <p:cNvPr id="4" name="Rettangolo arrotondato 3"/>
          <p:cNvSpPr/>
          <p:nvPr/>
        </p:nvSpPr>
        <p:spPr>
          <a:xfrm>
            <a:off x="55914" y="892581"/>
            <a:ext cx="8928992"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600" dirty="0">
              <a:solidFill>
                <a:schemeClr val="tx1"/>
              </a:solidFill>
            </a:endParaRPr>
          </a:p>
        </p:txBody>
      </p:sp>
      <p:sp>
        <p:nvSpPr>
          <p:cNvPr id="50" name="Titolo 1"/>
          <p:cNvSpPr>
            <a:spLocks noGrp="1"/>
          </p:cNvSpPr>
          <p:nvPr>
            <p:ph type="title"/>
          </p:nvPr>
        </p:nvSpPr>
        <p:spPr>
          <a:xfrm>
            <a:off x="738545" y="-83698"/>
            <a:ext cx="8004604" cy="471086"/>
          </a:xfrm>
        </p:spPr>
        <p:txBody>
          <a:bodyPr/>
          <a:lstStyle/>
          <a:p>
            <a:pPr algn="l"/>
            <a:r>
              <a:rPr lang="it-IT" sz="2800" b="1" dirty="0">
                <a:solidFill>
                  <a:schemeClr val="bg1"/>
                </a:solidFill>
                <a:latin typeface="Franklin Gothic Book" panose="020B0503020102020204" pitchFamily="34" charset="0"/>
              </a:rPr>
              <a:t>Registro delle unità geografiche e territoriali</a:t>
            </a:r>
          </a:p>
        </p:txBody>
      </p:sp>
      <p:sp>
        <p:nvSpPr>
          <p:cNvPr id="51" name="Rettangolo arrotondato 50"/>
          <p:cNvSpPr/>
          <p:nvPr/>
        </p:nvSpPr>
        <p:spPr>
          <a:xfrm>
            <a:off x="2940647" y="1536943"/>
            <a:ext cx="3624329" cy="4320480"/>
          </a:xfrm>
          <a:prstGeom prst="roundRect">
            <a:avLst/>
          </a:prstGeom>
          <a:noFill/>
          <a:ln w="508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3" name="Gruppo 52"/>
          <p:cNvGrpSpPr/>
          <p:nvPr/>
        </p:nvGrpSpPr>
        <p:grpSpPr>
          <a:xfrm>
            <a:off x="300433" y="2040999"/>
            <a:ext cx="1200054" cy="818162"/>
            <a:chOff x="558596" y="350949"/>
            <a:chExt cx="1440741" cy="1440741"/>
          </a:xfrm>
        </p:grpSpPr>
        <p:sp>
          <p:nvSpPr>
            <p:cNvPr id="54" name="Rettangolo arrotondato 53"/>
            <p:cNvSpPr/>
            <p:nvPr/>
          </p:nvSpPr>
          <p:spPr>
            <a:xfrm>
              <a:off x="558596" y="350949"/>
              <a:ext cx="1440741" cy="1440741"/>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5" name="Rettangolo 54"/>
            <p:cNvSpPr/>
            <p:nvPr/>
          </p:nvSpPr>
          <p:spPr>
            <a:xfrm>
              <a:off x="628927" y="421280"/>
              <a:ext cx="1300079" cy="1300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pt-BR" sz="1600" dirty="0">
                  <a:solidFill>
                    <a:prstClr val="white"/>
                  </a:solidFill>
                </a:rPr>
                <a:t>Individui e famiglie</a:t>
              </a:r>
            </a:p>
          </p:txBody>
        </p:sp>
      </p:grpSp>
      <p:grpSp>
        <p:nvGrpSpPr>
          <p:cNvPr id="56" name="Gruppo 55"/>
          <p:cNvGrpSpPr/>
          <p:nvPr/>
        </p:nvGrpSpPr>
        <p:grpSpPr>
          <a:xfrm>
            <a:off x="300433" y="3481159"/>
            <a:ext cx="1200054" cy="818162"/>
            <a:chOff x="2110165" y="350949"/>
            <a:chExt cx="1440741" cy="1440741"/>
          </a:xfrm>
        </p:grpSpPr>
        <p:sp>
          <p:nvSpPr>
            <p:cNvPr id="57" name="Rettangolo arrotondato 56"/>
            <p:cNvSpPr/>
            <p:nvPr/>
          </p:nvSpPr>
          <p:spPr>
            <a:xfrm>
              <a:off x="2110165" y="350949"/>
              <a:ext cx="1440741" cy="1440741"/>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8" name="Rettangolo 57"/>
            <p:cNvSpPr/>
            <p:nvPr/>
          </p:nvSpPr>
          <p:spPr>
            <a:xfrm>
              <a:off x="2180496" y="421280"/>
              <a:ext cx="1300079" cy="1300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pt-BR" sz="1600" dirty="0">
                  <a:solidFill>
                    <a:prstClr val="white"/>
                  </a:solidFill>
                </a:rPr>
                <a:t>Attività</a:t>
              </a:r>
            </a:p>
          </p:txBody>
        </p:sp>
      </p:grpSp>
      <p:grpSp>
        <p:nvGrpSpPr>
          <p:cNvPr id="59" name="Gruppo 58"/>
          <p:cNvGrpSpPr/>
          <p:nvPr/>
        </p:nvGrpSpPr>
        <p:grpSpPr>
          <a:xfrm>
            <a:off x="300433" y="4823237"/>
            <a:ext cx="1200054" cy="818162"/>
            <a:chOff x="2110165" y="1902518"/>
            <a:chExt cx="1440741" cy="1440741"/>
          </a:xfrm>
        </p:grpSpPr>
        <p:sp>
          <p:nvSpPr>
            <p:cNvPr id="60" name="Rettangolo arrotondato 59"/>
            <p:cNvSpPr/>
            <p:nvPr/>
          </p:nvSpPr>
          <p:spPr>
            <a:xfrm>
              <a:off x="2110165" y="1902518"/>
              <a:ext cx="1440741" cy="144074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1" name="Rettangolo 60"/>
            <p:cNvSpPr/>
            <p:nvPr/>
          </p:nvSpPr>
          <p:spPr>
            <a:xfrm>
              <a:off x="2180496" y="1972849"/>
              <a:ext cx="1300079" cy="1300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pt-BR" sz="1600" dirty="0">
                  <a:solidFill>
                    <a:prstClr val="white"/>
                  </a:solidFill>
                </a:rPr>
                <a:t>Imprese</a:t>
              </a:r>
            </a:p>
          </p:txBody>
        </p:sp>
      </p:grpSp>
      <p:sp>
        <p:nvSpPr>
          <p:cNvPr id="62" name="Rettangolo arrotondato 61"/>
          <p:cNvSpPr/>
          <p:nvPr/>
        </p:nvSpPr>
        <p:spPr>
          <a:xfrm>
            <a:off x="3300687" y="1608951"/>
            <a:ext cx="2880320" cy="693385"/>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200" dirty="0" smtClean="0"/>
              <a:t>ANNCSU</a:t>
            </a:r>
          </a:p>
          <a:p>
            <a:r>
              <a:rPr lang="it-IT" sz="1400" dirty="0" smtClean="0"/>
              <a:t>(registro amministrativo) </a:t>
            </a:r>
            <a:endParaRPr lang="it-IT" sz="1400" dirty="0"/>
          </a:p>
        </p:txBody>
      </p:sp>
      <p:sp>
        <p:nvSpPr>
          <p:cNvPr id="63" name="Rettangolo arrotondato 62"/>
          <p:cNvSpPr/>
          <p:nvPr/>
        </p:nvSpPr>
        <p:spPr>
          <a:xfrm>
            <a:off x="3641120" y="4633287"/>
            <a:ext cx="2376264" cy="579956"/>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dirty="0" smtClean="0"/>
              <a:t>procedure e servizi di </a:t>
            </a:r>
            <a:r>
              <a:rPr lang="it-IT" sz="1700" dirty="0" err="1" smtClean="0"/>
              <a:t>geolocalizzzazione</a:t>
            </a:r>
            <a:endParaRPr lang="it-IT" sz="1700" dirty="0" smtClean="0"/>
          </a:p>
        </p:txBody>
      </p:sp>
      <p:sp>
        <p:nvSpPr>
          <p:cNvPr id="64" name="Rettangolo arrotondato 63"/>
          <p:cNvSpPr/>
          <p:nvPr/>
        </p:nvSpPr>
        <p:spPr>
          <a:xfrm>
            <a:off x="3641120" y="5307379"/>
            <a:ext cx="2376264" cy="478036"/>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a:t>
            </a:r>
            <a:r>
              <a:rPr lang="it-IT" dirty="0" smtClean="0"/>
              <a:t>ndicatori di qualità</a:t>
            </a:r>
            <a:endParaRPr lang="it-IT" dirty="0"/>
          </a:p>
        </p:txBody>
      </p:sp>
      <p:sp>
        <p:nvSpPr>
          <p:cNvPr id="65" name="Freccia bidirezionale orizzontale 64"/>
          <p:cNvSpPr/>
          <p:nvPr/>
        </p:nvSpPr>
        <p:spPr>
          <a:xfrm>
            <a:off x="1572495" y="2329031"/>
            <a:ext cx="1224136" cy="244689"/>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Freccia bidirezionale orizzontale 65"/>
          <p:cNvSpPr/>
          <p:nvPr/>
        </p:nvSpPr>
        <p:spPr>
          <a:xfrm>
            <a:off x="1575300" y="5109972"/>
            <a:ext cx="1221331" cy="244689"/>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arrotondato 66"/>
          <p:cNvSpPr/>
          <p:nvPr/>
        </p:nvSpPr>
        <p:spPr>
          <a:xfrm>
            <a:off x="3372695" y="2795926"/>
            <a:ext cx="472676" cy="325193"/>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t>
            </a:r>
            <a:r>
              <a:rPr lang="it-IT" baseline="-25000" dirty="0" smtClean="0"/>
              <a:t>1</a:t>
            </a:r>
            <a:endParaRPr lang="it-IT" baseline="-25000" dirty="0"/>
          </a:p>
        </p:txBody>
      </p:sp>
      <p:sp>
        <p:nvSpPr>
          <p:cNvPr id="68" name="Rettangolo arrotondato 67"/>
          <p:cNvSpPr/>
          <p:nvPr/>
        </p:nvSpPr>
        <p:spPr>
          <a:xfrm>
            <a:off x="3948759" y="2795926"/>
            <a:ext cx="472676" cy="325193"/>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t>
            </a:r>
            <a:r>
              <a:rPr lang="it-IT" baseline="-25000" dirty="0" smtClean="0"/>
              <a:t>2</a:t>
            </a:r>
            <a:endParaRPr lang="it-IT" baseline="-25000" dirty="0"/>
          </a:p>
        </p:txBody>
      </p:sp>
      <p:sp>
        <p:nvSpPr>
          <p:cNvPr id="69" name="Rettangolo arrotondato 68"/>
          <p:cNvSpPr/>
          <p:nvPr/>
        </p:nvSpPr>
        <p:spPr>
          <a:xfrm>
            <a:off x="4556203" y="2795926"/>
            <a:ext cx="472676" cy="325193"/>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t>
            </a:r>
            <a:r>
              <a:rPr lang="it-IT" baseline="-25000" dirty="0" smtClean="0"/>
              <a:t>3</a:t>
            </a:r>
            <a:endParaRPr lang="it-IT" baseline="-25000" dirty="0"/>
          </a:p>
        </p:txBody>
      </p:sp>
      <p:sp>
        <p:nvSpPr>
          <p:cNvPr id="70" name="Rettangolo arrotondato 69"/>
          <p:cNvSpPr/>
          <p:nvPr/>
        </p:nvSpPr>
        <p:spPr>
          <a:xfrm>
            <a:off x="5172895" y="2795926"/>
            <a:ext cx="472676" cy="325193"/>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t>
            </a:r>
            <a:r>
              <a:rPr lang="it-IT" baseline="-25000" dirty="0" smtClean="0"/>
              <a:t>4</a:t>
            </a:r>
            <a:endParaRPr lang="it-IT" baseline="-25000" dirty="0"/>
          </a:p>
        </p:txBody>
      </p:sp>
      <p:sp>
        <p:nvSpPr>
          <p:cNvPr id="71" name="Rettangolo arrotondato 70"/>
          <p:cNvSpPr/>
          <p:nvPr/>
        </p:nvSpPr>
        <p:spPr>
          <a:xfrm>
            <a:off x="5820967" y="2795926"/>
            <a:ext cx="472676" cy="325193"/>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t>
            </a:r>
            <a:r>
              <a:rPr lang="it-IT" baseline="-25000" dirty="0" smtClean="0"/>
              <a:t>i</a:t>
            </a:r>
            <a:endParaRPr lang="it-IT" baseline="-25000" dirty="0"/>
          </a:p>
        </p:txBody>
      </p:sp>
      <p:sp>
        <p:nvSpPr>
          <p:cNvPr id="72" name="Rettangolo 71"/>
          <p:cNvSpPr/>
          <p:nvPr/>
        </p:nvSpPr>
        <p:spPr>
          <a:xfrm>
            <a:off x="2963492" y="3163510"/>
            <a:ext cx="3624329" cy="584775"/>
          </a:xfrm>
          <a:prstGeom prst="rect">
            <a:avLst/>
          </a:prstGeom>
        </p:spPr>
        <p:txBody>
          <a:bodyPr wrap="square">
            <a:spAutoFit/>
          </a:bodyPr>
          <a:lstStyle/>
          <a:p>
            <a:pPr algn="ctr"/>
            <a:r>
              <a:rPr lang="it-IT" sz="1600" dirty="0"/>
              <a:t>Fonti Amministrative/Commerciali</a:t>
            </a:r>
          </a:p>
          <a:p>
            <a:pPr algn="ctr"/>
            <a:r>
              <a:rPr lang="it-IT" sz="1600" dirty="0"/>
              <a:t>Interne/Esterne all’Istituto</a:t>
            </a:r>
          </a:p>
        </p:txBody>
      </p:sp>
      <p:cxnSp>
        <p:nvCxnSpPr>
          <p:cNvPr id="73" name="Connettore 1 72"/>
          <p:cNvCxnSpPr/>
          <p:nvPr/>
        </p:nvCxnSpPr>
        <p:spPr>
          <a:xfrm>
            <a:off x="2652615" y="3841199"/>
            <a:ext cx="4320480" cy="2038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4" name="Connettore 2 73"/>
          <p:cNvCxnSpPr>
            <a:stCxn id="57" idx="2"/>
            <a:endCxn id="60" idx="0"/>
          </p:cNvCxnSpPr>
          <p:nvPr/>
        </p:nvCxnSpPr>
        <p:spPr>
          <a:xfrm>
            <a:off x="900460" y="4299321"/>
            <a:ext cx="0" cy="523916"/>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Connettore 2 74"/>
          <p:cNvCxnSpPr>
            <a:stCxn id="54" idx="2"/>
            <a:endCxn id="57" idx="0"/>
          </p:cNvCxnSpPr>
          <p:nvPr/>
        </p:nvCxnSpPr>
        <p:spPr>
          <a:xfrm>
            <a:off x="900460" y="2859161"/>
            <a:ext cx="0" cy="62199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grpSp>
        <p:nvGrpSpPr>
          <p:cNvPr id="76" name="Gruppo 29"/>
          <p:cNvGrpSpPr/>
          <p:nvPr/>
        </p:nvGrpSpPr>
        <p:grpSpPr>
          <a:xfrm>
            <a:off x="7309212" y="629168"/>
            <a:ext cx="1834788" cy="1224136"/>
            <a:chOff x="3504681" y="2997151"/>
            <a:chExt cx="2359669" cy="1550915"/>
          </a:xfrm>
        </p:grpSpPr>
        <p:sp>
          <p:nvSpPr>
            <p:cNvPr id="77" name="Freeform 62"/>
            <p:cNvSpPr>
              <a:spLocks/>
            </p:cNvSpPr>
            <p:nvPr/>
          </p:nvSpPr>
          <p:spPr bwMode="auto">
            <a:xfrm>
              <a:off x="4039965" y="3150493"/>
              <a:ext cx="1286619" cy="1249541"/>
            </a:xfrm>
            <a:custGeom>
              <a:avLst/>
              <a:gdLst/>
              <a:ahLst/>
              <a:cxnLst>
                <a:cxn ang="0">
                  <a:pos x="620" y="269"/>
                </a:cxn>
                <a:cxn ang="0">
                  <a:pos x="599" y="129"/>
                </a:cxn>
                <a:cxn ang="0">
                  <a:pos x="674" y="16"/>
                </a:cxn>
                <a:cxn ang="0">
                  <a:pos x="847" y="4"/>
                </a:cxn>
                <a:cxn ang="0">
                  <a:pos x="933" y="70"/>
                </a:cxn>
                <a:cxn ang="0">
                  <a:pos x="952" y="185"/>
                </a:cxn>
                <a:cxn ang="0">
                  <a:pos x="935" y="309"/>
                </a:cxn>
                <a:cxn ang="0">
                  <a:pos x="1019" y="382"/>
                </a:cxn>
                <a:cxn ang="0">
                  <a:pos x="1147" y="414"/>
                </a:cxn>
                <a:cxn ang="0">
                  <a:pos x="1200" y="471"/>
                </a:cxn>
                <a:cxn ang="0">
                  <a:pos x="1202" y="553"/>
                </a:cxn>
                <a:cxn ang="0">
                  <a:pos x="1251" y="626"/>
                </a:cxn>
                <a:cxn ang="0">
                  <a:pos x="1352" y="641"/>
                </a:cxn>
                <a:cxn ang="0">
                  <a:pos x="1461" y="635"/>
                </a:cxn>
                <a:cxn ang="0">
                  <a:pos x="1526" y="671"/>
                </a:cxn>
                <a:cxn ang="0">
                  <a:pos x="1542" y="799"/>
                </a:cxn>
                <a:cxn ang="0">
                  <a:pos x="1526" y="971"/>
                </a:cxn>
                <a:cxn ang="0">
                  <a:pos x="1460" y="1012"/>
                </a:cxn>
                <a:cxn ang="0">
                  <a:pos x="1341" y="1006"/>
                </a:cxn>
                <a:cxn ang="0">
                  <a:pos x="1254" y="1019"/>
                </a:cxn>
                <a:cxn ang="0">
                  <a:pos x="1204" y="1070"/>
                </a:cxn>
                <a:cxn ang="0">
                  <a:pos x="1200" y="1167"/>
                </a:cxn>
                <a:cxn ang="0">
                  <a:pos x="1143" y="1234"/>
                </a:cxn>
                <a:cxn ang="0">
                  <a:pos x="1041" y="1257"/>
                </a:cxn>
                <a:cxn ang="0">
                  <a:pos x="952" y="1304"/>
                </a:cxn>
                <a:cxn ang="0">
                  <a:pos x="933" y="1399"/>
                </a:cxn>
                <a:cxn ang="0">
                  <a:pos x="952" y="1516"/>
                </a:cxn>
                <a:cxn ang="0">
                  <a:pos x="910" y="1626"/>
                </a:cxn>
                <a:cxn ang="0">
                  <a:pos x="835" y="1684"/>
                </a:cxn>
                <a:cxn ang="0">
                  <a:pos x="720" y="1690"/>
                </a:cxn>
                <a:cxn ang="0">
                  <a:pos x="634" y="1647"/>
                </a:cxn>
                <a:cxn ang="0">
                  <a:pos x="593" y="1564"/>
                </a:cxn>
                <a:cxn ang="0">
                  <a:pos x="604" y="1466"/>
                </a:cxn>
                <a:cxn ang="0">
                  <a:pos x="610" y="1379"/>
                </a:cxn>
                <a:cxn ang="0">
                  <a:pos x="552" y="1316"/>
                </a:cxn>
                <a:cxn ang="0">
                  <a:pos x="457" y="1292"/>
                </a:cxn>
                <a:cxn ang="0">
                  <a:pos x="366" y="1256"/>
                </a:cxn>
                <a:cxn ang="0">
                  <a:pos x="342" y="1159"/>
                </a:cxn>
                <a:cxn ang="0">
                  <a:pos x="314" y="1078"/>
                </a:cxn>
                <a:cxn ang="0">
                  <a:pos x="223" y="1048"/>
                </a:cxn>
                <a:cxn ang="0">
                  <a:pos x="130" y="1057"/>
                </a:cxn>
                <a:cxn ang="0">
                  <a:pos x="30" y="1031"/>
                </a:cxn>
                <a:cxn ang="0">
                  <a:pos x="2" y="918"/>
                </a:cxn>
                <a:cxn ang="0">
                  <a:pos x="8" y="756"/>
                </a:cxn>
                <a:cxn ang="0">
                  <a:pos x="38" y="659"/>
                </a:cxn>
                <a:cxn ang="0">
                  <a:pos x="115" y="633"/>
                </a:cxn>
                <a:cxn ang="0">
                  <a:pos x="229" y="642"/>
                </a:cxn>
                <a:cxn ang="0">
                  <a:pos x="330" y="603"/>
                </a:cxn>
                <a:cxn ang="0">
                  <a:pos x="348" y="513"/>
                </a:cxn>
                <a:cxn ang="0">
                  <a:pos x="385" y="424"/>
                </a:cxn>
                <a:cxn ang="0">
                  <a:pos x="492" y="393"/>
                </a:cxn>
              </a:cxnLst>
              <a:rect l="0" t="0" r="r" b="b"/>
              <a:pathLst>
                <a:path w="1543" h="1691">
                  <a:moveTo>
                    <a:pt x="588" y="353"/>
                  </a:moveTo>
                  <a:lnTo>
                    <a:pt x="604" y="334"/>
                  </a:lnTo>
                  <a:lnTo>
                    <a:pt x="614" y="316"/>
                  </a:lnTo>
                  <a:lnTo>
                    <a:pt x="620" y="296"/>
                  </a:lnTo>
                  <a:lnTo>
                    <a:pt x="620" y="269"/>
                  </a:lnTo>
                  <a:lnTo>
                    <a:pt x="613" y="239"/>
                  </a:lnTo>
                  <a:lnTo>
                    <a:pt x="607" y="214"/>
                  </a:lnTo>
                  <a:lnTo>
                    <a:pt x="599" y="183"/>
                  </a:lnTo>
                  <a:lnTo>
                    <a:pt x="595" y="149"/>
                  </a:lnTo>
                  <a:lnTo>
                    <a:pt x="599" y="129"/>
                  </a:lnTo>
                  <a:lnTo>
                    <a:pt x="605" y="103"/>
                  </a:lnTo>
                  <a:lnTo>
                    <a:pt x="617" y="77"/>
                  </a:lnTo>
                  <a:lnTo>
                    <a:pt x="634" y="52"/>
                  </a:lnTo>
                  <a:lnTo>
                    <a:pt x="655" y="31"/>
                  </a:lnTo>
                  <a:lnTo>
                    <a:pt x="674" y="16"/>
                  </a:lnTo>
                  <a:lnTo>
                    <a:pt x="701" y="6"/>
                  </a:lnTo>
                  <a:lnTo>
                    <a:pt x="732" y="1"/>
                  </a:lnTo>
                  <a:lnTo>
                    <a:pt x="766" y="0"/>
                  </a:lnTo>
                  <a:lnTo>
                    <a:pt x="811" y="0"/>
                  </a:lnTo>
                  <a:lnTo>
                    <a:pt x="847" y="4"/>
                  </a:lnTo>
                  <a:lnTo>
                    <a:pt x="868" y="11"/>
                  </a:lnTo>
                  <a:lnTo>
                    <a:pt x="884" y="21"/>
                  </a:lnTo>
                  <a:lnTo>
                    <a:pt x="900" y="31"/>
                  </a:lnTo>
                  <a:lnTo>
                    <a:pt x="917" y="48"/>
                  </a:lnTo>
                  <a:lnTo>
                    <a:pt x="933" y="70"/>
                  </a:lnTo>
                  <a:lnTo>
                    <a:pt x="945" y="89"/>
                  </a:lnTo>
                  <a:lnTo>
                    <a:pt x="951" y="106"/>
                  </a:lnTo>
                  <a:lnTo>
                    <a:pt x="956" y="135"/>
                  </a:lnTo>
                  <a:lnTo>
                    <a:pt x="956" y="160"/>
                  </a:lnTo>
                  <a:lnTo>
                    <a:pt x="952" y="185"/>
                  </a:lnTo>
                  <a:lnTo>
                    <a:pt x="947" y="204"/>
                  </a:lnTo>
                  <a:lnTo>
                    <a:pt x="941" y="236"/>
                  </a:lnTo>
                  <a:lnTo>
                    <a:pt x="933" y="268"/>
                  </a:lnTo>
                  <a:lnTo>
                    <a:pt x="929" y="289"/>
                  </a:lnTo>
                  <a:lnTo>
                    <a:pt x="935" y="309"/>
                  </a:lnTo>
                  <a:lnTo>
                    <a:pt x="942" y="323"/>
                  </a:lnTo>
                  <a:lnTo>
                    <a:pt x="956" y="343"/>
                  </a:lnTo>
                  <a:lnTo>
                    <a:pt x="975" y="358"/>
                  </a:lnTo>
                  <a:lnTo>
                    <a:pt x="993" y="371"/>
                  </a:lnTo>
                  <a:lnTo>
                    <a:pt x="1019" y="382"/>
                  </a:lnTo>
                  <a:lnTo>
                    <a:pt x="1046" y="389"/>
                  </a:lnTo>
                  <a:lnTo>
                    <a:pt x="1071" y="396"/>
                  </a:lnTo>
                  <a:lnTo>
                    <a:pt x="1097" y="399"/>
                  </a:lnTo>
                  <a:lnTo>
                    <a:pt x="1125" y="406"/>
                  </a:lnTo>
                  <a:lnTo>
                    <a:pt x="1147" y="414"/>
                  </a:lnTo>
                  <a:lnTo>
                    <a:pt x="1163" y="422"/>
                  </a:lnTo>
                  <a:lnTo>
                    <a:pt x="1177" y="432"/>
                  </a:lnTo>
                  <a:lnTo>
                    <a:pt x="1186" y="442"/>
                  </a:lnTo>
                  <a:lnTo>
                    <a:pt x="1194" y="456"/>
                  </a:lnTo>
                  <a:lnTo>
                    <a:pt x="1200" y="471"/>
                  </a:lnTo>
                  <a:lnTo>
                    <a:pt x="1202" y="486"/>
                  </a:lnTo>
                  <a:lnTo>
                    <a:pt x="1204" y="499"/>
                  </a:lnTo>
                  <a:lnTo>
                    <a:pt x="1204" y="517"/>
                  </a:lnTo>
                  <a:lnTo>
                    <a:pt x="1202" y="537"/>
                  </a:lnTo>
                  <a:lnTo>
                    <a:pt x="1202" y="553"/>
                  </a:lnTo>
                  <a:lnTo>
                    <a:pt x="1206" y="572"/>
                  </a:lnTo>
                  <a:lnTo>
                    <a:pt x="1214" y="589"/>
                  </a:lnTo>
                  <a:lnTo>
                    <a:pt x="1224" y="603"/>
                  </a:lnTo>
                  <a:lnTo>
                    <a:pt x="1236" y="614"/>
                  </a:lnTo>
                  <a:lnTo>
                    <a:pt x="1251" y="626"/>
                  </a:lnTo>
                  <a:lnTo>
                    <a:pt x="1267" y="633"/>
                  </a:lnTo>
                  <a:lnTo>
                    <a:pt x="1291" y="638"/>
                  </a:lnTo>
                  <a:lnTo>
                    <a:pt x="1311" y="641"/>
                  </a:lnTo>
                  <a:lnTo>
                    <a:pt x="1331" y="642"/>
                  </a:lnTo>
                  <a:lnTo>
                    <a:pt x="1352" y="641"/>
                  </a:lnTo>
                  <a:lnTo>
                    <a:pt x="1379" y="638"/>
                  </a:lnTo>
                  <a:lnTo>
                    <a:pt x="1399" y="637"/>
                  </a:lnTo>
                  <a:lnTo>
                    <a:pt x="1419" y="635"/>
                  </a:lnTo>
                  <a:lnTo>
                    <a:pt x="1439" y="633"/>
                  </a:lnTo>
                  <a:lnTo>
                    <a:pt x="1461" y="635"/>
                  </a:lnTo>
                  <a:lnTo>
                    <a:pt x="1473" y="637"/>
                  </a:lnTo>
                  <a:lnTo>
                    <a:pt x="1488" y="641"/>
                  </a:lnTo>
                  <a:lnTo>
                    <a:pt x="1501" y="648"/>
                  </a:lnTo>
                  <a:lnTo>
                    <a:pt x="1516" y="659"/>
                  </a:lnTo>
                  <a:lnTo>
                    <a:pt x="1526" y="671"/>
                  </a:lnTo>
                  <a:lnTo>
                    <a:pt x="1535" y="689"/>
                  </a:lnTo>
                  <a:lnTo>
                    <a:pt x="1538" y="704"/>
                  </a:lnTo>
                  <a:lnTo>
                    <a:pt x="1541" y="724"/>
                  </a:lnTo>
                  <a:lnTo>
                    <a:pt x="1543" y="758"/>
                  </a:lnTo>
                  <a:lnTo>
                    <a:pt x="1542" y="799"/>
                  </a:lnTo>
                  <a:lnTo>
                    <a:pt x="1543" y="843"/>
                  </a:lnTo>
                  <a:lnTo>
                    <a:pt x="1540" y="893"/>
                  </a:lnTo>
                  <a:lnTo>
                    <a:pt x="1536" y="928"/>
                  </a:lnTo>
                  <a:lnTo>
                    <a:pt x="1532" y="956"/>
                  </a:lnTo>
                  <a:lnTo>
                    <a:pt x="1526" y="971"/>
                  </a:lnTo>
                  <a:lnTo>
                    <a:pt x="1517" y="986"/>
                  </a:lnTo>
                  <a:lnTo>
                    <a:pt x="1506" y="995"/>
                  </a:lnTo>
                  <a:lnTo>
                    <a:pt x="1492" y="1004"/>
                  </a:lnTo>
                  <a:lnTo>
                    <a:pt x="1475" y="1008"/>
                  </a:lnTo>
                  <a:lnTo>
                    <a:pt x="1460" y="1012"/>
                  </a:lnTo>
                  <a:lnTo>
                    <a:pt x="1430" y="1013"/>
                  </a:lnTo>
                  <a:lnTo>
                    <a:pt x="1404" y="1012"/>
                  </a:lnTo>
                  <a:lnTo>
                    <a:pt x="1382" y="1008"/>
                  </a:lnTo>
                  <a:lnTo>
                    <a:pt x="1363" y="1007"/>
                  </a:lnTo>
                  <a:lnTo>
                    <a:pt x="1341" y="1006"/>
                  </a:lnTo>
                  <a:lnTo>
                    <a:pt x="1322" y="1006"/>
                  </a:lnTo>
                  <a:lnTo>
                    <a:pt x="1305" y="1007"/>
                  </a:lnTo>
                  <a:lnTo>
                    <a:pt x="1287" y="1008"/>
                  </a:lnTo>
                  <a:lnTo>
                    <a:pt x="1266" y="1014"/>
                  </a:lnTo>
                  <a:lnTo>
                    <a:pt x="1254" y="1019"/>
                  </a:lnTo>
                  <a:lnTo>
                    <a:pt x="1243" y="1024"/>
                  </a:lnTo>
                  <a:lnTo>
                    <a:pt x="1228" y="1034"/>
                  </a:lnTo>
                  <a:lnTo>
                    <a:pt x="1219" y="1046"/>
                  </a:lnTo>
                  <a:lnTo>
                    <a:pt x="1212" y="1057"/>
                  </a:lnTo>
                  <a:lnTo>
                    <a:pt x="1204" y="1070"/>
                  </a:lnTo>
                  <a:lnTo>
                    <a:pt x="1201" y="1083"/>
                  </a:lnTo>
                  <a:lnTo>
                    <a:pt x="1200" y="1097"/>
                  </a:lnTo>
                  <a:lnTo>
                    <a:pt x="1201" y="1113"/>
                  </a:lnTo>
                  <a:lnTo>
                    <a:pt x="1201" y="1139"/>
                  </a:lnTo>
                  <a:lnTo>
                    <a:pt x="1200" y="1167"/>
                  </a:lnTo>
                  <a:lnTo>
                    <a:pt x="1192" y="1188"/>
                  </a:lnTo>
                  <a:lnTo>
                    <a:pt x="1185" y="1204"/>
                  </a:lnTo>
                  <a:lnTo>
                    <a:pt x="1174" y="1216"/>
                  </a:lnTo>
                  <a:lnTo>
                    <a:pt x="1159" y="1226"/>
                  </a:lnTo>
                  <a:lnTo>
                    <a:pt x="1143" y="1234"/>
                  </a:lnTo>
                  <a:lnTo>
                    <a:pt x="1125" y="1239"/>
                  </a:lnTo>
                  <a:lnTo>
                    <a:pt x="1102" y="1244"/>
                  </a:lnTo>
                  <a:lnTo>
                    <a:pt x="1083" y="1250"/>
                  </a:lnTo>
                  <a:lnTo>
                    <a:pt x="1060" y="1254"/>
                  </a:lnTo>
                  <a:lnTo>
                    <a:pt x="1041" y="1257"/>
                  </a:lnTo>
                  <a:lnTo>
                    <a:pt x="1019" y="1262"/>
                  </a:lnTo>
                  <a:lnTo>
                    <a:pt x="1002" y="1271"/>
                  </a:lnTo>
                  <a:lnTo>
                    <a:pt x="983" y="1279"/>
                  </a:lnTo>
                  <a:lnTo>
                    <a:pt x="965" y="1290"/>
                  </a:lnTo>
                  <a:lnTo>
                    <a:pt x="952" y="1304"/>
                  </a:lnTo>
                  <a:lnTo>
                    <a:pt x="940" y="1321"/>
                  </a:lnTo>
                  <a:lnTo>
                    <a:pt x="930" y="1341"/>
                  </a:lnTo>
                  <a:lnTo>
                    <a:pt x="928" y="1359"/>
                  </a:lnTo>
                  <a:lnTo>
                    <a:pt x="929" y="1380"/>
                  </a:lnTo>
                  <a:lnTo>
                    <a:pt x="933" y="1399"/>
                  </a:lnTo>
                  <a:lnTo>
                    <a:pt x="939" y="1420"/>
                  </a:lnTo>
                  <a:lnTo>
                    <a:pt x="944" y="1442"/>
                  </a:lnTo>
                  <a:lnTo>
                    <a:pt x="947" y="1463"/>
                  </a:lnTo>
                  <a:lnTo>
                    <a:pt x="952" y="1489"/>
                  </a:lnTo>
                  <a:lnTo>
                    <a:pt x="952" y="1516"/>
                  </a:lnTo>
                  <a:lnTo>
                    <a:pt x="946" y="1542"/>
                  </a:lnTo>
                  <a:lnTo>
                    <a:pt x="940" y="1563"/>
                  </a:lnTo>
                  <a:lnTo>
                    <a:pt x="933" y="1583"/>
                  </a:lnTo>
                  <a:lnTo>
                    <a:pt x="923" y="1602"/>
                  </a:lnTo>
                  <a:lnTo>
                    <a:pt x="910" y="1626"/>
                  </a:lnTo>
                  <a:lnTo>
                    <a:pt x="896" y="1642"/>
                  </a:lnTo>
                  <a:lnTo>
                    <a:pt x="884" y="1653"/>
                  </a:lnTo>
                  <a:lnTo>
                    <a:pt x="868" y="1666"/>
                  </a:lnTo>
                  <a:lnTo>
                    <a:pt x="851" y="1678"/>
                  </a:lnTo>
                  <a:lnTo>
                    <a:pt x="835" y="1684"/>
                  </a:lnTo>
                  <a:lnTo>
                    <a:pt x="821" y="1688"/>
                  </a:lnTo>
                  <a:lnTo>
                    <a:pt x="797" y="1690"/>
                  </a:lnTo>
                  <a:lnTo>
                    <a:pt x="769" y="1691"/>
                  </a:lnTo>
                  <a:lnTo>
                    <a:pt x="736" y="1690"/>
                  </a:lnTo>
                  <a:lnTo>
                    <a:pt x="720" y="1690"/>
                  </a:lnTo>
                  <a:lnTo>
                    <a:pt x="700" y="1686"/>
                  </a:lnTo>
                  <a:lnTo>
                    <a:pt x="678" y="1680"/>
                  </a:lnTo>
                  <a:lnTo>
                    <a:pt x="659" y="1670"/>
                  </a:lnTo>
                  <a:lnTo>
                    <a:pt x="647" y="1660"/>
                  </a:lnTo>
                  <a:lnTo>
                    <a:pt x="634" y="1647"/>
                  </a:lnTo>
                  <a:lnTo>
                    <a:pt x="623" y="1635"/>
                  </a:lnTo>
                  <a:lnTo>
                    <a:pt x="612" y="1619"/>
                  </a:lnTo>
                  <a:lnTo>
                    <a:pt x="604" y="1603"/>
                  </a:lnTo>
                  <a:lnTo>
                    <a:pt x="596" y="1584"/>
                  </a:lnTo>
                  <a:lnTo>
                    <a:pt x="593" y="1564"/>
                  </a:lnTo>
                  <a:lnTo>
                    <a:pt x="592" y="1548"/>
                  </a:lnTo>
                  <a:lnTo>
                    <a:pt x="592" y="1527"/>
                  </a:lnTo>
                  <a:lnTo>
                    <a:pt x="593" y="1508"/>
                  </a:lnTo>
                  <a:lnTo>
                    <a:pt x="599" y="1489"/>
                  </a:lnTo>
                  <a:lnTo>
                    <a:pt x="604" y="1466"/>
                  </a:lnTo>
                  <a:lnTo>
                    <a:pt x="610" y="1445"/>
                  </a:lnTo>
                  <a:lnTo>
                    <a:pt x="613" y="1426"/>
                  </a:lnTo>
                  <a:lnTo>
                    <a:pt x="614" y="1408"/>
                  </a:lnTo>
                  <a:lnTo>
                    <a:pt x="613" y="1393"/>
                  </a:lnTo>
                  <a:lnTo>
                    <a:pt x="610" y="1379"/>
                  </a:lnTo>
                  <a:lnTo>
                    <a:pt x="600" y="1361"/>
                  </a:lnTo>
                  <a:lnTo>
                    <a:pt x="590" y="1349"/>
                  </a:lnTo>
                  <a:lnTo>
                    <a:pt x="578" y="1335"/>
                  </a:lnTo>
                  <a:lnTo>
                    <a:pt x="565" y="1326"/>
                  </a:lnTo>
                  <a:lnTo>
                    <a:pt x="552" y="1316"/>
                  </a:lnTo>
                  <a:lnTo>
                    <a:pt x="533" y="1309"/>
                  </a:lnTo>
                  <a:lnTo>
                    <a:pt x="516" y="1304"/>
                  </a:lnTo>
                  <a:lnTo>
                    <a:pt x="494" y="1299"/>
                  </a:lnTo>
                  <a:lnTo>
                    <a:pt x="475" y="1297"/>
                  </a:lnTo>
                  <a:lnTo>
                    <a:pt x="457" y="1292"/>
                  </a:lnTo>
                  <a:lnTo>
                    <a:pt x="435" y="1287"/>
                  </a:lnTo>
                  <a:lnTo>
                    <a:pt x="417" y="1280"/>
                  </a:lnTo>
                  <a:lnTo>
                    <a:pt x="396" y="1274"/>
                  </a:lnTo>
                  <a:lnTo>
                    <a:pt x="379" y="1267"/>
                  </a:lnTo>
                  <a:lnTo>
                    <a:pt x="366" y="1256"/>
                  </a:lnTo>
                  <a:lnTo>
                    <a:pt x="355" y="1242"/>
                  </a:lnTo>
                  <a:lnTo>
                    <a:pt x="348" y="1224"/>
                  </a:lnTo>
                  <a:lnTo>
                    <a:pt x="342" y="1200"/>
                  </a:lnTo>
                  <a:lnTo>
                    <a:pt x="340" y="1180"/>
                  </a:lnTo>
                  <a:lnTo>
                    <a:pt x="342" y="1159"/>
                  </a:lnTo>
                  <a:lnTo>
                    <a:pt x="344" y="1142"/>
                  </a:lnTo>
                  <a:lnTo>
                    <a:pt x="342" y="1121"/>
                  </a:lnTo>
                  <a:lnTo>
                    <a:pt x="336" y="1106"/>
                  </a:lnTo>
                  <a:lnTo>
                    <a:pt x="325" y="1089"/>
                  </a:lnTo>
                  <a:lnTo>
                    <a:pt x="314" y="1078"/>
                  </a:lnTo>
                  <a:lnTo>
                    <a:pt x="301" y="1067"/>
                  </a:lnTo>
                  <a:lnTo>
                    <a:pt x="283" y="1060"/>
                  </a:lnTo>
                  <a:lnTo>
                    <a:pt x="262" y="1053"/>
                  </a:lnTo>
                  <a:lnTo>
                    <a:pt x="241" y="1051"/>
                  </a:lnTo>
                  <a:lnTo>
                    <a:pt x="223" y="1048"/>
                  </a:lnTo>
                  <a:lnTo>
                    <a:pt x="202" y="1048"/>
                  </a:lnTo>
                  <a:lnTo>
                    <a:pt x="184" y="1051"/>
                  </a:lnTo>
                  <a:lnTo>
                    <a:pt x="166" y="1052"/>
                  </a:lnTo>
                  <a:lnTo>
                    <a:pt x="148" y="1054"/>
                  </a:lnTo>
                  <a:lnTo>
                    <a:pt x="130" y="1057"/>
                  </a:lnTo>
                  <a:lnTo>
                    <a:pt x="100" y="1057"/>
                  </a:lnTo>
                  <a:lnTo>
                    <a:pt x="81" y="1055"/>
                  </a:lnTo>
                  <a:lnTo>
                    <a:pt x="60" y="1051"/>
                  </a:lnTo>
                  <a:lnTo>
                    <a:pt x="46" y="1043"/>
                  </a:lnTo>
                  <a:lnTo>
                    <a:pt x="30" y="1031"/>
                  </a:lnTo>
                  <a:lnTo>
                    <a:pt x="20" y="1018"/>
                  </a:lnTo>
                  <a:lnTo>
                    <a:pt x="12" y="1004"/>
                  </a:lnTo>
                  <a:lnTo>
                    <a:pt x="4" y="976"/>
                  </a:lnTo>
                  <a:lnTo>
                    <a:pt x="3" y="947"/>
                  </a:lnTo>
                  <a:lnTo>
                    <a:pt x="2" y="918"/>
                  </a:lnTo>
                  <a:lnTo>
                    <a:pt x="0" y="882"/>
                  </a:lnTo>
                  <a:lnTo>
                    <a:pt x="3" y="851"/>
                  </a:lnTo>
                  <a:lnTo>
                    <a:pt x="4" y="817"/>
                  </a:lnTo>
                  <a:lnTo>
                    <a:pt x="5" y="787"/>
                  </a:lnTo>
                  <a:lnTo>
                    <a:pt x="8" y="756"/>
                  </a:lnTo>
                  <a:lnTo>
                    <a:pt x="11" y="732"/>
                  </a:lnTo>
                  <a:lnTo>
                    <a:pt x="15" y="706"/>
                  </a:lnTo>
                  <a:lnTo>
                    <a:pt x="20" y="685"/>
                  </a:lnTo>
                  <a:lnTo>
                    <a:pt x="27" y="672"/>
                  </a:lnTo>
                  <a:lnTo>
                    <a:pt x="38" y="659"/>
                  </a:lnTo>
                  <a:lnTo>
                    <a:pt x="48" y="650"/>
                  </a:lnTo>
                  <a:lnTo>
                    <a:pt x="63" y="641"/>
                  </a:lnTo>
                  <a:lnTo>
                    <a:pt x="76" y="638"/>
                  </a:lnTo>
                  <a:lnTo>
                    <a:pt x="93" y="635"/>
                  </a:lnTo>
                  <a:lnTo>
                    <a:pt x="115" y="633"/>
                  </a:lnTo>
                  <a:lnTo>
                    <a:pt x="134" y="635"/>
                  </a:lnTo>
                  <a:lnTo>
                    <a:pt x="160" y="638"/>
                  </a:lnTo>
                  <a:lnTo>
                    <a:pt x="183" y="639"/>
                  </a:lnTo>
                  <a:lnTo>
                    <a:pt x="202" y="641"/>
                  </a:lnTo>
                  <a:lnTo>
                    <a:pt x="229" y="642"/>
                  </a:lnTo>
                  <a:lnTo>
                    <a:pt x="256" y="638"/>
                  </a:lnTo>
                  <a:lnTo>
                    <a:pt x="279" y="633"/>
                  </a:lnTo>
                  <a:lnTo>
                    <a:pt x="301" y="625"/>
                  </a:lnTo>
                  <a:lnTo>
                    <a:pt x="315" y="617"/>
                  </a:lnTo>
                  <a:lnTo>
                    <a:pt x="330" y="603"/>
                  </a:lnTo>
                  <a:lnTo>
                    <a:pt x="340" y="587"/>
                  </a:lnTo>
                  <a:lnTo>
                    <a:pt x="348" y="570"/>
                  </a:lnTo>
                  <a:lnTo>
                    <a:pt x="350" y="552"/>
                  </a:lnTo>
                  <a:lnTo>
                    <a:pt x="349" y="539"/>
                  </a:lnTo>
                  <a:lnTo>
                    <a:pt x="348" y="513"/>
                  </a:lnTo>
                  <a:lnTo>
                    <a:pt x="349" y="488"/>
                  </a:lnTo>
                  <a:lnTo>
                    <a:pt x="354" y="469"/>
                  </a:lnTo>
                  <a:lnTo>
                    <a:pt x="360" y="451"/>
                  </a:lnTo>
                  <a:lnTo>
                    <a:pt x="368" y="438"/>
                  </a:lnTo>
                  <a:lnTo>
                    <a:pt x="385" y="424"/>
                  </a:lnTo>
                  <a:lnTo>
                    <a:pt x="403" y="415"/>
                  </a:lnTo>
                  <a:lnTo>
                    <a:pt x="426" y="408"/>
                  </a:lnTo>
                  <a:lnTo>
                    <a:pt x="449" y="402"/>
                  </a:lnTo>
                  <a:lnTo>
                    <a:pt x="468" y="397"/>
                  </a:lnTo>
                  <a:lnTo>
                    <a:pt x="492" y="393"/>
                  </a:lnTo>
                  <a:lnTo>
                    <a:pt x="515" y="388"/>
                  </a:lnTo>
                  <a:lnTo>
                    <a:pt x="541" y="381"/>
                  </a:lnTo>
                  <a:lnTo>
                    <a:pt x="566" y="370"/>
                  </a:lnTo>
                  <a:lnTo>
                    <a:pt x="588" y="353"/>
                  </a:lnTo>
                  <a:close/>
                </a:path>
              </a:pathLst>
            </a:custGeom>
            <a:solidFill>
              <a:schemeClr val="bg1"/>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grpSp>
          <p:nvGrpSpPr>
            <p:cNvPr id="78" name="Gruppo 6"/>
            <p:cNvGrpSpPr/>
            <p:nvPr/>
          </p:nvGrpSpPr>
          <p:grpSpPr>
            <a:xfrm>
              <a:off x="3504681" y="2997151"/>
              <a:ext cx="2359669" cy="1550915"/>
              <a:chOff x="3478803" y="2925143"/>
              <a:chExt cx="2359669" cy="1550915"/>
            </a:xfrm>
          </p:grpSpPr>
          <p:grpSp>
            <p:nvGrpSpPr>
              <p:cNvPr id="79" name="Gruppo 5"/>
              <p:cNvGrpSpPr/>
              <p:nvPr/>
            </p:nvGrpSpPr>
            <p:grpSpPr>
              <a:xfrm>
                <a:off x="3478803" y="2925143"/>
                <a:ext cx="2359669" cy="1550915"/>
                <a:chOff x="3868514" y="3154287"/>
                <a:chExt cx="1643062" cy="1066801"/>
              </a:xfrm>
            </p:grpSpPr>
            <p:sp>
              <p:nvSpPr>
                <p:cNvPr id="81" name="Freeform 58"/>
                <p:cNvSpPr>
                  <a:spLocks/>
                </p:cNvSpPr>
                <p:nvPr/>
              </p:nvSpPr>
              <p:spPr bwMode="auto">
                <a:xfrm>
                  <a:off x="4693593" y="3154288"/>
                  <a:ext cx="817983" cy="652255"/>
                </a:xfrm>
                <a:custGeom>
                  <a:avLst/>
                  <a:gdLst/>
                  <a:ahLst/>
                  <a:cxnLst>
                    <a:cxn ang="0">
                      <a:pos x="0" y="0"/>
                    </a:cxn>
                    <a:cxn ang="0">
                      <a:pos x="1385" y="1077"/>
                    </a:cxn>
                    <a:cxn ang="0">
                      <a:pos x="1260" y="1087"/>
                    </a:cxn>
                    <a:cxn ang="0">
                      <a:pos x="1257" y="1111"/>
                    </a:cxn>
                    <a:cxn ang="0">
                      <a:pos x="1263" y="1141"/>
                    </a:cxn>
                    <a:cxn ang="0">
                      <a:pos x="1272" y="1177"/>
                    </a:cxn>
                    <a:cxn ang="0">
                      <a:pos x="1278" y="1212"/>
                    </a:cxn>
                    <a:cxn ang="0">
                      <a:pos x="1276" y="1244"/>
                    </a:cxn>
                    <a:cxn ang="0">
                      <a:pos x="1266" y="1277"/>
                    </a:cxn>
                    <a:cxn ang="0">
                      <a:pos x="1243" y="1303"/>
                    </a:cxn>
                    <a:cxn ang="0">
                      <a:pos x="1218" y="1325"/>
                    </a:cxn>
                    <a:cxn ang="0">
                      <a:pos x="1187" y="1339"/>
                    </a:cxn>
                    <a:cxn ang="0">
                      <a:pos x="1147" y="1348"/>
                    </a:cxn>
                    <a:cxn ang="0">
                      <a:pos x="1112" y="1349"/>
                    </a:cxn>
                    <a:cxn ang="0">
                      <a:pos x="1082" y="1345"/>
                    </a:cxn>
                    <a:cxn ang="0">
                      <a:pos x="1051" y="1336"/>
                    </a:cxn>
                    <a:cxn ang="0">
                      <a:pos x="1026" y="1319"/>
                    </a:cxn>
                    <a:cxn ang="0">
                      <a:pos x="1002" y="1293"/>
                    </a:cxn>
                    <a:cxn ang="0">
                      <a:pos x="983" y="1266"/>
                    </a:cxn>
                    <a:cxn ang="0">
                      <a:pos x="972" y="1227"/>
                    </a:cxn>
                    <a:cxn ang="0">
                      <a:pos x="977" y="1189"/>
                    </a:cxn>
                    <a:cxn ang="0">
                      <a:pos x="986" y="1150"/>
                    </a:cxn>
                    <a:cxn ang="0">
                      <a:pos x="995" y="1112"/>
                    </a:cxn>
                    <a:cxn ang="0">
                      <a:pos x="993" y="1094"/>
                    </a:cxn>
                    <a:cxn ang="0">
                      <a:pos x="759" y="1084"/>
                    </a:cxn>
                    <a:cxn ang="0">
                      <a:pos x="762" y="1021"/>
                    </a:cxn>
                    <a:cxn ang="0">
                      <a:pos x="757" y="979"/>
                    </a:cxn>
                    <a:cxn ang="0">
                      <a:pos x="747" y="953"/>
                    </a:cxn>
                    <a:cxn ang="0">
                      <a:pos x="728" y="933"/>
                    </a:cxn>
                    <a:cxn ang="0">
                      <a:pos x="701" y="920"/>
                    </a:cxn>
                    <a:cxn ang="0">
                      <a:pos x="669" y="916"/>
                    </a:cxn>
                    <a:cxn ang="0">
                      <a:pos x="622" y="918"/>
                    </a:cxn>
                    <a:cxn ang="0">
                      <a:pos x="578" y="922"/>
                    </a:cxn>
                    <a:cxn ang="0">
                      <a:pos x="532" y="922"/>
                    </a:cxn>
                    <a:cxn ang="0">
                      <a:pos x="486" y="914"/>
                    </a:cxn>
                    <a:cxn ang="0">
                      <a:pos x="452" y="893"/>
                    </a:cxn>
                    <a:cxn ang="0">
                      <a:pos x="431" y="866"/>
                    </a:cxn>
                    <a:cxn ang="0">
                      <a:pos x="423" y="828"/>
                    </a:cxn>
                    <a:cxn ang="0">
                      <a:pos x="424" y="786"/>
                    </a:cxn>
                    <a:cxn ang="0">
                      <a:pos x="418" y="748"/>
                    </a:cxn>
                    <a:cxn ang="0">
                      <a:pos x="408" y="724"/>
                    </a:cxn>
                    <a:cxn ang="0">
                      <a:pos x="394" y="708"/>
                    </a:cxn>
                    <a:cxn ang="0">
                      <a:pos x="360" y="693"/>
                    </a:cxn>
                    <a:cxn ang="0">
                      <a:pos x="316" y="681"/>
                    </a:cxn>
                    <a:cxn ang="0">
                      <a:pos x="267" y="672"/>
                    </a:cxn>
                    <a:cxn ang="0">
                      <a:pos x="229" y="660"/>
                    </a:cxn>
                    <a:cxn ang="0">
                      <a:pos x="197" y="642"/>
                    </a:cxn>
                    <a:cxn ang="0">
                      <a:pos x="170" y="617"/>
                    </a:cxn>
                    <a:cxn ang="0">
                      <a:pos x="154" y="586"/>
                    </a:cxn>
                    <a:cxn ang="0">
                      <a:pos x="151" y="551"/>
                    </a:cxn>
                    <a:cxn ang="0">
                      <a:pos x="161" y="512"/>
                    </a:cxn>
                    <a:cxn ang="0">
                      <a:pos x="169" y="469"/>
                    </a:cxn>
                    <a:cxn ang="0">
                      <a:pos x="176" y="428"/>
                    </a:cxn>
                    <a:cxn ang="0">
                      <a:pos x="169" y="387"/>
                    </a:cxn>
                    <a:cxn ang="0">
                      <a:pos x="152" y="350"/>
                    </a:cxn>
                    <a:cxn ang="0">
                      <a:pos x="136" y="327"/>
                    </a:cxn>
                    <a:cxn ang="0">
                      <a:pos x="114" y="307"/>
                    </a:cxn>
                    <a:cxn ang="0">
                      <a:pos x="89" y="292"/>
                    </a:cxn>
                    <a:cxn ang="0">
                      <a:pos x="56" y="283"/>
                    </a:cxn>
                    <a:cxn ang="0">
                      <a:pos x="18" y="281"/>
                    </a:cxn>
                  </a:cxnLst>
                  <a:rect l="0" t="0" r="r" b="b"/>
                  <a:pathLst>
                    <a:path w="1385" h="1349">
                      <a:moveTo>
                        <a:pt x="0" y="281"/>
                      </a:moveTo>
                      <a:lnTo>
                        <a:pt x="0" y="0"/>
                      </a:lnTo>
                      <a:lnTo>
                        <a:pt x="1384" y="0"/>
                      </a:lnTo>
                      <a:lnTo>
                        <a:pt x="1385" y="1077"/>
                      </a:lnTo>
                      <a:lnTo>
                        <a:pt x="1265" y="1077"/>
                      </a:lnTo>
                      <a:lnTo>
                        <a:pt x="1260" y="1087"/>
                      </a:lnTo>
                      <a:lnTo>
                        <a:pt x="1257" y="1100"/>
                      </a:lnTo>
                      <a:lnTo>
                        <a:pt x="1257" y="1111"/>
                      </a:lnTo>
                      <a:lnTo>
                        <a:pt x="1258" y="1124"/>
                      </a:lnTo>
                      <a:lnTo>
                        <a:pt x="1263" y="1141"/>
                      </a:lnTo>
                      <a:lnTo>
                        <a:pt x="1267" y="1162"/>
                      </a:lnTo>
                      <a:lnTo>
                        <a:pt x="1272" y="1177"/>
                      </a:lnTo>
                      <a:lnTo>
                        <a:pt x="1276" y="1195"/>
                      </a:lnTo>
                      <a:lnTo>
                        <a:pt x="1278" y="1212"/>
                      </a:lnTo>
                      <a:lnTo>
                        <a:pt x="1278" y="1229"/>
                      </a:lnTo>
                      <a:lnTo>
                        <a:pt x="1276" y="1244"/>
                      </a:lnTo>
                      <a:lnTo>
                        <a:pt x="1272" y="1261"/>
                      </a:lnTo>
                      <a:lnTo>
                        <a:pt x="1266" y="1277"/>
                      </a:lnTo>
                      <a:lnTo>
                        <a:pt x="1257" y="1289"/>
                      </a:lnTo>
                      <a:lnTo>
                        <a:pt x="1243" y="1303"/>
                      </a:lnTo>
                      <a:lnTo>
                        <a:pt x="1230" y="1314"/>
                      </a:lnTo>
                      <a:lnTo>
                        <a:pt x="1218" y="1325"/>
                      </a:lnTo>
                      <a:lnTo>
                        <a:pt x="1204" y="1333"/>
                      </a:lnTo>
                      <a:lnTo>
                        <a:pt x="1187" y="1339"/>
                      </a:lnTo>
                      <a:lnTo>
                        <a:pt x="1166" y="1345"/>
                      </a:lnTo>
                      <a:lnTo>
                        <a:pt x="1147" y="1348"/>
                      </a:lnTo>
                      <a:lnTo>
                        <a:pt x="1130" y="1349"/>
                      </a:lnTo>
                      <a:lnTo>
                        <a:pt x="1112" y="1349"/>
                      </a:lnTo>
                      <a:lnTo>
                        <a:pt x="1096" y="1348"/>
                      </a:lnTo>
                      <a:lnTo>
                        <a:pt x="1082" y="1345"/>
                      </a:lnTo>
                      <a:lnTo>
                        <a:pt x="1067" y="1340"/>
                      </a:lnTo>
                      <a:lnTo>
                        <a:pt x="1051" y="1336"/>
                      </a:lnTo>
                      <a:lnTo>
                        <a:pt x="1039" y="1328"/>
                      </a:lnTo>
                      <a:lnTo>
                        <a:pt x="1026" y="1319"/>
                      </a:lnTo>
                      <a:lnTo>
                        <a:pt x="1014" y="1307"/>
                      </a:lnTo>
                      <a:lnTo>
                        <a:pt x="1002" y="1293"/>
                      </a:lnTo>
                      <a:lnTo>
                        <a:pt x="991" y="1280"/>
                      </a:lnTo>
                      <a:lnTo>
                        <a:pt x="983" y="1266"/>
                      </a:lnTo>
                      <a:lnTo>
                        <a:pt x="977" y="1248"/>
                      </a:lnTo>
                      <a:lnTo>
                        <a:pt x="972" y="1227"/>
                      </a:lnTo>
                      <a:lnTo>
                        <a:pt x="972" y="1208"/>
                      </a:lnTo>
                      <a:lnTo>
                        <a:pt x="977" y="1189"/>
                      </a:lnTo>
                      <a:lnTo>
                        <a:pt x="981" y="1170"/>
                      </a:lnTo>
                      <a:lnTo>
                        <a:pt x="986" y="1150"/>
                      </a:lnTo>
                      <a:lnTo>
                        <a:pt x="992" y="1129"/>
                      </a:lnTo>
                      <a:lnTo>
                        <a:pt x="995" y="1112"/>
                      </a:lnTo>
                      <a:lnTo>
                        <a:pt x="995" y="1102"/>
                      </a:lnTo>
                      <a:lnTo>
                        <a:pt x="993" y="1094"/>
                      </a:lnTo>
                      <a:lnTo>
                        <a:pt x="990" y="1084"/>
                      </a:lnTo>
                      <a:lnTo>
                        <a:pt x="759" y="1084"/>
                      </a:lnTo>
                      <a:lnTo>
                        <a:pt x="763" y="1043"/>
                      </a:lnTo>
                      <a:lnTo>
                        <a:pt x="762" y="1021"/>
                      </a:lnTo>
                      <a:lnTo>
                        <a:pt x="759" y="999"/>
                      </a:lnTo>
                      <a:lnTo>
                        <a:pt x="757" y="979"/>
                      </a:lnTo>
                      <a:lnTo>
                        <a:pt x="753" y="965"/>
                      </a:lnTo>
                      <a:lnTo>
                        <a:pt x="747" y="953"/>
                      </a:lnTo>
                      <a:lnTo>
                        <a:pt x="740" y="943"/>
                      </a:lnTo>
                      <a:lnTo>
                        <a:pt x="728" y="933"/>
                      </a:lnTo>
                      <a:lnTo>
                        <a:pt x="715" y="925"/>
                      </a:lnTo>
                      <a:lnTo>
                        <a:pt x="701" y="920"/>
                      </a:lnTo>
                      <a:lnTo>
                        <a:pt x="689" y="917"/>
                      </a:lnTo>
                      <a:lnTo>
                        <a:pt x="669" y="916"/>
                      </a:lnTo>
                      <a:lnTo>
                        <a:pt x="645" y="916"/>
                      </a:lnTo>
                      <a:lnTo>
                        <a:pt x="622" y="918"/>
                      </a:lnTo>
                      <a:lnTo>
                        <a:pt x="597" y="920"/>
                      </a:lnTo>
                      <a:lnTo>
                        <a:pt x="578" y="922"/>
                      </a:lnTo>
                      <a:lnTo>
                        <a:pt x="553" y="923"/>
                      </a:lnTo>
                      <a:lnTo>
                        <a:pt x="532" y="922"/>
                      </a:lnTo>
                      <a:lnTo>
                        <a:pt x="514" y="920"/>
                      </a:lnTo>
                      <a:lnTo>
                        <a:pt x="486" y="914"/>
                      </a:lnTo>
                      <a:lnTo>
                        <a:pt x="468" y="905"/>
                      </a:lnTo>
                      <a:lnTo>
                        <a:pt x="452" y="893"/>
                      </a:lnTo>
                      <a:lnTo>
                        <a:pt x="441" y="880"/>
                      </a:lnTo>
                      <a:lnTo>
                        <a:pt x="431" y="866"/>
                      </a:lnTo>
                      <a:lnTo>
                        <a:pt x="424" y="848"/>
                      </a:lnTo>
                      <a:lnTo>
                        <a:pt x="423" y="828"/>
                      </a:lnTo>
                      <a:lnTo>
                        <a:pt x="423" y="804"/>
                      </a:lnTo>
                      <a:lnTo>
                        <a:pt x="424" y="786"/>
                      </a:lnTo>
                      <a:lnTo>
                        <a:pt x="423" y="768"/>
                      </a:lnTo>
                      <a:lnTo>
                        <a:pt x="418" y="748"/>
                      </a:lnTo>
                      <a:lnTo>
                        <a:pt x="414" y="736"/>
                      </a:lnTo>
                      <a:lnTo>
                        <a:pt x="408" y="724"/>
                      </a:lnTo>
                      <a:lnTo>
                        <a:pt x="401" y="715"/>
                      </a:lnTo>
                      <a:lnTo>
                        <a:pt x="394" y="708"/>
                      </a:lnTo>
                      <a:lnTo>
                        <a:pt x="378" y="701"/>
                      </a:lnTo>
                      <a:lnTo>
                        <a:pt x="360" y="693"/>
                      </a:lnTo>
                      <a:lnTo>
                        <a:pt x="340" y="687"/>
                      </a:lnTo>
                      <a:lnTo>
                        <a:pt x="316" y="681"/>
                      </a:lnTo>
                      <a:lnTo>
                        <a:pt x="292" y="676"/>
                      </a:lnTo>
                      <a:lnTo>
                        <a:pt x="267" y="672"/>
                      </a:lnTo>
                      <a:lnTo>
                        <a:pt x="249" y="666"/>
                      </a:lnTo>
                      <a:lnTo>
                        <a:pt x="229" y="660"/>
                      </a:lnTo>
                      <a:lnTo>
                        <a:pt x="210" y="653"/>
                      </a:lnTo>
                      <a:lnTo>
                        <a:pt x="197" y="642"/>
                      </a:lnTo>
                      <a:lnTo>
                        <a:pt x="181" y="629"/>
                      </a:lnTo>
                      <a:lnTo>
                        <a:pt x="170" y="617"/>
                      </a:lnTo>
                      <a:lnTo>
                        <a:pt x="161" y="602"/>
                      </a:lnTo>
                      <a:lnTo>
                        <a:pt x="154" y="586"/>
                      </a:lnTo>
                      <a:lnTo>
                        <a:pt x="151" y="568"/>
                      </a:lnTo>
                      <a:lnTo>
                        <a:pt x="151" y="551"/>
                      </a:lnTo>
                      <a:lnTo>
                        <a:pt x="155" y="535"/>
                      </a:lnTo>
                      <a:lnTo>
                        <a:pt x="161" y="512"/>
                      </a:lnTo>
                      <a:lnTo>
                        <a:pt x="167" y="489"/>
                      </a:lnTo>
                      <a:lnTo>
                        <a:pt x="169" y="469"/>
                      </a:lnTo>
                      <a:lnTo>
                        <a:pt x="174" y="449"/>
                      </a:lnTo>
                      <a:lnTo>
                        <a:pt x="176" y="428"/>
                      </a:lnTo>
                      <a:lnTo>
                        <a:pt x="174" y="406"/>
                      </a:lnTo>
                      <a:lnTo>
                        <a:pt x="169" y="387"/>
                      </a:lnTo>
                      <a:lnTo>
                        <a:pt x="162" y="368"/>
                      </a:lnTo>
                      <a:lnTo>
                        <a:pt x="152" y="350"/>
                      </a:lnTo>
                      <a:lnTo>
                        <a:pt x="142" y="336"/>
                      </a:lnTo>
                      <a:lnTo>
                        <a:pt x="136" y="327"/>
                      </a:lnTo>
                      <a:lnTo>
                        <a:pt x="125" y="316"/>
                      </a:lnTo>
                      <a:lnTo>
                        <a:pt x="114" y="307"/>
                      </a:lnTo>
                      <a:lnTo>
                        <a:pt x="103" y="300"/>
                      </a:lnTo>
                      <a:lnTo>
                        <a:pt x="89" y="292"/>
                      </a:lnTo>
                      <a:lnTo>
                        <a:pt x="74" y="287"/>
                      </a:lnTo>
                      <a:lnTo>
                        <a:pt x="56" y="283"/>
                      </a:lnTo>
                      <a:lnTo>
                        <a:pt x="36" y="281"/>
                      </a:lnTo>
                      <a:lnTo>
                        <a:pt x="18" y="281"/>
                      </a:lnTo>
                      <a:lnTo>
                        <a:pt x="0" y="281"/>
                      </a:lnTo>
                      <a:close/>
                    </a:path>
                  </a:pathLst>
                </a:custGeom>
                <a:solidFill>
                  <a:srgbClr val="FF0000"/>
                </a:solidFill>
                <a:ln w="4763"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82" name="Freeform 59"/>
                <p:cNvSpPr>
                  <a:spLocks/>
                </p:cNvSpPr>
                <p:nvPr/>
              </p:nvSpPr>
              <p:spPr bwMode="auto">
                <a:xfrm>
                  <a:off x="4690045" y="3674643"/>
                  <a:ext cx="821531" cy="546445"/>
                </a:xfrm>
                <a:custGeom>
                  <a:avLst/>
                  <a:gdLst/>
                  <a:ahLst/>
                  <a:cxnLst>
                    <a:cxn ang="0">
                      <a:pos x="0" y="1130"/>
                    </a:cxn>
                    <a:cxn ang="0">
                      <a:pos x="1390" y="0"/>
                    </a:cxn>
                    <a:cxn ang="0">
                      <a:pos x="1260" y="22"/>
                    </a:cxn>
                    <a:cxn ang="0">
                      <a:pos x="1264" y="59"/>
                    </a:cxn>
                    <a:cxn ang="0">
                      <a:pos x="1278" y="109"/>
                    </a:cxn>
                    <a:cxn ang="0">
                      <a:pos x="1282" y="150"/>
                    </a:cxn>
                    <a:cxn ang="0">
                      <a:pos x="1273" y="192"/>
                    </a:cxn>
                    <a:cxn ang="0">
                      <a:pos x="1245" y="228"/>
                    </a:cxn>
                    <a:cxn ang="0">
                      <a:pos x="1209" y="255"/>
                    </a:cxn>
                    <a:cxn ang="0">
                      <a:pos x="1165" y="268"/>
                    </a:cxn>
                    <a:cxn ang="0">
                      <a:pos x="1103" y="267"/>
                    </a:cxn>
                    <a:cxn ang="0">
                      <a:pos x="1062" y="258"/>
                    </a:cxn>
                    <a:cxn ang="0">
                      <a:pos x="1021" y="230"/>
                    </a:cxn>
                    <a:cxn ang="0">
                      <a:pos x="993" y="195"/>
                    </a:cxn>
                    <a:cxn ang="0">
                      <a:pos x="981" y="157"/>
                    </a:cxn>
                    <a:cxn ang="0">
                      <a:pos x="984" y="117"/>
                    </a:cxn>
                    <a:cxn ang="0">
                      <a:pos x="993" y="79"/>
                    </a:cxn>
                    <a:cxn ang="0">
                      <a:pos x="1003" y="41"/>
                    </a:cxn>
                    <a:cxn ang="0">
                      <a:pos x="998" y="5"/>
                    </a:cxn>
                    <a:cxn ang="0">
                      <a:pos x="768" y="44"/>
                    </a:cxn>
                    <a:cxn ang="0">
                      <a:pos x="764" y="95"/>
                    </a:cxn>
                    <a:cxn ang="0">
                      <a:pos x="762" y="137"/>
                    </a:cxn>
                    <a:cxn ang="0">
                      <a:pos x="751" y="173"/>
                    </a:cxn>
                    <a:cxn ang="0">
                      <a:pos x="730" y="197"/>
                    </a:cxn>
                    <a:cxn ang="0">
                      <a:pos x="701" y="210"/>
                    </a:cxn>
                    <a:cxn ang="0">
                      <a:pos x="669" y="214"/>
                    </a:cxn>
                    <a:cxn ang="0">
                      <a:pos x="629" y="211"/>
                    </a:cxn>
                    <a:cxn ang="0">
                      <a:pos x="593" y="209"/>
                    </a:cxn>
                    <a:cxn ang="0">
                      <a:pos x="548" y="207"/>
                    </a:cxn>
                    <a:cxn ang="0">
                      <a:pos x="507" y="211"/>
                    </a:cxn>
                    <a:cxn ang="0">
                      <a:pos x="470" y="226"/>
                    </a:cxn>
                    <a:cxn ang="0">
                      <a:pos x="442" y="251"/>
                    </a:cxn>
                    <a:cxn ang="0">
                      <a:pos x="426" y="282"/>
                    </a:cxn>
                    <a:cxn ang="0">
                      <a:pos x="426" y="318"/>
                    </a:cxn>
                    <a:cxn ang="0">
                      <a:pos x="426" y="358"/>
                    </a:cxn>
                    <a:cxn ang="0">
                      <a:pos x="418" y="391"/>
                    </a:cxn>
                    <a:cxn ang="0">
                      <a:pos x="401" y="417"/>
                    </a:cxn>
                    <a:cxn ang="0">
                      <a:pos x="366" y="435"/>
                    </a:cxn>
                    <a:cxn ang="0">
                      <a:pos x="329" y="446"/>
                    </a:cxn>
                    <a:cxn ang="0">
                      <a:pos x="285" y="455"/>
                    </a:cxn>
                    <a:cxn ang="0">
                      <a:pos x="245" y="465"/>
                    </a:cxn>
                    <a:cxn ang="0">
                      <a:pos x="211" y="478"/>
                    </a:cxn>
                    <a:cxn ang="0">
                      <a:pos x="186" y="498"/>
                    </a:cxn>
                    <a:cxn ang="0">
                      <a:pos x="164" y="528"/>
                    </a:cxn>
                    <a:cxn ang="0">
                      <a:pos x="154" y="565"/>
                    </a:cxn>
                    <a:cxn ang="0">
                      <a:pos x="158" y="603"/>
                    </a:cxn>
                    <a:cxn ang="0">
                      <a:pos x="170" y="651"/>
                    </a:cxn>
                    <a:cxn ang="0">
                      <a:pos x="178" y="692"/>
                    </a:cxn>
                    <a:cxn ang="0">
                      <a:pos x="175" y="732"/>
                    </a:cxn>
                    <a:cxn ang="0">
                      <a:pos x="164" y="768"/>
                    </a:cxn>
                    <a:cxn ang="0">
                      <a:pos x="148" y="804"/>
                    </a:cxn>
                    <a:cxn ang="0">
                      <a:pos x="120" y="844"/>
                    </a:cxn>
                    <a:cxn ang="0">
                      <a:pos x="92" y="869"/>
                    </a:cxn>
                    <a:cxn ang="0">
                      <a:pos x="63" y="885"/>
                    </a:cxn>
                    <a:cxn ang="0">
                      <a:pos x="20" y="893"/>
                    </a:cxn>
                  </a:cxnLst>
                  <a:rect l="0" t="0" r="r" b="b"/>
                  <a:pathLst>
                    <a:path w="1391" h="1130">
                      <a:moveTo>
                        <a:pt x="0" y="893"/>
                      </a:moveTo>
                      <a:lnTo>
                        <a:pt x="0" y="1130"/>
                      </a:lnTo>
                      <a:lnTo>
                        <a:pt x="1391" y="1130"/>
                      </a:lnTo>
                      <a:lnTo>
                        <a:pt x="1390" y="0"/>
                      </a:lnTo>
                      <a:lnTo>
                        <a:pt x="1266" y="0"/>
                      </a:lnTo>
                      <a:lnTo>
                        <a:pt x="1260" y="22"/>
                      </a:lnTo>
                      <a:lnTo>
                        <a:pt x="1260" y="37"/>
                      </a:lnTo>
                      <a:lnTo>
                        <a:pt x="1264" y="59"/>
                      </a:lnTo>
                      <a:lnTo>
                        <a:pt x="1271" y="82"/>
                      </a:lnTo>
                      <a:lnTo>
                        <a:pt x="1278" y="109"/>
                      </a:lnTo>
                      <a:lnTo>
                        <a:pt x="1282" y="131"/>
                      </a:lnTo>
                      <a:lnTo>
                        <a:pt x="1282" y="150"/>
                      </a:lnTo>
                      <a:lnTo>
                        <a:pt x="1279" y="172"/>
                      </a:lnTo>
                      <a:lnTo>
                        <a:pt x="1273" y="192"/>
                      </a:lnTo>
                      <a:lnTo>
                        <a:pt x="1260" y="211"/>
                      </a:lnTo>
                      <a:lnTo>
                        <a:pt x="1245" y="228"/>
                      </a:lnTo>
                      <a:lnTo>
                        <a:pt x="1228" y="244"/>
                      </a:lnTo>
                      <a:lnTo>
                        <a:pt x="1209" y="255"/>
                      </a:lnTo>
                      <a:lnTo>
                        <a:pt x="1186" y="263"/>
                      </a:lnTo>
                      <a:lnTo>
                        <a:pt x="1165" y="268"/>
                      </a:lnTo>
                      <a:lnTo>
                        <a:pt x="1136" y="269"/>
                      </a:lnTo>
                      <a:lnTo>
                        <a:pt x="1103" y="267"/>
                      </a:lnTo>
                      <a:lnTo>
                        <a:pt x="1081" y="263"/>
                      </a:lnTo>
                      <a:lnTo>
                        <a:pt x="1062" y="258"/>
                      </a:lnTo>
                      <a:lnTo>
                        <a:pt x="1044" y="248"/>
                      </a:lnTo>
                      <a:lnTo>
                        <a:pt x="1021" y="230"/>
                      </a:lnTo>
                      <a:lnTo>
                        <a:pt x="1007" y="213"/>
                      </a:lnTo>
                      <a:lnTo>
                        <a:pt x="993" y="195"/>
                      </a:lnTo>
                      <a:lnTo>
                        <a:pt x="986" y="175"/>
                      </a:lnTo>
                      <a:lnTo>
                        <a:pt x="981" y="157"/>
                      </a:lnTo>
                      <a:lnTo>
                        <a:pt x="981" y="137"/>
                      </a:lnTo>
                      <a:lnTo>
                        <a:pt x="984" y="117"/>
                      </a:lnTo>
                      <a:lnTo>
                        <a:pt x="989" y="97"/>
                      </a:lnTo>
                      <a:lnTo>
                        <a:pt x="993" y="79"/>
                      </a:lnTo>
                      <a:lnTo>
                        <a:pt x="999" y="60"/>
                      </a:lnTo>
                      <a:lnTo>
                        <a:pt x="1003" y="41"/>
                      </a:lnTo>
                      <a:lnTo>
                        <a:pt x="1003" y="24"/>
                      </a:lnTo>
                      <a:lnTo>
                        <a:pt x="998" y="5"/>
                      </a:lnTo>
                      <a:lnTo>
                        <a:pt x="765" y="5"/>
                      </a:lnTo>
                      <a:lnTo>
                        <a:pt x="768" y="44"/>
                      </a:lnTo>
                      <a:lnTo>
                        <a:pt x="765" y="72"/>
                      </a:lnTo>
                      <a:lnTo>
                        <a:pt x="764" y="95"/>
                      </a:lnTo>
                      <a:lnTo>
                        <a:pt x="764" y="115"/>
                      </a:lnTo>
                      <a:lnTo>
                        <a:pt x="762" y="137"/>
                      </a:lnTo>
                      <a:lnTo>
                        <a:pt x="757" y="159"/>
                      </a:lnTo>
                      <a:lnTo>
                        <a:pt x="751" y="173"/>
                      </a:lnTo>
                      <a:lnTo>
                        <a:pt x="742" y="186"/>
                      </a:lnTo>
                      <a:lnTo>
                        <a:pt x="730" y="197"/>
                      </a:lnTo>
                      <a:lnTo>
                        <a:pt x="717" y="205"/>
                      </a:lnTo>
                      <a:lnTo>
                        <a:pt x="701" y="210"/>
                      </a:lnTo>
                      <a:lnTo>
                        <a:pt x="685" y="213"/>
                      </a:lnTo>
                      <a:lnTo>
                        <a:pt x="669" y="214"/>
                      </a:lnTo>
                      <a:lnTo>
                        <a:pt x="649" y="214"/>
                      </a:lnTo>
                      <a:lnTo>
                        <a:pt x="629" y="211"/>
                      </a:lnTo>
                      <a:lnTo>
                        <a:pt x="614" y="210"/>
                      </a:lnTo>
                      <a:lnTo>
                        <a:pt x="593" y="209"/>
                      </a:lnTo>
                      <a:lnTo>
                        <a:pt x="572" y="207"/>
                      </a:lnTo>
                      <a:lnTo>
                        <a:pt x="548" y="207"/>
                      </a:lnTo>
                      <a:lnTo>
                        <a:pt x="527" y="209"/>
                      </a:lnTo>
                      <a:lnTo>
                        <a:pt x="507" y="211"/>
                      </a:lnTo>
                      <a:lnTo>
                        <a:pt x="485" y="217"/>
                      </a:lnTo>
                      <a:lnTo>
                        <a:pt x="470" y="226"/>
                      </a:lnTo>
                      <a:lnTo>
                        <a:pt x="453" y="237"/>
                      </a:lnTo>
                      <a:lnTo>
                        <a:pt x="442" y="251"/>
                      </a:lnTo>
                      <a:lnTo>
                        <a:pt x="431" y="267"/>
                      </a:lnTo>
                      <a:lnTo>
                        <a:pt x="426" y="282"/>
                      </a:lnTo>
                      <a:lnTo>
                        <a:pt x="424" y="300"/>
                      </a:lnTo>
                      <a:lnTo>
                        <a:pt x="426" y="318"/>
                      </a:lnTo>
                      <a:lnTo>
                        <a:pt x="428" y="338"/>
                      </a:lnTo>
                      <a:lnTo>
                        <a:pt x="426" y="358"/>
                      </a:lnTo>
                      <a:lnTo>
                        <a:pt x="423" y="374"/>
                      </a:lnTo>
                      <a:lnTo>
                        <a:pt x="418" y="391"/>
                      </a:lnTo>
                      <a:lnTo>
                        <a:pt x="411" y="406"/>
                      </a:lnTo>
                      <a:lnTo>
                        <a:pt x="401" y="417"/>
                      </a:lnTo>
                      <a:lnTo>
                        <a:pt x="385" y="428"/>
                      </a:lnTo>
                      <a:lnTo>
                        <a:pt x="366" y="435"/>
                      </a:lnTo>
                      <a:lnTo>
                        <a:pt x="347" y="441"/>
                      </a:lnTo>
                      <a:lnTo>
                        <a:pt x="329" y="446"/>
                      </a:lnTo>
                      <a:lnTo>
                        <a:pt x="310" y="451"/>
                      </a:lnTo>
                      <a:lnTo>
                        <a:pt x="285" y="455"/>
                      </a:lnTo>
                      <a:lnTo>
                        <a:pt x="265" y="459"/>
                      </a:lnTo>
                      <a:lnTo>
                        <a:pt x="245" y="465"/>
                      </a:lnTo>
                      <a:lnTo>
                        <a:pt x="228" y="471"/>
                      </a:lnTo>
                      <a:lnTo>
                        <a:pt x="211" y="478"/>
                      </a:lnTo>
                      <a:lnTo>
                        <a:pt x="198" y="488"/>
                      </a:lnTo>
                      <a:lnTo>
                        <a:pt x="186" y="498"/>
                      </a:lnTo>
                      <a:lnTo>
                        <a:pt x="173" y="513"/>
                      </a:lnTo>
                      <a:lnTo>
                        <a:pt x="164" y="528"/>
                      </a:lnTo>
                      <a:lnTo>
                        <a:pt x="157" y="544"/>
                      </a:lnTo>
                      <a:lnTo>
                        <a:pt x="154" y="565"/>
                      </a:lnTo>
                      <a:lnTo>
                        <a:pt x="156" y="584"/>
                      </a:lnTo>
                      <a:lnTo>
                        <a:pt x="158" y="603"/>
                      </a:lnTo>
                      <a:lnTo>
                        <a:pt x="164" y="626"/>
                      </a:lnTo>
                      <a:lnTo>
                        <a:pt x="170" y="651"/>
                      </a:lnTo>
                      <a:lnTo>
                        <a:pt x="175" y="674"/>
                      </a:lnTo>
                      <a:lnTo>
                        <a:pt x="178" y="692"/>
                      </a:lnTo>
                      <a:lnTo>
                        <a:pt x="178" y="709"/>
                      </a:lnTo>
                      <a:lnTo>
                        <a:pt x="175" y="732"/>
                      </a:lnTo>
                      <a:lnTo>
                        <a:pt x="169" y="751"/>
                      </a:lnTo>
                      <a:lnTo>
                        <a:pt x="164" y="768"/>
                      </a:lnTo>
                      <a:lnTo>
                        <a:pt x="157" y="784"/>
                      </a:lnTo>
                      <a:lnTo>
                        <a:pt x="148" y="804"/>
                      </a:lnTo>
                      <a:lnTo>
                        <a:pt x="134" y="827"/>
                      </a:lnTo>
                      <a:lnTo>
                        <a:pt x="120" y="844"/>
                      </a:lnTo>
                      <a:lnTo>
                        <a:pt x="106" y="857"/>
                      </a:lnTo>
                      <a:lnTo>
                        <a:pt x="92" y="869"/>
                      </a:lnTo>
                      <a:lnTo>
                        <a:pt x="78" y="879"/>
                      </a:lnTo>
                      <a:lnTo>
                        <a:pt x="63" y="885"/>
                      </a:lnTo>
                      <a:lnTo>
                        <a:pt x="43" y="889"/>
                      </a:lnTo>
                      <a:lnTo>
                        <a:pt x="20" y="893"/>
                      </a:lnTo>
                      <a:lnTo>
                        <a:pt x="0" y="893"/>
                      </a:lnTo>
                      <a:close/>
                    </a:path>
                  </a:pathLst>
                </a:custGeom>
                <a:solidFill>
                  <a:srgbClr val="0000FF"/>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83" name="Freeform 60"/>
                <p:cNvSpPr>
                  <a:spLocks/>
                </p:cNvSpPr>
                <p:nvPr/>
              </p:nvSpPr>
              <p:spPr bwMode="auto">
                <a:xfrm>
                  <a:off x="3868514" y="3568832"/>
                  <a:ext cx="819758" cy="652254"/>
                </a:xfrm>
                <a:custGeom>
                  <a:avLst/>
                  <a:gdLst/>
                  <a:ahLst/>
                  <a:cxnLst>
                    <a:cxn ang="0">
                      <a:pos x="1386" y="1349"/>
                    </a:cxn>
                    <a:cxn ang="0">
                      <a:pos x="0" y="272"/>
                    </a:cxn>
                    <a:cxn ang="0">
                      <a:pos x="125" y="262"/>
                    </a:cxn>
                    <a:cxn ang="0">
                      <a:pos x="129" y="238"/>
                    </a:cxn>
                    <a:cxn ang="0">
                      <a:pos x="123" y="208"/>
                    </a:cxn>
                    <a:cxn ang="0">
                      <a:pos x="113" y="172"/>
                    </a:cxn>
                    <a:cxn ang="0">
                      <a:pos x="107" y="137"/>
                    </a:cxn>
                    <a:cxn ang="0">
                      <a:pos x="109" y="105"/>
                    </a:cxn>
                    <a:cxn ang="0">
                      <a:pos x="119" y="72"/>
                    </a:cxn>
                    <a:cxn ang="0">
                      <a:pos x="142" y="46"/>
                    </a:cxn>
                    <a:cxn ang="0">
                      <a:pos x="167" y="24"/>
                    </a:cxn>
                    <a:cxn ang="0">
                      <a:pos x="199" y="9"/>
                    </a:cxn>
                    <a:cxn ang="0">
                      <a:pos x="238" y="1"/>
                    </a:cxn>
                    <a:cxn ang="0">
                      <a:pos x="273" y="0"/>
                    </a:cxn>
                    <a:cxn ang="0">
                      <a:pos x="303" y="4"/>
                    </a:cxn>
                    <a:cxn ang="0">
                      <a:pos x="334" y="13"/>
                    </a:cxn>
                    <a:cxn ang="0">
                      <a:pos x="360" y="30"/>
                    </a:cxn>
                    <a:cxn ang="0">
                      <a:pos x="384" y="55"/>
                    </a:cxn>
                    <a:cxn ang="0">
                      <a:pos x="403" y="83"/>
                    </a:cxn>
                    <a:cxn ang="0">
                      <a:pos x="414" y="122"/>
                    </a:cxn>
                    <a:cxn ang="0">
                      <a:pos x="409" y="160"/>
                    </a:cxn>
                    <a:cxn ang="0">
                      <a:pos x="399" y="199"/>
                    </a:cxn>
                    <a:cxn ang="0">
                      <a:pos x="390" y="237"/>
                    </a:cxn>
                    <a:cxn ang="0">
                      <a:pos x="392" y="255"/>
                    </a:cxn>
                    <a:cxn ang="0">
                      <a:pos x="625" y="265"/>
                    </a:cxn>
                    <a:cxn ang="0">
                      <a:pos x="619" y="336"/>
                    </a:cxn>
                    <a:cxn ang="0">
                      <a:pos x="622" y="378"/>
                    </a:cxn>
                    <a:cxn ang="0">
                      <a:pos x="628" y="421"/>
                    </a:cxn>
                    <a:cxn ang="0">
                      <a:pos x="643" y="447"/>
                    </a:cxn>
                    <a:cxn ang="0">
                      <a:pos x="668" y="467"/>
                    </a:cxn>
                    <a:cxn ang="0">
                      <a:pos x="700" y="475"/>
                    </a:cxn>
                    <a:cxn ang="0">
                      <a:pos x="736" y="476"/>
                    </a:cxn>
                    <a:cxn ang="0">
                      <a:pos x="771" y="473"/>
                    </a:cxn>
                    <a:cxn ang="0">
                      <a:pos x="814" y="468"/>
                    </a:cxn>
                    <a:cxn ang="0">
                      <a:pos x="858" y="470"/>
                    </a:cxn>
                    <a:cxn ang="0">
                      <a:pos x="899" y="481"/>
                    </a:cxn>
                    <a:cxn ang="0">
                      <a:pos x="933" y="500"/>
                    </a:cxn>
                    <a:cxn ang="0">
                      <a:pos x="953" y="529"/>
                    </a:cxn>
                    <a:cxn ang="0">
                      <a:pos x="962" y="563"/>
                    </a:cxn>
                    <a:cxn ang="0">
                      <a:pos x="958" y="601"/>
                    </a:cxn>
                    <a:cxn ang="0">
                      <a:pos x="962" y="637"/>
                    </a:cxn>
                    <a:cxn ang="0">
                      <a:pos x="975" y="668"/>
                    </a:cxn>
                    <a:cxn ang="0">
                      <a:pos x="999" y="690"/>
                    </a:cxn>
                    <a:cxn ang="0">
                      <a:pos x="1039" y="703"/>
                    </a:cxn>
                    <a:cxn ang="0">
                      <a:pos x="1076" y="713"/>
                    </a:cxn>
                    <a:cxn ang="0">
                      <a:pos x="1120" y="721"/>
                    </a:cxn>
                    <a:cxn ang="0">
                      <a:pos x="1157" y="733"/>
                    </a:cxn>
                    <a:cxn ang="0">
                      <a:pos x="1188" y="750"/>
                    </a:cxn>
                    <a:cxn ang="0">
                      <a:pos x="1213" y="775"/>
                    </a:cxn>
                    <a:cxn ang="0">
                      <a:pos x="1228" y="805"/>
                    </a:cxn>
                    <a:cxn ang="0">
                      <a:pos x="1230" y="848"/>
                    </a:cxn>
                    <a:cxn ang="0">
                      <a:pos x="1221" y="888"/>
                    </a:cxn>
                    <a:cxn ang="0">
                      <a:pos x="1209" y="936"/>
                    </a:cxn>
                    <a:cxn ang="0">
                      <a:pos x="1207" y="971"/>
                    </a:cxn>
                    <a:cxn ang="0">
                      <a:pos x="1215" y="1013"/>
                    </a:cxn>
                    <a:cxn ang="0">
                      <a:pos x="1231" y="1042"/>
                    </a:cxn>
                    <a:cxn ang="0">
                      <a:pos x="1256" y="1074"/>
                    </a:cxn>
                    <a:cxn ang="0">
                      <a:pos x="1290" y="1098"/>
                    </a:cxn>
                    <a:cxn ang="0">
                      <a:pos x="1325" y="1108"/>
                    </a:cxn>
                    <a:cxn ang="0">
                      <a:pos x="1364" y="1112"/>
                    </a:cxn>
                  </a:cxnLst>
                  <a:rect l="0" t="0" r="r" b="b"/>
                  <a:pathLst>
                    <a:path w="1386" h="1349">
                      <a:moveTo>
                        <a:pt x="1386" y="1111"/>
                      </a:moveTo>
                      <a:lnTo>
                        <a:pt x="1386" y="1349"/>
                      </a:lnTo>
                      <a:lnTo>
                        <a:pt x="2" y="1349"/>
                      </a:lnTo>
                      <a:lnTo>
                        <a:pt x="0" y="272"/>
                      </a:lnTo>
                      <a:lnTo>
                        <a:pt x="121" y="272"/>
                      </a:lnTo>
                      <a:lnTo>
                        <a:pt x="125" y="262"/>
                      </a:lnTo>
                      <a:lnTo>
                        <a:pt x="129" y="249"/>
                      </a:lnTo>
                      <a:lnTo>
                        <a:pt x="129" y="238"/>
                      </a:lnTo>
                      <a:lnTo>
                        <a:pt x="128" y="225"/>
                      </a:lnTo>
                      <a:lnTo>
                        <a:pt x="123" y="208"/>
                      </a:lnTo>
                      <a:lnTo>
                        <a:pt x="118" y="186"/>
                      </a:lnTo>
                      <a:lnTo>
                        <a:pt x="113" y="172"/>
                      </a:lnTo>
                      <a:lnTo>
                        <a:pt x="109" y="154"/>
                      </a:lnTo>
                      <a:lnTo>
                        <a:pt x="107" y="137"/>
                      </a:lnTo>
                      <a:lnTo>
                        <a:pt x="107" y="120"/>
                      </a:lnTo>
                      <a:lnTo>
                        <a:pt x="109" y="105"/>
                      </a:lnTo>
                      <a:lnTo>
                        <a:pt x="113" y="88"/>
                      </a:lnTo>
                      <a:lnTo>
                        <a:pt x="119" y="72"/>
                      </a:lnTo>
                      <a:lnTo>
                        <a:pt x="129" y="60"/>
                      </a:lnTo>
                      <a:lnTo>
                        <a:pt x="142" y="46"/>
                      </a:lnTo>
                      <a:lnTo>
                        <a:pt x="154" y="35"/>
                      </a:lnTo>
                      <a:lnTo>
                        <a:pt x="167" y="24"/>
                      </a:lnTo>
                      <a:lnTo>
                        <a:pt x="182" y="16"/>
                      </a:lnTo>
                      <a:lnTo>
                        <a:pt x="199" y="9"/>
                      </a:lnTo>
                      <a:lnTo>
                        <a:pt x="218" y="4"/>
                      </a:lnTo>
                      <a:lnTo>
                        <a:pt x="238" y="1"/>
                      </a:lnTo>
                      <a:lnTo>
                        <a:pt x="255" y="0"/>
                      </a:lnTo>
                      <a:lnTo>
                        <a:pt x="273" y="0"/>
                      </a:lnTo>
                      <a:lnTo>
                        <a:pt x="290" y="1"/>
                      </a:lnTo>
                      <a:lnTo>
                        <a:pt x="303" y="4"/>
                      </a:lnTo>
                      <a:lnTo>
                        <a:pt x="319" y="9"/>
                      </a:lnTo>
                      <a:lnTo>
                        <a:pt x="334" y="13"/>
                      </a:lnTo>
                      <a:lnTo>
                        <a:pt x="346" y="21"/>
                      </a:lnTo>
                      <a:lnTo>
                        <a:pt x="360" y="30"/>
                      </a:lnTo>
                      <a:lnTo>
                        <a:pt x="372" y="42"/>
                      </a:lnTo>
                      <a:lnTo>
                        <a:pt x="384" y="55"/>
                      </a:lnTo>
                      <a:lnTo>
                        <a:pt x="395" y="69"/>
                      </a:lnTo>
                      <a:lnTo>
                        <a:pt x="403" y="83"/>
                      </a:lnTo>
                      <a:lnTo>
                        <a:pt x="409" y="101"/>
                      </a:lnTo>
                      <a:lnTo>
                        <a:pt x="414" y="122"/>
                      </a:lnTo>
                      <a:lnTo>
                        <a:pt x="414" y="141"/>
                      </a:lnTo>
                      <a:lnTo>
                        <a:pt x="409" y="160"/>
                      </a:lnTo>
                      <a:lnTo>
                        <a:pt x="404" y="179"/>
                      </a:lnTo>
                      <a:lnTo>
                        <a:pt x="399" y="199"/>
                      </a:lnTo>
                      <a:lnTo>
                        <a:pt x="393" y="220"/>
                      </a:lnTo>
                      <a:lnTo>
                        <a:pt x="390" y="237"/>
                      </a:lnTo>
                      <a:lnTo>
                        <a:pt x="390" y="247"/>
                      </a:lnTo>
                      <a:lnTo>
                        <a:pt x="392" y="255"/>
                      </a:lnTo>
                      <a:lnTo>
                        <a:pt x="396" y="265"/>
                      </a:lnTo>
                      <a:lnTo>
                        <a:pt x="625" y="265"/>
                      </a:lnTo>
                      <a:lnTo>
                        <a:pt x="620" y="309"/>
                      </a:lnTo>
                      <a:lnTo>
                        <a:pt x="619" y="336"/>
                      </a:lnTo>
                      <a:lnTo>
                        <a:pt x="620" y="357"/>
                      </a:lnTo>
                      <a:lnTo>
                        <a:pt x="622" y="378"/>
                      </a:lnTo>
                      <a:lnTo>
                        <a:pt x="624" y="399"/>
                      </a:lnTo>
                      <a:lnTo>
                        <a:pt x="628" y="421"/>
                      </a:lnTo>
                      <a:lnTo>
                        <a:pt x="635" y="435"/>
                      </a:lnTo>
                      <a:lnTo>
                        <a:pt x="643" y="447"/>
                      </a:lnTo>
                      <a:lnTo>
                        <a:pt x="654" y="458"/>
                      </a:lnTo>
                      <a:lnTo>
                        <a:pt x="668" y="467"/>
                      </a:lnTo>
                      <a:lnTo>
                        <a:pt x="684" y="473"/>
                      </a:lnTo>
                      <a:lnTo>
                        <a:pt x="700" y="475"/>
                      </a:lnTo>
                      <a:lnTo>
                        <a:pt x="717" y="476"/>
                      </a:lnTo>
                      <a:lnTo>
                        <a:pt x="736" y="476"/>
                      </a:lnTo>
                      <a:lnTo>
                        <a:pt x="756" y="474"/>
                      </a:lnTo>
                      <a:lnTo>
                        <a:pt x="771" y="473"/>
                      </a:lnTo>
                      <a:lnTo>
                        <a:pt x="792" y="470"/>
                      </a:lnTo>
                      <a:lnTo>
                        <a:pt x="814" y="468"/>
                      </a:lnTo>
                      <a:lnTo>
                        <a:pt x="838" y="468"/>
                      </a:lnTo>
                      <a:lnTo>
                        <a:pt x="858" y="470"/>
                      </a:lnTo>
                      <a:lnTo>
                        <a:pt x="879" y="474"/>
                      </a:lnTo>
                      <a:lnTo>
                        <a:pt x="899" y="481"/>
                      </a:lnTo>
                      <a:lnTo>
                        <a:pt x="916" y="488"/>
                      </a:lnTo>
                      <a:lnTo>
                        <a:pt x="933" y="500"/>
                      </a:lnTo>
                      <a:lnTo>
                        <a:pt x="944" y="513"/>
                      </a:lnTo>
                      <a:lnTo>
                        <a:pt x="953" y="529"/>
                      </a:lnTo>
                      <a:lnTo>
                        <a:pt x="959" y="546"/>
                      </a:lnTo>
                      <a:lnTo>
                        <a:pt x="962" y="563"/>
                      </a:lnTo>
                      <a:lnTo>
                        <a:pt x="959" y="582"/>
                      </a:lnTo>
                      <a:lnTo>
                        <a:pt x="958" y="601"/>
                      </a:lnTo>
                      <a:lnTo>
                        <a:pt x="959" y="620"/>
                      </a:lnTo>
                      <a:lnTo>
                        <a:pt x="962" y="637"/>
                      </a:lnTo>
                      <a:lnTo>
                        <a:pt x="968" y="653"/>
                      </a:lnTo>
                      <a:lnTo>
                        <a:pt x="975" y="668"/>
                      </a:lnTo>
                      <a:lnTo>
                        <a:pt x="984" y="679"/>
                      </a:lnTo>
                      <a:lnTo>
                        <a:pt x="999" y="690"/>
                      </a:lnTo>
                      <a:lnTo>
                        <a:pt x="1018" y="697"/>
                      </a:lnTo>
                      <a:lnTo>
                        <a:pt x="1039" y="703"/>
                      </a:lnTo>
                      <a:lnTo>
                        <a:pt x="1055" y="708"/>
                      </a:lnTo>
                      <a:lnTo>
                        <a:pt x="1076" y="713"/>
                      </a:lnTo>
                      <a:lnTo>
                        <a:pt x="1100" y="718"/>
                      </a:lnTo>
                      <a:lnTo>
                        <a:pt x="1120" y="721"/>
                      </a:lnTo>
                      <a:lnTo>
                        <a:pt x="1141" y="727"/>
                      </a:lnTo>
                      <a:lnTo>
                        <a:pt x="1157" y="733"/>
                      </a:lnTo>
                      <a:lnTo>
                        <a:pt x="1174" y="741"/>
                      </a:lnTo>
                      <a:lnTo>
                        <a:pt x="1188" y="750"/>
                      </a:lnTo>
                      <a:lnTo>
                        <a:pt x="1198" y="760"/>
                      </a:lnTo>
                      <a:lnTo>
                        <a:pt x="1213" y="775"/>
                      </a:lnTo>
                      <a:lnTo>
                        <a:pt x="1221" y="790"/>
                      </a:lnTo>
                      <a:lnTo>
                        <a:pt x="1228" y="805"/>
                      </a:lnTo>
                      <a:lnTo>
                        <a:pt x="1232" y="827"/>
                      </a:lnTo>
                      <a:lnTo>
                        <a:pt x="1230" y="848"/>
                      </a:lnTo>
                      <a:lnTo>
                        <a:pt x="1226" y="866"/>
                      </a:lnTo>
                      <a:lnTo>
                        <a:pt x="1221" y="888"/>
                      </a:lnTo>
                      <a:lnTo>
                        <a:pt x="1215" y="914"/>
                      </a:lnTo>
                      <a:lnTo>
                        <a:pt x="1209" y="936"/>
                      </a:lnTo>
                      <a:lnTo>
                        <a:pt x="1207" y="956"/>
                      </a:lnTo>
                      <a:lnTo>
                        <a:pt x="1207" y="971"/>
                      </a:lnTo>
                      <a:lnTo>
                        <a:pt x="1210" y="994"/>
                      </a:lnTo>
                      <a:lnTo>
                        <a:pt x="1215" y="1013"/>
                      </a:lnTo>
                      <a:lnTo>
                        <a:pt x="1222" y="1028"/>
                      </a:lnTo>
                      <a:lnTo>
                        <a:pt x="1231" y="1042"/>
                      </a:lnTo>
                      <a:lnTo>
                        <a:pt x="1243" y="1058"/>
                      </a:lnTo>
                      <a:lnTo>
                        <a:pt x="1256" y="1074"/>
                      </a:lnTo>
                      <a:lnTo>
                        <a:pt x="1272" y="1087"/>
                      </a:lnTo>
                      <a:lnTo>
                        <a:pt x="1290" y="1098"/>
                      </a:lnTo>
                      <a:lnTo>
                        <a:pt x="1306" y="1104"/>
                      </a:lnTo>
                      <a:lnTo>
                        <a:pt x="1325" y="1108"/>
                      </a:lnTo>
                      <a:lnTo>
                        <a:pt x="1343" y="1111"/>
                      </a:lnTo>
                      <a:lnTo>
                        <a:pt x="1364" y="1112"/>
                      </a:lnTo>
                      <a:lnTo>
                        <a:pt x="1386" y="1111"/>
                      </a:lnTo>
                      <a:close/>
                    </a:path>
                  </a:pathLst>
                </a:custGeom>
                <a:solidFill>
                  <a:srgbClr val="00B050"/>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84" name="Freeform 61"/>
                <p:cNvSpPr>
                  <a:spLocks/>
                </p:cNvSpPr>
                <p:nvPr/>
              </p:nvSpPr>
              <p:spPr bwMode="auto">
                <a:xfrm>
                  <a:off x="3870287" y="3154287"/>
                  <a:ext cx="823306" cy="546445"/>
                </a:xfrm>
                <a:custGeom>
                  <a:avLst/>
                  <a:gdLst/>
                  <a:ahLst/>
                  <a:cxnLst>
                    <a:cxn ang="0">
                      <a:pos x="1392" y="0"/>
                    </a:cxn>
                    <a:cxn ang="0">
                      <a:pos x="2" y="1130"/>
                    </a:cxn>
                    <a:cxn ang="0">
                      <a:pos x="131" y="1108"/>
                    </a:cxn>
                    <a:cxn ang="0">
                      <a:pos x="128" y="1071"/>
                    </a:cxn>
                    <a:cxn ang="0">
                      <a:pos x="113" y="1021"/>
                    </a:cxn>
                    <a:cxn ang="0">
                      <a:pos x="109" y="980"/>
                    </a:cxn>
                    <a:cxn ang="0">
                      <a:pos x="118" y="938"/>
                    </a:cxn>
                    <a:cxn ang="0">
                      <a:pos x="147" y="902"/>
                    </a:cxn>
                    <a:cxn ang="0">
                      <a:pos x="183" y="875"/>
                    </a:cxn>
                    <a:cxn ang="0">
                      <a:pos x="226" y="862"/>
                    </a:cxn>
                    <a:cxn ang="0">
                      <a:pos x="289" y="863"/>
                    </a:cxn>
                    <a:cxn ang="0">
                      <a:pos x="330" y="872"/>
                    </a:cxn>
                    <a:cxn ang="0">
                      <a:pos x="370" y="900"/>
                    </a:cxn>
                    <a:cxn ang="0">
                      <a:pos x="398" y="935"/>
                    </a:cxn>
                    <a:cxn ang="0">
                      <a:pos x="410" y="973"/>
                    </a:cxn>
                    <a:cxn ang="0">
                      <a:pos x="408" y="1013"/>
                    </a:cxn>
                    <a:cxn ang="0">
                      <a:pos x="398" y="1051"/>
                    </a:cxn>
                    <a:cxn ang="0">
                      <a:pos x="389" y="1089"/>
                    </a:cxn>
                    <a:cxn ang="0">
                      <a:pos x="393" y="1125"/>
                    </a:cxn>
                    <a:cxn ang="0">
                      <a:pos x="624" y="1086"/>
                    </a:cxn>
                    <a:cxn ang="0">
                      <a:pos x="626" y="1035"/>
                    </a:cxn>
                    <a:cxn ang="0">
                      <a:pos x="630" y="993"/>
                    </a:cxn>
                    <a:cxn ang="0">
                      <a:pos x="641" y="957"/>
                    </a:cxn>
                    <a:cxn ang="0">
                      <a:pos x="661" y="933"/>
                    </a:cxn>
                    <a:cxn ang="0">
                      <a:pos x="690" y="920"/>
                    </a:cxn>
                    <a:cxn ang="0">
                      <a:pos x="723" y="916"/>
                    </a:cxn>
                    <a:cxn ang="0">
                      <a:pos x="762" y="917"/>
                    </a:cxn>
                    <a:cxn ang="0">
                      <a:pos x="798" y="921"/>
                    </a:cxn>
                    <a:cxn ang="0">
                      <a:pos x="844" y="923"/>
                    </a:cxn>
                    <a:cxn ang="0">
                      <a:pos x="885" y="917"/>
                    </a:cxn>
                    <a:cxn ang="0">
                      <a:pos x="922" y="904"/>
                    </a:cxn>
                    <a:cxn ang="0">
                      <a:pos x="950" y="879"/>
                    </a:cxn>
                    <a:cxn ang="0">
                      <a:pos x="965" y="848"/>
                    </a:cxn>
                    <a:cxn ang="0">
                      <a:pos x="965" y="812"/>
                    </a:cxn>
                    <a:cxn ang="0">
                      <a:pos x="965" y="772"/>
                    </a:cxn>
                    <a:cxn ang="0">
                      <a:pos x="974" y="739"/>
                    </a:cxn>
                    <a:cxn ang="0">
                      <a:pos x="990" y="713"/>
                    </a:cxn>
                    <a:cxn ang="0">
                      <a:pos x="1025" y="695"/>
                    </a:cxn>
                    <a:cxn ang="0">
                      <a:pos x="1063" y="684"/>
                    </a:cxn>
                    <a:cxn ang="0">
                      <a:pos x="1107" y="675"/>
                    </a:cxn>
                    <a:cxn ang="0">
                      <a:pos x="1147" y="665"/>
                    </a:cxn>
                    <a:cxn ang="0">
                      <a:pos x="1180" y="652"/>
                    </a:cxn>
                    <a:cxn ang="0">
                      <a:pos x="1206" y="632"/>
                    </a:cxn>
                    <a:cxn ang="0">
                      <a:pos x="1227" y="602"/>
                    </a:cxn>
                    <a:cxn ang="0">
                      <a:pos x="1238" y="564"/>
                    </a:cxn>
                    <a:cxn ang="0">
                      <a:pos x="1233" y="527"/>
                    </a:cxn>
                    <a:cxn ang="0">
                      <a:pos x="1221" y="479"/>
                    </a:cxn>
                    <a:cxn ang="0">
                      <a:pos x="1214" y="438"/>
                    </a:cxn>
                    <a:cxn ang="0">
                      <a:pos x="1216" y="398"/>
                    </a:cxn>
                    <a:cxn ang="0">
                      <a:pos x="1228" y="364"/>
                    </a:cxn>
                    <a:cxn ang="0">
                      <a:pos x="1249" y="334"/>
                    </a:cxn>
                    <a:cxn ang="0">
                      <a:pos x="1279" y="306"/>
                    </a:cxn>
                    <a:cxn ang="0">
                      <a:pos x="1314" y="289"/>
                    </a:cxn>
                    <a:cxn ang="0">
                      <a:pos x="1349" y="281"/>
                    </a:cxn>
                    <a:cxn ang="0">
                      <a:pos x="1392" y="281"/>
                    </a:cxn>
                  </a:cxnLst>
                  <a:rect l="0" t="0" r="r" b="b"/>
                  <a:pathLst>
                    <a:path w="1392" h="1130">
                      <a:moveTo>
                        <a:pt x="1392" y="281"/>
                      </a:moveTo>
                      <a:lnTo>
                        <a:pt x="1392" y="0"/>
                      </a:lnTo>
                      <a:lnTo>
                        <a:pt x="0" y="0"/>
                      </a:lnTo>
                      <a:lnTo>
                        <a:pt x="2" y="1130"/>
                      </a:lnTo>
                      <a:lnTo>
                        <a:pt x="125" y="1130"/>
                      </a:lnTo>
                      <a:lnTo>
                        <a:pt x="131" y="1108"/>
                      </a:lnTo>
                      <a:lnTo>
                        <a:pt x="131" y="1093"/>
                      </a:lnTo>
                      <a:lnTo>
                        <a:pt x="128" y="1071"/>
                      </a:lnTo>
                      <a:lnTo>
                        <a:pt x="121" y="1048"/>
                      </a:lnTo>
                      <a:lnTo>
                        <a:pt x="113" y="1021"/>
                      </a:lnTo>
                      <a:lnTo>
                        <a:pt x="110" y="999"/>
                      </a:lnTo>
                      <a:lnTo>
                        <a:pt x="109" y="980"/>
                      </a:lnTo>
                      <a:lnTo>
                        <a:pt x="112" y="958"/>
                      </a:lnTo>
                      <a:lnTo>
                        <a:pt x="118" y="938"/>
                      </a:lnTo>
                      <a:lnTo>
                        <a:pt x="131" y="917"/>
                      </a:lnTo>
                      <a:lnTo>
                        <a:pt x="147" y="902"/>
                      </a:lnTo>
                      <a:lnTo>
                        <a:pt x="164" y="886"/>
                      </a:lnTo>
                      <a:lnTo>
                        <a:pt x="183" y="875"/>
                      </a:lnTo>
                      <a:lnTo>
                        <a:pt x="206" y="866"/>
                      </a:lnTo>
                      <a:lnTo>
                        <a:pt x="226" y="862"/>
                      </a:lnTo>
                      <a:lnTo>
                        <a:pt x="255" y="861"/>
                      </a:lnTo>
                      <a:lnTo>
                        <a:pt x="289" y="863"/>
                      </a:lnTo>
                      <a:lnTo>
                        <a:pt x="310" y="866"/>
                      </a:lnTo>
                      <a:lnTo>
                        <a:pt x="330" y="872"/>
                      </a:lnTo>
                      <a:lnTo>
                        <a:pt x="348" y="882"/>
                      </a:lnTo>
                      <a:lnTo>
                        <a:pt x="370" y="900"/>
                      </a:lnTo>
                      <a:lnTo>
                        <a:pt x="385" y="917"/>
                      </a:lnTo>
                      <a:lnTo>
                        <a:pt x="398" y="935"/>
                      </a:lnTo>
                      <a:lnTo>
                        <a:pt x="405" y="955"/>
                      </a:lnTo>
                      <a:lnTo>
                        <a:pt x="410" y="973"/>
                      </a:lnTo>
                      <a:lnTo>
                        <a:pt x="410" y="993"/>
                      </a:lnTo>
                      <a:lnTo>
                        <a:pt x="408" y="1013"/>
                      </a:lnTo>
                      <a:lnTo>
                        <a:pt x="403" y="1033"/>
                      </a:lnTo>
                      <a:lnTo>
                        <a:pt x="398" y="1051"/>
                      </a:lnTo>
                      <a:lnTo>
                        <a:pt x="392" y="1070"/>
                      </a:lnTo>
                      <a:lnTo>
                        <a:pt x="389" y="1089"/>
                      </a:lnTo>
                      <a:lnTo>
                        <a:pt x="389" y="1106"/>
                      </a:lnTo>
                      <a:lnTo>
                        <a:pt x="393" y="1125"/>
                      </a:lnTo>
                      <a:lnTo>
                        <a:pt x="626" y="1125"/>
                      </a:lnTo>
                      <a:lnTo>
                        <a:pt x="624" y="1086"/>
                      </a:lnTo>
                      <a:lnTo>
                        <a:pt x="626" y="1057"/>
                      </a:lnTo>
                      <a:lnTo>
                        <a:pt x="626" y="1035"/>
                      </a:lnTo>
                      <a:lnTo>
                        <a:pt x="628" y="1015"/>
                      </a:lnTo>
                      <a:lnTo>
                        <a:pt x="630" y="993"/>
                      </a:lnTo>
                      <a:lnTo>
                        <a:pt x="635" y="971"/>
                      </a:lnTo>
                      <a:lnTo>
                        <a:pt x="641" y="957"/>
                      </a:lnTo>
                      <a:lnTo>
                        <a:pt x="649" y="944"/>
                      </a:lnTo>
                      <a:lnTo>
                        <a:pt x="661" y="933"/>
                      </a:lnTo>
                      <a:lnTo>
                        <a:pt x="674" y="925"/>
                      </a:lnTo>
                      <a:lnTo>
                        <a:pt x="690" y="920"/>
                      </a:lnTo>
                      <a:lnTo>
                        <a:pt x="707" y="917"/>
                      </a:lnTo>
                      <a:lnTo>
                        <a:pt x="723" y="916"/>
                      </a:lnTo>
                      <a:lnTo>
                        <a:pt x="743" y="916"/>
                      </a:lnTo>
                      <a:lnTo>
                        <a:pt x="762" y="917"/>
                      </a:lnTo>
                      <a:lnTo>
                        <a:pt x="778" y="920"/>
                      </a:lnTo>
                      <a:lnTo>
                        <a:pt x="798" y="921"/>
                      </a:lnTo>
                      <a:lnTo>
                        <a:pt x="820" y="923"/>
                      </a:lnTo>
                      <a:lnTo>
                        <a:pt x="844" y="923"/>
                      </a:lnTo>
                      <a:lnTo>
                        <a:pt x="864" y="921"/>
                      </a:lnTo>
                      <a:lnTo>
                        <a:pt x="885" y="917"/>
                      </a:lnTo>
                      <a:lnTo>
                        <a:pt x="906" y="912"/>
                      </a:lnTo>
                      <a:lnTo>
                        <a:pt x="922" y="904"/>
                      </a:lnTo>
                      <a:lnTo>
                        <a:pt x="939" y="893"/>
                      </a:lnTo>
                      <a:lnTo>
                        <a:pt x="950" y="879"/>
                      </a:lnTo>
                      <a:lnTo>
                        <a:pt x="960" y="863"/>
                      </a:lnTo>
                      <a:lnTo>
                        <a:pt x="965" y="848"/>
                      </a:lnTo>
                      <a:lnTo>
                        <a:pt x="968" y="830"/>
                      </a:lnTo>
                      <a:lnTo>
                        <a:pt x="965" y="812"/>
                      </a:lnTo>
                      <a:lnTo>
                        <a:pt x="964" y="792"/>
                      </a:lnTo>
                      <a:lnTo>
                        <a:pt x="965" y="772"/>
                      </a:lnTo>
                      <a:lnTo>
                        <a:pt x="969" y="756"/>
                      </a:lnTo>
                      <a:lnTo>
                        <a:pt x="974" y="739"/>
                      </a:lnTo>
                      <a:lnTo>
                        <a:pt x="981" y="724"/>
                      </a:lnTo>
                      <a:lnTo>
                        <a:pt x="990" y="713"/>
                      </a:lnTo>
                      <a:lnTo>
                        <a:pt x="1006" y="702"/>
                      </a:lnTo>
                      <a:lnTo>
                        <a:pt x="1025" y="695"/>
                      </a:lnTo>
                      <a:lnTo>
                        <a:pt x="1045" y="689"/>
                      </a:lnTo>
                      <a:lnTo>
                        <a:pt x="1063" y="684"/>
                      </a:lnTo>
                      <a:lnTo>
                        <a:pt x="1082" y="679"/>
                      </a:lnTo>
                      <a:lnTo>
                        <a:pt x="1107" y="675"/>
                      </a:lnTo>
                      <a:lnTo>
                        <a:pt x="1126" y="671"/>
                      </a:lnTo>
                      <a:lnTo>
                        <a:pt x="1147" y="665"/>
                      </a:lnTo>
                      <a:lnTo>
                        <a:pt x="1164" y="659"/>
                      </a:lnTo>
                      <a:lnTo>
                        <a:pt x="1180" y="652"/>
                      </a:lnTo>
                      <a:lnTo>
                        <a:pt x="1194" y="642"/>
                      </a:lnTo>
                      <a:lnTo>
                        <a:pt x="1206" y="632"/>
                      </a:lnTo>
                      <a:lnTo>
                        <a:pt x="1219" y="617"/>
                      </a:lnTo>
                      <a:lnTo>
                        <a:pt x="1227" y="602"/>
                      </a:lnTo>
                      <a:lnTo>
                        <a:pt x="1234" y="586"/>
                      </a:lnTo>
                      <a:lnTo>
                        <a:pt x="1238" y="564"/>
                      </a:lnTo>
                      <a:lnTo>
                        <a:pt x="1236" y="546"/>
                      </a:lnTo>
                      <a:lnTo>
                        <a:pt x="1233" y="527"/>
                      </a:lnTo>
                      <a:lnTo>
                        <a:pt x="1227" y="504"/>
                      </a:lnTo>
                      <a:lnTo>
                        <a:pt x="1221" y="479"/>
                      </a:lnTo>
                      <a:lnTo>
                        <a:pt x="1215" y="456"/>
                      </a:lnTo>
                      <a:lnTo>
                        <a:pt x="1214" y="438"/>
                      </a:lnTo>
                      <a:lnTo>
                        <a:pt x="1214" y="421"/>
                      </a:lnTo>
                      <a:lnTo>
                        <a:pt x="1216" y="398"/>
                      </a:lnTo>
                      <a:lnTo>
                        <a:pt x="1222" y="379"/>
                      </a:lnTo>
                      <a:lnTo>
                        <a:pt x="1228" y="364"/>
                      </a:lnTo>
                      <a:lnTo>
                        <a:pt x="1237" y="350"/>
                      </a:lnTo>
                      <a:lnTo>
                        <a:pt x="1249" y="334"/>
                      </a:lnTo>
                      <a:lnTo>
                        <a:pt x="1262" y="319"/>
                      </a:lnTo>
                      <a:lnTo>
                        <a:pt x="1279" y="306"/>
                      </a:lnTo>
                      <a:lnTo>
                        <a:pt x="1297" y="295"/>
                      </a:lnTo>
                      <a:lnTo>
                        <a:pt x="1314" y="289"/>
                      </a:lnTo>
                      <a:lnTo>
                        <a:pt x="1331" y="284"/>
                      </a:lnTo>
                      <a:lnTo>
                        <a:pt x="1349" y="281"/>
                      </a:lnTo>
                      <a:lnTo>
                        <a:pt x="1370" y="281"/>
                      </a:lnTo>
                      <a:lnTo>
                        <a:pt x="1392" y="281"/>
                      </a:lnTo>
                      <a:close/>
                    </a:path>
                  </a:pathLst>
                </a:custGeom>
                <a:solidFill>
                  <a:schemeClr val="bg1">
                    <a:lumMod val="65000"/>
                  </a:schemeClr>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dirty="0">
                    <a:solidFill>
                      <a:schemeClr val="tx1">
                        <a:lumMod val="95000"/>
                        <a:lumOff val="5000"/>
                      </a:schemeClr>
                    </a:solidFill>
                  </a:endParaRPr>
                </a:p>
              </p:txBody>
            </p:sp>
          </p:grpSp>
          <p:sp>
            <p:nvSpPr>
              <p:cNvPr id="80" name="CasellaDiTesto 79"/>
              <p:cNvSpPr txBox="1"/>
              <p:nvPr/>
            </p:nvSpPr>
            <p:spPr>
              <a:xfrm>
                <a:off x="4014087" y="3494846"/>
                <a:ext cx="1286619" cy="398965"/>
              </a:xfrm>
              <a:prstGeom prst="rect">
                <a:avLst/>
              </a:prstGeom>
              <a:noFill/>
              <a:ln>
                <a:noFill/>
              </a:ln>
              <a:scene3d>
                <a:camera prst="orthographicFront"/>
                <a:lightRig rig="threePt" dir="t"/>
              </a:scene3d>
              <a:sp3d prstMaterial="dkEdge">
                <a:bevelT w="152400" h="152400"/>
                <a:bevelB w="152400" h="152400"/>
              </a:sp3d>
            </p:spPr>
            <p:txBody>
              <a:bodyPr wrap="square" rtlCol="0">
                <a:spAutoFit/>
              </a:bodyPr>
              <a:lstStyle/>
              <a:p>
                <a:r>
                  <a:rPr lang="it-IT" sz="1200" b="1" u="none" dirty="0" smtClean="0">
                    <a:solidFill>
                      <a:srgbClr val="E2003B"/>
                    </a:solidFill>
                    <a:effectLst>
                      <a:outerShdw blurRad="38100" dist="38100" dir="2700000" algn="tl">
                        <a:srgbClr val="FFFFFF"/>
                      </a:outerShdw>
                    </a:effectLst>
                    <a:latin typeface="Arial" pitchFamily="34" charset="0"/>
                  </a:rPr>
                  <a:t>ANNCSU</a:t>
                </a:r>
                <a:endParaRPr lang="it-IT" sz="1200" b="1" u="none" dirty="0">
                  <a:solidFill>
                    <a:srgbClr val="E2003B"/>
                  </a:solidFill>
                  <a:effectLst>
                    <a:outerShdw blurRad="38100" dist="38100" dir="2700000" algn="tl">
                      <a:srgbClr val="FFFFFF"/>
                    </a:outerShdw>
                  </a:effectLst>
                  <a:latin typeface="Arial" pitchFamily="34" charset="0"/>
                </a:endParaRPr>
              </a:p>
            </p:txBody>
          </p:sp>
        </p:grpSp>
      </p:grpSp>
      <p:sp>
        <p:nvSpPr>
          <p:cNvPr id="85" name="Rectangle 26"/>
          <p:cNvSpPr>
            <a:spLocks noChangeArrowheads="1"/>
          </p:cNvSpPr>
          <p:nvPr/>
        </p:nvSpPr>
        <p:spPr bwMode="auto">
          <a:xfrm>
            <a:off x="7384629" y="641642"/>
            <a:ext cx="681597" cy="363176"/>
          </a:xfrm>
          <a:prstGeom prst="rect">
            <a:avLst/>
          </a:prstGeom>
          <a:noFill/>
          <a:ln w="9525">
            <a:noFill/>
            <a:miter lim="800000"/>
            <a:headEnd/>
            <a:tailEnd/>
          </a:ln>
          <a:effectLst/>
        </p:spPr>
        <p:txBody>
          <a:bodyPr wrap="none">
            <a:spAutoFit/>
          </a:bodyPr>
          <a:lstStyle/>
          <a:p>
            <a:pPr algn="l" eaLnBrk="0" hangingPunct="0">
              <a:spcBef>
                <a:spcPct val="20000"/>
              </a:spcBef>
              <a:buClrTx/>
              <a:buFontTx/>
              <a:buNone/>
            </a:pPr>
            <a:r>
              <a:rPr lang="it-IT" sz="800" b="1" u="none" dirty="0" smtClean="0">
                <a:solidFill>
                  <a:schemeClr val="bg1"/>
                </a:solidFill>
                <a:effectLst>
                  <a:outerShdw blurRad="38100" dist="38100" dir="2700000" algn="tl">
                    <a:srgbClr val="C0C0C0"/>
                  </a:outerShdw>
                </a:effectLst>
                <a:latin typeface="Arial" pitchFamily="34" charset="0"/>
              </a:rPr>
              <a:t>METODI E</a:t>
            </a:r>
          </a:p>
          <a:p>
            <a:pPr algn="l" eaLnBrk="0" hangingPunct="0">
              <a:spcBef>
                <a:spcPct val="20000"/>
              </a:spcBef>
              <a:buClrTx/>
              <a:buFontTx/>
              <a:buNone/>
            </a:pPr>
            <a:r>
              <a:rPr lang="it-IT" sz="800" b="1" u="none" dirty="0" smtClean="0">
                <a:solidFill>
                  <a:schemeClr val="bg1"/>
                </a:solidFill>
                <a:effectLst>
                  <a:outerShdw blurRad="38100" dist="38100" dir="2700000" algn="tl">
                    <a:srgbClr val="C0C0C0"/>
                  </a:outerShdw>
                </a:effectLst>
                <a:latin typeface="Arial" pitchFamily="34" charset="0"/>
              </a:rPr>
              <a:t>NORME</a:t>
            </a:r>
            <a:endParaRPr lang="it-IT" sz="800" b="1" u="none" dirty="0">
              <a:solidFill>
                <a:schemeClr val="bg1"/>
              </a:solidFill>
              <a:effectLst>
                <a:outerShdw blurRad="38100" dist="38100" dir="2700000" algn="tl">
                  <a:srgbClr val="C0C0C0"/>
                </a:outerShdw>
              </a:effectLst>
              <a:latin typeface="Arial" pitchFamily="34" charset="0"/>
            </a:endParaRPr>
          </a:p>
        </p:txBody>
      </p:sp>
      <p:sp>
        <p:nvSpPr>
          <p:cNvPr id="86" name="Text Box 23"/>
          <p:cNvSpPr txBox="1">
            <a:spLocks noChangeArrowheads="1"/>
          </p:cNvSpPr>
          <p:nvPr/>
        </p:nvSpPr>
        <p:spPr bwMode="auto">
          <a:xfrm>
            <a:off x="8426582" y="641642"/>
            <a:ext cx="708847" cy="215444"/>
          </a:xfrm>
          <a:prstGeom prst="rect">
            <a:avLst/>
          </a:prstGeom>
          <a:noFill/>
          <a:ln w="9525">
            <a:noFill/>
            <a:miter lim="800000"/>
            <a:headEnd/>
            <a:tailEnd/>
          </a:ln>
          <a:effectLst/>
        </p:spPr>
        <p:txBody>
          <a:bodyPr wrap="none">
            <a:spAutoFit/>
          </a:bodyPr>
          <a:lstStyle/>
          <a:p>
            <a:pPr algn="r" eaLnBrk="0" hangingPunct="0">
              <a:spcBef>
                <a:spcPct val="20000"/>
              </a:spcBef>
              <a:buClrTx/>
              <a:buFontTx/>
              <a:buNone/>
            </a:pPr>
            <a:r>
              <a:rPr lang="it-IT" sz="800" b="1" u="none" dirty="0" smtClean="0">
                <a:solidFill>
                  <a:schemeClr val="bg1"/>
                </a:solidFill>
                <a:effectLst>
                  <a:outerShdw blurRad="38100" dist="38100" dir="2700000" algn="tl">
                    <a:srgbClr val="C0C0C0"/>
                  </a:outerShdw>
                </a:effectLst>
                <a:latin typeface="Arial" pitchFamily="34" charset="0"/>
              </a:rPr>
              <a:t>DIZIONARI</a:t>
            </a:r>
          </a:p>
        </p:txBody>
      </p:sp>
      <p:sp>
        <p:nvSpPr>
          <p:cNvPr id="87" name="Rectangle 26"/>
          <p:cNvSpPr>
            <a:spLocks noChangeArrowheads="1"/>
          </p:cNvSpPr>
          <p:nvPr/>
        </p:nvSpPr>
        <p:spPr bwMode="auto">
          <a:xfrm>
            <a:off x="7443179" y="1539786"/>
            <a:ext cx="856325" cy="215444"/>
          </a:xfrm>
          <a:prstGeom prst="rect">
            <a:avLst/>
          </a:prstGeom>
          <a:noFill/>
          <a:ln w="9525">
            <a:noFill/>
            <a:miter lim="800000"/>
            <a:headEnd/>
            <a:tailEnd/>
          </a:ln>
          <a:effectLst/>
        </p:spPr>
        <p:txBody>
          <a:bodyPr wrap="none">
            <a:spAutoFit/>
          </a:bodyPr>
          <a:lstStyle/>
          <a:p>
            <a:pPr algn="l" eaLnBrk="0" hangingPunct="0">
              <a:spcBef>
                <a:spcPct val="20000"/>
              </a:spcBef>
              <a:buClrTx/>
              <a:buFontTx/>
              <a:buNone/>
            </a:pPr>
            <a:r>
              <a:rPr lang="it-IT" sz="800" b="1" u="none" dirty="0" smtClean="0">
                <a:solidFill>
                  <a:schemeClr val="bg1"/>
                </a:solidFill>
                <a:effectLst>
                  <a:outerShdw blurRad="38100" dist="38100" dir="2700000" algn="tl">
                    <a:srgbClr val="C0C0C0"/>
                  </a:outerShdw>
                </a:effectLst>
                <a:latin typeface="Arial" pitchFamily="34" charset="0"/>
              </a:rPr>
              <a:t>NORMATORE</a:t>
            </a:r>
            <a:endParaRPr lang="it-IT" sz="800" b="1" u="none" dirty="0">
              <a:solidFill>
                <a:schemeClr val="bg1"/>
              </a:solidFill>
              <a:effectLst>
                <a:outerShdw blurRad="38100" dist="38100" dir="2700000" algn="tl">
                  <a:srgbClr val="C0C0C0"/>
                </a:outerShdw>
              </a:effectLst>
              <a:latin typeface="Arial" pitchFamily="34" charset="0"/>
            </a:endParaRPr>
          </a:p>
        </p:txBody>
      </p:sp>
      <p:sp>
        <p:nvSpPr>
          <p:cNvPr id="88" name="Text Box 32"/>
          <p:cNvSpPr txBox="1">
            <a:spLocks noChangeArrowheads="1"/>
          </p:cNvSpPr>
          <p:nvPr/>
        </p:nvSpPr>
        <p:spPr bwMode="auto">
          <a:xfrm>
            <a:off x="8426582" y="1606466"/>
            <a:ext cx="670375" cy="215444"/>
          </a:xfrm>
          <a:prstGeom prst="rect">
            <a:avLst/>
          </a:prstGeom>
          <a:noFill/>
          <a:ln w="9525">
            <a:noFill/>
            <a:miter lim="800000"/>
            <a:headEnd/>
            <a:tailEnd/>
          </a:ln>
          <a:effectLst/>
        </p:spPr>
        <p:txBody>
          <a:bodyPr wrap="none">
            <a:spAutoFit/>
          </a:bodyPr>
          <a:lstStyle/>
          <a:p>
            <a:pPr algn="r" eaLnBrk="0" hangingPunct="0">
              <a:spcBef>
                <a:spcPct val="20000"/>
              </a:spcBef>
              <a:buClrTx/>
              <a:buFontTx/>
              <a:buNone/>
            </a:pPr>
            <a:r>
              <a:rPr lang="it-IT" sz="800" b="1" u="none" dirty="0" smtClean="0">
                <a:solidFill>
                  <a:schemeClr val="bg1"/>
                </a:solidFill>
                <a:effectLst>
                  <a:outerShdw blurRad="38100" dist="38100" dir="2700000" algn="tl">
                    <a:srgbClr val="C0C0C0"/>
                  </a:outerShdw>
                </a:effectLst>
                <a:latin typeface="Arial" pitchFamily="34" charset="0"/>
              </a:rPr>
              <a:t>REGISTRI</a:t>
            </a:r>
          </a:p>
        </p:txBody>
      </p:sp>
      <p:cxnSp>
        <p:nvCxnSpPr>
          <p:cNvPr id="89" name="Connettore 7 88"/>
          <p:cNvCxnSpPr/>
          <p:nvPr/>
        </p:nvCxnSpPr>
        <p:spPr>
          <a:xfrm rot="10800000" flipV="1">
            <a:off x="6293643" y="1821910"/>
            <a:ext cx="2487362" cy="259028"/>
          </a:xfrm>
          <a:prstGeom prst="curvedConnector3">
            <a:avLst>
              <a:gd name="adj1" fmla="val 50000"/>
            </a:avLst>
          </a:prstGeom>
          <a:ln w="50800">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0" name="Freeform 59"/>
          <p:cNvSpPr>
            <a:spLocks/>
          </p:cNvSpPr>
          <p:nvPr/>
        </p:nvSpPr>
        <p:spPr bwMode="auto">
          <a:xfrm>
            <a:off x="5244903" y="1677823"/>
            <a:ext cx="856572" cy="558164"/>
          </a:xfrm>
          <a:custGeom>
            <a:avLst/>
            <a:gdLst/>
            <a:ahLst/>
            <a:cxnLst>
              <a:cxn ang="0">
                <a:pos x="0" y="1130"/>
              </a:cxn>
              <a:cxn ang="0">
                <a:pos x="1390" y="0"/>
              </a:cxn>
              <a:cxn ang="0">
                <a:pos x="1260" y="22"/>
              </a:cxn>
              <a:cxn ang="0">
                <a:pos x="1264" y="59"/>
              </a:cxn>
              <a:cxn ang="0">
                <a:pos x="1278" y="109"/>
              </a:cxn>
              <a:cxn ang="0">
                <a:pos x="1282" y="150"/>
              </a:cxn>
              <a:cxn ang="0">
                <a:pos x="1273" y="192"/>
              </a:cxn>
              <a:cxn ang="0">
                <a:pos x="1245" y="228"/>
              </a:cxn>
              <a:cxn ang="0">
                <a:pos x="1209" y="255"/>
              </a:cxn>
              <a:cxn ang="0">
                <a:pos x="1165" y="268"/>
              </a:cxn>
              <a:cxn ang="0">
                <a:pos x="1103" y="267"/>
              </a:cxn>
              <a:cxn ang="0">
                <a:pos x="1062" y="258"/>
              </a:cxn>
              <a:cxn ang="0">
                <a:pos x="1021" y="230"/>
              </a:cxn>
              <a:cxn ang="0">
                <a:pos x="993" y="195"/>
              </a:cxn>
              <a:cxn ang="0">
                <a:pos x="981" y="157"/>
              </a:cxn>
              <a:cxn ang="0">
                <a:pos x="984" y="117"/>
              </a:cxn>
              <a:cxn ang="0">
                <a:pos x="993" y="79"/>
              </a:cxn>
              <a:cxn ang="0">
                <a:pos x="1003" y="41"/>
              </a:cxn>
              <a:cxn ang="0">
                <a:pos x="998" y="5"/>
              </a:cxn>
              <a:cxn ang="0">
                <a:pos x="768" y="44"/>
              </a:cxn>
              <a:cxn ang="0">
                <a:pos x="764" y="95"/>
              </a:cxn>
              <a:cxn ang="0">
                <a:pos x="762" y="137"/>
              </a:cxn>
              <a:cxn ang="0">
                <a:pos x="751" y="173"/>
              </a:cxn>
              <a:cxn ang="0">
                <a:pos x="730" y="197"/>
              </a:cxn>
              <a:cxn ang="0">
                <a:pos x="701" y="210"/>
              </a:cxn>
              <a:cxn ang="0">
                <a:pos x="669" y="214"/>
              </a:cxn>
              <a:cxn ang="0">
                <a:pos x="629" y="211"/>
              </a:cxn>
              <a:cxn ang="0">
                <a:pos x="593" y="209"/>
              </a:cxn>
              <a:cxn ang="0">
                <a:pos x="548" y="207"/>
              </a:cxn>
              <a:cxn ang="0">
                <a:pos x="507" y="211"/>
              </a:cxn>
              <a:cxn ang="0">
                <a:pos x="470" y="226"/>
              </a:cxn>
              <a:cxn ang="0">
                <a:pos x="442" y="251"/>
              </a:cxn>
              <a:cxn ang="0">
                <a:pos x="426" y="282"/>
              </a:cxn>
              <a:cxn ang="0">
                <a:pos x="426" y="318"/>
              </a:cxn>
              <a:cxn ang="0">
                <a:pos x="426" y="358"/>
              </a:cxn>
              <a:cxn ang="0">
                <a:pos x="418" y="391"/>
              </a:cxn>
              <a:cxn ang="0">
                <a:pos x="401" y="417"/>
              </a:cxn>
              <a:cxn ang="0">
                <a:pos x="366" y="435"/>
              </a:cxn>
              <a:cxn ang="0">
                <a:pos x="329" y="446"/>
              </a:cxn>
              <a:cxn ang="0">
                <a:pos x="285" y="455"/>
              </a:cxn>
              <a:cxn ang="0">
                <a:pos x="245" y="465"/>
              </a:cxn>
              <a:cxn ang="0">
                <a:pos x="211" y="478"/>
              </a:cxn>
              <a:cxn ang="0">
                <a:pos x="186" y="498"/>
              </a:cxn>
              <a:cxn ang="0">
                <a:pos x="164" y="528"/>
              </a:cxn>
              <a:cxn ang="0">
                <a:pos x="154" y="565"/>
              </a:cxn>
              <a:cxn ang="0">
                <a:pos x="158" y="603"/>
              </a:cxn>
              <a:cxn ang="0">
                <a:pos x="170" y="651"/>
              </a:cxn>
              <a:cxn ang="0">
                <a:pos x="178" y="692"/>
              </a:cxn>
              <a:cxn ang="0">
                <a:pos x="175" y="732"/>
              </a:cxn>
              <a:cxn ang="0">
                <a:pos x="164" y="768"/>
              </a:cxn>
              <a:cxn ang="0">
                <a:pos x="148" y="804"/>
              </a:cxn>
              <a:cxn ang="0">
                <a:pos x="120" y="844"/>
              </a:cxn>
              <a:cxn ang="0">
                <a:pos x="92" y="869"/>
              </a:cxn>
              <a:cxn ang="0">
                <a:pos x="63" y="885"/>
              </a:cxn>
              <a:cxn ang="0">
                <a:pos x="20" y="893"/>
              </a:cxn>
            </a:cxnLst>
            <a:rect l="0" t="0" r="r" b="b"/>
            <a:pathLst>
              <a:path w="1391" h="1130">
                <a:moveTo>
                  <a:pt x="0" y="893"/>
                </a:moveTo>
                <a:lnTo>
                  <a:pt x="0" y="1130"/>
                </a:lnTo>
                <a:lnTo>
                  <a:pt x="1391" y="1130"/>
                </a:lnTo>
                <a:lnTo>
                  <a:pt x="1390" y="0"/>
                </a:lnTo>
                <a:lnTo>
                  <a:pt x="1266" y="0"/>
                </a:lnTo>
                <a:lnTo>
                  <a:pt x="1260" y="22"/>
                </a:lnTo>
                <a:lnTo>
                  <a:pt x="1260" y="37"/>
                </a:lnTo>
                <a:lnTo>
                  <a:pt x="1264" y="59"/>
                </a:lnTo>
                <a:lnTo>
                  <a:pt x="1271" y="82"/>
                </a:lnTo>
                <a:lnTo>
                  <a:pt x="1278" y="109"/>
                </a:lnTo>
                <a:lnTo>
                  <a:pt x="1282" y="131"/>
                </a:lnTo>
                <a:lnTo>
                  <a:pt x="1282" y="150"/>
                </a:lnTo>
                <a:lnTo>
                  <a:pt x="1279" y="172"/>
                </a:lnTo>
                <a:lnTo>
                  <a:pt x="1273" y="192"/>
                </a:lnTo>
                <a:lnTo>
                  <a:pt x="1260" y="211"/>
                </a:lnTo>
                <a:lnTo>
                  <a:pt x="1245" y="228"/>
                </a:lnTo>
                <a:lnTo>
                  <a:pt x="1228" y="244"/>
                </a:lnTo>
                <a:lnTo>
                  <a:pt x="1209" y="255"/>
                </a:lnTo>
                <a:lnTo>
                  <a:pt x="1186" y="263"/>
                </a:lnTo>
                <a:lnTo>
                  <a:pt x="1165" y="268"/>
                </a:lnTo>
                <a:lnTo>
                  <a:pt x="1136" y="269"/>
                </a:lnTo>
                <a:lnTo>
                  <a:pt x="1103" y="267"/>
                </a:lnTo>
                <a:lnTo>
                  <a:pt x="1081" y="263"/>
                </a:lnTo>
                <a:lnTo>
                  <a:pt x="1062" y="258"/>
                </a:lnTo>
                <a:lnTo>
                  <a:pt x="1044" y="248"/>
                </a:lnTo>
                <a:lnTo>
                  <a:pt x="1021" y="230"/>
                </a:lnTo>
                <a:lnTo>
                  <a:pt x="1007" y="213"/>
                </a:lnTo>
                <a:lnTo>
                  <a:pt x="993" y="195"/>
                </a:lnTo>
                <a:lnTo>
                  <a:pt x="986" y="175"/>
                </a:lnTo>
                <a:lnTo>
                  <a:pt x="981" y="157"/>
                </a:lnTo>
                <a:lnTo>
                  <a:pt x="981" y="137"/>
                </a:lnTo>
                <a:lnTo>
                  <a:pt x="984" y="117"/>
                </a:lnTo>
                <a:lnTo>
                  <a:pt x="989" y="97"/>
                </a:lnTo>
                <a:lnTo>
                  <a:pt x="993" y="79"/>
                </a:lnTo>
                <a:lnTo>
                  <a:pt x="999" y="60"/>
                </a:lnTo>
                <a:lnTo>
                  <a:pt x="1003" y="41"/>
                </a:lnTo>
                <a:lnTo>
                  <a:pt x="1003" y="24"/>
                </a:lnTo>
                <a:lnTo>
                  <a:pt x="998" y="5"/>
                </a:lnTo>
                <a:lnTo>
                  <a:pt x="765" y="5"/>
                </a:lnTo>
                <a:lnTo>
                  <a:pt x="768" y="44"/>
                </a:lnTo>
                <a:lnTo>
                  <a:pt x="765" y="72"/>
                </a:lnTo>
                <a:lnTo>
                  <a:pt x="764" y="95"/>
                </a:lnTo>
                <a:lnTo>
                  <a:pt x="764" y="115"/>
                </a:lnTo>
                <a:lnTo>
                  <a:pt x="762" y="137"/>
                </a:lnTo>
                <a:lnTo>
                  <a:pt x="757" y="159"/>
                </a:lnTo>
                <a:lnTo>
                  <a:pt x="751" y="173"/>
                </a:lnTo>
                <a:lnTo>
                  <a:pt x="742" y="186"/>
                </a:lnTo>
                <a:lnTo>
                  <a:pt x="730" y="197"/>
                </a:lnTo>
                <a:lnTo>
                  <a:pt x="717" y="205"/>
                </a:lnTo>
                <a:lnTo>
                  <a:pt x="701" y="210"/>
                </a:lnTo>
                <a:lnTo>
                  <a:pt x="685" y="213"/>
                </a:lnTo>
                <a:lnTo>
                  <a:pt x="669" y="214"/>
                </a:lnTo>
                <a:lnTo>
                  <a:pt x="649" y="214"/>
                </a:lnTo>
                <a:lnTo>
                  <a:pt x="629" y="211"/>
                </a:lnTo>
                <a:lnTo>
                  <a:pt x="614" y="210"/>
                </a:lnTo>
                <a:lnTo>
                  <a:pt x="593" y="209"/>
                </a:lnTo>
                <a:lnTo>
                  <a:pt x="572" y="207"/>
                </a:lnTo>
                <a:lnTo>
                  <a:pt x="548" y="207"/>
                </a:lnTo>
                <a:lnTo>
                  <a:pt x="527" y="209"/>
                </a:lnTo>
                <a:lnTo>
                  <a:pt x="507" y="211"/>
                </a:lnTo>
                <a:lnTo>
                  <a:pt x="485" y="217"/>
                </a:lnTo>
                <a:lnTo>
                  <a:pt x="470" y="226"/>
                </a:lnTo>
                <a:lnTo>
                  <a:pt x="453" y="237"/>
                </a:lnTo>
                <a:lnTo>
                  <a:pt x="442" y="251"/>
                </a:lnTo>
                <a:lnTo>
                  <a:pt x="431" y="267"/>
                </a:lnTo>
                <a:lnTo>
                  <a:pt x="426" y="282"/>
                </a:lnTo>
                <a:lnTo>
                  <a:pt x="424" y="300"/>
                </a:lnTo>
                <a:lnTo>
                  <a:pt x="426" y="318"/>
                </a:lnTo>
                <a:lnTo>
                  <a:pt x="428" y="338"/>
                </a:lnTo>
                <a:lnTo>
                  <a:pt x="426" y="358"/>
                </a:lnTo>
                <a:lnTo>
                  <a:pt x="423" y="374"/>
                </a:lnTo>
                <a:lnTo>
                  <a:pt x="418" y="391"/>
                </a:lnTo>
                <a:lnTo>
                  <a:pt x="411" y="406"/>
                </a:lnTo>
                <a:lnTo>
                  <a:pt x="401" y="417"/>
                </a:lnTo>
                <a:lnTo>
                  <a:pt x="385" y="428"/>
                </a:lnTo>
                <a:lnTo>
                  <a:pt x="366" y="435"/>
                </a:lnTo>
                <a:lnTo>
                  <a:pt x="347" y="441"/>
                </a:lnTo>
                <a:lnTo>
                  <a:pt x="329" y="446"/>
                </a:lnTo>
                <a:lnTo>
                  <a:pt x="310" y="451"/>
                </a:lnTo>
                <a:lnTo>
                  <a:pt x="285" y="455"/>
                </a:lnTo>
                <a:lnTo>
                  <a:pt x="265" y="459"/>
                </a:lnTo>
                <a:lnTo>
                  <a:pt x="245" y="465"/>
                </a:lnTo>
                <a:lnTo>
                  <a:pt x="228" y="471"/>
                </a:lnTo>
                <a:lnTo>
                  <a:pt x="211" y="478"/>
                </a:lnTo>
                <a:lnTo>
                  <a:pt x="198" y="488"/>
                </a:lnTo>
                <a:lnTo>
                  <a:pt x="186" y="498"/>
                </a:lnTo>
                <a:lnTo>
                  <a:pt x="173" y="513"/>
                </a:lnTo>
                <a:lnTo>
                  <a:pt x="164" y="528"/>
                </a:lnTo>
                <a:lnTo>
                  <a:pt x="157" y="544"/>
                </a:lnTo>
                <a:lnTo>
                  <a:pt x="154" y="565"/>
                </a:lnTo>
                <a:lnTo>
                  <a:pt x="156" y="584"/>
                </a:lnTo>
                <a:lnTo>
                  <a:pt x="158" y="603"/>
                </a:lnTo>
                <a:lnTo>
                  <a:pt x="164" y="626"/>
                </a:lnTo>
                <a:lnTo>
                  <a:pt x="170" y="651"/>
                </a:lnTo>
                <a:lnTo>
                  <a:pt x="175" y="674"/>
                </a:lnTo>
                <a:lnTo>
                  <a:pt x="178" y="692"/>
                </a:lnTo>
                <a:lnTo>
                  <a:pt x="178" y="709"/>
                </a:lnTo>
                <a:lnTo>
                  <a:pt x="175" y="732"/>
                </a:lnTo>
                <a:lnTo>
                  <a:pt x="169" y="751"/>
                </a:lnTo>
                <a:lnTo>
                  <a:pt x="164" y="768"/>
                </a:lnTo>
                <a:lnTo>
                  <a:pt x="157" y="784"/>
                </a:lnTo>
                <a:lnTo>
                  <a:pt x="148" y="804"/>
                </a:lnTo>
                <a:lnTo>
                  <a:pt x="134" y="827"/>
                </a:lnTo>
                <a:lnTo>
                  <a:pt x="120" y="844"/>
                </a:lnTo>
                <a:lnTo>
                  <a:pt x="106" y="857"/>
                </a:lnTo>
                <a:lnTo>
                  <a:pt x="92" y="869"/>
                </a:lnTo>
                <a:lnTo>
                  <a:pt x="78" y="879"/>
                </a:lnTo>
                <a:lnTo>
                  <a:pt x="63" y="885"/>
                </a:lnTo>
                <a:lnTo>
                  <a:pt x="43" y="889"/>
                </a:lnTo>
                <a:lnTo>
                  <a:pt x="20" y="893"/>
                </a:lnTo>
                <a:lnTo>
                  <a:pt x="0" y="893"/>
                </a:lnTo>
                <a:close/>
              </a:path>
            </a:pathLst>
          </a:custGeom>
          <a:solidFill>
            <a:srgbClr val="0000FF"/>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91" name="Text Box 32"/>
          <p:cNvSpPr txBox="1">
            <a:spLocks noChangeArrowheads="1"/>
          </p:cNvSpPr>
          <p:nvPr/>
        </p:nvSpPr>
        <p:spPr bwMode="auto">
          <a:xfrm>
            <a:off x="5409233" y="1942561"/>
            <a:ext cx="700473" cy="215444"/>
          </a:xfrm>
          <a:prstGeom prst="rect">
            <a:avLst/>
          </a:prstGeom>
          <a:noFill/>
          <a:ln w="9525">
            <a:noFill/>
            <a:miter lim="800000"/>
            <a:headEnd/>
            <a:tailEnd/>
          </a:ln>
          <a:effectLst/>
        </p:spPr>
        <p:txBody>
          <a:bodyPr wrap="square">
            <a:spAutoFit/>
          </a:bodyPr>
          <a:lstStyle/>
          <a:p>
            <a:pPr algn="r" eaLnBrk="0" hangingPunct="0">
              <a:spcBef>
                <a:spcPct val="20000"/>
              </a:spcBef>
              <a:buClrTx/>
              <a:buFontTx/>
              <a:buNone/>
            </a:pPr>
            <a:r>
              <a:rPr lang="it-IT" sz="800" b="1" u="none" dirty="0" smtClean="0">
                <a:solidFill>
                  <a:schemeClr val="bg1"/>
                </a:solidFill>
                <a:effectLst>
                  <a:outerShdw blurRad="38100" dist="38100" dir="2700000" algn="tl">
                    <a:srgbClr val="C0C0C0"/>
                  </a:outerShdw>
                </a:effectLst>
                <a:latin typeface="Arial" pitchFamily="34" charset="0"/>
              </a:rPr>
              <a:t>REGISTRI</a:t>
            </a:r>
          </a:p>
        </p:txBody>
      </p:sp>
      <p:sp>
        <p:nvSpPr>
          <p:cNvPr id="92" name="Fumetto 4 91"/>
          <p:cNvSpPr/>
          <p:nvPr/>
        </p:nvSpPr>
        <p:spPr>
          <a:xfrm>
            <a:off x="7321658" y="4823237"/>
            <a:ext cx="1955693" cy="1085656"/>
          </a:xfrm>
          <a:prstGeom prst="cloudCallout">
            <a:avLst>
              <a:gd name="adj1" fmla="val -109167"/>
              <a:gd name="adj2" fmla="val 17868"/>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93" name="Rettangolo arrotondato 92"/>
          <p:cNvSpPr/>
          <p:nvPr/>
        </p:nvSpPr>
        <p:spPr>
          <a:xfrm>
            <a:off x="3641120" y="3963017"/>
            <a:ext cx="2376264" cy="579956"/>
          </a:xfrm>
          <a:prstGeom prst="roundRect">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dirty="0" err="1" smtClean="0"/>
              <a:t>geocodifica</a:t>
            </a:r>
            <a:r>
              <a:rPr lang="it-IT" sz="1700" dirty="0" smtClean="0"/>
              <a:t> </a:t>
            </a:r>
            <a:r>
              <a:rPr lang="it-IT" sz="1700" dirty="0" err="1" smtClean="0"/>
              <a:t>georeferenzazione</a:t>
            </a:r>
            <a:endParaRPr lang="it-IT" sz="1700" dirty="0" smtClean="0"/>
          </a:p>
        </p:txBody>
      </p:sp>
      <p:grpSp>
        <p:nvGrpSpPr>
          <p:cNvPr id="94" name="Gruppo 93"/>
          <p:cNvGrpSpPr/>
          <p:nvPr/>
        </p:nvGrpSpPr>
        <p:grpSpPr>
          <a:xfrm>
            <a:off x="1653777" y="814581"/>
            <a:ext cx="1354726" cy="938966"/>
            <a:chOff x="1484930" y="49188"/>
            <a:chExt cx="1354726" cy="938966"/>
          </a:xfrm>
          <a:solidFill>
            <a:schemeClr val="bg1">
              <a:lumMod val="85000"/>
            </a:schemeClr>
          </a:solidFill>
        </p:grpSpPr>
        <p:sp>
          <p:nvSpPr>
            <p:cNvPr id="95" name="Fumetto 4 94"/>
            <p:cNvSpPr/>
            <p:nvPr/>
          </p:nvSpPr>
          <p:spPr>
            <a:xfrm>
              <a:off x="1484931" y="49188"/>
              <a:ext cx="1354725" cy="936684"/>
            </a:xfrm>
            <a:prstGeom prst="cloudCallout">
              <a:avLst>
                <a:gd name="adj1" fmla="val -31379"/>
                <a:gd name="adj2" fmla="val 359431"/>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Fumetto 4 95"/>
            <p:cNvSpPr/>
            <p:nvPr/>
          </p:nvSpPr>
          <p:spPr>
            <a:xfrm>
              <a:off x="1484930" y="51470"/>
              <a:ext cx="1354725" cy="936684"/>
            </a:xfrm>
            <a:prstGeom prst="cloudCallout">
              <a:avLst>
                <a:gd name="adj1" fmla="val 7994"/>
                <a:gd name="adj2" fmla="val 106226"/>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7" name="Fumetto 4 96"/>
          <p:cNvSpPr/>
          <p:nvPr/>
        </p:nvSpPr>
        <p:spPr>
          <a:xfrm>
            <a:off x="7201636" y="2859161"/>
            <a:ext cx="2195736" cy="1584451"/>
          </a:xfrm>
          <a:prstGeom prst="cloudCallout">
            <a:avLst>
              <a:gd name="adj1" fmla="val -86711"/>
              <a:gd name="adj2" fmla="val -40049"/>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b="1" dirty="0"/>
          </a:p>
        </p:txBody>
      </p:sp>
      <p:sp>
        <p:nvSpPr>
          <p:cNvPr id="99" name="CasellaDiTesto 98"/>
          <p:cNvSpPr txBox="1"/>
          <p:nvPr/>
        </p:nvSpPr>
        <p:spPr>
          <a:xfrm>
            <a:off x="7346815" y="3035463"/>
            <a:ext cx="1834790" cy="1323439"/>
          </a:xfrm>
          <a:prstGeom prst="rect">
            <a:avLst/>
          </a:prstGeom>
          <a:noFill/>
        </p:spPr>
        <p:txBody>
          <a:bodyPr wrap="square" rtlCol="0">
            <a:spAutoFit/>
          </a:bodyPr>
          <a:lstStyle/>
          <a:p>
            <a:pPr algn="ctr"/>
            <a:r>
              <a:rPr lang="it-IT" sz="1600" dirty="0" smtClean="0"/>
              <a:t>Regole di eleggibilità degli indirizzi per l’inclusione nel Registro</a:t>
            </a:r>
            <a:endParaRPr lang="it-IT" sz="1600" dirty="0"/>
          </a:p>
        </p:txBody>
      </p:sp>
      <p:sp>
        <p:nvSpPr>
          <p:cNvPr id="100" name="CasellaDiTesto 99"/>
          <p:cNvSpPr txBox="1"/>
          <p:nvPr/>
        </p:nvSpPr>
        <p:spPr>
          <a:xfrm>
            <a:off x="7310000" y="4924461"/>
            <a:ext cx="1857925" cy="830997"/>
          </a:xfrm>
          <a:prstGeom prst="rect">
            <a:avLst/>
          </a:prstGeom>
          <a:noFill/>
          <a:ln>
            <a:solidFill>
              <a:schemeClr val="accent1">
                <a:shade val="50000"/>
              </a:schemeClr>
            </a:solidFill>
          </a:ln>
        </p:spPr>
        <p:txBody>
          <a:bodyPr wrap="square" rtlCol="0">
            <a:spAutoFit/>
          </a:bodyPr>
          <a:lstStyle/>
          <a:p>
            <a:pPr algn="ctr"/>
            <a:r>
              <a:rPr lang="it-IT" sz="1600" dirty="0" smtClean="0"/>
              <a:t>Definizione e misurazione della qualità del Registro</a:t>
            </a:r>
            <a:endParaRPr lang="it-IT" sz="1600" dirty="0"/>
          </a:p>
        </p:txBody>
      </p:sp>
      <p:sp>
        <p:nvSpPr>
          <p:cNvPr id="101" name="CasellaDiTesto 100"/>
          <p:cNvSpPr txBox="1"/>
          <p:nvPr/>
        </p:nvSpPr>
        <p:spPr>
          <a:xfrm>
            <a:off x="1770685" y="883191"/>
            <a:ext cx="1152128" cy="830997"/>
          </a:xfrm>
          <a:prstGeom prst="rect">
            <a:avLst/>
          </a:prstGeom>
          <a:noFill/>
        </p:spPr>
        <p:txBody>
          <a:bodyPr wrap="square" rtlCol="0">
            <a:spAutoFit/>
          </a:bodyPr>
          <a:lstStyle/>
          <a:p>
            <a:r>
              <a:rPr lang="it-IT" sz="1600" dirty="0" smtClean="0"/>
              <a:t>Regole di </a:t>
            </a:r>
            <a:r>
              <a:rPr lang="it-IT" sz="1600" i="1" dirty="0" err="1" smtClean="0"/>
              <a:t>linkage</a:t>
            </a:r>
            <a:r>
              <a:rPr lang="it-IT" sz="1600" dirty="0" smtClean="0"/>
              <a:t> </a:t>
            </a:r>
          </a:p>
          <a:p>
            <a:r>
              <a:rPr lang="it-IT" sz="1600" dirty="0" smtClean="0"/>
              <a:t>tra i RSB</a:t>
            </a:r>
            <a:endParaRPr lang="it-IT" sz="1600" dirty="0"/>
          </a:p>
        </p:txBody>
      </p:sp>
    </p:spTree>
    <p:extLst>
      <p:ext uri="{BB962C8B-B14F-4D97-AF65-F5344CB8AC3E}">
        <p14:creationId xmlns:p14="http://schemas.microsoft.com/office/powerpoint/2010/main" val="2238586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grpSp>
        <p:nvGrpSpPr>
          <p:cNvPr id="2" name="Gruppo 1"/>
          <p:cNvGrpSpPr/>
          <p:nvPr/>
        </p:nvGrpSpPr>
        <p:grpSpPr>
          <a:xfrm>
            <a:off x="826881" y="1103261"/>
            <a:ext cx="7490237" cy="664641"/>
            <a:chOff x="826881" y="1103261"/>
            <a:chExt cx="7490237" cy="664641"/>
          </a:xfrm>
        </p:grpSpPr>
        <p:grpSp>
          <p:nvGrpSpPr>
            <p:cNvPr id="3" name="Gruppo 2"/>
            <p:cNvGrpSpPr/>
            <p:nvPr/>
          </p:nvGrpSpPr>
          <p:grpSpPr>
            <a:xfrm>
              <a:off x="1159202" y="1169725"/>
              <a:ext cx="7157916" cy="531712"/>
              <a:chOff x="405492" y="265957"/>
              <a:chExt cx="7157916" cy="531712"/>
            </a:xfrm>
            <a:solidFill>
              <a:schemeClr val="accent1"/>
            </a:solidFill>
          </p:grpSpPr>
          <p:sp>
            <p:nvSpPr>
              <p:cNvPr id="26" name="Rettangolo 25"/>
              <p:cNvSpPr/>
              <p:nvPr/>
            </p:nvSpPr>
            <p:spPr>
              <a:xfrm>
                <a:off x="405492" y="265957"/>
                <a:ext cx="7157916"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7" name="Rettangolo 26"/>
              <p:cNvSpPr/>
              <p:nvPr/>
            </p:nvSpPr>
            <p:spPr>
              <a:xfrm>
                <a:off x="405492" y="265957"/>
                <a:ext cx="7157916"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000" b="1" kern="1200" dirty="0" smtClean="0"/>
                  <a:t>L’avvio di </a:t>
                </a:r>
                <a:r>
                  <a:rPr lang="it-IT" sz="2000" b="1" kern="1200" dirty="0" smtClean="0">
                    <a:hlinkClick r:id="rId2" action="ppaction://hlinksldjump"/>
                  </a:rPr>
                  <a:t>ANNCSU</a:t>
                </a:r>
                <a:r>
                  <a:rPr lang="it-IT" sz="2000" b="1" kern="1200" dirty="0" smtClean="0"/>
                  <a:t> </a:t>
                </a:r>
              </a:p>
              <a:p>
                <a:pPr lvl="0" algn="l" defTabSz="711200">
                  <a:lnSpc>
                    <a:spcPct val="90000"/>
                  </a:lnSpc>
                  <a:spcBef>
                    <a:spcPct val="0"/>
                  </a:spcBef>
                  <a:spcAft>
                    <a:spcPct val="35000"/>
                  </a:spcAft>
                </a:pPr>
                <a:r>
                  <a:rPr lang="it-IT" sz="1600" kern="1200" dirty="0" smtClean="0"/>
                  <a:t>(fonte Istat-Agenzia Entrate-Comuni)</a:t>
                </a:r>
                <a:endParaRPr lang="it-IT" sz="1600" kern="1200" dirty="0"/>
              </a:p>
            </p:txBody>
          </p:sp>
        </p:grpSp>
        <p:sp useBgFill="1">
          <p:nvSpPr>
            <p:cNvPr id="4" name="Ovale 3"/>
            <p:cNvSpPr/>
            <p:nvPr/>
          </p:nvSpPr>
          <p:spPr>
            <a:xfrm>
              <a:off x="826881" y="1103261"/>
              <a:ext cx="664641" cy="664641"/>
            </a:xfrm>
            <a:prstGeom prst="ellipse">
              <a:avLst/>
            </a:prstGeom>
            <a:ln>
              <a:solidFill>
                <a:schemeClr val="accent1">
                  <a:alpha val="90000"/>
                </a:schemeClr>
              </a:solidFill>
            </a:ln>
          </p:spPr>
          <p:style>
            <a:lnRef idx="2">
              <a:schemeClr val="accent1">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29" name="Gruppo 28"/>
          <p:cNvGrpSpPr/>
          <p:nvPr/>
        </p:nvGrpSpPr>
        <p:grpSpPr>
          <a:xfrm>
            <a:off x="835626" y="1900729"/>
            <a:ext cx="7481492" cy="664641"/>
            <a:chOff x="835626" y="1900729"/>
            <a:chExt cx="7481492" cy="664641"/>
          </a:xfrm>
        </p:grpSpPr>
        <p:grpSp>
          <p:nvGrpSpPr>
            <p:cNvPr id="5" name="Gruppo 4"/>
            <p:cNvGrpSpPr/>
            <p:nvPr/>
          </p:nvGrpSpPr>
          <p:grpSpPr>
            <a:xfrm>
              <a:off x="1167947" y="1967193"/>
              <a:ext cx="7149171" cy="531712"/>
              <a:chOff x="842862" y="1063425"/>
              <a:chExt cx="6720545" cy="531712"/>
            </a:xfrm>
            <a:solidFill>
              <a:schemeClr val="accent1"/>
            </a:solidFill>
          </p:grpSpPr>
          <p:sp>
            <p:nvSpPr>
              <p:cNvPr id="24" name="Rettangolo 23"/>
              <p:cNvSpPr/>
              <p:nvPr/>
            </p:nvSpPr>
            <p:spPr>
              <a:xfrm>
                <a:off x="842862" y="1063425"/>
                <a:ext cx="6720545"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8000"/>
                </a:schemeClr>
              </a:fillRef>
              <a:effectRef idx="0">
                <a:schemeClr val="accent1">
                  <a:alpha val="90000"/>
                  <a:hueOff val="0"/>
                  <a:satOff val="0"/>
                  <a:lumOff val="0"/>
                  <a:alphaOff val="-8000"/>
                </a:schemeClr>
              </a:effectRef>
              <a:fontRef idx="minor">
                <a:schemeClr val="lt1"/>
              </a:fontRef>
            </p:style>
          </p:sp>
          <p:sp>
            <p:nvSpPr>
              <p:cNvPr id="25" name="Rettangolo 24"/>
              <p:cNvSpPr/>
              <p:nvPr/>
            </p:nvSpPr>
            <p:spPr>
              <a:xfrm>
                <a:off x="842862" y="1063425"/>
                <a:ext cx="6720545"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000" b="1" kern="1200" dirty="0" smtClean="0"/>
                  <a:t>Gli indirizzi nel registro statistico: il </a:t>
                </a:r>
                <a:r>
                  <a:rPr lang="it-IT" sz="2000" b="1" kern="1200" dirty="0" smtClean="0">
                    <a:hlinkClick r:id="rId3" action="ppaction://hlinksldjump"/>
                  </a:rPr>
                  <a:t>CUI</a:t>
                </a:r>
                <a:r>
                  <a:rPr lang="it-IT" sz="2000" b="1" kern="1200" dirty="0" smtClean="0"/>
                  <a:t> </a:t>
                </a:r>
                <a:endParaRPr lang="it-IT" sz="2000" b="1" kern="1200" dirty="0"/>
              </a:p>
            </p:txBody>
          </p:sp>
        </p:grpSp>
        <p:sp>
          <p:nvSpPr>
            <p:cNvPr id="6" name="Ovale 5"/>
            <p:cNvSpPr/>
            <p:nvPr/>
          </p:nvSpPr>
          <p:spPr>
            <a:xfrm>
              <a:off x="835626" y="1900729"/>
              <a:ext cx="664641" cy="664641"/>
            </a:xfrm>
            <a:prstGeom prst="ellipse">
              <a:avLst/>
            </a:prstGeom>
            <a:ln>
              <a:solidFill>
                <a:schemeClr val="accent1">
                  <a:alpha val="90000"/>
                </a:schemeClr>
              </a:solidFill>
            </a:ln>
          </p:spPr>
          <p:style>
            <a:lnRef idx="2">
              <a:schemeClr val="accent1">
                <a:alpha val="90000"/>
                <a:hueOff val="0"/>
                <a:satOff val="0"/>
                <a:lumOff val="0"/>
                <a:alphaOff val="-8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30" name="Gruppo 29"/>
          <p:cNvGrpSpPr/>
          <p:nvPr/>
        </p:nvGrpSpPr>
        <p:grpSpPr>
          <a:xfrm>
            <a:off x="835600" y="2698198"/>
            <a:ext cx="7481518" cy="664641"/>
            <a:chOff x="835600" y="2698198"/>
            <a:chExt cx="7481518" cy="664641"/>
          </a:xfrm>
        </p:grpSpPr>
        <p:grpSp>
          <p:nvGrpSpPr>
            <p:cNvPr id="8" name="Gruppo 7"/>
            <p:cNvGrpSpPr/>
            <p:nvPr/>
          </p:nvGrpSpPr>
          <p:grpSpPr>
            <a:xfrm>
              <a:off x="1167920" y="2764662"/>
              <a:ext cx="7149198" cy="531712"/>
              <a:chOff x="1042860" y="1860894"/>
              <a:chExt cx="6520547" cy="531712"/>
            </a:xfrm>
            <a:solidFill>
              <a:schemeClr val="accent1"/>
            </a:solidFill>
          </p:grpSpPr>
          <p:sp>
            <p:nvSpPr>
              <p:cNvPr id="22" name="Rettangolo 21"/>
              <p:cNvSpPr/>
              <p:nvPr/>
            </p:nvSpPr>
            <p:spPr>
              <a:xfrm>
                <a:off x="1042860" y="1860894"/>
                <a:ext cx="6520547"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16000"/>
                </a:schemeClr>
              </a:fillRef>
              <a:effectRef idx="0">
                <a:schemeClr val="accent1">
                  <a:alpha val="90000"/>
                  <a:hueOff val="0"/>
                  <a:satOff val="0"/>
                  <a:lumOff val="0"/>
                  <a:alphaOff val="-16000"/>
                </a:schemeClr>
              </a:effectRef>
              <a:fontRef idx="minor">
                <a:schemeClr val="lt1"/>
              </a:fontRef>
            </p:style>
          </p:sp>
          <p:sp>
            <p:nvSpPr>
              <p:cNvPr id="23" name="Rettangolo 22"/>
              <p:cNvSpPr/>
              <p:nvPr/>
            </p:nvSpPr>
            <p:spPr>
              <a:xfrm>
                <a:off x="1042860" y="1860894"/>
                <a:ext cx="6520547"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000" b="1" kern="1200" dirty="0" smtClean="0"/>
                  <a:t>Le coordinate puntuali come salto di qualità </a:t>
                </a:r>
                <a:endParaRPr lang="it-IT" sz="2000" b="1" kern="1200" dirty="0"/>
              </a:p>
            </p:txBody>
          </p:sp>
        </p:grpSp>
        <p:sp>
          <p:nvSpPr>
            <p:cNvPr id="9" name="Ovale 8"/>
            <p:cNvSpPr/>
            <p:nvPr/>
          </p:nvSpPr>
          <p:spPr>
            <a:xfrm>
              <a:off x="835600" y="2698198"/>
              <a:ext cx="664641" cy="664641"/>
            </a:xfrm>
            <a:prstGeom prst="ellipse">
              <a:avLst/>
            </a:prstGeom>
            <a:ln>
              <a:solidFill>
                <a:schemeClr val="accent1">
                  <a:alpha val="90000"/>
                </a:schemeClr>
              </a:solidFill>
            </a:ln>
          </p:spPr>
          <p:style>
            <a:lnRef idx="2">
              <a:schemeClr val="accent1">
                <a:alpha val="90000"/>
                <a:hueOff val="0"/>
                <a:satOff val="0"/>
                <a:lumOff val="0"/>
                <a:alphaOff val="-16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31" name="Gruppo 30"/>
          <p:cNvGrpSpPr/>
          <p:nvPr/>
        </p:nvGrpSpPr>
        <p:grpSpPr>
          <a:xfrm>
            <a:off x="854650" y="3495161"/>
            <a:ext cx="7462468" cy="664641"/>
            <a:chOff x="854650" y="3495161"/>
            <a:chExt cx="7462468" cy="664641"/>
          </a:xfrm>
        </p:grpSpPr>
        <p:grpSp>
          <p:nvGrpSpPr>
            <p:cNvPr id="10" name="Gruppo 9"/>
            <p:cNvGrpSpPr/>
            <p:nvPr/>
          </p:nvGrpSpPr>
          <p:grpSpPr>
            <a:xfrm>
              <a:off x="1186970" y="3561625"/>
              <a:ext cx="7130148" cy="531712"/>
              <a:chOff x="1042860" y="2657857"/>
              <a:chExt cx="6520547" cy="531712"/>
            </a:xfrm>
            <a:solidFill>
              <a:schemeClr val="accent1"/>
            </a:solidFill>
          </p:grpSpPr>
          <p:sp>
            <p:nvSpPr>
              <p:cNvPr id="20" name="Rettangolo 19"/>
              <p:cNvSpPr/>
              <p:nvPr/>
            </p:nvSpPr>
            <p:spPr>
              <a:xfrm>
                <a:off x="1042860" y="2657857"/>
                <a:ext cx="6520547"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24000"/>
                </a:schemeClr>
              </a:fillRef>
              <a:effectRef idx="0">
                <a:schemeClr val="accent1">
                  <a:alpha val="90000"/>
                  <a:hueOff val="0"/>
                  <a:satOff val="0"/>
                  <a:lumOff val="0"/>
                  <a:alphaOff val="-24000"/>
                </a:schemeClr>
              </a:effectRef>
              <a:fontRef idx="minor">
                <a:schemeClr val="lt1"/>
              </a:fontRef>
            </p:style>
          </p:sp>
          <p:sp>
            <p:nvSpPr>
              <p:cNvPr id="21" name="Rettangolo 20"/>
              <p:cNvSpPr/>
              <p:nvPr/>
            </p:nvSpPr>
            <p:spPr>
              <a:xfrm>
                <a:off x="1042860" y="2657857"/>
                <a:ext cx="6520547"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000" b="1" kern="1200" dirty="0" smtClean="0"/>
                  <a:t>La storicizzazione dei dati</a:t>
                </a:r>
                <a:endParaRPr lang="it-IT" sz="2000" b="1" kern="1200" dirty="0"/>
              </a:p>
            </p:txBody>
          </p:sp>
        </p:grpSp>
        <p:sp>
          <p:nvSpPr>
            <p:cNvPr id="11" name="Ovale 10"/>
            <p:cNvSpPr/>
            <p:nvPr/>
          </p:nvSpPr>
          <p:spPr>
            <a:xfrm>
              <a:off x="854650" y="3495161"/>
              <a:ext cx="664641" cy="664641"/>
            </a:xfrm>
            <a:prstGeom prst="ellipse">
              <a:avLst/>
            </a:prstGeom>
            <a:ln>
              <a:solidFill>
                <a:schemeClr val="accent1">
                  <a:alpha val="90000"/>
                </a:schemeClr>
              </a:solidFill>
            </a:ln>
          </p:spPr>
          <p:style>
            <a:lnRef idx="2">
              <a:schemeClr val="accent1">
                <a:alpha val="90000"/>
                <a:hueOff val="0"/>
                <a:satOff val="0"/>
                <a:lumOff val="0"/>
                <a:alphaOff val="-24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32" name="Gruppo 31"/>
          <p:cNvGrpSpPr/>
          <p:nvPr/>
        </p:nvGrpSpPr>
        <p:grpSpPr>
          <a:xfrm>
            <a:off x="864201" y="4292630"/>
            <a:ext cx="7452917" cy="664641"/>
            <a:chOff x="864201" y="4292630"/>
            <a:chExt cx="7452917" cy="664641"/>
          </a:xfrm>
        </p:grpSpPr>
        <p:grpSp>
          <p:nvGrpSpPr>
            <p:cNvPr id="12" name="Gruppo 11"/>
            <p:cNvGrpSpPr/>
            <p:nvPr/>
          </p:nvGrpSpPr>
          <p:grpSpPr>
            <a:xfrm>
              <a:off x="1196522" y="4359094"/>
              <a:ext cx="7120596" cy="531712"/>
              <a:chOff x="842862" y="3455326"/>
              <a:chExt cx="6720545" cy="531712"/>
            </a:xfrm>
            <a:solidFill>
              <a:schemeClr val="accent1"/>
            </a:solidFill>
          </p:grpSpPr>
          <p:sp>
            <p:nvSpPr>
              <p:cNvPr id="18" name="Rettangolo 17"/>
              <p:cNvSpPr/>
              <p:nvPr/>
            </p:nvSpPr>
            <p:spPr>
              <a:xfrm>
                <a:off x="842862" y="3455326"/>
                <a:ext cx="6720545" cy="531712"/>
              </a:xfrm>
              <a:prstGeom prst="rect">
                <a:avLst/>
              </a:prstGeom>
              <a:grpFill/>
            </p:spPr>
            <p:style>
              <a:lnRef idx="2">
                <a:schemeClr val="lt1">
                  <a:hueOff val="0"/>
                  <a:satOff val="0"/>
                  <a:lumOff val="0"/>
                  <a:alphaOff val="0"/>
                </a:schemeClr>
              </a:lnRef>
              <a:fillRef idx="1">
                <a:schemeClr val="accent1">
                  <a:alpha val="90000"/>
                  <a:hueOff val="0"/>
                  <a:satOff val="0"/>
                  <a:lumOff val="0"/>
                  <a:alphaOff val="-32000"/>
                </a:schemeClr>
              </a:fillRef>
              <a:effectRef idx="0">
                <a:schemeClr val="accent1">
                  <a:alpha val="90000"/>
                  <a:hueOff val="0"/>
                  <a:satOff val="0"/>
                  <a:lumOff val="0"/>
                  <a:alphaOff val="-32000"/>
                </a:schemeClr>
              </a:effectRef>
              <a:fontRef idx="minor">
                <a:schemeClr val="lt1"/>
              </a:fontRef>
            </p:style>
          </p:sp>
          <p:sp>
            <p:nvSpPr>
              <p:cNvPr id="19" name="Rettangolo 18"/>
              <p:cNvSpPr/>
              <p:nvPr/>
            </p:nvSpPr>
            <p:spPr>
              <a:xfrm>
                <a:off x="842862" y="3455326"/>
                <a:ext cx="6720545" cy="5317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000" b="1" kern="1200" dirty="0" smtClean="0"/>
                  <a:t>La valutazione della qualità</a:t>
                </a:r>
                <a:endParaRPr lang="it-IT" sz="2000" b="1" kern="1200" dirty="0"/>
              </a:p>
            </p:txBody>
          </p:sp>
        </p:grpSp>
        <p:sp>
          <p:nvSpPr>
            <p:cNvPr id="13" name="Ovale 12"/>
            <p:cNvSpPr/>
            <p:nvPr/>
          </p:nvSpPr>
          <p:spPr>
            <a:xfrm>
              <a:off x="864201" y="4292630"/>
              <a:ext cx="664641" cy="664641"/>
            </a:xfrm>
            <a:prstGeom prst="ellipse">
              <a:avLst/>
            </a:prstGeom>
            <a:ln>
              <a:solidFill>
                <a:schemeClr val="accent1">
                  <a:alpha val="90000"/>
                </a:schemeClr>
              </a:solidFill>
            </a:ln>
          </p:spPr>
          <p:style>
            <a:lnRef idx="2">
              <a:schemeClr val="accent1">
                <a:alpha val="90000"/>
                <a:hueOff val="0"/>
                <a:satOff val="0"/>
                <a:lumOff val="0"/>
                <a:alphaOff val="-32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33" name="Gruppo 32"/>
          <p:cNvGrpSpPr/>
          <p:nvPr/>
        </p:nvGrpSpPr>
        <p:grpSpPr>
          <a:xfrm>
            <a:off x="856377" y="5090098"/>
            <a:ext cx="7460741" cy="664641"/>
            <a:chOff x="856377" y="5090098"/>
            <a:chExt cx="7460741" cy="664641"/>
          </a:xfrm>
        </p:grpSpPr>
        <p:grpSp>
          <p:nvGrpSpPr>
            <p:cNvPr id="14" name="Gruppo 13"/>
            <p:cNvGrpSpPr/>
            <p:nvPr/>
          </p:nvGrpSpPr>
          <p:grpSpPr>
            <a:xfrm>
              <a:off x="1159202" y="5156562"/>
              <a:ext cx="7157916" cy="531712"/>
              <a:chOff x="405492" y="4252794"/>
              <a:chExt cx="7157916" cy="531712"/>
            </a:xfrm>
          </p:grpSpPr>
          <p:sp>
            <p:nvSpPr>
              <p:cNvPr id="16" name="Rettangolo 15"/>
              <p:cNvSpPr/>
              <p:nvPr/>
            </p:nvSpPr>
            <p:spPr>
              <a:xfrm>
                <a:off x="405492" y="4252794"/>
                <a:ext cx="7157916" cy="531712"/>
              </a:xfrm>
              <a:prstGeom prst="rect">
                <a:avLst/>
              </a:pr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sp>
          <p:sp>
            <p:nvSpPr>
              <p:cNvPr id="17" name="Rettangolo 16"/>
              <p:cNvSpPr/>
              <p:nvPr/>
            </p:nvSpPr>
            <p:spPr>
              <a:xfrm>
                <a:off x="405492" y="4252794"/>
                <a:ext cx="7157916" cy="531712"/>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422047" tIns="40640" rIns="40640" bIns="40640" numCol="1" spcCol="1270" anchor="ctr" anchorCtr="0">
                <a:noAutofit/>
              </a:bodyPr>
              <a:lstStyle/>
              <a:p>
                <a:pPr lvl="0" algn="l" defTabSz="711200">
                  <a:lnSpc>
                    <a:spcPct val="90000"/>
                  </a:lnSpc>
                  <a:spcBef>
                    <a:spcPct val="0"/>
                  </a:spcBef>
                  <a:spcAft>
                    <a:spcPct val="35000"/>
                  </a:spcAft>
                </a:pPr>
                <a:r>
                  <a:rPr lang="it-IT" sz="2000" b="1" kern="1200" dirty="0" smtClean="0"/>
                  <a:t>Riconoscimento, normalizzazione e thesaurus: standard unico di istituto</a:t>
                </a:r>
                <a:endParaRPr lang="it-IT" sz="2000" b="1" kern="1200" dirty="0"/>
              </a:p>
            </p:txBody>
          </p:sp>
        </p:grpSp>
        <p:sp>
          <p:nvSpPr>
            <p:cNvPr id="15" name="Ovale 14"/>
            <p:cNvSpPr/>
            <p:nvPr/>
          </p:nvSpPr>
          <p:spPr>
            <a:xfrm>
              <a:off x="856377" y="5090098"/>
              <a:ext cx="664641" cy="664641"/>
            </a:xfrm>
            <a:prstGeom prst="ellipse">
              <a:avLst/>
            </a:prstGeom>
            <a:ln>
              <a:solidFill>
                <a:schemeClr val="accent1">
                  <a:alpha val="90000"/>
                </a:schemeClr>
              </a:solidFill>
            </a:ln>
          </p:spPr>
          <p:style>
            <a:lnRef idx="2">
              <a:schemeClr val="accent1">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4" name="Titolo 1"/>
          <p:cNvSpPr txBox="1">
            <a:spLocks/>
          </p:cNvSpPr>
          <p:nvPr/>
        </p:nvSpPr>
        <p:spPr>
          <a:xfrm>
            <a:off x="682196" y="-68516"/>
            <a:ext cx="8004604" cy="47108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800" b="1" dirty="0" smtClean="0">
                <a:solidFill>
                  <a:schemeClr val="bg1"/>
                </a:solidFill>
                <a:latin typeface="Franklin Gothic Book" panose="020B0503020102020204" pitchFamily="34" charset="0"/>
              </a:rPr>
              <a:t>Registro delle unità geografiche e territoriali</a:t>
            </a:r>
            <a:endParaRPr lang="it-IT" sz="28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5532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out)">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out)">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ircle(out)">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circle(out)">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ircle(out)">
                                      <p:cBhvr>
                                        <p:cTn id="3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
        <p:nvSpPr>
          <p:cNvPr id="2" name="Rettangolo 1"/>
          <p:cNvSpPr/>
          <p:nvPr/>
        </p:nvSpPr>
        <p:spPr>
          <a:xfrm>
            <a:off x="804861" y="438983"/>
            <a:ext cx="7543800" cy="2677656"/>
          </a:xfrm>
          <a:prstGeom prst="rect">
            <a:avLst/>
          </a:prstGeom>
        </p:spPr>
        <p:txBody>
          <a:bodyPr wrap="square">
            <a:spAutoFit/>
          </a:bodyPr>
          <a:lstStyle/>
          <a:p>
            <a:pPr algn="just"/>
            <a:r>
              <a:rPr lang="it-IT" sz="2400" dirty="0" smtClean="0"/>
              <a:t>PASSAGGIO </a:t>
            </a:r>
            <a:r>
              <a:rPr lang="it-IT" sz="2400" dirty="0"/>
              <a:t>DA UN MODELLO «</a:t>
            </a:r>
            <a:r>
              <a:rPr lang="it-IT" sz="2400" b="1" dirty="0"/>
              <a:t>TRADIZIONALE</a:t>
            </a:r>
            <a:r>
              <a:rPr lang="it-IT" sz="2400" dirty="0"/>
              <a:t>», BASATO SULL’ACQUISIZIONE DIRETTA </a:t>
            </a:r>
            <a:r>
              <a:rPr lang="it-IT" sz="2400" dirty="0" smtClean="0"/>
              <a:t>DEI DATI</a:t>
            </a:r>
            <a:r>
              <a:rPr lang="it-IT" sz="2400" dirty="0"/>
              <a:t>, AD UN MODELLO BASATO SULL’UTILIZZO DEI </a:t>
            </a:r>
            <a:r>
              <a:rPr lang="it-IT" sz="2400" b="1" dirty="0"/>
              <a:t>REGISTRI STATISTICI</a:t>
            </a:r>
            <a:r>
              <a:rPr lang="it-IT" sz="2400" dirty="0"/>
              <a:t>, </a:t>
            </a:r>
            <a:r>
              <a:rPr lang="it-IT" sz="2400" dirty="0" smtClean="0"/>
              <a:t>ESSENZIALMENTE DERIVATI </a:t>
            </a:r>
            <a:r>
              <a:rPr lang="it-IT" sz="2400" dirty="0"/>
              <a:t>DALLE FONTI AMMINISTRATIVE E ALIMENTATI </a:t>
            </a:r>
            <a:r>
              <a:rPr lang="it-IT" sz="2400" dirty="0" smtClean="0"/>
              <a:t>NEL CONTINUO </a:t>
            </a:r>
            <a:r>
              <a:rPr lang="it-IT" sz="2400" dirty="0"/>
              <a:t>DA </a:t>
            </a:r>
            <a:r>
              <a:rPr lang="it-IT" sz="2400" dirty="0" smtClean="0"/>
              <a:t>FLUSSI TELEMATICI</a:t>
            </a:r>
            <a:r>
              <a:rPr lang="it-IT" sz="2400" dirty="0"/>
              <a:t>. </a:t>
            </a:r>
          </a:p>
        </p:txBody>
      </p:sp>
      <p:sp>
        <p:nvSpPr>
          <p:cNvPr id="3" name="Rettangolo 2"/>
          <p:cNvSpPr/>
          <p:nvPr/>
        </p:nvSpPr>
        <p:spPr>
          <a:xfrm>
            <a:off x="804861" y="4469730"/>
            <a:ext cx="7305675" cy="1569660"/>
          </a:xfrm>
          <a:prstGeom prst="rect">
            <a:avLst/>
          </a:prstGeom>
        </p:spPr>
        <p:txBody>
          <a:bodyPr wrap="square">
            <a:spAutoFit/>
          </a:bodyPr>
          <a:lstStyle/>
          <a:p>
            <a:pPr algn="just"/>
            <a:r>
              <a:rPr lang="it-IT" sz="2400" dirty="0"/>
              <a:t>L’INTEGRAZIONE DEI DATI A LIVELLO DI </a:t>
            </a:r>
            <a:r>
              <a:rPr lang="it-IT" sz="2400" b="1" dirty="0"/>
              <a:t>SINGOLA UNITÀ </a:t>
            </a:r>
            <a:r>
              <a:rPr lang="it-IT" sz="2400" dirty="0"/>
              <a:t>CONSENTE UNA MINIMA </a:t>
            </a:r>
            <a:r>
              <a:rPr lang="it-IT" sz="2400" dirty="0" smtClean="0"/>
              <a:t>PERDITA INFORMATIVA </a:t>
            </a:r>
            <a:r>
              <a:rPr lang="it-IT" sz="2400" dirty="0"/>
              <a:t>PASSANDO DA DIVERSI LIVELLI DI DETTAGLIO TERRITORIALE </a:t>
            </a:r>
          </a:p>
        </p:txBody>
      </p:sp>
    </p:spTree>
    <p:extLst>
      <p:ext uri="{BB962C8B-B14F-4D97-AF65-F5344CB8AC3E}">
        <p14:creationId xmlns:p14="http://schemas.microsoft.com/office/powerpoint/2010/main" val="2052739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a:off x="1066800" y="948954"/>
            <a:ext cx="8077200" cy="0"/>
          </a:xfrm>
          <a:prstGeom prst="line">
            <a:avLst/>
          </a:prstGeom>
          <a:noFill/>
          <a:ln w="9525">
            <a:solidFill>
              <a:schemeClr val="bg2"/>
            </a:solidFill>
            <a:round/>
            <a:headEnd/>
            <a:tailEnd/>
          </a:ln>
        </p:spPr>
        <p:txBody>
          <a:bodyPr wrap="none" anchor="ctr"/>
          <a:lstStyle/>
          <a:p>
            <a:endParaRPr lang="it-IT"/>
          </a:p>
        </p:txBody>
      </p:sp>
      <p:sp>
        <p:nvSpPr>
          <p:cNvPr id="26628" name="Line 5"/>
          <p:cNvSpPr>
            <a:spLocks noChangeShapeType="1"/>
          </p:cNvSpPr>
          <p:nvPr/>
        </p:nvSpPr>
        <p:spPr bwMode="auto">
          <a:xfrm>
            <a:off x="1" y="838199"/>
            <a:ext cx="1616075" cy="139995"/>
          </a:xfrm>
          <a:prstGeom prst="line">
            <a:avLst/>
          </a:prstGeom>
          <a:noFill/>
          <a:ln w="9525">
            <a:solidFill>
              <a:schemeClr val="bg1"/>
            </a:solidFill>
            <a:round/>
            <a:headEnd/>
            <a:tailEnd/>
          </a:ln>
        </p:spPr>
        <p:txBody>
          <a:bodyPr wrap="none" anchor="ctr"/>
          <a:lstStyle/>
          <a:p>
            <a:endParaRPr lang="it-IT"/>
          </a:p>
        </p:txBody>
      </p:sp>
      <p:graphicFrame>
        <p:nvGraphicFramePr>
          <p:cNvPr id="4" name="Diagramma 3"/>
          <p:cNvGraphicFramePr/>
          <p:nvPr>
            <p:extLst>
              <p:ext uri="{D42A27DB-BD31-4B8C-83A1-F6EECF244321}">
                <p14:modId xmlns:p14="http://schemas.microsoft.com/office/powerpoint/2010/main" val="1762389949"/>
              </p:ext>
            </p:extLst>
          </p:nvPr>
        </p:nvGraphicFramePr>
        <p:xfrm>
          <a:off x="758133" y="787746"/>
          <a:ext cx="7707441" cy="5155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tangolo 1"/>
          <p:cNvSpPr/>
          <p:nvPr/>
        </p:nvSpPr>
        <p:spPr>
          <a:xfrm>
            <a:off x="758134" y="-59303"/>
            <a:ext cx="5072158" cy="523220"/>
          </a:xfrm>
          <a:prstGeom prst="rect">
            <a:avLst/>
          </a:prstGeom>
        </p:spPr>
        <p:txBody>
          <a:bodyPr wrap="none">
            <a:spAutoFit/>
          </a:bodyPr>
          <a:lstStyle/>
          <a:p>
            <a:r>
              <a:rPr lang="it-IT" sz="2800" b="1" dirty="0">
                <a:solidFill>
                  <a:schemeClr val="bg1"/>
                </a:solidFill>
                <a:latin typeface="Franklin Gothic Book" panose="020B0503020102020204" pitchFamily="34" charset="0"/>
              </a:rPr>
              <a:t>Gli indirizzi nel registro statistico</a:t>
            </a:r>
            <a:endParaRPr lang="en-GB" sz="2800" dirty="0">
              <a:latin typeface="Franklin Gothic Book" panose="020B0503020102020204" pitchFamily="34" charset="0"/>
            </a:endParaRPr>
          </a:p>
        </p:txBody>
      </p:sp>
    </p:spTree>
    <p:extLst>
      <p:ext uri="{BB962C8B-B14F-4D97-AF65-F5344CB8AC3E}">
        <p14:creationId xmlns:p14="http://schemas.microsoft.com/office/powerpoint/2010/main" val="11890485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82196" y="6435705"/>
            <a:ext cx="6785404" cy="400110"/>
          </a:xfrm>
          <a:prstGeom prst="rect">
            <a:avLst/>
          </a:prstGeom>
          <a:noFill/>
        </p:spPr>
        <p:txBody>
          <a:bodyPr wrap="square" rtlCol="0">
            <a:spAutoFit/>
          </a:bodyPr>
          <a:lstStyle/>
          <a:p>
            <a:r>
              <a:rPr lang="it-IT" sz="1000" dirty="0" smtClean="0">
                <a:solidFill>
                  <a:srgbClr val="505150"/>
                </a:solidFill>
              </a:rPr>
              <a:t>L’integrazione </a:t>
            </a:r>
            <a:r>
              <a:rPr lang="it-IT" sz="1000" dirty="0">
                <a:solidFill>
                  <a:srgbClr val="505150"/>
                </a:solidFill>
              </a:rPr>
              <a:t>del dato statistico e del dato geografico: dall'ANNCSU al Registro delle unità geografiche e territoriali</a:t>
            </a:r>
          </a:p>
          <a:p>
            <a:r>
              <a:rPr lang="it-IT" sz="1000" dirty="0" smtClean="0">
                <a:solidFill>
                  <a:srgbClr val="7F7F7F"/>
                </a:solidFill>
              </a:rPr>
              <a:t>Davide Fardelli – Roma – 25 maggio 2017</a:t>
            </a:r>
            <a:endParaRPr lang="it-IT" sz="1000" dirty="0">
              <a:solidFill>
                <a:srgbClr val="7F7F7F"/>
              </a:solidFill>
            </a:endParaRPr>
          </a:p>
        </p:txBody>
      </p:sp>
      <p:sp>
        <p:nvSpPr>
          <p:cNvPr id="3" name="Rettangolo 2"/>
          <p:cNvSpPr/>
          <p:nvPr/>
        </p:nvSpPr>
        <p:spPr>
          <a:xfrm>
            <a:off x="571499" y="933449"/>
            <a:ext cx="7934325" cy="3908762"/>
          </a:xfrm>
          <a:prstGeom prst="rect">
            <a:avLst/>
          </a:prstGeom>
        </p:spPr>
        <p:txBody>
          <a:bodyPr wrap="square">
            <a:spAutoFit/>
          </a:bodyPr>
          <a:lstStyle/>
          <a:p>
            <a:pPr algn="just">
              <a:spcBef>
                <a:spcPts val="600"/>
              </a:spcBef>
              <a:spcAft>
                <a:spcPts val="600"/>
              </a:spcAft>
            </a:pPr>
            <a:r>
              <a:rPr lang="it-IT" sz="2200" dirty="0" smtClean="0"/>
              <a:t>1. Difformità </a:t>
            </a:r>
            <a:r>
              <a:rPr lang="it-IT" sz="2200" dirty="0"/>
              <a:t>negli standard di assegnazione dei nomi </a:t>
            </a:r>
            <a:r>
              <a:rPr lang="it-IT" sz="2200" dirty="0" smtClean="0"/>
              <a:t>alle Aree di </a:t>
            </a:r>
            <a:r>
              <a:rPr lang="it-IT" sz="2200" dirty="0"/>
              <a:t>circolazione e dei </a:t>
            </a:r>
            <a:r>
              <a:rPr lang="it-IT" sz="2200" dirty="0" smtClean="0"/>
              <a:t>Numeri Civici;</a:t>
            </a:r>
            <a:endParaRPr lang="it-IT" sz="2200" dirty="0"/>
          </a:p>
          <a:p>
            <a:pPr algn="just">
              <a:spcBef>
                <a:spcPts val="600"/>
              </a:spcBef>
              <a:spcAft>
                <a:spcPts val="600"/>
              </a:spcAft>
            </a:pPr>
            <a:r>
              <a:rPr lang="it-IT" sz="2200" dirty="0"/>
              <a:t>2</a:t>
            </a:r>
            <a:r>
              <a:rPr lang="it-IT" sz="2200" dirty="0" smtClean="0"/>
              <a:t>. Completezza </a:t>
            </a:r>
            <a:r>
              <a:rPr lang="it-IT" sz="2200" dirty="0"/>
              <a:t>della assegnazione dei nomi alle aree </a:t>
            </a:r>
            <a:r>
              <a:rPr lang="it-IT" sz="2200" dirty="0" smtClean="0"/>
              <a:t>di circolazione </a:t>
            </a:r>
            <a:r>
              <a:rPr lang="it-IT" sz="2200" dirty="0"/>
              <a:t>e dei numeri </a:t>
            </a:r>
            <a:r>
              <a:rPr lang="it-IT" sz="2200" dirty="0" smtClean="0"/>
              <a:t>civici; </a:t>
            </a:r>
          </a:p>
          <a:p>
            <a:pPr algn="just">
              <a:spcBef>
                <a:spcPts val="600"/>
              </a:spcBef>
              <a:spcAft>
                <a:spcPts val="600"/>
              </a:spcAft>
            </a:pPr>
            <a:r>
              <a:rPr lang="it-IT" sz="2200" dirty="0" smtClean="0"/>
              <a:t>3. Allineamento </a:t>
            </a:r>
            <a:r>
              <a:rPr lang="it-IT" sz="2200" dirty="0"/>
              <a:t>dei dati dello stradario comunale con </a:t>
            </a:r>
            <a:r>
              <a:rPr lang="it-IT" sz="2200" dirty="0" smtClean="0"/>
              <a:t>la situazione </a:t>
            </a:r>
            <a:r>
              <a:rPr lang="it-IT" sz="2200" dirty="0"/>
              <a:t>fisica sul </a:t>
            </a:r>
            <a:r>
              <a:rPr lang="it-IT" sz="2200" dirty="0" smtClean="0"/>
              <a:t>territorio;</a:t>
            </a:r>
            <a:endParaRPr lang="it-IT" sz="2200" dirty="0"/>
          </a:p>
          <a:p>
            <a:pPr algn="just">
              <a:spcBef>
                <a:spcPts val="600"/>
              </a:spcBef>
              <a:spcAft>
                <a:spcPts val="600"/>
              </a:spcAft>
            </a:pPr>
            <a:r>
              <a:rPr lang="it-IT" sz="2200" dirty="0"/>
              <a:t>4</a:t>
            </a:r>
            <a:r>
              <a:rPr lang="it-IT" sz="2200" dirty="0" smtClean="0"/>
              <a:t>. La </a:t>
            </a:r>
            <a:r>
              <a:rPr lang="it-IT" sz="2200" dirty="0"/>
              <a:t>numerazione </a:t>
            </a:r>
            <a:r>
              <a:rPr lang="it-IT" sz="2200" dirty="0" smtClean="0"/>
              <a:t>interna;</a:t>
            </a:r>
            <a:endParaRPr lang="it-IT" sz="2200" dirty="0"/>
          </a:p>
          <a:p>
            <a:pPr algn="just">
              <a:spcBef>
                <a:spcPts val="600"/>
              </a:spcBef>
              <a:spcAft>
                <a:spcPts val="600"/>
              </a:spcAft>
            </a:pPr>
            <a:r>
              <a:rPr lang="it-IT" sz="2200" dirty="0"/>
              <a:t>5</a:t>
            </a:r>
            <a:r>
              <a:rPr lang="it-IT" sz="2200" dirty="0" smtClean="0"/>
              <a:t>. La </a:t>
            </a:r>
            <a:r>
              <a:rPr lang="it-IT" sz="2200" dirty="0"/>
              <a:t>disponibilità in formato </a:t>
            </a:r>
            <a:r>
              <a:rPr lang="it-IT" sz="2200" dirty="0" smtClean="0"/>
              <a:t>digitale;</a:t>
            </a:r>
            <a:endParaRPr lang="it-IT" sz="2200" dirty="0"/>
          </a:p>
          <a:p>
            <a:pPr algn="just">
              <a:spcBef>
                <a:spcPts val="600"/>
              </a:spcBef>
              <a:spcAft>
                <a:spcPts val="600"/>
              </a:spcAft>
            </a:pPr>
            <a:r>
              <a:rPr lang="it-IT" sz="2200" dirty="0"/>
              <a:t>6</a:t>
            </a:r>
            <a:r>
              <a:rPr lang="it-IT" sz="2200" dirty="0" smtClean="0"/>
              <a:t>. La </a:t>
            </a:r>
            <a:r>
              <a:rPr lang="it-IT" sz="2200" dirty="0"/>
              <a:t>geocodifica alla sezione di </a:t>
            </a:r>
            <a:r>
              <a:rPr lang="it-IT" sz="2200" dirty="0" smtClean="0"/>
              <a:t>censimento.</a:t>
            </a:r>
            <a:endParaRPr lang="it-IT" sz="2200" dirty="0"/>
          </a:p>
        </p:txBody>
      </p:sp>
      <p:sp>
        <p:nvSpPr>
          <p:cNvPr id="4" name="Rettangolo 3"/>
          <p:cNvSpPr/>
          <p:nvPr/>
        </p:nvSpPr>
        <p:spPr>
          <a:xfrm>
            <a:off x="792686" y="-67191"/>
            <a:ext cx="4936351" cy="523220"/>
          </a:xfrm>
          <a:prstGeom prst="rect">
            <a:avLst/>
          </a:prstGeom>
        </p:spPr>
        <p:txBody>
          <a:bodyPr wrap="none">
            <a:spAutoFit/>
          </a:bodyPr>
          <a:lstStyle/>
          <a:p>
            <a:r>
              <a:rPr lang="it-IT" sz="2800" b="1" dirty="0" smtClean="0">
                <a:solidFill>
                  <a:schemeClr val="bg1"/>
                </a:solidFill>
                <a:latin typeface="Franklin Gothic Book" panose="020B0503020102020204" pitchFamily="34" charset="0"/>
              </a:rPr>
              <a:t>Numerazione Civica: Le criticità</a:t>
            </a:r>
            <a:endParaRPr lang="it-IT" sz="28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589330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61A2BE3120D674DA36C11D6006822D4" ma:contentTypeVersion="1" ma:contentTypeDescription="Creare un nuovo documento." ma:contentTypeScope="" ma:versionID="761f6cd032b977bc7c5b1242b170000b">
  <xsd:schema xmlns:xsd="http://www.w3.org/2001/XMLSchema" xmlns:xs="http://www.w3.org/2001/XMLSchema" xmlns:p="http://schemas.microsoft.com/office/2006/metadata/properties" xmlns:ns2="c58f2efd-82a8-4ecf-b395-8c25e928921d" targetNamespace="http://schemas.microsoft.com/office/2006/metadata/properties" ma:root="true" ma:fieldsID="f82c29ce5e9934c286dce168b5049acf" ns2:_="">
    <xsd:import namespace="c58f2efd-82a8-4ecf-b395-8c25e928921d"/>
    <xsd:element name="properties">
      <xsd:complexType>
        <xsd:sequence>
          <xsd:element name="documentManagement">
            <xsd:complexType>
              <xsd:all>
                <xsd:element ref="ns2:Categoria"/>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2efd-82a8-4ecf-b395-8c25e928921d" elementFormDefault="qualified">
    <xsd:import namespace="http://schemas.microsoft.com/office/2006/documentManagement/types"/>
    <xsd:import namespace="http://schemas.microsoft.com/office/infopath/2007/PartnerControls"/>
    <xsd:element name="Categoria" ma:index="8" ma:displayName="Categoria" ma:default="Logo" ma:format="Dropdown" ma:internalName="Categoria">
      <xsd:simpleType>
        <xsd:restriction base="dms:Choice">
          <xsd:enumeration value="Logo"/>
          <xsd:enumeration value="Carta intestata con protocollo"/>
          <xsd:enumeration value="Carta intestata senza protocollo"/>
          <xsd:enumeration value="Power Point"/>
          <xsd:enumeration value="Libri digitali e cartacei"/>
          <xsd:enumeration value="Tavole di dati online"/>
          <xsd:enumeration value="Grafici interattivi"/>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ia xmlns="c58f2efd-82a8-4ecf-b395-8c25e928921d">Power Point</Categoria>
  </documentManagement>
</p:properties>
</file>

<file path=customXml/itemProps1.xml><?xml version="1.0" encoding="utf-8"?>
<ds:datastoreItem xmlns:ds="http://schemas.openxmlformats.org/officeDocument/2006/customXml" ds:itemID="{25A24F77-1209-4A99-9CFF-51B050B73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2efd-82a8-4ecf-b395-8c25e9289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999F8-4704-4EED-AE05-974A965AE8DC}">
  <ds:schemaRefs>
    <ds:schemaRef ds:uri="http://schemas.microsoft.com/sharepoint/v3/contenttype/forms"/>
  </ds:schemaRefs>
</ds:datastoreItem>
</file>

<file path=customXml/itemProps3.xml><?xml version="1.0" encoding="utf-8"?>
<ds:datastoreItem xmlns:ds="http://schemas.openxmlformats.org/officeDocument/2006/customXml" ds:itemID="{B620A1D6-52DE-416A-9BAC-FD73A4985CF9}">
  <ds:schemaRefs>
    <ds:schemaRef ds:uri="http://purl.org/dc/terms/"/>
    <ds:schemaRef ds:uri="http://purl.org/dc/dcmitype/"/>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c58f2efd-82a8-4ecf-b395-8c25e928921d"/>
  </ds:schemaRefs>
</ds:datastoreItem>
</file>

<file path=docProps/app.xml><?xml version="1.0" encoding="utf-8"?>
<Properties xmlns="http://schemas.openxmlformats.org/officeDocument/2006/extended-properties" xmlns:vt="http://schemas.openxmlformats.org/officeDocument/2006/docPropsVTypes">
  <TotalTime>1217</TotalTime>
  <Words>1139</Words>
  <Application>Microsoft Office PowerPoint</Application>
  <PresentationFormat>Presentazione su schermo (4:3)</PresentationFormat>
  <Paragraphs>183</Paragraphs>
  <Slides>15</Slides>
  <Notes>5</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15</vt:i4>
      </vt:variant>
    </vt:vector>
  </HeadingPairs>
  <TitlesOfParts>
    <vt:vector size="25" baseType="lpstr">
      <vt:lpstr>ＭＳ Ｐゴシック</vt:lpstr>
      <vt:lpstr>Arial</vt:lpstr>
      <vt:lpstr>Arial Black</vt:lpstr>
      <vt:lpstr>Calibri</vt:lpstr>
      <vt:lpstr>Franklin Gothic Book</vt:lpstr>
      <vt:lpstr>Franklin Gothic Medium Cond</vt:lpstr>
      <vt:lpstr>Times New Roman</vt:lpstr>
      <vt:lpstr>Wingdings</vt:lpstr>
      <vt:lpstr>copertina</vt:lpstr>
      <vt:lpstr>CorelDRAW</vt:lpstr>
      <vt:lpstr>Presentazione standard di PowerPoint</vt:lpstr>
      <vt:lpstr>Sistema Integrato dei Registri (SIR)</vt:lpstr>
      <vt:lpstr>Registro dei Luoghi (RSBL)</vt:lpstr>
      <vt:lpstr>Presentazione standard di PowerPoint</vt:lpstr>
      <vt:lpstr>Registro delle unità geografiche e territoriali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indirizzi nel registro statistico: il CUI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Dave</cp:lastModifiedBy>
  <cp:revision>72</cp:revision>
  <dcterms:created xsi:type="dcterms:W3CDTF">2012-12-11T11:00:35Z</dcterms:created>
  <dcterms:modified xsi:type="dcterms:W3CDTF">2017-05-24T23:20:12Z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0x010100661A2BE3120D674DA36C11D6006822D4</vt:lpwstr>
  </property>
</Properties>
</file>