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411" r:id="rId3"/>
    <p:sldId id="447" r:id="rId4"/>
    <p:sldId id="412" r:id="rId5"/>
    <p:sldId id="449" r:id="rId6"/>
    <p:sldId id="450" r:id="rId7"/>
    <p:sldId id="451" r:id="rId8"/>
    <p:sldId id="452" r:id="rId9"/>
    <p:sldId id="453" r:id="rId10"/>
    <p:sldId id="454" r:id="rId11"/>
    <p:sldId id="455" r:id="rId12"/>
    <p:sldId id="456" r:id="rId13"/>
    <p:sldId id="457" r:id="rId14"/>
    <p:sldId id="458" r:id="rId15"/>
    <p:sldId id="459" r:id="rId16"/>
    <p:sldId id="463" r:id="rId17"/>
    <p:sldId id="460" r:id="rId18"/>
    <p:sldId id="462" r:id="rId19"/>
    <p:sldId id="464" r:id="rId20"/>
    <p:sldId id="445" r:id="rId21"/>
  </p:sldIdLst>
  <p:sldSz cx="9144000" cy="6858000" type="screen4x3"/>
  <p:notesSz cx="6788150" cy="9923463"/>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54">
          <p15:clr>
            <a:srgbClr val="A4A3A4"/>
          </p15:clr>
        </p15:guide>
        <p15:guide id="2" pos="5759">
          <p15:clr>
            <a:srgbClr val="A4A3A4"/>
          </p15:clr>
        </p15:guide>
      </p15:sldGuideLst>
    </p:ext>
    <p:ext uri="{2D200454-40CA-4A62-9FC3-DE9A4176ACB9}">
      <p15:notesGuideLst xmlns="" xmlns:p15="http://schemas.microsoft.com/office/powerpoint/2012/main">
        <p15:guide id="1" orient="horz" pos="3125">
          <p15:clr>
            <a:srgbClr val="A4A3A4"/>
          </p15:clr>
        </p15:guide>
        <p15:guide id="2" pos="21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42A"/>
    <a:srgbClr val="E5CDD3"/>
    <a:srgbClr val="505150"/>
    <a:srgbClr val="E6E8E8"/>
    <a:srgbClr val="F0C2C2"/>
    <a:srgbClr val="F5EF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autoAdjust="0"/>
    <p:restoredTop sz="82057" autoAdjust="0"/>
  </p:normalViewPr>
  <p:slideViewPr>
    <p:cSldViewPr snapToGrid="0" snapToObjects="1" showGuides="1">
      <p:cViewPr>
        <p:scale>
          <a:sx n="100" d="100"/>
          <a:sy n="100" d="100"/>
        </p:scale>
        <p:origin x="-1944" y="-72"/>
      </p:cViewPr>
      <p:guideLst>
        <p:guide orient="horz" pos="1354"/>
        <p:guide pos="575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6" d="100"/>
          <a:sy n="76" d="100"/>
        </p:scale>
        <p:origin x="-2154" y="-96"/>
      </p:cViewPr>
      <p:guideLst>
        <p:guide orient="horz" pos="3125"/>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41531" cy="49617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5048" y="0"/>
            <a:ext cx="2941531" cy="496174"/>
          </a:xfrm>
          <a:prstGeom prst="rect">
            <a:avLst/>
          </a:prstGeom>
        </p:spPr>
        <p:txBody>
          <a:bodyPr vert="horz" lIns="91440" tIns="45720" rIns="91440" bIns="45720" rtlCol="0"/>
          <a:lstStyle>
            <a:lvl1pPr algn="r">
              <a:defRPr sz="1200"/>
            </a:lvl1pPr>
          </a:lstStyle>
          <a:p>
            <a:fld id="{7E49FF0A-399B-4939-A1B1-9809D5FC4DD7}" type="datetimeFigureOut">
              <a:rPr lang="it-IT" smtClean="0"/>
              <a:t>23/05/2017</a:t>
            </a:fld>
            <a:endParaRPr lang="it-IT"/>
          </a:p>
        </p:txBody>
      </p:sp>
      <p:sp>
        <p:nvSpPr>
          <p:cNvPr id="4" name="Segnaposto piè di pagina 3"/>
          <p:cNvSpPr>
            <a:spLocks noGrp="1"/>
          </p:cNvSpPr>
          <p:nvPr>
            <p:ph type="ftr" sz="quarter" idx="2"/>
          </p:nvPr>
        </p:nvSpPr>
        <p:spPr>
          <a:xfrm>
            <a:off x="2" y="9425567"/>
            <a:ext cx="2941531" cy="49617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5048" y="9425567"/>
            <a:ext cx="2941531" cy="496174"/>
          </a:xfrm>
          <a:prstGeom prst="rect">
            <a:avLst/>
          </a:prstGeom>
        </p:spPr>
        <p:txBody>
          <a:bodyPr vert="horz" lIns="91440" tIns="45720" rIns="91440" bIns="45720" rtlCol="0" anchor="b"/>
          <a:lstStyle>
            <a:lvl1pPr algn="r">
              <a:defRPr sz="1200"/>
            </a:lvl1pPr>
          </a:lstStyle>
          <a:p>
            <a:fld id="{1B8A0DC3-40DC-4D10-87B9-6DD905587776}" type="slidenum">
              <a:rPr lang="it-IT" smtClean="0"/>
              <a:t>‹N›</a:t>
            </a:fld>
            <a:endParaRPr lang="it-IT"/>
          </a:p>
        </p:txBody>
      </p:sp>
    </p:spTree>
    <p:extLst>
      <p:ext uri="{BB962C8B-B14F-4D97-AF65-F5344CB8AC3E}">
        <p14:creationId xmlns:p14="http://schemas.microsoft.com/office/powerpoint/2010/main" val="1655504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2941785" cy="496637"/>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5280" y="2"/>
            <a:ext cx="2941785" cy="496637"/>
          </a:xfrm>
          <a:prstGeom prst="rect">
            <a:avLst/>
          </a:prstGeom>
        </p:spPr>
        <p:txBody>
          <a:bodyPr vert="horz" lIns="91440" tIns="45720" rIns="91440" bIns="45720" rtlCol="0"/>
          <a:lstStyle>
            <a:lvl1pPr algn="r">
              <a:defRPr sz="1200"/>
            </a:lvl1pPr>
          </a:lstStyle>
          <a:p>
            <a:fld id="{CDC92C2F-1076-46E4-A327-F22BAF541F0E}" type="datetimeFigureOut">
              <a:rPr lang="it-IT" smtClean="0"/>
              <a:t>23/05/2017</a:t>
            </a:fld>
            <a:endParaRPr lang="it-IT"/>
          </a:p>
        </p:txBody>
      </p:sp>
      <p:sp>
        <p:nvSpPr>
          <p:cNvPr id="4" name="Segnaposto immagine diapositiva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8708" y="4713414"/>
            <a:ext cx="5430737" cy="4465094"/>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424508"/>
            <a:ext cx="2941785" cy="49663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5280" y="9424508"/>
            <a:ext cx="2941785" cy="496637"/>
          </a:xfrm>
          <a:prstGeom prst="rect">
            <a:avLst/>
          </a:prstGeom>
        </p:spPr>
        <p:txBody>
          <a:bodyPr vert="horz" lIns="91440" tIns="45720" rIns="91440" bIns="45720" rtlCol="0" anchor="b"/>
          <a:lstStyle>
            <a:lvl1pPr algn="r">
              <a:defRPr sz="1200"/>
            </a:lvl1pPr>
          </a:lstStyle>
          <a:p>
            <a:fld id="{4F11745C-B2B7-4CF8-A823-9D344BE02C24}" type="slidenum">
              <a:rPr lang="it-IT" smtClean="0"/>
              <a:t>‹N›</a:t>
            </a:fld>
            <a:endParaRPr lang="it-IT"/>
          </a:p>
        </p:txBody>
      </p:sp>
    </p:spTree>
    <p:extLst>
      <p:ext uri="{BB962C8B-B14F-4D97-AF65-F5344CB8AC3E}">
        <p14:creationId xmlns:p14="http://schemas.microsoft.com/office/powerpoint/2010/main" val="379153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11745C-B2B7-4CF8-A823-9D344BE02C24}" type="slidenum">
              <a:rPr lang="it-IT" smtClean="0"/>
              <a:t>1</a:t>
            </a:fld>
            <a:endParaRPr lang="it-IT"/>
          </a:p>
        </p:txBody>
      </p:sp>
    </p:spTree>
    <p:extLst>
      <p:ext uri="{BB962C8B-B14F-4D97-AF65-F5344CB8AC3E}">
        <p14:creationId xmlns:p14="http://schemas.microsoft.com/office/powerpoint/2010/main" val="444873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609600" indent="-609600">
              <a:buFontTx/>
              <a:buNone/>
            </a:pPr>
            <a:r>
              <a:rPr lang="it-IT" altLang="it-IT" i="1" u="sng" dirty="0" smtClean="0"/>
              <a:t>Ragionamento formale</a:t>
            </a:r>
            <a:r>
              <a:rPr lang="it-IT" altLang="it-IT" dirty="0" smtClean="0"/>
              <a:t> consiste nel manipolare strutture dati per dedurne di nuove, a fronte di specifiche regole di inferenza. </a:t>
            </a:r>
          </a:p>
          <a:p>
            <a:pPr defTabSz="901873">
              <a:defRPr/>
            </a:pPr>
            <a:endParaRPr lang="it-IT" dirty="0" smtClean="0"/>
          </a:p>
          <a:p>
            <a:pPr>
              <a:buFontTx/>
              <a:buNone/>
            </a:pPr>
            <a:r>
              <a:rPr lang="it-IT" altLang="it-IT" dirty="0" smtClean="0"/>
              <a:t>Le</a:t>
            </a:r>
            <a:r>
              <a:rPr lang="it-IT" altLang="it-IT" i="1" dirty="0" smtClean="0"/>
              <a:t> procedure di inferenza </a:t>
            </a:r>
            <a:r>
              <a:rPr lang="it-IT" altLang="it-IT" dirty="0" smtClean="0"/>
              <a:t>permettono di ragionare a partire dalla conoscenza codificata</a:t>
            </a:r>
          </a:p>
          <a:p>
            <a:pPr>
              <a:buFontTx/>
              <a:buNone/>
            </a:pPr>
            <a:r>
              <a:rPr lang="it-IT" altLang="it-IT" dirty="0" smtClean="0"/>
              <a:t>Le </a:t>
            </a:r>
            <a:r>
              <a:rPr lang="it-IT" altLang="it-IT" i="1" dirty="0" smtClean="0"/>
              <a:t>procedura di inferenza</a:t>
            </a:r>
            <a:r>
              <a:rPr lang="it-IT" altLang="it-IT" dirty="0" smtClean="0"/>
              <a:t> devono essere efficienti (ed efficaci) indipendentemente dalla tipologia di rappresentazione della conoscenza</a:t>
            </a:r>
          </a:p>
          <a:p>
            <a:pPr>
              <a:buFontTx/>
              <a:buNone/>
            </a:pPr>
            <a:r>
              <a:rPr lang="it-IT" altLang="it-IT" dirty="0" smtClean="0"/>
              <a:t>Le</a:t>
            </a:r>
            <a:r>
              <a:rPr lang="it-IT" altLang="it-IT" i="1" dirty="0" smtClean="0"/>
              <a:t> procedure di inferenza </a:t>
            </a:r>
            <a:r>
              <a:rPr lang="it-IT" altLang="it-IT" dirty="0" smtClean="0"/>
              <a:t>trovano le soluzioni al problema</a:t>
            </a:r>
          </a:p>
          <a:p>
            <a:pPr defTabSz="901873">
              <a:defRPr/>
            </a:pPr>
            <a:endParaRPr lang="it-IT" dirty="0" smtClean="0"/>
          </a:p>
          <a:p>
            <a:pPr>
              <a:buFontTx/>
              <a:buNone/>
            </a:pPr>
            <a:r>
              <a:rPr lang="it-IT" altLang="it-IT" dirty="0" smtClean="0"/>
              <a:t>Si </a:t>
            </a:r>
            <a:r>
              <a:rPr lang="it-IT" altLang="it-IT" b="1" i="1" u="sng" dirty="0" smtClean="0"/>
              <a:t>riconosce</a:t>
            </a:r>
            <a:r>
              <a:rPr lang="it-IT" altLang="it-IT" dirty="0" smtClean="0"/>
              <a:t> un oggetto tramite le percezioni fisiche ad esso collegate (</a:t>
            </a:r>
            <a:r>
              <a:rPr lang="it-IT" altLang="it-IT" i="1" dirty="0" smtClean="0"/>
              <a:t>oggetto ovale, dim.7*3.5 cm, buccia sottile marrone scuro, su banco </a:t>
            </a:r>
            <a:r>
              <a:rPr lang="it-IT" altLang="it-IT" i="1" dirty="0" err="1" smtClean="0"/>
              <a:t>fruttivend</a:t>
            </a:r>
            <a:r>
              <a:rPr lang="it-IT" altLang="it-IT" dirty="0" smtClean="0"/>
              <a:t>.)</a:t>
            </a:r>
          </a:p>
          <a:p>
            <a:pPr>
              <a:buFontTx/>
              <a:buNone/>
            </a:pPr>
            <a:r>
              <a:rPr lang="it-IT" altLang="it-IT" dirty="0" smtClean="0"/>
              <a:t>Si </a:t>
            </a:r>
            <a:r>
              <a:rPr lang="it-IT" altLang="it-IT" b="1" i="1" u="sng" dirty="0" smtClean="0"/>
              <a:t>inferisce</a:t>
            </a:r>
            <a:r>
              <a:rPr lang="it-IT" altLang="it-IT" dirty="0" smtClean="0"/>
              <a:t> l’appartenenza dello specifico oggetto ad una categoria dalle sue proprietà così come percepite (</a:t>
            </a:r>
            <a:r>
              <a:rPr lang="it-IT" altLang="it-IT" i="1" dirty="0" smtClean="0"/>
              <a:t>frutta di tipo kiwi</a:t>
            </a:r>
            <a:r>
              <a:rPr lang="it-IT" altLang="it-IT" dirty="0" smtClean="0"/>
              <a:t>)</a:t>
            </a:r>
          </a:p>
          <a:p>
            <a:pPr>
              <a:buFontTx/>
              <a:buNone/>
            </a:pPr>
            <a:r>
              <a:rPr lang="it-IT" altLang="it-IT" dirty="0" smtClean="0"/>
              <a:t>Si usa la conoscenza sulla categoria per </a:t>
            </a:r>
            <a:r>
              <a:rPr lang="it-IT" altLang="it-IT" b="1" i="1" u="sng" dirty="0" smtClean="0"/>
              <a:t>predire</a:t>
            </a:r>
            <a:r>
              <a:rPr lang="it-IT" altLang="it-IT" dirty="0" smtClean="0"/>
              <a:t> ulteriori proprietà dello specifico oggetto (</a:t>
            </a:r>
            <a:r>
              <a:rPr lang="it-IT" altLang="it-IT" i="1" dirty="0" smtClean="0"/>
              <a:t>ricco di vitamina C, aiuta a prevenire l’influenza</a:t>
            </a:r>
            <a:r>
              <a:rPr lang="it-IT" altLang="it-IT" dirty="0" smtClean="0"/>
              <a:t>)</a:t>
            </a:r>
          </a:p>
          <a:p>
            <a:pPr defTabSz="901873">
              <a:defRPr/>
            </a:pPr>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10</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smtClean="0"/>
              <a:t>Would a possible solution can be this?</a:t>
            </a:r>
          </a:p>
          <a:p>
            <a:endParaRPr lang="it-IT" sz="1200" dirty="0" smtClean="0"/>
          </a:p>
          <a:p>
            <a:r>
              <a:rPr lang="it-IT" sz="1200" dirty="0" err="1" smtClean="0"/>
              <a:t>We</a:t>
            </a:r>
            <a:r>
              <a:rPr lang="it-IT" sz="1200" dirty="0" smtClean="0"/>
              <a:t> can </a:t>
            </a:r>
            <a:r>
              <a:rPr lang="it-IT" sz="1200" dirty="0" err="1" smtClean="0"/>
              <a:t>see</a:t>
            </a:r>
            <a:r>
              <a:rPr lang="it-IT" sz="1200" dirty="0" smtClean="0"/>
              <a:t> </a:t>
            </a:r>
            <a:r>
              <a:rPr lang="it-IT" sz="1200" dirty="0" err="1" smtClean="0"/>
              <a:t>that</a:t>
            </a:r>
            <a:r>
              <a:rPr lang="it-IT" sz="1200" dirty="0" smtClean="0"/>
              <a:t> the data </a:t>
            </a:r>
            <a:r>
              <a:rPr lang="it-IT" sz="1200" dirty="0" err="1" smtClean="0"/>
              <a:t>virtualization</a:t>
            </a:r>
            <a:r>
              <a:rPr lang="it-IT" sz="1200" dirty="0" smtClean="0"/>
              <a:t> server </a:t>
            </a:r>
            <a:r>
              <a:rPr lang="it-IT" sz="1200" dirty="0" err="1" smtClean="0"/>
              <a:t>integrates</a:t>
            </a:r>
            <a:r>
              <a:rPr lang="it-IT" sz="1200" dirty="0" smtClean="0"/>
              <a:t> </a:t>
            </a:r>
            <a:r>
              <a:rPr lang="it-IT" sz="1200" dirty="0" err="1" smtClean="0"/>
              <a:t>different</a:t>
            </a:r>
            <a:r>
              <a:rPr lang="it-IT" sz="1200" dirty="0" smtClean="0"/>
              <a:t> </a:t>
            </a:r>
            <a:r>
              <a:rPr lang="it-IT" sz="1200" dirty="0" err="1" smtClean="0"/>
              <a:t>sources</a:t>
            </a:r>
            <a:r>
              <a:rPr lang="it-IT" sz="1200" dirty="0" smtClean="0"/>
              <a:t> </a:t>
            </a:r>
            <a:r>
              <a:rPr lang="it-IT" sz="1200" dirty="0" err="1" smtClean="0"/>
              <a:t>as</a:t>
            </a:r>
            <a:r>
              <a:rPr lang="it-IT" sz="1200" dirty="0" smtClean="0"/>
              <a:t> data </a:t>
            </a:r>
            <a:r>
              <a:rPr lang="it-IT" sz="1200" dirty="0" err="1" smtClean="0"/>
              <a:t>warehouse</a:t>
            </a:r>
            <a:r>
              <a:rPr lang="it-IT" sz="1200" dirty="0" smtClean="0"/>
              <a:t>, data </a:t>
            </a:r>
            <a:r>
              <a:rPr lang="it-IT" sz="1200" dirty="0" err="1" smtClean="0"/>
              <a:t>mart</a:t>
            </a:r>
            <a:r>
              <a:rPr lang="it-IT" sz="1200" dirty="0" smtClean="0"/>
              <a:t>, big data </a:t>
            </a:r>
            <a:r>
              <a:rPr lang="it-IT" sz="1200" dirty="0" err="1" smtClean="0"/>
              <a:t>store</a:t>
            </a:r>
            <a:r>
              <a:rPr lang="it-IT" sz="1200" baseline="0" dirty="0" smtClean="0"/>
              <a:t>, </a:t>
            </a:r>
            <a:r>
              <a:rPr lang="it-IT" sz="1200" baseline="0" dirty="0" err="1" smtClean="0"/>
              <a:t>our</a:t>
            </a:r>
            <a:r>
              <a:rPr lang="it-IT" sz="1200" baseline="0" dirty="0" smtClean="0"/>
              <a:t> </a:t>
            </a:r>
            <a:r>
              <a:rPr lang="it-IT" sz="1200" baseline="0" dirty="0" err="1" smtClean="0"/>
              <a:t>system</a:t>
            </a:r>
            <a:r>
              <a:rPr lang="it-IT" sz="1200" baseline="0" dirty="0" smtClean="0"/>
              <a:t> of </a:t>
            </a:r>
            <a:r>
              <a:rPr lang="it-IT" sz="1200" baseline="0" dirty="0" err="1" smtClean="0"/>
              <a:t>registers</a:t>
            </a:r>
            <a:r>
              <a:rPr lang="it-IT" sz="1200" baseline="0" dirty="0" smtClean="0"/>
              <a:t> and so on, </a:t>
            </a:r>
            <a:r>
              <a:rPr lang="it-IT" sz="1200" baseline="0" dirty="0" err="1" smtClean="0"/>
              <a:t>showing</a:t>
            </a:r>
            <a:r>
              <a:rPr lang="it-IT" sz="1200" baseline="0" dirty="0" smtClean="0"/>
              <a:t> </a:t>
            </a:r>
            <a:r>
              <a:rPr lang="it-IT" sz="1200" baseline="0" dirty="0" err="1" smtClean="0"/>
              <a:t>them</a:t>
            </a:r>
            <a:r>
              <a:rPr lang="it-IT" sz="1200" baseline="0" dirty="0" smtClean="0"/>
              <a:t> </a:t>
            </a:r>
            <a:r>
              <a:rPr lang="it-IT" sz="1200" baseline="0" dirty="0" err="1" smtClean="0"/>
              <a:t>as</a:t>
            </a:r>
            <a:r>
              <a:rPr lang="it-IT" sz="1200" baseline="0" dirty="0" smtClean="0"/>
              <a:t> a </a:t>
            </a:r>
            <a:r>
              <a:rPr lang="it-IT" sz="1200" baseline="0" dirty="0" err="1" smtClean="0"/>
              <a:t>unifed</a:t>
            </a:r>
            <a:r>
              <a:rPr lang="it-IT" sz="1200" baseline="0" dirty="0" smtClean="0"/>
              <a:t> (</a:t>
            </a:r>
            <a:r>
              <a:rPr lang="it-IT" sz="1200" baseline="0" dirty="0" err="1" smtClean="0"/>
              <a:t>uneft</a:t>
            </a:r>
            <a:r>
              <a:rPr lang="it-IT" sz="1200" baseline="0" dirty="0" smtClean="0"/>
              <a:t>) </a:t>
            </a:r>
            <a:r>
              <a:rPr lang="it-IT" sz="1200" baseline="0" dirty="0" err="1" smtClean="0"/>
              <a:t>view</a:t>
            </a:r>
            <a:r>
              <a:rPr lang="it-IT" sz="1200" baseline="0" dirty="0" smtClean="0"/>
              <a:t> of data </a:t>
            </a:r>
            <a:r>
              <a:rPr lang="it-IT" sz="1200" baseline="0" dirty="0" err="1" smtClean="0"/>
              <a:t>macking</a:t>
            </a:r>
            <a:r>
              <a:rPr lang="it-IT" sz="1200" baseline="0" dirty="0" smtClean="0"/>
              <a:t> on-the-</a:t>
            </a:r>
            <a:r>
              <a:rPr lang="it-IT" sz="1200" baseline="0" dirty="0" err="1" smtClean="0"/>
              <a:t>fly</a:t>
            </a:r>
            <a:r>
              <a:rPr lang="it-IT" sz="1200" baseline="0" dirty="0" smtClean="0"/>
              <a:t> SQL </a:t>
            </a:r>
            <a:r>
              <a:rPr lang="it-IT" sz="1200" baseline="0" dirty="0" err="1" smtClean="0"/>
              <a:t>query</a:t>
            </a:r>
            <a:r>
              <a:rPr lang="it-IT" sz="1200" baseline="0" dirty="0" smtClean="0"/>
              <a:t> </a:t>
            </a:r>
            <a:r>
              <a:rPr lang="it-IT" sz="1200" baseline="0" dirty="0" err="1" smtClean="0"/>
              <a:t>that</a:t>
            </a:r>
            <a:r>
              <a:rPr lang="it-IT" sz="1200" baseline="0" dirty="0" smtClean="0"/>
              <a:t> </a:t>
            </a:r>
            <a:r>
              <a:rPr lang="it-IT" sz="1200" baseline="0" dirty="0" err="1" smtClean="0"/>
              <a:t>is</a:t>
            </a:r>
            <a:r>
              <a:rPr lang="it-IT" sz="1200" baseline="0" dirty="0" smtClean="0"/>
              <a:t> </a:t>
            </a:r>
            <a:r>
              <a:rPr lang="it-IT" sz="1200" baseline="0" dirty="0" err="1" smtClean="0"/>
              <a:t>all</a:t>
            </a:r>
            <a:r>
              <a:rPr lang="it-IT" sz="1200" baseline="0" dirty="0" smtClean="0"/>
              <a:t> the </a:t>
            </a:r>
            <a:r>
              <a:rPr lang="it-IT" sz="1200" baseline="0" dirty="0" err="1" smtClean="0"/>
              <a:t>different</a:t>
            </a:r>
            <a:r>
              <a:rPr lang="it-IT" sz="1200" baseline="0" dirty="0" smtClean="0"/>
              <a:t> </a:t>
            </a:r>
            <a:r>
              <a:rPr lang="it-IT" sz="1200" baseline="0" dirty="0" err="1" smtClean="0"/>
              <a:t>sources</a:t>
            </a:r>
            <a:r>
              <a:rPr lang="it-IT" sz="1200" baseline="0" dirty="0" smtClean="0"/>
              <a:t> can be </a:t>
            </a:r>
            <a:r>
              <a:rPr lang="it-IT" sz="1200" baseline="0" dirty="0" err="1" smtClean="0"/>
              <a:t>seen</a:t>
            </a:r>
            <a:r>
              <a:rPr lang="it-IT" sz="1200" baseline="0" dirty="0" smtClean="0"/>
              <a:t> </a:t>
            </a:r>
            <a:r>
              <a:rPr lang="it-IT" sz="1200" baseline="0" dirty="0" err="1" smtClean="0"/>
              <a:t>as</a:t>
            </a:r>
            <a:r>
              <a:rPr lang="it-IT" sz="1200" baseline="0" dirty="0" smtClean="0"/>
              <a:t> an SQL DB.</a:t>
            </a:r>
          </a:p>
          <a:p>
            <a:endParaRPr lang="it-IT" sz="1200" baseline="0" dirty="0" smtClean="0"/>
          </a:p>
          <a:p>
            <a:r>
              <a:rPr lang="it-IT" sz="1200" baseline="0" dirty="0" smtClean="0"/>
              <a:t>The </a:t>
            </a:r>
            <a:r>
              <a:rPr lang="it-IT" sz="1200" baseline="0" dirty="0" err="1" smtClean="0"/>
              <a:t>upper</a:t>
            </a:r>
            <a:r>
              <a:rPr lang="it-IT" sz="1200" baseline="0" dirty="0" smtClean="0"/>
              <a:t> </a:t>
            </a:r>
            <a:r>
              <a:rPr lang="it-IT" sz="1200" baseline="0" dirty="0" err="1" smtClean="0"/>
              <a:t>layer</a:t>
            </a:r>
            <a:r>
              <a:rPr lang="it-IT" sz="1200" baseline="0" dirty="0" smtClean="0"/>
              <a:t> </a:t>
            </a:r>
            <a:r>
              <a:rPr lang="it-IT" sz="1200" baseline="0" dirty="0" err="1" smtClean="0"/>
              <a:t>allows</a:t>
            </a:r>
            <a:r>
              <a:rPr lang="it-IT" sz="1200" baseline="0" dirty="0" smtClean="0"/>
              <a:t> to </a:t>
            </a:r>
            <a:r>
              <a:rPr lang="it-IT" sz="1200" baseline="0" dirty="0" err="1" smtClean="0"/>
              <a:t>have</a:t>
            </a:r>
            <a:r>
              <a:rPr lang="it-IT" sz="1200" baseline="0" dirty="0" smtClean="0"/>
              <a:t> the </a:t>
            </a:r>
            <a:r>
              <a:rPr lang="it-IT" sz="1200" baseline="0" dirty="0" err="1" smtClean="0"/>
              <a:t>classic</a:t>
            </a:r>
            <a:r>
              <a:rPr lang="it-IT" sz="1200" baseline="0" dirty="0" smtClean="0"/>
              <a:t> </a:t>
            </a:r>
            <a:r>
              <a:rPr lang="it-IT" sz="1200" baseline="0" dirty="0" err="1" smtClean="0"/>
              <a:t>analytics</a:t>
            </a:r>
            <a:r>
              <a:rPr lang="it-IT" sz="1200" baseline="0" dirty="0" smtClean="0"/>
              <a:t> and reporting </a:t>
            </a:r>
            <a:r>
              <a:rPr lang="it-IT" sz="1200" baseline="0" dirty="0" err="1" smtClean="0"/>
              <a:t>softwares</a:t>
            </a:r>
            <a:r>
              <a:rPr lang="it-IT" sz="1200" baseline="0" dirty="0" smtClean="0"/>
              <a:t> and to </a:t>
            </a:r>
            <a:r>
              <a:rPr lang="it-IT" sz="1200" baseline="0" dirty="0" err="1" smtClean="0"/>
              <a:t>interface</a:t>
            </a:r>
            <a:r>
              <a:rPr lang="it-IT" sz="1200" baseline="0" dirty="0" smtClean="0"/>
              <a:t> data with the OBDM </a:t>
            </a:r>
            <a:r>
              <a:rPr lang="it-IT" sz="1200" baseline="0" dirty="0" err="1" smtClean="0"/>
              <a:t>system</a:t>
            </a:r>
            <a:r>
              <a:rPr lang="it-IT" sz="1200" baseline="0" dirty="0" smtClean="0"/>
              <a:t>.</a:t>
            </a:r>
            <a:endParaRPr lang="it-IT" sz="1200"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11</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t>Here </a:t>
            </a:r>
            <a:r>
              <a:rPr lang="it-IT" sz="1200" dirty="0" err="1" smtClean="0"/>
              <a:t>we</a:t>
            </a:r>
            <a:r>
              <a:rPr lang="it-IT" sz="1200" dirty="0" smtClean="0"/>
              <a:t> </a:t>
            </a:r>
            <a:r>
              <a:rPr lang="it-IT" sz="1200" dirty="0" err="1" smtClean="0"/>
              <a:t>summerized</a:t>
            </a:r>
            <a:r>
              <a:rPr lang="it-IT" sz="1200" dirty="0" smtClean="0"/>
              <a:t> the </a:t>
            </a:r>
            <a:r>
              <a:rPr lang="it-IT" sz="1200" dirty="0" err="1" smtClean="0"/>
              <a:t>main</a:t>
            </a:r>
            <a:r>
              <a:rPr lang="it-IT" sz="1200" dirty="0" smtClean="0"/>
              <a:t> </a:t>
            </a:r>
            <a:r>
              <a:rPr lang="it-IT" sz="1200" dirty="0" err="1" smtClean="0"/>
              <a:t>advantagies</a:t>
            </a:r>
            <a:r>
              <a:rPr lang="it-IT" sz="1200" dirty="0" smtClean="0"/>
              <a:t> of</a:t>
            </a:r>
            <a:r>
              <a:rPr lang="it-IT" sz="1200" baseline="0" dirty="0" smtClean="0"/>
              <a:t> </a:t>
            </a:r>
            <a:r>
              <a:rPr lang="it-IT" sz="1200" baseline="0" dirty="0" err="1" smtClean="0"/>
              <a:t>having</a:t>
            </a:r>
            <a:r>
              <a:rPr lang="it-IT" sz="1200" baseline="0" dirty="0" smtClean="0"/>
              <a:t> an </a:t>
            </a:r>
            <a:r>
              <a:rPr lang="it-IT" sz="1200" baseline="0" dirty="0" err="1" smtClean="0"/>
              <a:t>ontology</a:t>
            </a:r>
            <a:r>
              <a:rPr lang="it-IT" sz="1200" baseline="0" dirty="0" smtClean="0"/>
              <a:t> </a:t>
            </a:r>
            <a:r>
              <a:rPr lang="it-IT" sz="1200" baseline="0" dirty="0" err="1" smtClean="0"/>
              <a:t>approach</a:t>
            </a:r>
            <a:r>
              <a:rPr lang="it-IT" sz="1200" baseline="0" dirty="0" smtClean="0"/>
              <a:t> </a:t>
            </a:r>
            <a:r>
              <a:rPr lang="it-IT" sz="1200" baseline="0" dirty="0" err="1" smtClean="0"/>
              <a:t>these</a:t>
            </a:r>
            <a:r>
              <a:rPr lang="it-IT" sz="1200" baseline="0" dirty="0" smtClean="0"/>
              <a:t> are: </a:t>
            </a:r>
          </a:p>
          <a:p>
            <a:endParaRPr lang="it-IT" sz="1200" baseline="0" dirty="0" smtClean="0"/>
          </a:p>
          <a:p>
            <a:r>
              <a:rPr lang="it-IT" sz="1200" baseline="0" dirty="0" err="1" smtClean="0"/>
              <a:t>provide</a:t>
            </a:r>
            <a:r>
              <a:rPr lang="it-IT" sz="1200" baseline="0" dirty="0" smtClean="0"/>
              <a:t> </a:t>
            </a:r>
            <a:r>
              <a:rPr lang="it-IT" sz="1200" baseline="0" dirty="0" err="1" smtClean="0"/>
              <a:t>services</a:t>
            </a:r>
            <a:r>
              <a:rPr lang="it-IT" sz="1200" baseline="0" dirty="0" smtClean="0"/>
              <a:t> to data </a:t>
            </a:r>
            <a:r>
              <a:rPr lang="it-IT" sz="1200" baseline="0" dirty="0" err="1" smtClean="0"/>
              <a:t>users</a:t>
            </a:r>
            <a:r>
              <a:rPr lang="it-IT" sz="1200" baseline="0" dirty="0" smtClean="0"/>
              <a:t>, </a:t>
            </a:r>
            <a:r>
              <a:rPr lang="it-IT" sz="1200" baseline="0" dirty="0" err="1" smtClean="0"/>
              <a:t>sementically</a:t>
            </a:r>
            <a:r>
              <a:rPr lang="it-IT" sz="1200" baseline="0" dirty="0" smtClean="0"/>
              <a:t> integrate data </a:t>
            </a:r>
            <a:r>
              <a:rPr lang="it-IT" sz="1200" baseline="0" dirty="0" err="1" smtClean="0"/>
              <a:t>allowing</a:t>
            </a:r>
            <a:r>
              <a:rPr lang="it-IT" sz="1200" baseline="0" dirty="0" smtClean="0"/>
              <a:t> the </a:t>
            </a:r>
            <a:r>
              <a:rPr lang="it-IT" sz="1200" baseline="0" dirty="0" err="1" smtClean="0"/>
              <a:t>coexistence</a:t>
            </a:r>
            <a:r>
              <a:rPr lang="it-IT" sz="1200" baseline="0" dirty="0" smtClean="0"/>
              <a:t> of </a:t>
            </a:r>
            <a:r>
              <a:rPr lang="it-IT" sz="1200" baseline="0" dirty="0" err="1" smtClean="0"/>
              <a:t>different</a:t>
            </a:r>
            <a:r>
              <a:rPr lang="it-IT" sz="1200" baseline="0" dirty="0" smtClean="0"/>
              <a:t> </a:t>
            </a:r>
            <a:r>
              <a:rPr lang="it-IT" sz="1200" baseline="0" dirty="0" err="1" smtClean="0"/>
              <a:t>definition</a:t>
            </a:r>
            <a:r>
              <a:rPr lang="it-IT" sz="1200" baseline="0" dirty="0" smtClean="0"/>
              <a:t> of a </a:t>
            </a:r>
            <a:r>
              <a:rPr lang="it-IT" sz="1200" baseline="0" dirty="0" err="1" smtClean="0"/>
              <a:t>concept</a:t>
            </a:r>
            <a:r>
              <a:rPr lang="it-IT" sz="1200" baseline="0" dirty="0" smtClean="0"/>
              <a:t>, and </a:t>
            </a:r>
            <a:r>
              <a:rPr lang="it-IT" sz="1200" baseline="0" dirty="0" err="1" smtClean="0"/>
              <a:t>giving</a:t>
            </a:r>
            <a:r>
              <a:rPr lang="it-IT" sz="1200" baseline="0" dirty="0" smtClean="0"/>
              <a:t> </a:t>
            </a:r>
            <a:r>
              <a:rPr lang="it-IT" sz="1200" baseline="0" dirty="0" err="1" smtClean="0"/>
              <a:t>reasoning</a:t>
            </a:r>
            <a:r>
              <a:rPr lang="it-IT" sz="1200" baseline="0" dirty="0" smtClean="0"/>
              <a:t> </a:t>
            </a:r>
            <a:r>
              <a:rPr lang="it-IT" sz="1200" baseline="0" dirty="0" err="1" smtClean="0"/>
              <a:t>capability</a:t>
            </a:r>
            <a:r>
              <a:rPr lang="it-IT" sz="1200" baseline="0" dirty="0" smtClean="0"/>
              <a:t> </a:t>
            </a:r>
            <a:r>
              <a:rPr lang="it-IT" sz="1200" baseline="0" dirty="0" err="1" smtClean="0"/>
              <a:t>that</a:t>
            </a:r>
            <a:r>
              <a:rPr lang="it-IT" sz="1200" baseline="0" dirty="0" smtClean="0"/>
              <a:t> </a:t>
            </a:r>
            <a:r>
              <a:rPr lang="it-IT" sz="1200" baseline="0" dirty="0" err="1" smtClean="0"/>
              <a:t>permits</a:t>
            </a:r>
            <a:r>
              <a:rPr lang="it-IT" sz="1200" baseline="0" dirty="0" smtClean="0"/>
              <a:t> to </a:t>
            </a:r>
            <a:r>
              <a:rPr lang="it-IT" sz="1200" baseline="0" dirty="0" err="1" smtClean="0"/>
              <a:t>statistical</a:t>
            </a:r>
            <a:r>
              <a:rPr lang="it-IT" sz="1200" baseline="0" dirty="0" smtClean="0"/>
              <a:t> </a:t>
            </a:r>
            <a:r>
              <a:rPr lang="it-IT" sz="1200" baseline="0" dirty="0" err="1" smtClean="0"/>
              <a:t>users</a:t>
            </a:r>
            <a:r>
              <a:rPr lang="it-IT" sz="1200" baseline="0" dirty="0" smtClean="0"/>
              <a:t> to </a:t>
            </a:r>
            <a:r>
              <a:rPr lang="it-IT" sz="1200" baseline="0" dirty="0" err="1" smtClean="0"/>
              <a:t>infer</a:t>
            </a:r>
            <a:r>
              <a:rPr lang="it-IT" sz="1200" baseline="0" dirty="0" smtClean="0"/>
              <a:t> </a:t>
            </a:r>
            <a:r>
              <a:rPr lang="it-IT" sz="1200" baseline="0" dirty="0" err="1" smtClean="0"/>
              <a:t>implicit</a:t>
            </a:r>
            <a:r>
              <a:rPr lang="it-IT" sz="1200" baseline="0" dirty="0" smtClean="0"/>
              <a:t> </a:t>
            </a:r>
            <a:r>
              <a:rPr lang="it-IT" sz="1200" baseline="0" dirty="0" err="1" smtClean="0"/>
              <a:t>informations</a:t>
            </a:r>
            <a:r>
              <a:rPr lang="it-IT" sz="1200" baseline="0" dirty="0" smtClean="0"/>
              <a:t>. </a:t>
            </a:r>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12</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t>Here </a:t>
            </a:r>
            <a:r>
              <a:rPr lang="it-IT" sz="1200" dirty="0" err="1" smtClean="0"/>
              <a:t>we</a:t>
            </a:r>
            <a:r>
              <a:rPr lang="it-IT" sz="1200" dirty="0" smtClean="0"/>
              <a:t> </a:t>
            </a:r>
            <a:r>
              <a:rPr lang="it-IT" sz="1200" dirty="0" err="1" smtClean="0"/>
              <a:t>summerized</a:t>
            </a:r>
            <a:r>
              <a:rPr lang="it-IT" sz="1200" dirty="0" smtClean="0"/>
              <a:t> the </a:t>
            </a:r>
            <a:r>
              <a:rPr lang="it-IT" sz="1200" dirty="0" err="1" smtClean="0"/>
              <a:t>main</a:t>
            </a:r>
            <a:r>
              <a:rPr lang="it-IT" sz="1200" dirty="0" smtClean="0"/>
              <a:t> </a:t>
            </a:r>
            <a:r>
              <a:rPr lang="it-IT" sz="1200" dirty="0" err="1" smtClean="0"/>
              <a:t>advantagies</a:t>
            </a:r>
            <a:r>
              <a:rPr lang="it-IT" sz="1200" dirty="0" smtClean="0"/>
              <a:t> of</a:t>
            </a:r>
            <a:r>
              <a:rPr lang="it-IT" sz="1200" baseline="0" dirty="0" smtClean="0"/>
              <a:t> </a:t>
            </a:r>
            <a:r>
              <a:rPr lang="it-IT" sz="1200" baseline="0" dirty="0" err="1" smtClean="0"/>
              <a:t>having</a:t>
            </a:r>
            <a:r>
              <a:rPr lang="it-IT" sz="1200" baseline="0" dirty="0" smtClean="0"/>
              <a:t> an </a:t>
            </a:r>
            <a:r>
              <a:rPr lang="it-IT" sz="1200" baseline="0" dirty="0" err="1" smtClean="0"/>
              <a:t>ontology</a:t>
            </a:r>
            <a:r>
              <a:rPr lang="it-IT" sz="1200" baseline="0" dirty="0" smtClean="0"/>
              <a:t> </a:t>
            </a:r>
            <a:r>
              <a:rPr lang="it-IT" sz="1200" baseline="0" dirty="0" err="1" smtClean="0"/>
              <a:t>approach</a:t>
            </a:r>
            <a:r>
              <a:rPr lang="it-IT" sz="1200" baseline="0" dirty="0" smtClean="0"/>
              <a:t> </a:t>
            </a:r>
            <a:r>
              <a:rPr lang="it-IT" sz="1200" baseline="0" dirty="0" err="1" smtClean="0"/>
              <a:t>these</a:t>
            </a:r>
            <a:r>
              <a:rPr lang="it-IT" sz="1200" baseline="0" dirty="0" smtClean="0"/>
              <a:t> are: </a:t>
            </a:r>
          </a:p>
          <a:p>
            <a:endParaRPr lang="it-IT" sz="1200" baseline="0" dirty="0" smtClean="0"/>
          </a:p>
          <a:p>
            <a:r>
              <a:rPr lang="it-IT" sz="1200" baseline="0" dirty="0" err="1" smtClean="0"/>
              <a:t>provide</a:t>
            </a:r>
            <a:r>
              <a:rPr lang="it-IT" sz="1200" baseline="0" dirty="0" smtClean="0"/>
              <a:t> </a:t>
            </a:r>
            <a:r>
              <a:rPr lang="it-IT" sz="1200" baseline="0" dirty="0" err="1" smtClean="0"/>
              <a:t>services</a:t>
            </a:r>
            <a:r>
              <a:rPr lang="it-IT" sz="1200" baseline="0" dirty="0" smtClean="0"/>
              <a:t> to data </a:t>
            </a:r>
            <a:r>
              <a:rPr lang="it-IT" sz="1200" baseline="0" dirty="0" err="1" smtClean="0"/>
              <a:t>users</a:t>
            </a:r>
            <a:r>
              <a:rPr lang="it-IT" sz="1200" baseline="0" dirty="0" smtClean="0"/>
              <a:t>, </a:t>
            </a:r>
            <a:r>
              <a:rPr lang="it-IT" sz="1200" baseline="0" dirty="0" err="1" smtClean="0"/>
              <a:t>sementically</a:t>
            </a:r>
            <a:r>
              <a:rPr lang="it-IT" sz="1200" baseline="0" dirty="0" smtClean="0"/>
              <a:t> integrate data </a:t>
            </a:r>
            <a:r>
              <a:rPr lang="it-IT" sz="1200" baseline="0" dirty="0" err="1" smtClean="0"/>
              <a:t>allowing</a:t>
            </a:r>
            <a:r>
              <a:rPr lang="it-IT" sz="1200" baseline="0" dirty="0" smtClean="0"/>
              <a:t> the </a:t>
            </a:r>
            <a:r>
              <a:rPr lang="it-IT" sz="1200" baseline="0" dirty="0" err="1" smtClean="0"/>
              <a:t>coexistence</a:t>
            </a:r>
            <a:r>
              <a:rPr lang="it-IT" sz="1200" baseline="0" dirty="0" smtClean="0"/>
              <a:t> of </a:t>
            </a:r>
            <a:r>
              <a:rPr lang="it-IT" sz="1200" baseline="0" dirty="0" err="1" smtClean="0"/>
              <a:t>different</a:t>
            </a:r>
            <a:r>
              <a:rPr lang="it-IT" sz="1200" baseline="0" dirty="0" smtClean="0"/>
              <a:t> </a:t>
            </a:r>
            <a:r>
              <a:rPr lang="it-IT" sz="1200" baseline="0" dirty="0" err="1" smtClean="0"/>
              <a:t>definition</a:t>
            </a:r>
            <a:r>
              <a:rPr lang="it-IT" sz="1200" baseline="0" dirty="0" smtClean="0"/>
              <a:t> of a </a:t>
            </a:r>
            <a:r>
              <a:rPr lang="it-IT" sz="1200" baseline="0" dirty="0" err="1" smtClean="0"/>
              <a:t>concept</a:t>
            </a:r>
            <a:r>
              <a:rPr lang="it-IT" sz="1200" baseline="0" dirty="0" smtClean="0"/>
              <a:t>, and </a:t>
            </a:r>
            <a:r>
              <a:rPr lang="it-IT" sz="1200" baseline="0" dirty="0" err="1" smtClean="0"/>
              <a:t>giving</a:t>
            </a:r>
            <a:r>
              <a:rPr lang="it-IT" sz="1200" baseline="0" dirty="0" smtClean="0"/>
              <a:t> </a:t>
            </a:r>
            <a:r>
              <a:rPr lang="it-IT" sz="1200" baseline="0" dirty="0" err="1" smtClean="0"/>
              <a:t>reasoning</a:t>
            </a:r>
            <a:r>
              <a:rPr lang="it-IT" sz="1200" baseline="0" dirty="0" smtClean="0"/>
              <a:t> </a:t>
            </a:r>
            <a:r>
              <a:rPr lang="it-IT" sz="1200" baseline="0" dirty="0" err="1" smtClean="0"/>
              <a:t>capability</a:t>
            </a:r>
            <a:r>
              <a:rPr lang="it-IT" sz="1200" baseline="0" dirty="0" smtClean="0"/>
              <a:t> </a:t>
            </a:r>
            <a:r>
              <a:rPr lang="it-IT" sz="1200" baseline="0" dirty="0" err="1" smtClean="0"/>
              <a:t>that</a:t>
            </a:r>
            <a:r>
              <a:rPr lang="it-IT" sz="1200" baseline="0" dirty="0" smtClean="0"/>
              <a:t> </a:t>
            </a:r>
            <a:r>
              <a:rPr lang="it-IT" sz="1200" baseline="0" dirty="0" err="1" smtClean="0"/>
              <a:t>permits</a:t>
            </a:r>
            <a:r>
              <a:rPr lang="it-IT" sz="1200" baseline="0" dirty="0" smtClean="0"/>
              <a:t> to </a:t>
            </a:r>
            <a:r>
              <a:rPr lang="it-IT" sz="1200" baseline="0" dirty="0" err="1" smtClean="0"/>
              <a:t>statistical</a:t>
            </a:r>
            <a:r>
              <a:rPr lang="it-IT" sz="1200" baseline="0" dirty="0" smtClean="0"/>
              <a:t> </a:t>
            </a:r>
            <a:r>
              <a:rPr lang="it-IT" sz="1200" baseline="0" dirty="0" err="1" smtClean="0"/>
              <a:t>users</a:t>
            </a:r>
            <a:r>
              <a:rPr lang="it-IT" sz="1200" baseline="0" dirty="0" smtClean="0"/>
              <a:t> to </a:t>
            </a:r>
            <a:r>
              <a:rPr lang="it-IT" sz="1200" baseline="0" dirty="0" err="1" smtClean="0"/>
              <a:t>infer</a:t>
            </a:r>
            <a:r>
              <a:rPr lang="it-IT" sz="1200" baseline="0" dirty="0" smtClean="0"/>
              <a:t> </a:t>
            </a:r>
            <a:r>
              <a:rPr lang="it-IT" sz="1200" baseline="0" dirty="0" err="1" smtClean="0"/>
              <a:t>implicit</a:t>
            </a:r>
            <a:r>
              <a:rPr lang="it-IT" sz="1200" baseline="0" dirty="0" smtClean="0"/>
              <a:t> </a:t>
            </a:r>
            <a:r>
              <a:rPr lang="it-IT" sz="1200" baseline="0" dirty="0" err="1" smtClean="0"/>
              <a:t>informations</a:t>
            </a:r>
            <a:r>
              <a:rPr lang="it-IT" sz="1200" baseline="0" smtClean="0"/>
              <a:t>. </a:t>
            </a:r>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13</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11745C-B2B7-4CF8-A823-9D344BE02C24}" type="slidenum">
              <a:rPr lang="it-IT" smtClean="0"/>
              <a:t>14</a:t>
            </a:fld>
            <a:endParaRPr lang="it-IT"/>
          </a:p>
        </p:txBody>
      </p:sp>
    </p:spTree>
    <p:extLst>
      <p:ext uri="{BB962C8B-B14F-4D97-AF65-F5344CB8AC3E}">
        <p14:creationId xmlns:p14="http://schemas.microsoft.com/office/powerpoint/2010/main" val="444873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t>Here </a:t>
            </a:r>
            <a:r>
              <a:rPr lang="it-IT" sz="1200" dirty="0" err="1" smtClean="0"/>
              <a:t>we</a:t>
            </a:r>
            <a:r>
              <a:rPr lang="it-IT" sz="1200" dirty="0" smtClean="0"/>
              <a:t> </a:t>
            </a:r>
            <a:r>
              <a:rPr lang="it-IT" sz="1200" dirty="0" err="1" smtClean="0"/>
              <a:t>present</a:t>
            </a:r>
            <a:r>
              <a:rPr lang="it-IT" sz="1200" dirty="0" smtClean="0"/>
              <a:t> an </a:t>
            </a:r>
            <a:r>
              <a:rPr lang="it-IT" sz="1200" dirty="0" err="1" smtClean="0"/>
              <a:t>extract</a:t>
            </a:r>
            <a:r>
              <a:rPr lang="it-IT" sz="1200" dirty="0" smtClean="0"/>
              <a:t> of the</a:t>
            </a:r>
            <a:r>
              <a:rPr lang="it-IT" sz="1200" baseline="0" dirty="0" smtClean="0"/>
              <a:t> </a:t>
            </a:r>
            <a:r>
              <a:rPr lang="it-IT" sz="1200" baseline="0" dirty="0" err="1" smtClean="0"/>
              <a:t>ontology</a:t>
            </a:r>
            <a:r>
              <a:rPr lang="it-IT" sz="1200" baseline="0" dirty="0" smtClean="0"/>
              <a:t> of the </a:t>
            </a:r>
            <a:r>
              <a:rPr lang="it-IT" sz="1200" baseline="0" dirty="0" err="1" smtClean="0"/>
              <a:t>working</a:t>
            </a:r>
            <a:r>
              <a:rPr lang="it-IT" sz="1200" baseline="0" dirty="0" smtClean="0"/>
              <a:t> </a:t>
            </a:r>
            <a:r>
              <a:rPr lang="it-IT" sz="1200" baseline="0" dirty="0" err="1" smtClean="0"/>
              <a:t>relationships</a:t>
            </a:r>
            <a:r>
              <a:rPr lang="it-IT" sz="1200" baseline="0" dirty="0" smtClean="0"/>
              <a:t> </a:t>
            </a:r>
            <a:r>
              <a:rPr lang="it-IT" sz="1200" baseline="0" dirty="0" err="1" smtClean="0"/>
              <a:t>we</a:t>
            </a:r>
            <a:r>
              <a:rPr lang="it-IT" sz="1200" baseline="0" dirty="0" smtClean="0"/>
              <a:t> </a:t>
            </a:r>
            <a:r>
              <a:rPr lang="it-IT" sz="1200" baseline="0" dirty="0" err="1" smtClean="0"/>
              <a:t>modeled</a:t>
            </a:r>
            <a:r>
              <a:rPr lang="it-IT" sz="1200" baseline="0" dirty="0" smtClean="0"/>
              <a:t> </a:t>
            </a:r>
            <a:r>
              <a:rPr lang="it-IT" sz="1200" baseline="0" dirty="0" err="1" smtClean="0"/>
              <a:t>rigth</a:t>
            </a:r>
            <a:r>
              <a:rPr lang="it-IT" sz="1200" baseline="0" dirty="0" smtClean="0"/>
              <a:t> </a:t>
            </a:r>
            <a:r>
              <a:rPr lang="it-IT" sz="1200" baseline="0" dirty="0" err="1" smtClean="0"/>
              <a:t>now</a:t>
            </a:r>
            <a:r>
              <a:rPr lang="it-IT" sz="1200" baseline="0" dirty="0" smtClean="0"/>
              <a:t>. </a:t>
            </a:r>
          </a:p>
          <a:p>
            <a:endParaRPr lang="it-IT" sz="1200" baseline="0" dirty="0" smtClean="0"/>
          </a:p>
          <a:p>
            <a:r>
              <a:rPr lang="it-IT" sz="1200" baseline="0" dirty="0" smtClean="0"/>
              <a:t>The </a:t>
            </a:r>
            <a:r>
              <a:rPr lang="it-IT" sz="1200" baseline="0" dirty="0" err="1" smtClean="0"/>
              <a:t>central</a:t>
            </a:r>
            <a:r>
              <a:rPr lang="it-IT" sz="1200" baseline="0" dirty="0" smtClean="0"/>
              <a:t> </a:t>
            </a:r>
            <a:r>
              <a:rPr lang="it-IT" sz="1200" baseline="0" dirty="0" err="1" smtClean="0"/>
              <a:t>concept</a:t>
            </a:r>
            <a:r>
              <a:rPr lang="it-IT" sz="1200" baseline="0" dirty="0" smtClean="0"/>
              <a:t> </a:t>
            </a:r>
            <a:r>
              <a:rPr lang="it-IT" sz="1200" baseline="0" dirty="0" err="1" smtClean="0"/>
              <a:t>is</a:t>
            </a:r>
            <a:r>
              <a:rPr lang="it-IT" sz="1200" baseline="0" dirty="0" smtClean="0"/>
              <a:t> the </a:t>
            </a:r>
            <a:r>
              <a:rPr lang="it-IT" sz="1200" baseline="0" dirty="0" err="1" smtClean="0"/>
              <a:t>Worker</a:t>
            </a:r>
            <a:r>
              <a:rPr lang="it-IT" sz="1200" baseline="0" dirty="0" smtClean="0"/>
              <a:t>, </a:t>
            </a:r>
            <a:r>
              <a:rPr lang="it-IT" sz="1200" baseline="0" dirty="0" err="1" smtClean="0"/>
              <a:t>that</a:t>
            </a:r>
            <a:r>
              <a:rPr lang="it-IT" sz="1200" baseline="0" dirty="0" smtClean="0"/>
              <a:t> </a:t>
            </a:r>
            <a:r>
              <a:rPr lang="it-IT" sz="1200" baseline="0" dirty="0" err="1" smtClean="0"/>
              <a:t>is</a:t>
            </a:r>
            <a:r>
              <a:rPr lang="it-IT" sz="1200" baseline="0" dirty="0" smtClean="0"/>
              <a:t> a sub-</a:t>
            </a:r>
            <a:r>
              <a:rPr lang="it-IT" sz="1200" baseline="0" dirty="0" err="1" smtClean="0"/>
              <a:t>concept</a:t>
            </a:r>
            <a:r>
              <a:rPr lang="it-IT" sz="1200" baseline="0" dirty="0" smtClean="0"/>
              <a:t> of </a:t>
            </a:r>
            <a:r>
              <a:rPr lang="it-IT" sz="1200" baseline="0" dirty="0" err="1" smtClean="0"/>
              <a:t>Individual</a:t>
            </a:r>
            <a:r>
              <a:rPr lang="it-IT" sz="1200" baseline="0" dirty="0" smtClean="0"/>
              <a:t>. </a:t>
            </a:r>
          </a:p>
          <a:p>
            <a:endParaRPr lang="it-IT" sz="1200" baseline="0" dirty="0" smtClean="0"/>
          </a:p>
          <a:p>
            <a:r>
              <a:rPr lang="it-IT" sz="1200" baseline="0" dirty="0" smtClean="0"/>
              <a:t>The </a:t>
            </a:r>
            <a:r>
              <a:rPr lang="it-IT" sz="1200" baseline="0" dirty="0" err="1" smtClean="0"/>
              <a:t>other</a:t>
            </a:r>
            <a:r>
              <a:rPr lang="it-IT" sz="1200" baseline="0" dirty="0" smtClean="0"/>
              <a:t> </a:t>
            </a:r>
            <a:r>
              <a:rPr lang="it-IT" sz="1200" baseline="0" dirty="0" err="1" smtClean="0"/>
              <a:t>concepts</a:t>
            </a:r>
            <a:r>
              <a:rPr lang="it-IT" sz="1200" baseline="0" dirty="0" smtClean="0"/>
              <a:t> and relations model </a:t>
            </a:r>
            <a:r>
              <a:rPr lang="it-IT" sz="1200" baseline="0" dirty="0" err="1" smtClean="0"/>
              <a:t>all</a:t>
            </a:r>
            <a:r>
              <a:rPr lang="it-IT" sz="1200" baseline="0" dirty="0" smtClean="0"/>
              <a:t> the </a:t>
            </a:r>
            <a:r>
              <a:rPr lang="it-IT" sz="1200" baseline="0" dirty="0" err="1" smtClean="0"/>
              <a:t>aspects</a:t>
            </a:r>
            <a:r>
              <a:rPr lang="it-IT" sz="1200" baseline="0" dirty="0" smtClean="0"/>
              <a:t> of the work domain.</a:t>
            </a:r>
          </a:p>
          <a:p>
            <a:endParaRPr lang="it-IT" sz="1200" baseline="0" dirty="0" smtClean="0"/>
          </a:p>
          <a:p>
            <a:r>
              <a:rPr lang="it-IT" sz="1200" b="1" baseline="0" dirty="0" smtClean="0"/>
              <a:t>Concetto lavoratore definito come SOTTOCLASSE del concetto individuo</a:t>
            </a:r>
            <a:endParaRPr lang="it-IT" sz="1200" b="1"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15</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err="1" smtClean="0"/>
              <a:t>Instead</a:t>
            </a:r>
            <a:r>
              <a:rPr lang="it-IT" sz="1200" dirty="0" smtClean="0"/>
              <a:t>, </a:t>
            </a:r>
            <a:r>
              <a:rPr lang="it-IT" sz="1200" dirty="0" err="1" smtClean="0"/>
              <a:t>here</a:t>
            </a:r>
            <a:r>
              <a:rPr lang="it-IT" sz="1200" dirty="0" smtClean="0"/>
              <a:t> </a:t>
            </a:r>
            <a:r>
              <a:rPr lang="it-IT" sz="1200" dirty="0" err="1" smtClean="0"/>
              <a:t>we</a:t>
            </a:r>
            <a:r>
              <a:rPr lang="it-IT" sz="1200" dirty="0" smtClean="0"/>
              <a:t> </a:t>
            </a:r>
            <a:r>
              <a:rPr lang="it-IT" sz="1200" dirty="0" err="1" smtClean="0"/>
              <a:t>have</a:t>
            </a:r>
            <a:r>
              <a:rPr lang="it-IT" sz="1200" dirty="0" smtClean="0"/>
              <a:t> an </a:t>
            </a:r>
            <a:r>
              <a:rPr lang="it-IT" sz="1200" dirty="0" err="1" smtClean="0"/>
              <a:t>exemple</a:t>
            </a:r>
            <a:r>
              <a:rPr lang="it-IT" sz="1200" dirty="0" smtClean="0"/>
              <a:t> of the</a:t>
            </a:r>
            <a:r>
              <a:rPr lang="it-IT" sz="1200" baseline="0" dirty="0" smtClean="0"/>
              <a:t> </a:t>
            </a:r>
            <a:r>
              <a:rPr lang="it-IT" sz="1200" baseline="0" dirty="0" err="1" smtClean="0"/>
              <a:t>population</a:t>
            </a:r>
            <a:r>
              <a:rPr lang="it-IT" sz="1200" baseline="0" dirty="0" smtClean="0"/>
              <a:t> </a:t>
            </a:r>
            <a:r>
              <a:rPr lang="it-IT" sz="1200" baseline="0" dirty="0" err="1" smtClean="0"/>
              <a:t>ontology</a:t>
            </a:r>
            <a:r>
              <a:rPr lang="it-IT" sz="1200" baseline="0" dirty="0" smtClean="0"/>
              <a:t>. </a:t>
            </a:r>
          </a:p>
          <a:p>
            <a:endParaRPr lang="it-IT" sz="1200" baseline="0" dirty="0" smtClean="0"/>
          </a:p>
          <a:p>
            <a:r>
              <a:rPr lang="it-IT" sz="1200" b="1" baseline="0" dirty="0" err="1" smtClean="0"/>
              <a:t>Where</a:t>
            </a:r>
            <a:r>
              <a:rPr lang="it-IT" sz="1200" b="1" baseline="0" dirty="0" smtClean="0"/>
              <a:t> the </a:t>
            </a:r>
            <a:r>
              <a:rPr lang="it-IT" sz="1200" b="1" baseline="0" dirty="0" err="1" smtClean="0"/>
              <a:t>central</a:t>
            </a:r>
            <a:r>
              <a:rPr lang="it-IT" sz="1200" b="1" baseline="0" dirty="0" smtClean="0"/>
              <a:t> </a:t>
            </a:r>
            <a:r>
              <a:rPr lang="it-IT" sz="1200" b="1" baseline="0" dirty="0" err="1" smtClean="0"/>
              <a:t>concept</a:t>
            </a:r>
            <a:r>
              <a:rPr lang="it-IT" sz="1200" b="1" baseline="0" dirty="0" smtClean="0"/>
              <a:t> </a:t>
            </a:r>
            <a:r>
              <a:rPr lang="it-IT" sz="1200" b="1" baseline="0" dirty="0" err="1" smtClean="0"/>
              <a:t>is</a:t>
            </a:r>
            <a:r>
              <a:rPr lang="it-IT" sz="1200" b="1" baseline="0" dirty="0" smtClean="0"/>
              <a:t> </a:t>
            </a:r>
            <a:r>
              <a:rPr lang="it-IT" sz="1200" b="1" baseline="0" dirty="0" err="1" smtClean="0"/>
              <a:t>Individual</a:t>
            </a:r>
            <a:r>
              <a:rPr lang="it-IT" sz="1200" b="1" baseline="0" dirty="0" smtClean="0"/>
              <a:t>. </a:t>
            </a:r>
          </a:p>
          <a:p>
            <a:endParaRPr lang="it-IT" sz="1200" baseline="0" dirty="0" smtClean="0"/>
          </a:p>
          <a:p>
            <a:r>
              <a:rPr lang="it-IT" sz="1200" baseline="0" dirty="0" smtClean="0"/>
              <a:t>The </a:t>
            </a:r>
            <a:r>
              <a:rPr lang="it-IT" sz="1200" baseline="0" dirty="0" err="1" smtClean="0"/>
              <a:t>other</a:t>
            </a:r>
            <a:r>
              <a:rPr lang="it-IT" sz="1200" baseline="0" dirty="0" smtClean="0"/>
              <a:t> </a:t>
            </a:r>
            <a:r>
              <a:rPr lang="it-IT" sz="1200" baseline="0" dirty="0" err="1" smtClean="0"/>
              <a:t>concepts</a:t>
            </a:r>
            <a:r>
              <a:rPr lang="it-IT" sz="1200" baseline="0" dirty="0" smtClean="0"/>
              <a:t> and relations model </a:t>
            </a:r>
            <a:r>
              <a:rPr lang="it-IT" sz="1200" baseline="0" dirty="0" err="1" smtClean="0"/>
              <a:t>all</a:t>
            </a:r>
            <a:r>
              <a:rPr lang="it-IT" sz="1200" baseline="0" dirty="0" smtClean="0"/>
              <a:t> the </a:t>
            </a:r>
            <a:r>
              <a:rPr lang="it-IT" sz="1200" baseline="0" dirty="0" err="1" smtClean="0"/>
              <a:t>aspects</a:t>
            </a:r>
            <a:r>
              <a:rPr lang="it-IT" sz="1200" baseline="0" dirty="0" smtClean="0"/>
              <a:t> of the </a:t>
            </a:r>
            <a:r>
              <a:rPr lang="it-IT" sz="1200" baseline="0" dirty="0" err="1" smtClean="0"/>
              <a:t>population</a:t>
            </a:r>
            <a:r>
              <a:rPr lang="it-IT" sz="1200" baseline="0" dirty="0" smtClean="0"/>
              <a:t> domain </a:t>
            </a:r>
            <a:r>
              <a:rPr lang="it-IT" sz="1200" baseline="0" dirty="0" err="1" smtClean="0"/>
              <a:t>as</a:t>
            </a:r>
            <a:r>
              <a:rPr lang="it-IT" sz="1200" baseline="0" dirty="0" smtClean="0"/>
              <a:t> for </a:t>
            </a:r>
            <a:r>
              <a:rPr lang="it-IT" sz="1200" baseline="0" dirty="0" err="1" smtClean="0"/>
              <a:t>example</a:t>
            </a:r>
            <a:r>
              <a:rPr lang="it-IT" sz="1200" baseline="0" dirty="0" smtClean="0"/>
              <a:t> the Family </a:t>
            </a:r>
            <a:r>
              <a:rPr lang="it-IT" sz="1200" baseline="0" dirty="0" err="1" smtClean="0"/>
              <a:t>concept</a:t>
            </a:r>
            <a:r>
              <a:rPr lang="it-IT" sz="1200" baseline="0" dirty="0" smtClean="0"/>
              <a:t> </a:t>
            </a:r>
            <a:r>
              <a:rPr lang="it-IT" sz="1200" baseline="0" dirty="0" err="1" smtClean="0"/>
              <a:t>is</a:t>
            </a:r>
            <a:r>
              <a:rPr lang="it-IT" sz="1200" baseline="0" dirty="0" smtClean="0"/>
              <a:t> </a:t>
            </a:r>
            <a:r>
              <a:rPr lang="it-IT" sz="1200" baseline="0" dirty="0" err="1" smtClean="0"/>
              <a:t>defined</a:t>
            </a:r>
            <a:r>
              <a:rPr lang="it-IT" sz="1200" baseline="0" dirty="0" smtClean="0"/>
              <a:t> </a:t>
            </a:r>
            <a:r>
              <a:rPr lang="it-IT" sz="1200" baseline="0" dirty="0" err="1" smtClean="0"/>
              <a:t>as</a:t>
            </a:r>
            <a:r>
              <a:rPr lang="it-IT" sz="1200" baseline="0" dirty="0" smtClean="0"/>
              <a:t> the </a:t>
            </a:r>
            <a:r>
              <a:rPr lang="it-IT" sz="1200" baseline="0" dirty="0" err="1" smtClean="0"/>
              <a:t>disjoint</a:t>
            </a:r>
            <a:r>
              <a:rPr lang="it-IT" sz="1200" baseline="0" dirty="0" smtClean="0"/>
              <a:t> union of the common law family and the family </a:t>
            </a:r>
            <a:r>
              <a:rPr lang="it-IT" sz="1200" baseline="0" dirty="0" err="1" smtClean="0"/>
              <a:t>register</a:t>
            </a:r>
            <a:r>
              <a:rPr lang="it-IT" sz="1200" baseline="0" dirty="0" smtClean="0"/>
              <a:t> </a:t>
            </a:r>
            <a:r>
              <a:rPr lang="it-IT" sz="1200" baseline="0" dirty="0" err="1" smtClean="0"/>
              <a:t>concepts</a:t>
            </a:r>
            <a:r>
              <a:rPr lang="it-IT" sz="1200" baseline="0" dirty="0" smtClean="0"/>
              <a:t>.</a:t>
            </a:r>
            <a:endParaRPr lang="it-IT" sz="1200" dirty="0" smtClean="0"/>
          </a:p>
        </p:txBody>
      </p:sp>
      <p:sp>
        <p:nvSpPr>
          <p:cNvPr id="4" name="Segnaposto numero diapositiva 3"/>
          <p:cNvSpPr>
            <a:spLocks noGrp="1"/>
          </p:cNvSpPr>
          <p:nvPr>
            <p:ph type="sldNum" sz="quarter" idx="10"/>
          </p:nvPr>
        </p:nvSpPr>
        <p:spPr/>
        <p:txBody>
          <a:bodyPr/>
          <a:lstStyle/>
          <a:p>
            <a:fld id="{4F11745C-B2B7-4CF8-A823-9D344BE02C24}" type="slidenum">
              <a:rPr lang="it-IT" smtClean="0"/>
              <a:t>16</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err="1" smtClean="0"/>
              <a:t>This</a:t>
            </a:r>
            <a:r>
              <a:rPr lang="it-IT" sz="1200" dirty="0" smtClean="0"/>
              <a:t> slide shows</a:t>
            </a:r>
            <a:r>
              <a:rPr lang="it-IT" sz="1200" baseline="0" dirty="0" smtClean="0"/>
              <a:t> </a:t>
            </a:r>
            <a:r>
              <a:rPr lang="it-IT" sz="1200" baseline="0" dirty="0" err="1" smtClean="0"/>
              <a:t>that</a:t>
            </a:r>
            <a:r>
              <a:rPr lang="it-IT" sz="1200" baseline="0" dirty="0" smtClean="0"/>
              <a:t> </a:t>
            </a:r>
            <a:r>
              <a:rPr lang="it-IT" sz="1200" baseline="0" dirty="0" err="1" smtClean="0"/>
              <a:t>actually</a:t>
            </a:r>
            <a:r>
              <a:rPr lang="it-IT" sz="1200" baseline="0" dirty="0" smtClean="0"/>
              <a:t> </a:t>
            </a:r>
            <a:r>
              <a:rPr lang="it-IT" sz="1200" baseline="0" dirty="0" err="1" smtClean="0"/>
              <a:t>we</a:t>
            </a:r>
            <a:r>
              <a:rPr lang="it-IT" sz="1200" baseline="0" dirty="0" smtClean="0"/>
              <a:t> </a:t>
            </a:r>
            <a:r>
              <a:rPr lang="it-IT" sz="1200" baseline="0" dirty="0" err="1" smtClean="0"/>
              <a:t>have</a:t>
            </a:r>
            <a:r>
              <a:rPr lang="it-IT" sz="1200" baseline="0" dirty="0" smtClean="0"/>
              <a:t> </a:t>
            </a:r>
            <a:r>
              <a:rPr lang="it-IT" sz="1200" baseline="0" dirty="0" err="1" smtClean="0"/>
              <a:t>only</a:t>
            </a:r>
            <a:r>
              <a:rPr lang="it-IT" sz="1200" baseline="0" dirty="0" smtClean="0"/>
              <a:t> </a:t>
            </a:r>
            <a:r>
              <a:rPr lang="it-IT" sz="1200" baseline="0" dirty="0" err="1" smtClean="0"/>
              <a:t>one</a:t>
            </a:r>
            <a:r>
              <a:rPr lang="it-IT" sz="1200" baseline="0" dirty="0" smtClean="0"/>
              <a:t> integrate </a:t>
            </a:r>
            <a:r>
              <a:rPr lang="it-IT" sz="1200" baseline="0" dirty="0" err="1" smtClean="0"/>
              <a:t>ontology</a:t>
            </a:r>
            <a:r>
              <a:rPr lang="it-IT" sz="1200" baseline="0" dirty="0" smtClean="0"/>
              <a:t> </a:t>
            </a:r>
            <a:r>
              <a:rPr lang="it-IT" sz="1200" baseline="0" dirty="0" err="1" smtClean="0"/>
              <a:t>being</a:t>
            </a:r>
            <a:r>
              <a:rPr lang="it-IT" sz="1200" baseline="0" dirty="0" smtClean="0"/>
              <a:t> the </a:t>
            </a:r>
            <a:r>
              <a:rPr lang="it-IT" sz="1200" baseline="0" dirty="0" err="1" smtClean="0"/>
              <a:t>Individual</a:t>
            </a:r>
            <a:r>
              <a:rPr lang="it-IT" sz="1200" baseline="0" dirty="0" smtClean="0"/>
              <a:t> </a:t>
            </a:r>
            <a:r>
              <a:rPr lang="it-IT" sz="1200" baseline="0" dirty="0" err="1" smtClean="0"/>
              <a:t>concept</a:t>
            </a:r>
            <a:r>
              <a:rPr lang="it-IT" sz="1200" baseline="0" dirty="0" smtClean="0"/>
              <a:t> </a:t>
            </a:r>
            <a:r>
              <a:rPr lang="it-IT" sz="1200" baseline="0" dirty="0" err="1" smtClean="0"/>
              <a:t>shown</a:t>
            </a:r>
            <a:r>
              <a:rPr lang="it-IT" sz="1200" baseline="0" dirty="0" smtClean="0"/>
              <a:t> in the </a:t>
            </a:r>
            <a:r>
              <a:rPr lang="it-IT" sz="1200" baseline="0" dirty="0" err="1" smtClean="0"/>
              <a:t>working</a:t>
            </a:r>
            <a:r>
              <a:rPr lang="it-IT" sz="1200" baseline="0" dirty="0" smtClean="0"/>
              <a:t> </a:t>
            </a:r>
            <a:r>
              <a:rPr lang="it-IT" sz="1200" baseline="0" dirty="0" err="1" smtClean="0"/>
              <a:t>relationship</a:t>
            </a:r>
            <a:r>
              <a:rPr lang="it-IT" sz="1200" baseline="0" dirty="0" smtClean="0"/>
              <a:t> </a:t>
            </a:r>
            <a:r>
              <a:rPr lang="it-IT" sz="1200" baseline="0" dirty="0" err="1" smtClean="0"/>
              <a:t>ontology</a:t>
            </a:r>
            <a:r>
              <a:rPr lang="it-IT" sz="1200" baseline="0" dirty="0" smtClean="0"/>
              <a:t> the </a:t>
            </a:r>
            <a:r>
              <a:rPr lang="it-IT" sz="1200" baseline="0" dirty="0" err="1" smtClean="0"/>
              <a:t>same</a:t>
            </a:r>
            <a:r>
              <a:rPr lang="it-IT" sz="1200" baseline="0" dirty="0" smtClean="0"/>
              <a:t> of the </a:t>
            </a:r>
            <a:r>
              <a:rPr lang="it-IT" sz="1200" baseline="0" dirty="0" err="1" smtClean="0"/>
              <a:t>individual</a:t>
            </a:r>
            <a:r>
              <a:rPr lang="it-IT" sz="1200" baseline="0" dirty="0" smtClean="0"/>
              <a:t> </a:t>
            </a:r>
            <a:r>
              <a:rPr lang="it-IT" sz="1200" baseline="0" dirty="0" err="1" smtClean="0"/>
              <a:t>concept</a:t>
            </a:r>
            <a:r>
              <a:rPr lang="it-IT" sz="1200" baseline="0" dirty="0" smtClean="0"/>
              <a:t> </a:t>
            </a:r>
            <a:r>
              <a:rPr lang="it-IT" sz="1200" baseline="0" dirty="0" err="1" smtClean="0"/>
              <a:t>defined</a:t>
            </a:r>
            <a:r>
              <a:rPr lang="it-IT" sz="1200" baseline="0" dirty="0" smtClean="0"/>
              <a:t> in the </a:t>
            </a:r>
            <a:r>
              <a:rPr lang="it-IT" sz="1200" baseline="0" dirty="0" err="1" smtClean="0"/>
              <a:t>population</a:t>
            </a:r>
            <a:r>
              <a:rPr lang="it-IT" sz="1200" baseline="0" dirty="0" smtClean="0"/>
              <a:t> </a:t>
            </a:r>
            <a:r>
              <a:rPr lang="it-IT" sz="1200" baseline="0" dirty="0" err="1" smtClean="0"/>
              <a:t>ontology</a:t>
            </a:r>
            <a:r>
              <a:rPr lang="it-IT" sz="1200" baseline="0" dirty="0" smtClean="0"/>
              <a:t>.</a:t>
            </a:r>
          </a:p>
          <a:p>
            <a:endParaRPr lang="it-IT" sz="1200" baseline="0" dirty="0" smtClean="0"/>
          </a:p>
          <a:p>
            <a:r>
              <a:rPr lang="it-IT" sz="1200" baseline="0" dirty="0" err="1" smtClean="0"/>
              <a:t>This</a:t>
            </a:r>
            <a:r>
              <a:rPr lang="it-IT" sz="1200" baseline="0" dirty="0" smtClean="0"/>
              <a:t> </a:t>
            </a:r>
            <a:r>
              <a:rPr lang="it-IT" sz="1200" baseline="0" dirty="0" err="1" smtClean="0"/>
              <a:t>is</a:t>
            </a:r>
            <a:r>
              <a:rPr lang="it-IT" sz="1200" baseline="0" dirty="0" smtClean="0"/>
              <a:t> an </a:t>
            </a:r>
            <a:r>
              <a:rPr lang="it-IT" sz="1200" baseline="0" dirty="0" err="1" smtClean="0"/>
              <a:t>example</a:t>
            </a:r>
            <a:r>
              <a:rPr lang="it-IT" sz="1200" baseline="0" dirty="0" smtClean="0"/>
              <a:t> od Global </a:t>
            </a:r>
            <a:r>
              <a:rPr lang="it-IT" sz="1200" baseline="0" dirty="0" err="1" smtClean="0"/>
              <a:t>view</a:t>
            </a:r>
            <a:r>
              <a:rPr lang="it-IT" sz="1200" baseline="0" dirty="0" smtClean="0"/>
              <a:t> </a:t>
            </a:r>
            <a:r>
              <a:rPr lang="it-IT" sz="1200" baseline="0" dirty="0" err="1" smtClean="0"/>
              <a:t>property</a:t>
            </a:r>
            <a:endParaRPr lang="it-IT" sz="1200" dirty="0" smtClean="0"/>
          </a:p>
        </p:txBody>
      </p:sp>
      <p:sp>
        <p:nvSpPr>
          <p:cNvPr id="4" name="Segnaposto numero diapositiva 3"/>
          <p:cNvSpPr>
            <a:spLocks noGrp="1"/>
          </p:cNvSpPr>
          <p:nvPr>
            <p:ph type="sldNum" sz="quarter" idx="10"/>
          </p:nvPr>
        </p:nvSpPr>
        <p:spPr/>
        <p:txBody>
          <a:bodyPr/>
          <a:lstStyle/>
          <a:p>
            <a:fld id="{4F11745C-B2B7-4CF8-A823-9D344BE02C24}" type="slidenum">
              <a:rPr lang="it-IT" smtClean="0"/>
              <a:t>17</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t>The </a:t>
            </a:r>
            <a:r>
              <a:rPr lang="it-IT" sz="1200" dirty="0" err="1" smtClean="0"/>
              <a:t>kind</a:t>
            </a:r>
            <a:r>
              <a:rPr lang="it-IT" sz="1200" dirty="0" smtClean="0"/>
              <a:t> of </a:t>
            </a:r>
            <a:r>
              <a:rPr lang="it-IT" sz="1200" dirty="0" err="1" smtClean="0"/>
              <a:t>query</a:t>
            </a:r>
            <a:r>
              <a:rPr lang="it-IT" sz="1200" dirty="0" smtClean="0"/>
              <a:t> </a:t>
            </a:r>
            <a:r>
              <a:rPr lang="it-IT" sz="1200" dirty="0" err="1" smtClean="0"/>
              <a:t>we</a:t>
            </a:r>
            <a:r>
              <a:rPr lang="it-IT" sz="1200" dirty="0" smtClean="0"/>
              <a:t> are </a:t>
            </a:r>
            <a:r>
              <a:rPr lang="it-IT" sz="1200" dirty="0" err="1" smtClean="0"/>
              <a:t>interested</a:t>
            </a:r>
            <a:r>
              <a:rPr lang="it-IT" sz="1200" dirty="0" smtClean="0"/>
              <a:t> to </a:t>
            </a:r>
            <a:r>
              <a:rPr lang="it-IT" sz="1200" dirty="0" err="1" smtClean="0"/>
              <a:t>make</a:t>
            </a:r>
            <a:r>
              <a:rPr lang="it-IT" sz="1200" dirty="0" smtClean="0"/>
              <a:t> to </a:t>
            </a:r>
            <a:r>
              <a:rPr lang="it-IT" sz="1200" dirty="0" err="1" smtClean="0"/>
              <a:t>our</a:t>
            </a:r>
            <a:r>
              <a:rPr lang="it-IT" sz="1200" dirty="0" smtClean="0"/>
              <a:t> </a:t>
            </a:r>
            <a:r>
              <a:rPr lang="it-IT" sz="1200" dirty="0" err="1" smtClean="0"/>
              <a:t>integrated</a:t>
            </a:r>
            <a:r>
              <a:rPr lang="it-IT" sz="1200" dirty="0" smtClean="0"/>
              <a:t> </a:t>
            </a:r>
            <a:r>
              <a:rPr lang="it-IT" sz="1200" dirty="0" err="1" smtClean="0"/>
              <a:t>system</a:t>
            </a:r>
            <a:r>
              <a:rPr lang="it-IT" sz="1200" dirty="0" smtClean="0"/>
              <a:t> </a:t>
            </a:r>
            <a:r>
              <a:rPr lang="it-IT" sz="1200" dirty="0" err="1" smtClean="0"/>
              <a:t>is</a:t>
            </a:r>
            <a:r>
              <a:rPr lang="it-IT" sz="1200" dirty="0" smtClean="0"/>
              <a:t> for </a:t>
            </a:r>
            <a:r>
              <a:rPr lang="it-IT" sz="1200" dirty="0" err="1" smtClean="0"/>
              <a:t>example</a:t>
            </a:r>
            <a:r>
              <a:rPr lang="it-IT" sz="1200" dirty="0" smtClean="0"/>
              <a:t>:</a:t>
            </a:r>
          </a:p>
          <a:p>
            <a:r>
              <a:rPr lang="it-IT" sz="1200" dirty="0" smtClean="0"/>
              <a:t>The </a:t>
            </a:r>
            <a:r>
              <a:rPr lang="it-IT" sz="1200" dirty="0" err="1" smtClean="0"/>
              <a:t>usage</a:t>
            </a:r>
            <a:r>
              <a:rPr lang="it-IT" sz="1200" dirty="0" smtClean="0"/>
              <a:t> of the OBDM </a:t>
            </a:r>
            <a:r>
              <a:rPr lang="it-IT" sz="1200" dirty="0" err="1" smtClean="0"/>
              <a:t>approach</a:t>
            </a:r>
            <a:r>
              <a:rPr lang="it-IT" sz="1200" dirty="0" smtClean="0"/>
              <a:t> </a:t>
            </a:r>
            <a:r>
              <a:rPr lang="it-IT" sz="1200" dirty="0" err="1" smtClean="0"/>
              <a:t>would</a:t>
            </a:r>
            <a:r>
              <a:rPr lang="it-IT" sz="1200" dirty="0" smtClean="0"/>
              <a:t> </a:t>
            </a:r>
            <a:r>
              <a:rPr lang="it-IT" sz="1200" dirty="0" err="1" smtClean="0"/>
              <a:t>allow</a:t>
            </a:r>
            <a:r>
              <a:rPr lang="it-IT" sz="1200" dirty="0" smtClean="0"/>
              <a:t> to</a:t>
            </a:r>
            <a:r>
              <a:rPr lang="it-IT" sz="1200" baseline="0" dirty="0" smtClean="0"/>
              <a:t> the </a:t>
            </a:r>
            <a:r>
              <a:rPr lang="it-IT" sz="1200" baseline="0" dirty="0" err="1" smtClean="0"/>
              <a:t>querist</a:t>
            </a:r>
            <a:r>
              <a:rPr lang="it-IT" sz="1200" baseline="0" dirty="0" smtClean="0"/>
              <a:t> to </a:t>
            </a:r>
            <a:r>
              <a:rPr lang="it-IT" sz="1200" baseline="0" dirty="0" err="1" smtClean="0"/>
              <a:t>ignore</a:t>
            </a:r>
            <a:r>
              <a:rPr lang="it-IT" sz="1200" baseline="0" dirty="0" smtClean="0"/>
              <a:t> </a:t>
            </a:r>
            <a:r>
              <a:rPr lang="it-IT" sz="1200" b="1" u="sng" baseline="0" dirty="0" err="1" smtClean="0"/>
              <a:t>where</a:t>
            </a:r>
            <a:r>
              <a:rPr lang="it-IT" sz="1200" b="1" u="sng" baseline="0" dirty="0" smtClean="0"/>
              <a:t> </a:t>
            </a:r>
            <a:r>
              <a:rPr lang="it-IT" sz="1200" baseline="0" dirty="0" smtClean="0"/>
              <a:t>and </a:t>
            </a:r>
            <a:r>
              <a:rPr lang="it-IT" sz="1200" b="1" u="sng" baseline="0" dirty="0" err="1" smtClean="0"/>
              <a:t>how</a:t>
            </a:r>
            <a:r>
              <a:rPr lang="it-IT" sz="1200" baseline="0" dirty="0" smtClean="0"/>
              <a:t> the information are </a:t>
            </a:r>
            <a:r>
              <a:rPr lang="it-IT" sz="1200" baseline="0" dirty="0" err="1" smtClean="0"/>
              <a:t>stored</a:t>
            </a:r>
            <a:r>
              <a:rPr lang="it-IT" sz="1200" baseline="0" dirty="0" smtClean="0"/>
              <a:t>.</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18</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t>Here </a:t>
            </a:r>
            <a:r>
              <a:rPr lang="it-IT" sz="1200" dirty="0" err="1" smtClean="0"/>
              <a:t>we</a:t>
            </a:r>
            <a:r>
              <a:rPr lang="it-IT" sz="1200" dirty="0" smtClean="0"/>
              <a:t> can </a:t>
            </a:r>
            <a:r>
              <a:rPr lang="it-IT" sz="1200" dirty="0" err="1" smtClean="0"/>
              <a:t>see</a:t>
            </a:r>
            <a:r>
              <a:rPr lang="it-IT" sz="1200" dirty="0" smtClean="0"/>
              <a:t> the </a:t>
            </a:r>
            <a:r>
              <a:rPr lang="it-IT" sz="1200" dirty="0" err="1" smtClean="0"/>
              <a:t>function</a:t>
            </a:r>
            <a:r>
              <a:rPr lang="it-IT" sz="1200" dirty="0" smtClean="0"/>
              <a:t> of the </a:t>
            </a:r>
            <a:r>
              <a:rPr lang="it-IT" sz="1200" dirty="0" err="1" smtClean="0"/>
              <a:t>mapping</a:t>
            </a:r>
            <a:r>
              <a:rPr lang="it-IT" sz="1200" dirty="0" smtClean="0"/>
              <a:t> </a:t>
            </a:r>
            <a:r>
              <a:rPr lang="it-IT" sz="1200" dirty="0" err="1" smtClean="0"/>
              <a:t>layer</a:t>
            </a:r>
            <a:r>
              <a:rPr lang="it-IT" sz="1200" dirty="0" smtClean="0"/>
              <a:t> </a:t>
            </a:r>
          </a:p>
          <a:p>
            <a:r>
              <a:rPr lang="it-IT" sz="1200" dirty="0" err="1" smtClean="0"/>
              <a:t>that</a:t>
            </a:r>
            <a:r>
              <a:rPr lang="it-IT" sz="1200" dirty="0" smtClean="0"/>
              <a:t> </a:t>
            </a:r>
            <a:r>
              <a:rPr lang="it-IT" sz="1200" dirty="0" err="1" smtClean="0"/>
              <a:t>is</a:t>
            </a:r>
            <a:r>
              <a:rPr lang="it-IT" sz="1200" dirty="0" smtClean="0"/>
              <a:t>, for </a:t>
            </a:r>
            <a:r>
              <a:rPr lang="it-IT" sz="1200" dirty="0" err="1" smtClean="0"/>
              <a:t>example</a:t>
            </a:r>
            <a:r>
              <a:rPr lang="it-IT" sz="1200" dirty="0" smtClean="0"/>
              <a:t>, to </a:t>
            </a:r>
            <a:r>
              <a:rPr lang="it-IT" sz="1200" dirty="0" err="1" smtClean="0"/>
              <a:t>rewrite</a:t>
            </a:r>
            <a:r>
              <a:rPr lang="it-IT" sz="1200" dirty="0" smtClean="0"/>
              <a:t> the </a:t>
            </a:r>
            <a:r>
              <a:rPr lang="it-IT" sz="1200" dirty="0" err="1" smtClean="0"/>
              <a:t>query</a:t>
            </a:r>
            <a:r>
              <a:rPr lang="it-IT" sz="1200" dirty="0" smtClean="0"/>
              <a:t> </a:t>
            </a:r>
            <a:r>
              <a:rPr lang="it-IT" sz="1200" dirty="0" err="1" smtClean="0"/>
              <a:t>expreessed</a:t>
            </a:r>
            <a:r>
              <a:rPr lang="it-IT" sz="1200" dirty="0" smtClean="0"/>
              <a:t> by the </a:t>
            </a:r>
            <a:r>
              <a:rPr lang="it-IT" sz="1200" dirty="0" err="1" smtClean="0"/>
              <a:t>user</a:t>
            </a:r>
            <a:r>
              <a:rPr lang="it-IT" sz="1200" dirty="0" smtClean="0"/>
              <a:t> in SPARQL</a:t>
            </a:r>
          </a:p>
          <a:p>
            <a:r>
              <a:rPr lang="it-IT" sz="1200" dirty="0" smtClean="0"/>
              <a:t>to the</a:t>
            </a:r>
            <a:r>
              <a:rPr lang="it-IT" sz="1200" baseline="0" dirty="0" smtClean="0"/>
              <a:t> </a:t>
            </a:r>
            <a:r>
              <a:rPr lang="it-IT" sz="1200" baseline="0" dirty="0" err="1" smtClean="0"/>
              <a:t>corresponding</a:t>
            </a:r>
            <a:r>
              <a:rPr lang="it-IT" sz="1200" baseline="0" dirty="0" smtClean="0"/>
              <a:t> </a:t>
            </a:r>
            <a:r>
              <a:rPr lang="it-IT" sz="1200" baseline="0" dirty="0" err="1" smtClean="0"/>
              <a:t>queries</a:t>
            </a:r>
            <a:r>
              <a:rPr lang="it-IT" sz="1200" baseline="0" dirty="0" smtClean="0"/>
              <a:t> </a:t>
            </a:r>
            <a:r>
              <a:rPr lang="it-IT" sz="1200" dirty="0" smtClean="0"/>
              <a:t>over the </a:t>
            </a:r>
            <a:r>
              <a:rPr lang="it-IT" sz="1200" dirty="0" err="1" smtClean="0"/>
              <a:t>sources</a:t>
            </a:r>
            <a:r>
              <a:rPr lang="it-IT" sz="1200" dirty="0" smtClean="0"/>
              <a:t> </a:t>
            </a:r>
            <a:r>
              <a:rPr lang="it-IT" sz="1200" dirty="0" err="1" smtClean="0"/>
              <a:t>expressed</a:t>
            </a:r>
            <a:r>
              <a:rPr lang="it-IT" sz="1200" dirty="0" smtClean="0"/>
              <a:t> </a:t>
            </a:r>
            <a:r>
              <a:rPr lang="it-IT" sz="1200" baseline="0" dirty="0" smtClean="0"/>
              <a:t>in </a:t>
            </a:r>
            <a:r>
              <a:rPr lang="it-IT" sz="1200" dirty="0" smtClean="0"/>
              <a:t>SQL. </a:t>
            </a:r>
            <a:endParaRPr lang="it-IT" sz="1200"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19</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2</a:t>
            </a:fld>
            <a:endParaRPr lang="it-IT"/>
          </a:p>
        </p:txBody>
      </p:sp>
    </p:spTree>
    <p:extLst>
      <p:ext uri="{BB962C8B-B14F-4D97-AF65-F5344CB8AC3E}">
        <p14:creationId xmlns:p14="http://schemas.microsoft.com/office/powerpoint/2010/main" val="2063500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11745C-B2B7-4CF8-A823-9D344BE02C24}" type="slidenum">
              <a:rPr lang="it-IT" smtClean="0"/>
              <a:t>20</a:t>
            </a:fld>
            <a:endParaRPr lang="it-IT"/>
          </a:p>
        </p:txBody>
      </p:sp>
    </p:spTree>
    <p:extLst>
      <p:ext uri="{BB962C8B-B14F-4D97-AF65-F5344CB8AC3E}">
        <p14:creationId xmlns:p14="http://schemas.microsoft.com/office/powerpoint/2010/main" val="44487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01873">
              <a:defRPr/>
            </a:pPr>
            <a:r>
              <a:rPr lang="en-US" sz="1200" dirty="0" smtClean="0">
                <a:solidFill>
                  <a:schemeClr val="tx1">
                    <a:lumMod val="75000"/>
                    <a:lumOff val="25000"/>
                  </a:schemeClr>
                </a:solidFill>
              </a:rPr>
              <a:t>One of the main pillars of the </a:t>
            </a:r>
            <a:r>
              <a:rPr lang="en-US" sz="1200" dirty="0" smtClean="0"/>
              <a:t>modernization </a:t>
            </a:r>
            <a:r>
              <a:rPr lang="en-US" sz="1200" dirty="0" err="1" smtClean="0"/>
              <a:t>programme</a:t>
            </a:r>
            <a:r>
              <a:rPr lang="en-US" sz="1200" dirty="0" smtClean="0"/>
              <a:t> </a:t>
            </a:r>
            <a:r>
              <a:rPr lang="en-US" sz="1200" dirty="0" smtClean="0">
                <a:solidFill>
                  <a:schemeClr val="tx1">
                    <a:lumMod val="75000"/>
                    <a:lumOff val="25000"/>
                  </a:schemeClr>
                </a:solidFill>
              </a:rPr>
              <a:t>is the design of the production process based on an </a:t>
            </a:r>
            <a:r>
              <a:rPr lang="en-US" sz="1200" i="1" dirty="0" smtClean="0">
                <a:solidFill>
                  <a:schemeClr val="tx1">
                    <a:lumMod val="75000"/>
                    <a:lumOff val="25000"/>
                  </a:schemeClr>
                </a:solidFill>
              </a:rPr>
              <a:t>Integrated System of Statistical Registers</a:t>
            </a:r>
          </a:p>
          <a:p>
            <a:pPr defTabSz="901873">
              <a:defRPr/>
            </a:pPr>
            <a:endParaRPr lang="en-US" sz="1200" i="1" dirty="0" smtClean="0">
              <a:solidFill>
                <a:schemeClr val="tx1">
                  <a:lumMod val="75000"/>
                  <a:lumOff val="25000"/>
                </a:schemeClr>
              </a:solidFill>
            </a:endParaRPr>
          </a:p>
          <a:p>
            <a:pPr defTabSz="901873">
              <a:defRPr/>
            </a:pPr>
            <a:r>
              <a:rPr lang="en-US" sz="1200" dirty="0" smtClean="0"/>
              <a:t>This System is a </a:t>
            </a:r>
            <a:r>
              <a:rPr lang="en-US" sz="1200" i="1" dirty="0" smtClean="0"/>
              <a:t>s</a:t>
            </a:r>
            <a:r>
              <a:rPr lang="en-US" sz="1200" dirty="0" smtClean="0"/>
              <a:t>ingle logical environment that supports </a:t>
            </a:r>
            <a:r>
              <a:rPr lang="en-US" sz="1200" dirty="0" smtClean="0">
                <a:solidFill>
                  <a:schemeClr val="tx1">
                    <a:lumMod val="75000"/>
                    <a:lumOff val="25000"/>
                  </a:schemeClr>
                </a:solidFill>
              </a:rPr>
              <a:t>the consistency of </a:t>
            </a:r>
            <a:r>
              <a:rPr lang="en-US" sz="1200" dirty="0" err="1" smtClean="0">
                <a:solidFill>
                  <a:schemeClr val="tx1">
                    <a:lumMod val="75000"/>
                    <a:lumOff val="25000"/>
                  </a:schemeClr>
                </a:solidFill>
              </a:rPr>
              <a:t>Istat’s</a:t>
            </a:r>
            <a:r>
              <a:rPr lang="en-US" sz="1200" dirty="0" smtClean="0">
                <a:solidFill>
                  <a:schemeClr val="tx1">
                    <a:lumMod val="75000"/>
                    <a:lumOff val="25000"/>
                  </a:schemeClr>
                </a:solidFill>
              </a:rPr>
              <a:t> statistical production process, in particular consistency with respect to “identification” and “estimation” for the whole integrated system of units and variables.</a:t>
            </a:r>
          </a:p>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3</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smtClean="0"/>
              <a:t>This </a:t>
            </a:r>
            <a:r>
              <a:rPr lang="en-US" sz="1200" dirty="0" err="1" smtClean="0"/>
              <a:t>Sistem</a:t>
            </a:r>
            <a:r>
              <a:rPr lang="en-US" sz="1200" dirty="0" smtClean="0"/>
              <a:t> </a:t>
            </a:r>
            <a:r>
              <a:rPr lang="en-US" sz="1200" dirty="0" smtClean="0">
                <a:solidFill>
                  <a:schemeClr val="tx1">
                    <a:lumMod val="75000"/>
                    <a:lumOff val="25000"/>
                  </a:schemeClr>
                </a:solidFill>
              </a:rPr>
              <a:t>is composed by </a:t>
            </a:r>
            <a:r>
              <a:rPr lang="en-US" sz="1200" dirty="0" smtClean="0"/>
              <a:t>three sub-</a:t>
            </a:r>
            <a:r>
              <a:rPr lang="en-US" sz="1200" dirty="0" err="1" smtClean="0"/>
              <a:t>sistem</a:t>
            </a:r>
            <a:r>
              <a:rPr lang="en-US" sz="1200" dirty="0" smtClean="0"/>
              <a:t> of Registers: </a:t>
            </a:r>
            <a:r>
              <a:rPr lang="it-IT" sz="1200" dirty="0" smtClean="0"/>
              <a:t>Individui,</a:t>
            </a:r>
            <a:r>
              <a:rPr lang="it-IT" sz="1200" baseline="0" dirty="0" smtClean="0"/>
              <a:t> famiglie e coabitazioni (caserme, navi, alberghi, ospedali, case di cura, case famiglia)</a:t>
            </a:r>
            <a:r>
              <a:rPr lang="it-IT" sz="1200" dirty="0" smtClean="0"/>
              <a:t>, </a:t>
            </a:r>
            <a:r>
              <a:rPr lang="it-IT" sz="1200" dirty="0" err="1" smtClean="0"/>
              <a:t>Places</a:t>
            </a:r>
            <a:r>
              <a:rPr lang="it-IT" sz="1200" dirty="0" smtClean="0"/>
              <a:t> and  </a:t>
            </a:r>
            <a:r>
              <a:rPr lang="it-IT" sz="1200" dirty="0" err="1" smtClean="0"/>
              <a:t>Economic</a:t>
            </a:r>
            <a:r>
              <a:rPr lang="it-IT" sz="1200" dirty="0" smtClean="0"/>
              <a:t> </a:t>
            </a:r>
            <a:r>
              <a:rPr lang="it-IT" sz="1200" dirty="0" err="1" smtClean="0"/>
              <a:t>Units</a:t>
            </a:r>
            <a:r>
              <a:rPr lang="it-IT" sz="1200" dirty="0" smtClean="0"/>
              <a:t>. </a:t>
            </a:r>
          </a:p>
          <a:p>
            <a:endParaRPr lang="it-IT" sz="1200" dirty="0" smtClean="0"/>
          </a:p>
          <a:p>
            <a:r>
              <a:rPr lang="it-IT" sz="1200" dirty="0" err="1" smtClean="0"/>
              <a:t>We</a:t>
            </a:r>
            <a:r>
              <a:rPr lang="it-IT" sz="1200" dirty="0" smtClean="0"/>
              <a:t> </a:t>
            </a:r>
            <a:r>
              <a:rPr lang="it-IT" sz="1200" dirty="0" err="1" smtClean="0"/>
              <a:t>also</a:t>
            </a:r>
            <a:r>
              <a:rPr lang="it-IT" sz="1200" dirty="0" smtClean="0"/>
              <a:t> </a:t>
            </a:r>
            <a:r>
              <a:rPr lang="it-IT" sz="1200" dirty="0" err="1" smtClean="0"/>
              <a:t>have</a:t>
            </a:r>
            <a:r>
              <a:rPr lang="it-IT" sz="1200" dirty="0" smtClean="0"/>
              <a:t> a </a:t>
            </a:r>
            <a:r>
              <a:rPr lang="it-IT" sz="1200" dirty="0" err="1" smtClean="0"/>
              <a:t>fourth</a:t>
            </a:r>
            <a:r>
              <a:rPr lang="it-IT" sz="1200" dirty="0" smtClean="0"/>
              <a:t> </a:t>
            </a:r>
            <a:r>
              <a:rPr lang="it-IT" sz="1200" dirty="0" err="1" smtClean="0"/>
              <a:t>register</a:t>
            </a:r>
            <a:r>
              <a:rPr lang="it-IT" sz="1200" dirty="0" smtClean="0"/>
              <a:t> for the </a:t>
            </a:r>
            <a:r>
              <a:rPr lang="it-IT" sz="1200" dirty="0" err="1" smtClean="0"/>
              <a:t>Activities</a:t>
            </a:r>
            <a:r>
              <a:rPr lang="it-IT" sz="1200" dirty="0" smtClean="0"/>
              <a:t>. T</a:t>
            </a:r>
            <a:r>
              <a:rPr lang="en-US" sz="1200" dirty="0" smtClean="0"/>
              <a:t>his last register is particular because it does not correspond to an entity like the others, but it represents the relationships between them. </a:t>
            </a:r>
          </a:p>
          <a:p>
            <a:endParaRPr lang="en-US" sz="1200" dirty="0" smtClean="0"/>
          </a:p>
          <a:p>
            <a:r>
              <a:rPr lang="en-US" sz="1200" dirty="0" smtClean="0"/>
              <a:t>Specifically the relationships, as working or </a:t>
            </a:r>
            <a:r>
              <a:rPr lang="en-US" sz="1200" dirty="0" err="1" smtClean="0"/>
              <a:t>studing</a:t>
            </a:r>
            <a:r>
              <a:rPr lang="en-US" sz="1200" dirty="0" smtClean="0"/>
              <a:t>, between Individuals and Economic Units.</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4</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rtl="0"/>
            <a:r>
              <a:rPr lang="en-US" sz="1400" dirty="0"/>
              <a:t>For each of the three main sub-system Registers we have defined the roles of the single </a:t>
            </a:r>
            <a:r>
              <a:rPr lang="en-US" sz="1400" u="sng" dirty="0"/>
              <a:t>units</a:t>
            </a:r>
            <a:r>
              <a:rPr lang="en-US" sz="1400" dirty="0"/>
              <a:t> and all the </a:t>
            </a:r>
            <a:r>
              <a:rPr lang="en-US" sz="1400" u="sng" dirty="0">
                <a:solidFill>
                  <a:srgbClr val="990000"/>
                </a:solidFill>
              </a:rPr>
              <a:t>variables.</a:t>
            </a:r>
          </a:p>
          <a:p>
            <a:pPr lvl="0" rtl="0"/>
            <a:endParaRPr lang="en-US" sz="1400" dirty="0"/>
          </a:p>
          <a:p>
            <a:pPr lvl="0" rtl="0"/>
            <a:r>
              <a:rPr lang="en-US" sz="1400" dirty="0"/>
              <a:t>This figure shows all the </a:t>
            </a:r>
            <a:r>
              <a:rPr lang="it-IT" sz="1400" dirty="0" err="1"/>
              <a:t>elements</a:t>
            </a:r>
            <a:r>
              <a:rPr lang="it-IT" sz="1400" dirty="0"/>
              <a:t> and </a:t>
            </a:r>
            <a:r>
              <a:rPr lang="it-IT" sz="1400" dirty="0" err="1"/>
              <a:t>how</a:t>
            </a:r>
            <a:r>
              <a:rPr lang="it-IT" sz="1400" dirty="0"/>
              <a:t> </a:t>
            </a:r>
            <a:r>
              <a:rPr lang="en-US" sz="1400" dirty="0"/>
              <a:t>the variables, related to the concept of population, can be classified as: base, thematic and extended.</a:t>
            </a:r>
          </a:p>
          <a:p>
            <a:pPr lvl="0" rtl="0"/>
            <a:endParaRPr lang="en-US" sz="1400" dirty="0"/>
          </a:p>
          <a:p>
            <a:r>
              <a:rPr lang="en-US" sz="1400" dirty="0"/>
              <a:t>This classification of </a:t>
            </a:r>
            <a:r>
              <a:rPr lang="en-US" sz="1400" u="sng" dirty="0"/>
              <a:t>units</a:t>
            </a:r>
            <a:r>
              <a:rPr lang="en-US" sz="1400" dirty="0"/>
              <a:t> and </a:t>
            </a:r>
            <a:r>
              <a:rPr lang="en-US" sz="1400" u="sng" dirty="0">
                <a:solidFill>
                  <a:srgbClr val="990000"/>
                </a:solidFill>
              </a:rPr>
              <a:t>variables</a:t>
            </a:r>
            <a:r>
              <a:rPr lang="en-US" sz="1400" dirty="0">
                <a:solidFill>
                  <a:srgbClr val="990000"/>
                </a:solidFill>
              </a:rPr>
              <a:t> define </a:t>
            </a:r>
            <a:r>
              <a:rPr lang="en-US" sz="1400" dirty="0"/>
              <a:t>the registers in</a:t>
            </a:r>
            <a:r>
              <a:rPr lang="en-US" sz="1400" dirty="0" smtClean="0"/>
              <a:t>:</a:t>
            </a:r>
          </a:p>
          <a:p>
            <a:endParaRPr lang="en-US" sz="1400" dirty="0" smtClean="0"/>
          </a:p>
          <a:p>
            <a:r>
              <a:rPr lang="en-US" sz="1400" b="1" dirty="0" err="1" smtClean="0"/>
              <a:t>Registro</a:t>
            </a:r>
            <a:r>
              <a:rPr lang="en-US" sz="1400" b="1" dirty="0" smtClean="0"/>
              <a:t> base</a:t>
            </a:r>
            <a:r>
              <a:rPr lang="en-US" sz="1400" dirty="0" smtClean="0"/>
              <a:t>: </a:t>
            </a:r>
            <a:r>
              <a:rPr lang="en-US" sz="1400" dirty="0" err="1" smtClean="0"/>
              <a:t>variabili</a:t>
            </a:r>
            <a:r>
              <a:rPr lang="en-US" sz="1400" dirty="0" smtClean="0"/>
              <a:t> “core” high identification power e </a:t>
            </a:r>
            <a:r>
              <a:rPr lang="en-US" sz="1400" dirty="0" err="1" smtClean="0"/>
              <a:t>sono</a:t>
            </a:r>
            <a:r>
              <a:rPr lang="en-US" sz="1400" dirty="0" smtClean="0"/>
              <a:t> quite </a:t>
            </a:r>
            <a:r>
              <a:rPr lang="en-US" sz="1400" b="1" dirty="0" smtClean="0"/>
              <a:t>stable </a:t>
            </a:r>
            <a:r>
              <a:rPr lang="en-US" sz="1400" b="0" dirty="0" smtClean="0"/>
              <a:t>(</a:t>
            </a:r>
            <a:r>
              <a:rPr lang="en-US" sz="1400" b="0" dirty="0" err="1" smtClean="0"/>
              <a:t>tosco</a:t>
            </a:r>
            <a:r>
              <a:rPr lang="en-US" sz="1400" b="0" dirty="0" smtClean="0"/>
              <a:t> dice: </a:t>
            </a:r>
            <a:r>
              <a:rPr lang="en-US" sz="1400" b="0" dirty="0" err="1" smtClean="0"/>
              <a:t>teoricamente</a:t>
            </a:r>
            <a:r>
              <a:rPr lang="en-US" sz="1400" b="0" dirty="0" smtClean="0"/>
              <a:t>…)</a:t>
            </a:r>
            <a:r>
              <a:rPr lang="en-US" sz="1400" dirty="0" smtClean="0"/>
              <a:t> in time (ASIA </a:t>
            </a:r>
            <a:r>
              <a:rPr lang="en-US" sz="1400" dirty="0" err="1" smtClean="0"/>
              <a:t>imprese</a:t>
            </a:r>
            <a:r>
              <a:rPr lang="en-US" sz="1400" dirty="0" smtClean="0"/>
              <a:t>)</a:t>
            </a:r>
          </a:p>
          <a:p>
            <a:r>
              <a:rPr lang="en-US" sz="1400" b="1" dirty="0" err="1" smtClean="0"/>
              <a:t>Registro</a:t>
            </a:r>
            <a:r>
              <a:rPr lang="en-US" sz="1400" b="1" dirty="0" smtClean="0"/>
              <a:t> </a:t>
            </a:r>
            <a:r>
              <a:rPr lang="en-US" sz="1400" b="1" dirty="0" err="1" smtClean="0"/>
              <a:t>esteso</a:t>
            </a:r>
            <a:r>
              <a:rPr lang="en-US" sz="1400" dirty="0" smtClean="0"/>
              <a:t>: </a:t>
            </a:r>
            <a:r>
              <a:rPr lang="en-US" sz="1400" dirty="0" err="1" smtClean="0"/>
              <a:t>estende</a:t>
            </a:r>
            <a:r>
              <a:rPr lang="en-US" sz="1400" dirty="0" smtClean="0"/>
              <a:t> le </a:t>
            </a:r>
            <a:r>
              <a:rPr lang="en-US" sz="1400" dirty="0" err="1" smtClean="0"/>
              <a:t>variabili</a:t>
            </a:r>
            <a:r>
              <a:rPr lang="en-US" sz="1400" baseline="0" dirty="0" smtClean="0"/>
              <a:t> “core” (FRAME SBS) </a:t>
            </a:r>
            <a:r>
              <a:rPr lang="en-US" sz="1400" baseline="0" dirty="0" err="1" smtClean="0"/>
              <a:t>oppure</a:t>
            </a:r>
            <a:r>
              <a:rPr lang="en-US" sz="1400" baseline="0" dirty="0" smtClean="0"/>
              <a:t> </a:t>
            </a:r>
            <a:r>
              <a:rPr lang="en-US" sz="1400" baseline="0" dirty="0" err="1" smtClean="0"/>
              <a:t>storie</a:t>
            </a:r>
            <a:r>
              <a:rPr lang="en-US" sz="1400" baseline="0" dirty="0" smtClean="0"/>
              <a:t> </a:t>
            </a:r>
            <a:r>
              <a:rPr lang="en-US" sz="1400" baseline="0" dirty="0" err="1" smtClean="0"/>
              <a:t>riproduttive</a:t>
            </a:r>
            <a:r>
              <a:rPr lang="en-US" sz="1400" baseline="0" dirty="0" smtClean="0"/>
              <a:t> </a:t>
            </a:r>
            <a:endParaRPr lang="en-US" sz="1400" b="1" baseline="0" dirty="0" smtClean="0"/>
          </a:p>
          <a:p>
            <a:r>
              <a:rPr lang="en-US" sz="1400" b="1" baseline="0" dirty="0" err="1" smtClean="0"/>
              <a:t>Registro</a:t>
            </a:r>
            <a:r>
              <a:rPr lang="en-US" sz="1400" b="1" baseline="0" dirty="0" smtClean="0"/>
              <a:t> </a:t>
            </a:r>
            <a:r>
              <a:rPr lang="en-US" sz="1400" b="1" baseline="0" dirty="0" err="1" smtClean="0"/>
              <a:t>tematico</a:t>
            </a:r>
            <a:r>
              <a:rPr lang="en-US" sz="1400" b="1" baseline="0" dirty="0" smtClean="0"/>
              <a:t>: </a:t>
            </a:r>
            <a:r>
              <a:rPr lang="en-US" sz="1400" b="0" baseline="0" dirty="0" smtClean="0"/>
              <a:t>ad </a:t>
            </a:r>
            <a:r>
              <a:rPr lang="en-US" sz="1400" b="0" baseline="0" dirty="0" err="1" smtClean="0"/>
              <a:t>esempio</a:t>
            </a:r>
            <a:r>
              <a:rPr lang="en-US" sz="1400" b="0" baseline="0" dirty="0" smtClean="0"/>
              <a:t> </a:t>
            </a:r>
            <a:r>
              <a:rPr lang="en-US" sz="1400" b="0" baseline="0" dirty="0" err="1" smtClean="0"/>
              <a:t>il</a:t>
            </a:r>
            <a:r>
              <a:rPr lang="en-US" sz="1400" b="0" baseline="0" dirty="0" smtClean="0"/>
              <a:t> </a:t>
            </a:r>
            <a:r>
              <a:rPr lang="en-US" sz="1400" b="0" baseline="0" dirty="0" err="1" smtClean="0"/>
              <a:t>pendolarismo</a:t>
            </a:r>
            <a:r>
              <a:rPr lang="en-US" sz="1400" b="0" baseline="0" dirty="0" smtClean="0"/>
              <a:t> </a:t>
            </a:r>
            <a:r>
              <a:rPr lang="en-US" sz="1400" b="0" baseline="0" dirty="0" err="1" smtClean="0"/>
              <a:t>prendo</a:t>
            </a:r>
            <a:r>
              <a:rPr lang="en-US" sz="1400" b="0" baseline="0" dirty="0" smtClean="0"/>
              <a:t> un </a:t>
            </a:r>
            <a:r>
              <a:rPr lang="en-US" sz="1400" b="0" baseline="0" dirty="0" err="1" smtClean="0"/>
              <a:t>insieme</a:t>
            </a:r>
            <a:r>
              <a:rPr lang="en-US" sz="1400" b="0" baseline="0" dirty="0" smtClean="0"/>
              <a:t> di </a:t>
            </a:r>
            <a:r>
              <a:rPr lang="en-US" sz="1400" b="0" baseline="0" dirty="0" err="1" smtClean="0"/>
              <a:t>individui</a:t>
            </a:r>
            <a:r>
              <a:rPr lang="en-US" sz="1400" b="0" baseline="0" dirty="0" smtClean="0"/>
              <a:t> </a:t>
            </a:r>
            <a:r>
              <a:rPr lang="en-US" sz="1400" b="0" baseline="0" dirty="0" err="1" smtClean="0"/>
              <a:t>che</a:t>
            </a:r>
            <a:r>
              <a:rPr lang="en-US" sz="1400" b="0" baseline="0" dirty="0" smtClean="0"/>
              <a:t> non </a:t>
            </a:r>
            <a:r>
              <a:rPr lang="en-US" sz="1400" b="0" baseline="0" dirty="0" err="1" smtClean="0"/>
              <a:t>hanno</a:t>
            </a:r>
            <a:r>
              <a:rPr lang="en-US" sz="1400" b="0" baseline="0" dirty="0" smtClean="0"/>
              <a:t> </a:t>
            </a:r>
            <a:r>
              <a:rPr lang="en-US" sz="1400" b="0" baseline="0" dirty="0" err="1" smtClean="0"/>
              <a:t>una</a:t>
            </a:r>
            <a:r>
              <a:rPr lang="en-US" sz="1400" b="0" baseline="0" dirty="0" smtClean="0"/>
              <a:t> </a:t>
            </a:r>
            <a:r>
              <a:rPr lang="en-US" sz="1400" b="0" baseline="0" dirty="0" err="1" smtClean="0"/>
              <a:t>caratterizzazione</a:t>
            </a:r>
            <a:r>
              <a:rPr lang="en-US" sz="1400" b="0" baseline="0" dirty="0" smtClean="0"/>
              <a:t> di </a:t>
            </a:r>
            <a:r>
              <a:rPr lang="en-US" sz="1400" b="0" baseline="0" dirty="0" err="1" smtClean="0"/>
              <a:t>una</a:t>
            </a:r>
            <a:r>
              <a:rPr lang="en-US" sz="1400" b="0" baseline="0" dirty="0" smtClean="0"/>
              <a:t> </a:t>
            </a:r>
            <a:r>
              <a:rPr lang="en-US" sz="1400" b="0" baseline="0" dirty="0" err="1" smtClean="0"/>
              <a:t>variabile</a:t>
            </a:r>
            <a:r>
              <a:rPr lang="en-US" sz="1400" b="0" baseline="0" dirty="0" smtClean="0"/>
              <a:t> </a:t>
            </a:r>
            <a:r>
              <a:rPr lang="en-US" sz="1400" b="1" baseline="0" dirty="0" smtClean="0"/>
              <a:t>core </a:t>
            </a:r>
            <a:r>
              <a:rPr lang="en-US" sz="1400" b="0" baseline="0" dirty="0" smtClean="0"/>
              <a:t>(</a:t>
            </a:r>
            <a:r>
              <a:rPr lang="en-US" sz="1400" b="0" baseline="0" dirty="0" err="1" smtClean="0"/>
              <a:t>tosco</a:t>
            </a:r>
            <a:r>
              <a:rPr lang="en-US" sz="1400" b="0" baseline="0" dirty="0" smtClean="0"/>
              <a:t> dice: </a:t>
            </a:r>
            <a:r>
              <a:rPr lang="en-US" sz="1400" b="0" baseline="0" dirty="0" err="1" smtClean="0"/>
              <a:t>fai</a:t>
            </a:r>
            <a:r>
              <a:rPr lang="en-US" sz="1400" b="0" baseline="0" dirty="0" smtClean="0"/>
              <a:t> la where condition </a:t>
            </a:r>
            <a:r>
              <a:rPr lang="en-US" sz="1400" b="0" baseline="0" dirty="0" err="1" smtClean="0"/>
              <a:t>sulla</a:t>
            </a:r>
            <a:r>
              <a:rPr lang="en-US" sz="1400" b="0" baseline="0" dirty="0" smtClean="0"/>
              <a:t> </a:t>
            </a:r>
            <a:r>
              <a:rPr lang="en-US" sz="1400" b="0" baseline="0" dirty="0" err="1" smtClean="0"/>
              <a:t>variabile</a:t>
            </a:r>
            <a:r>
              <a:rPr lang="en-US" sz="1400" b="0" baseline="0" dirty="0" smtClean="0"/>
              <a:t> core…)</a:t>
            </a:r>
            <a:endParaRPr lang="it-IT" sz="1400" b="0" dirty="0"/>
          </a:p>
        </p:txBody>
      </p:sp>
      <p:sp>
        <p:nvSpPr>
          <p:cNvPr id="4" name="Segnaposto numero diapositiva 3"/>
          <p:cNvSpPr>
            <a:spLocks noGrp="1"/>
          </p:cNvSpPr>
          <p:nvPr>
            <p:ph type="sldNum" sz="quarter" idx="10"/>
          </p:nvPr>
        </p:nvSpPr>
        <p:spPr/>
        <p:txBody>
          <a:bodyPr/>
          <a:lstStyle/>
          <a:p>
            <a:fld id="{B6570B55-54CE-4DA5-8F5C-73E8B88ECFC5}" type="slidenum">
              <a:rPr lang="it-IT" smtClean="0"/>
              <a:t>5</a:t>
            </a:fld>
            <a:endParaRPr lang="it-IT"/>
          </a:p>
        </p:txBody>
      </p:sp>
    </p:spTree>
    <p:extLst>
      <p:ext uri="{BB962C8B-B14F-4D97-AF65-F5344CB8AC3E}">
        <p14:creationId xmlns:p14="http://schemas.microsoft.com/office/powerpoint/2010/main" val="284934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smtClean="0"/>
              <a:t>The data architecture is designed to ensure a record-level integration. </a:t>
            </a:r>
          </a:p>
          <a:p>
            <a:endParaRPr lang="en-US" sz="1200" dirty="0" smtClean="0"/>
          </a:p>
          <a:p>
            <a:r>
              <a:rPr lang="en-US" sz="1200" dirty="0" smtClean="0"/>
              <a:t>We can see how individuals registry units are identified by an ID,</a:t>
            </a:r>
          </a:p>
          <a:p>
            <a:r>
              <a:rPr lang="en-US" sz="1200" dirty="0" smtClean="0"/>
              <a:t>and the resident location is an id that points to the corresponding ID in the register of places </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Similarly</a:t>
            </a:r>
            <a:r>
              <a:rPr lang="en-US" sz="1200" baseline="0" dirty="0" smtClean="0"/>
              <a:t> ,</a:t>
            </a:r>
            <a:r>
              <a:rPr lang="en-US" sz="1200" dirty="0" smtClean="0"/>
              <a:t> the </a:t>
            </a:r>
            <a:r>
              <a:rPr lang="en-US" sz="1200" dirty="0" err="1" smtClean="0"/>
              <a:t>labour</a:t>
            </a:r>
            <a:r>
              <a:rPr lang="en-US" sz="1200" dirty="0" smtClean="0"/>
              <a:t> relationships register represents</a:t>
            </a:r>
            <a:r>
              <a:rPr lang="en-US" sz="1200" baseline="0" dirty="0" smtClean="0"/>
              <a:t>  the LEED (</a:t>
            </a:r>
            <a:r>
              <a:rPr lang="it-IT" sz="1100" b="0" i="0" kern="1200" dirty="0" err="1" smtClean="0">
                <a:solidFill>
                  <a:schemeClr val="tx1"/>
                </a:solidFill>
                <a:effectLst/>
                <a:latin typeface="+mn-lt"/>
                <a:ea typeface="+mn-ea"/>
                <a:cs typeface="+mn-cs"/>
              </a:rPr>
              <a:t>Linked</a:t>
            </a:r>
            <a:r>
              <a:rPr lang="it-IT" sz="1100" b="0" i="0" kern="1200" dirty="0" smtClean="0">
                <a:solidFill>
                  <a:schemeClr val="tx1"/>
                </a:solidFill>
                <a:effectLst/>
                <a:latin typeface="+mn-lt"/>
                <a:ea typeface="+mn-ea"/>
                <a:cs typeface="+mn-cs"/>
              </a:rPr>
              <a:t> </a:t>
            </a:r>
            <a:r>
              <a:rPr lang="it-IT" sz="1100" b="1" i="0" kern="1200" dirty="0" err="1" smtClean="0">
                <a:solidFill>
                  <a:schemeClr val="tx1"/>
                </a:solidFill>
                <a:effectLst/>
                <a:latin typeface="+mn-lt"/>
                <a:ea typeface="+mn-ea"/>
                <a:cs typeface="+mn-cs"/>
              </a:rPr>
              <a:t>Employer</a:t>
            </a:r>
            <a:r>
              <a:rPr lang="it-IT" sz="1100" b="0" i="0" kern="1200" dirty="0" err="1" smtClean="0">
                <a:solidFill>
                  <a:schemeClr val="tx1"/>
                </a:solidFill>
                <a:effectLst/>
                <a:latin typeface="+mn-lt"/>
                <a:ea typeface="+mn-ea"/>
                <a:cs typeface="+mn-cs"/>
              </a:rPr>
              <a:t>-</a:t>
            </a:r>
            <a:r>
              <a:rPr lang="it-IT" sz="1100" b="1" i="0" kern="1200" dirty="0" err="1" smtClean="0">
                <a:solidFill>
                  <a:schemeClr val="tx1"/>
                </a:solidFill>
                <a:effectLst/>
                <a:latin typeface="+mn-lt"/>
                <a:ea typeface="+mn-ea"/>
                <a:cs typeface="+mn-cs"/>
              </a:rPr>
              <a:t>Employee</a:t>
            </a:r>
            <a:r>
              <a:rPr lang="it-IT" sz="1100" b="0" i="0" kern="1200" dirty="0" smtClean="0">
                <a:solidFill>
                  <a:schemeClr val="tx1"/>
                </a:solidFill>
                <a:effectLst/>
                <a:latin typeface="+mn-lt"/>
                <a:ea typeface="+mn-ea"/>
                <a:cs typeface="+mn-cs"/>
              </a:rPr>
              <a:t> Data) </a:t>
            </a:r>
            <a:r>
              <a:rPr lang="it-IT" sz="1100" b="0" i="0" kern="1200" dirty="0" err="1" smtClean="0">
                <a:solidFill>
                  <a:schemeClr val="tx1"/>
                </a:solidFill>
                <a:effectLst/>
                <a:latin typeface="+mn-lt"/>
                <a:ea typeface="+mn-ea"/>
                <a:cs typeface="+mn-cs"/>
              </a:rPr>
              <a:t>relationships</a:t>
            </a:r>
            <a:r>
              <a:rPr lang="it-IT" sz="11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it-IT" sz="1100" b="0" i="0" kern="1200" dirty="0" err="1" smtClean="0">
                <a:solidFill>
                  <a:schemeClr val="tx1"/>
                </a:solidFill>
                <a:effectLst/>
                <a:latin typeface="+mn-lt"/>
                <a:ea typeface="+mn-ea"/>
                <a:cs typeface="+mn-cs"/>
              </a:rPr>
              <a:t>Where</a:t>
            </a:r>
            <a:r>
              <a:rPr lang="it-IT" sz="1100" b="0" i="0" kern="1200" dirty="0" smtClean="0">
                <a:solidFill>
                  <a:schemeClr val="tx1"/>
                </a:solidFill>
                <a:effectLst/>
                <a:latin typeface="+mn-lt"/>
                <a:ea typeface="+mn-ea"/>
                <a:cs typeface="+mn-cs"/>
              </a:rPr>
              <a:t> the </a:t>
            </a:r>
            <a:r>
              <a:rPr lang="it-IT" sz="1100" dirty="0" err="1" smtClean="0"/>
              <a:t>Id_employee</a:t>
            </a:r>
            <a:r>
              <a:rPr lang="it-IT" sz="1100" dirty="0" smtClean="0"/>
              <a:t> </a:t>
            </a:r>
            <a:r>
              <a:rPr lang="it-IT" sz="1100" b="0" i="0" kern="1200" baseline="0" dirty="0" err="1" smtClean="0">
                <a:solidFill>
                  <a:schemeClr val="tx1"/>
                </a:solidFill>
                <a:effectLst/>
                <a:latin typeface="+mn-lt"/>
                <a:ea typeface="+mn-ea"/>
                <a:cs typeface="+mn-cs"/>
              </a:rPr>
              <a:t>is</a:t>
            </a:r>
            <a:r>
              <a:rPr lang="it-IT" sz="1100" b="0" i="0" kern="1200" baseline="0" dirty="0" smtClean="0">
                <a:solidFill>
                  <a:schemeClr val="tx1"/>
                </a:solidFill>
                <a:effectLst/>
                <a:latin typeface="+mn-lt"/>
                <a:ea typeface="+mn-ea"/>
                <a:cs typeface="+mn-cs"/>
              </a:rPr>
              <a:t> the </a:t>
            </a:r>
            <a:r>
              <a:rPr lang="it-IT" sz="1100" b="0" i="0" kern="1200" baseline="0" dirty="0" err="1" smtClean="0">
                <a:solidFill>
                  <a:schemeClr val="tx1"/>
                </a:solidFill>
                <a:effectLst/>
                <a:latin typeface="+mn-lt"/>
                <a:ea typeface="+mn-ea"/>
                <a:cs typeface="+mn-cs"/>
              </a:rPr>
              <a:t>foreignkey</a:t>
            </a:r>
            <a:r>
              <a:rPr lang="it-IT" sz="1100" b="0" i="0" kern="1200" baseline="0" dirty="0" smtClean="0">
                <a:solidFill>
                  <a:schemeClr val="tx1"/>
                </a:solidFill>
                <a:effectLst/>
                <a:latin typeface="+mn-lt"/>
                <a:ea typeface="+mn-ea"/>
                <a:cs typeface="+mn-cs"/>
              </a:rPr>
              <a:t> to the </a:t>
            </a:r>
            <a:r>
              <a:rPr lang="it-IT" sz="1200" dirty="0" smtClean="0"/>
              <a:t>Base </a:t>
            </a:r>
            <a:r>
              <a:rPr lang="it-IT" sz="1200" dirty="0" err="1" smtClean="0"/>
              <a:t>Register</a:t>
            </a:r>
            <a:r>
              <a:rPr lang="it-IT" sz="1200" dirty="0" smtClean="0"/>
              <a:t> of </a:t>
            </a:r>
            <a:r>
              <a:rPr lang="it-IT" sz="1200" dirty="0" err="1" smtClean="0"/>
              <a:t>Individuals</a:t>
            </a:r>
            <a:r>
              <a:rPr lang="it-IT" sz="1200" dirty="0" smtClean="0"/>
              <a:t> and the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kern="1200" dirty="0" err="1" smtClean="0">
                <a:solidFill>
                  <a:schemeClr val="tx1"/>
                </a:solidFill>
                <a:effectLst/>
                <a:latin typeface="+mn-lt"/>
                <a:ea typeface="+mn-ea"/>
                <a:cs typeface="+mn-cs"/>
              </a:rPr>
              <a:t>id_employer</a:t>
            </a:r>
            <a:r>
              <a:rPr lang="it-IT" sz="1200" b="0" i="0" kern="1200" dirty="0" smtClean="0">
                <a:solidFill>
                  <a:schemeClr val="tx1"/>
                </a:solidFill>
                <a:effectLst/>
                <a:latin typeface="+mn-lt"/>
                <a:ea typeface="+mn-ea"/>
                <a:cs typeface="+mn-cs"/>
              </a:rPr>
              <a:t> </a:t>
            </a:r>
            <a:r>
              <a:rPr lang="it-IT" sz="1100" b="0" i="0" kern="1200" baseline="0" dirty="0" err="1" smtClean="0">
                <a:solidFill>
                  <a:schemeClr val="tx1"/>
                </a:solidFill>
                <a:effectLst/>
                <a:latin typeface="+mn-lt"/>
                <a:ea typeface="+mn-ea"/>
                <a:cs typeface="+mn-cs"/>
              </a:rPr>
              <a:t>is</a:t>
            </a:r>
            <a:r>
              <a:rPr lang="it-IT" sz="1100" b="0" i="0" kern="1200" baseline="0" dirty="0" smtClean="0">
                <a:solidFill>
                  <a:schemeClr val="tx1"/>
                </a:solidFill>
                <a:effectLst/>
                <a:latin typeface="+mn-lt"/>
                <a:ea typeface="+mn-ea"/>
                <a:cs typeface="+mn-cs"/>
              </a:rPr>
              <a:t> the </a:t>
            </a:r>
            <a:r>
              <a:rPr lang="it-IT" sz="1100" b="0" i="0" kern="1200" baseline="0" dirty="0" err="1" smtClean="0">
                <a:solidFill>
                  <a:schemeClr val="tx1"/>
                </a:solidFill>
                <a:effectLst/>
                <a:latin typeface="+mn-lt"/>
                <a:ea typeface="+mn-ea"/>
                <a:cs typeface="+mn-cs"/>
              </a:rPr>
              <a:t>foreignkey</a:t>
            </a:r>
            <a:r>
              <a:rPr lang="it-IT" sz="1100" b="0" i="0" kern="1200" baseline="0" dirty="0" smtClean="0">
                <a:solidFill>
                  <a:schemeClr val="tx1"/>
                </a:solidFill>
                <a:effectLst/>
                <a:latin typeface="+mn-lt"/>
                <a:ea typeface="+mn-ea"/>
                <a:cs typeface="+mn-cs"/>
              </a:rPr>
              <a:t> to the </a:t>
            </a:r>
            <a:r>
              <a:rPr lang="it-IT" sz="1200" dirty="0" smtClean="0"/>
              <a:t>Base </a:t>
            </a:r>
            <a:r>
              <a:rPr lang="it-IT" sz="1200" dirty="0" err="1" smtClean="0"/>
              <a:t>Register</a:t>
            </a:r>
            <a:r>
              <a:rPr lang="it-IT" sz="1200" dirty="0" smtClean="0"/>
              <a:t> of </a:t>
            </a:r>
            <a:r>
              <a:rPr lang="it-IT" sz="1200" dirty="0" err="1" smtClean="0"/>
              <a:t>Economic</a:t>
            </a:r>
            <a:r>
              <a:rPr lang="it-IT" sz="1200" dirty="0" smtClean="0"/>
              <a:t> </a:t>
            </a:r>
            <a:r>
              <a:rPr lang="it-IT" sz="1200" dirty="0" err="1" smtClean="0"/>
              <a:t>Units</a:t>
            </a:r>
            <a:endParaRPr lang="it-IT"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Note </a:t>
            </a:r>
            <a:r>
              <a:rPr lang="it-IT" sz="1200" dirty="0" err="1" smtClean="0"/>
              <a:t>that</a:t>
            </a:r>
            <a:r>
              <a:rPr lang="it-IT" sz="1200" dirty="0" smtClean="0"/>
              <a:t> ISSR integrate </a:t>
            </a:r>
            <a:r>
              <a:rPr lang="it-IT" sz="1200" dirty="0" err="1" smtClean="0"/>
              <a:t>Records</a:t>
            </a:r>
            <a:r>
              <a:rPr lang="it-IT" sz="1200" dirty="0" smtClean="0"/>
              <a:t> (</a:t>
            </a:r>
            <a:r>
              <a:rPr lang="it-IT" sz="1200" dirty="0" err="1" smtClean="0"/>
              <a:t>microdata</a:t>
            </a:r>
            <a:r>
              <a:rPr lang="it-IT" sz="1200" dirty="0" smtClean="0"/>
              <a:t>) and </a:t>
            </a:r>
            <a:r>
              <a:rPr lang="it-IT" sz="1200" dirty="0" err="1" smtClean="0"/>
              <a:t>not</a:t>
            </a:r>
            <a:r>
              <a:rPr lang="it-IT" sz="1200" dirty="0" smtClean="0"/>
              <a:t> </a:t>
            </a:r>
            <a:r>
              <a:rPr lang="it-IT" sz="1200" dirty="0" err="1" smtClean="0"/>
              <a:t>cubes</a:t>
            </a:r>
            <a:r>
              <a:rPr lang="it-IT" sz="1200" dirty="0" smtClean="0"/>
              <a:t> (</a:t>
            </a:r>
            <a:r>
              <a:rPr lang="it-IT" sz="1200" dirty="0" err="1" smtClean="0"/>
              <a:t>macrodate</a:t>
            </a:r>
            <a:r>
              <a:rPr lang="it-IT" sz="1200" dirty="0" smtClean="0"/>
              <a:t>)</a:t>
            </a:r>
          </a:p>
        </p:txBody>
      </p:sp>
      <p:sp>
        <p:nvSpPr>
          <p:cNvPr id="4" name="Segnaposto numero diapositiva 3"/>
          <p:cNvSpPr>
            <a:spLocks noGrp="1"/>
          </p:cNvSpPr>
          <p:nvPr>
            <p:ph type="sldNum" sz="quarter" idx="10"/>
          </p:nvPr>
        </p:nvSpPr>
        <p:spPr/>
        <p:txBody>
          <a:bodyPr/>
          <a:lstStyle/>
          <a:p>
            <a:fld id="{4F11745C-B2B7-4CF8-A823-9D344BE02C24}" type="slidenum">
              <a:rPr lang="it-IT" smtClean="0"/>
              <a:t>6</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01873">
              <a:defRPr/>
            </a:pPr>
            <a:r>
              <a:rPr lang="en-US" sz="1200" dirty="0" smtClean="0">
                <a:solidFill>
                  <a:schemeClr val="tx1">
                    <a:lumMod val="75000"/>
                    <a:lumOff val="25000"/>
                  </a:schemeClr>
                </a:solidFill>
              </a:rPr>
              <a:t>One of the main pillars of the </a:t>
            </a:r>
            <a:r>
              <a:rPr lang="en-US" sz="1200" dirty="0" smtClean="0"/>
              <a:t>modernization </a:t>
            </a:r>
            <a:r>
              <a:rPr lang="en-US" sz="1200" dirty="0" err="1" smtClean="0"/>
              <a:t>programme</a:t>
            </a:r>
            <a:r>
              <a:rPr lang="en-US" sz="1200" dirty="0" smtClean="0"/>
              <a:t> </a:t>
            </a:r>
            <a:r>
              <a:rPr lang="en-US" sz="1200" dirty="0" smtClean="0">
                <a:solidFill>
                  <a:schemeClr val="tx1">
                    <a:lumMod val="75000"/>
                    <a:lumOff val="25000"/>
                  </a:schemeClr>
                </a:solidFill>
              </a:rPr>
              <a:t>is the design of the production process based on an </a:t>
            </a:r>
            <a:r>
              <a:rPr lang="en-US" sz="1200" i="1" dirty="0" smtClean="0">
                <a:solidFill>
                  <a:schemeClr val="tx1">
                    <a:lumMod val="75000"/>
                    <a:lumOff val="25000"/>
                  </a:schemeClr>
                </a:solidFill>
              </a:rPr>
              <a:t>Integrated System of Statistical Registers</a:t>
            </a:r>
          </a:p>
          <a:p>
            <a:pPr defTabSz="901873">
              <a:defRPr/>
            </a:pPr>
            <a:endParaRPr lang="en-US" sz="1200" i="1" dirty="0" smtClean="0">
              <a:solidFill>
                <a:schemeClr val="tx1">
                  <a:lumMod val="75000"/>
                  <a:lumOff val="25000"/>
                </a:schemeClr>
              </a:solidFill>
            </a:endParaRPr>
          </a:p>
          <a:p>
            <a:pPr defTabSz="901873">
              <a:defRPr/>
            </a:pPr>
            <a:r>
              <a:rPr lang="en-US" sz="1200" dirty="0" smtClean="0"/>
              <a:t>This System is a </a:t>
            </a:r>
            <a:r>
              <a:rPr lang="en-US" sz="1200" i="1" dirty="0" smtClean="0"/>
              <a:t>s</a:t>
            </a:r>
            <a:r>
              <a:rPr lang="en-US" sz="1200" dirty="0" smtClean="0"/>
              <a:t>ingle logical environment that supports </a:t>
            </a:r>
            <a:r>
              <a:rPr lang="en-US" sz="1200" dirty="0" smtClean="0">
                <a:solidFill>
                  <a:schemeClr val="tx1">
                    <a:lumMod val="75000"/>
                    <a:lumOff val="25000"/>
                  </a:schemeClr>
                </a:solidFill>
              </a:rPr>
              <a:t>the consistency of </a:t>
            </a:r>
            <a:r>
              <a:rPr lang="en-US" sz="1200" dirty="0" err="1" smtClean="0">
                <a:solidFill>
                  <a:schemeClr val="tx1">
                    <a:lumMod val="75000"/>
                    <a:lumOff val="25000"/>
                  </a:schemeClr>
                </a:solidFill>
              </a:rPr>
              <a:t>Istat’s</a:t>
            </a:r>
            <a:r>
              <a:rPr lang="en-US" sz="1200" dirty="0" smtClean="0">
                <a:solidFill>
                  <a:schemeClr val="tx1">
                    <a:lumMod val="75000"/>
                    <a:lumOff val="25000"/>
                  </a:schemeClr>
                </a:solidFill>
              </a:rPr>
              <a:t> statistical production process, in particular consistency with respect to “identification” and “estimation” for the whole integrated system of units and variables.</a:t>
            </a:r>
          </a:p>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7</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01873">
              <a:defRPr/>
            </a:pPr>
            <a:r>
              <a:rPr lang="it-IT" sz="1200" b="0" i="0" kern="1200" dirty="0" smtClean="0">
                <a:solidFill>
                  <a:schemeClr val="tx1"/>
                </a:solidFill>
                <a:effectLst/>
                <a:latin typeface="+mn-lt"/>
                <a:ea typeface="+mn-ea"/>
                <a:cs typeface="+mn-cs"/>
              </a:rPr>
              <a:t>Nella definizione informatica una Ontologia è “una rappresentazione formale, condivisa ed esplicita di una concettualizzazione di un dominio di interesse in termini di entità rilevanti, le relazioni esistenti fra di esse, le regole, gli assiomi ed i vincoli specifici del dominio. </a:t>
            </a:r>
            <a:r>
              <a:rPr lang="it-IT" dirty="0" smtClean="0"/>
              <a:t/>
            </a:r>
            <a:br>
              <a:rPr lang="it-IT" dirty="0" smtClean="0"/>
            </a:br>
            <a:r>
              <a:rPr lang="it-IT" sz="1200" b="0" i="0" kern="1200" dirty="0" smtClean="0">
                <a:solidFill>
                  <a:schemeClr val="tx1"/>
                </a:solidFill>
                <a:effectLst/>
                <a:latin typeface="+mn-lt"/>
                <a:ea typeface="+mn-ea"/>
                <a:cs typeface="+mn-cs"/>
              </a:rPr>
              <a:t>Formale: tale struttura viene normalmente formalizzata per mezzo di linguaggi semantici che devono rispondere alle leggi della logica formale, quindi processabile anche dalle macchine.</a:t>
            </a:r>
            <a:r>
              <a:rPr lang="it-IT" dirty="0" smtClean="0"/>
              <a:t/>
            </a:r>
            <a:br>
              <a:rPr lang="it-IT" dirty="0" smtClean="0"/>
            </a:br>
            <a:r>
              <a:rPr lang="it-IT" sz="1200" b="0" i="0" kern="1200" dirty="0" smtClean="0">
                <a:solidFill>
                  <a:schemeClr val="tx1"/>
                </a:solidFill>
                <a:effectLst/>
                <a:latin typeface="+mn-lt"/>
                <a:ea typeface="+mn-ea"/>
                <a:cs typeface="+mn-cs"/>
              </a:rPr>
              <a:t>Esplicita: indica che non c’è una ambigua interpretazione</a:t>
            </a:r>
            <a:r>
              <a:rPr lang="it-IT" dirty="0" smtClean="0"/>
              <a:t/>
            </a:r>
            <a:br>
              <a:rPr lang="it-IT" dirty="0" smtClean="0"/>
            </a:br>
            <a:r>
              <a:rPr lang="it-IT" sz="1200" b="0" i="0" kern="1200" dirty="0" smtClean="0">
                <a:solidFill>
                  <a:schemeClr val="tx1"/>
                </a:solidFill>
                <a:effectLst/>
                <a:latin typeface="+mn-lt"/>
                <a:ea typeface="+mn-ea"/>
                <a:cs typeface="+mn-cs"/>
              </a:rPr>
              <a:t>Condivisa: indica l'accettazione della ontologia dalla comunità</a:t>
            </a:r>
            <a:r>
              <a:rPr lang="it-IT" dirty="0" smtClean="0"/>
              <a:t/>
            </a:r>
            <a:br>
              <a:rPr lang="it-IT" dirty="0" smtClean="0"/>
            </a:br>
            <a:r>
              <a:rPr lang="it-IT" sz="1200" b="0" i="0" kern="1200" dirty="0" smtClean="0">
                <a:solidFill>
                  <a:schemeClr val="tx1"/>
                </a:solidFill>
                <a:effectLst/>
                <a:latin typeface="+mn-lt"/>
                <a:ea typeface="+mn-ea"/>
                <a:cs typeface="+mn-cs"/>
              </a:rPr>
              <a:t>Concettualizzazione: la descrizione astratta del domino di interesse</a:t>
            </a:r>
            <a:r>
              <a:rPr lang="it-IT" dirty="0" smtClean="0"/>
              <a:t/>
            </a:r>
            <a:br>
              <a:rPr lang="it-IT" dirty="0" smtClean="0"/>
            </a:br>
            <a:r>
              <a:rPr lang="it-IT" dirty="0" smtClean="0"/>
              <a:t/>
            </a:r>
            <a:br>
              <a:rPr lang="it-IT" dirty="0" smtClean="0"/>
            </a:br>
            <a:r>
              <a:rPr lang="it-IT" sz="1200" b="0" i="0" kern="1200" dirty="0" smtClean="0">
                <a:solidFill>
                  <a:schemeClr val="tx1"/>
                </a:solidFill>
                <a:effectLst/>
                <a:latin typeface="+mn-lt"/>
                <a:ea typeface="+mn-ea"/>
                <a:cs typeface="+mn-cs"/>
              </a:rPr>
              <a:t>Con tale tecnologia, i dati sono rappresentati nel formato RDF che richiede che le risorse siano identificate da URI,  le connessione tra le risorse costituiscono un grafo che consente una ampia navigazione dei dati pubblicati. </a:t>
            </a:r>
          </a:p>
          <a:p>
            <a:pPr defTabSz="901873">
              <a:defRPr/>
            </a:pPr>
            <a:endParaRPr lang="it-IT" sz="1200" b="0" i="0" kern="1200" dirty="0" smtClean="0">
              <a:solidFill>
                <a:schemeClr val="tx1"/>
              </a:solidFill>
              <a:effectLst/>
              <a:latin typeface="+mn-lt"/>
              <a:ea typeface="+mn-ea"/>
              <a:cs typeface="+mn-cs"/>
            </a:endParaRPr>
          </a:p>
          <a:p>
            <a:pPr marL="0" marR="0" indent="0" algn="l" defTabSz="901873" rtl="0" eaLnBrk="1" fontAlgn="auto" latinLnBrk="0" hangingPunct="1">
              <a:lnSpc>
                <a:spcPct val="100000"/>
              </a:lnSpc>
              <a:spcBef>
                <a:spcPts val="0"/>
              </a:spcBef>
              <a:spcAft>
                <a:spcPts val="0"/>
              </a:spcAft>
              <a:buClrTx/>
              <a:buSzTx/>
              <a:buFontTx/>
              <a:buNone/>
              <a:tabLst/>
              <a:defRPr/>
            </a:pPr>
            <a:r>
              <a:rPr lang="it-IT" sz="1200" baseline="0" dirty="0" err="1" smtClean="0"/>
              <a:t>This</a:t>
            </a:r>
            <a:r>
              <a:rPr lang="it-IT" sz="1200" baseline="0" dirty="0" smtClean="0"/>
              <a:t> </a:t>
            </a:r>
            <a:r>
              <a:rPr lang="it-IT" sz="1200" baseline="0" dirty="0" err="1" smtClean="0"/>
              <a:t>approach</a:t>
            </a:r>
            <a:r>
              <a:rPr lang="it-IT" sz="1200" baseline="0" dirty="0" smtClean="0"/>
              <a:t> </a:t>
            </a:r>
            <a:r>
              <a:rPr lang="it-IT" sz="1200" baseline="0" dirty="0" err="1" smtClean="0"/>
              <a:t>allows</a:t>
            </a:r>
            <a:r>
              <a:rPr lang="it-IT" sz="1200" baseline="0" dirty="0" smtClean="0"/>
              <a:t> </a:t>
            </a:r>
            <a:r>
              <a:rPr lang="it-IT" sz="1200" baseline="0" dirty="0" err="1" smtClean="0"/>
              <a:t>us</a:t>
            </a:r>
            <a:r>
              <a:rPr lang="it-IT" sz="1200" baseline="0" dirty="0" smtClean="0"/>
              <a:t> to </a:t>
            </a:r>
            <a:r>
              <a:rPr lang="it-IT" sz="1200" baseline="0" dirty="0" err="1" smtClean="0"/>
              <a:t>access</a:t>
            </a:r>
            <a:r>
              <a:rPr lang="it-IT" sz="1200" baseline="0" dirty="0" smtClean="0"/>
              <a:t>, integrate and </a:t>
            </a:r>
            <a:r>
              <a:rPr lang="it-IT" sz="1200" baseline="0" dirty="0" err="1" smtClean="0"/>
              <a:t>manage</a:t>
            </a:r>
            <a:r>
              <a:rPr lang="it-IT" sz="1200" baseline="0" dirty="0" smtClean="0"/>
              <a:t> </a:t>
            </a:r>
            <a:r>
              <a:rPr lang="it-IT" sz="1200" baseline="0" dirty="0" err="1" smtClean="0"/>
              <a:t>different</a:t>
            </a:r>
            <a:r>
              <a:rPr lang="it-IT" sz="1200" baseline="0" dirty="0" smtClean="0"/>
              <a:t> data </a:t>
            </a:r>
            <a:r>
              <a:rPr lang="it-IT" sz="1200" baseline="0" dirty="0" err="1" smtClean="0"/>
              <a:t>sources</a:t>
            </a:r>
            <a:r>
              <a:rPr lang="it-IT" sz="1200" baseline="0" dirty="0" smtClean="0"/>
              <a:t>, </a:t>
            </a:r>
            <a:r>
              <a:rPr lang="it-IT" sz="1200" baseline="0" dirty="0" err="1" smtClean="0"/>
              <a:t>both</a:t>
            </a:r>
            <a:r>
              <a:rPr lang="it-IT" sz="1200" baseline="0" dirty="0" smtClean="0"/>
              <a:t> </a:t>
            </a:r>
            <a:r>
              <a:rPr lang="it-IT" sz="1200" baseline="0" dirty="0" err="1" smtClean="0"/>
              <a:t>semantically</a:t>
            </a:r>
            <a:r>
              <a:rPr lang="it-IT" sz="1200" baseline="0" dirty="0" smtClean="0"/>
              <a:t> and </a:t>
            </a:r>
            <a:r>
              <a:rPr lang="it-IT" sz="1200" baseline="0" dirty="0" err="1" smtClean="0"/>
              <a:t>technologically</a:t>
            </a:r>
            <a:r>
              <a:rPr lang="it-IT" sz="1200" baseline="0" dirty="0" smtClean="0"/>
              <a:t>, </a:t>
            </a:r>
            <a:r>
              <a:rPr lang="it-IT" sz="1200" baseline="0" dirty="0" err="1" smtClean="0"/>
              <a:t>through</a:t>
            </a:r>
            <a:r>
              <a:rPr lang="it-IT" sz="1200" baseline="0" dirty="0" smtClean="0"/>
              <a:t> a </a:t>
            </a:r>
            <a:r>
              <a:rPr lang="it-IT" sz="1200" baseline="0" dirty="0" err="1" smtClean="0"/>
              <a:t>conceptual</a:t>
            </a:r>
            <a:r>
              <a:rPr lang="it-IT" sz="1200" baseline="0" dirty="0" smtClean="0"/>
              <a:t> </a:t>
            </a:r>
            <a:r>
              <a:rPr lang="it-IT" sz="1200" baseline="0" dirty="0" err="1" smtClean="0"/>
              <a:t>representation</a:t>
            </a:r>
            <a:r>
              <a:rPr lang="it-IT" sz="1200" baseline="0" dirty="0" smtClean="0"/>
              <a:t> of the domain via (vaia) a </a:t>
            </a:r>
            <a:r>
              <a:rPr lang="it-IT" sz="1200" baseline="0" dirty="0" err="1" smtClean="0"/>
              <a:t>computational</a:t>
            </a:r>
            <a:r>
              <a:rPr lang="it-IT" sz="1200" baseline="0" dirty="0" smtClean="0"/>
              <a:t> </a:t>
            </a:r>
            <a:r>
              <a:rPr lang="it-IT" sz="1200" baseline="0" dirty="0" err="1" smtClean="0"/>
              <a:t>ontology</a:t>
            </a:r>
            <a:r>
              <a:rPr lang="it-IT" sz="1200" baseline="0" dirty="0" smtClean="0"/>
              <a:t> </a:t>
            </a:r>
            <a:endParaRPr lang="it-IT" sz="1200" dirty="0" smtClean="0"/>
          </a:p>
          <a:p>
            <a:pPr defTabSz="901873">
              <a:defRPr/>
            </a:pPr>
            <a:endParaRPr lang="it-IT" sz="1200" b="0" i="0" kern="1200" dirty="0" smtClean="0">
              <a:solidFill>
                <a:schemeClr val="tx1"/>
              </a:solidFill>
              <a:effectLst/>
              <a:latin typeface="+mn-lt"/>
              <a:ea typeface="+mn-ea"/>
              <a:cs typeface="+mn-cs"/>
            </a:endParaRPr>
          </a:p>
          <a:p>
            <a:pPr defTabSz="901873">
              <a:defRPr/>
            </a:pPr>
            <a:r>
              <a:rPr lang="it-IT" sz="1200" b="1" i="0" kern="1200" dirty="0" smtClean="0">
                <a:solidFill>
                  <a:schemeClr val="tx1"/>
                </a:solidFill>
                <a:effectLst/>
                <a:latin typeface="+mn-lt"/>
                <a:ea typeface="+mn-ea"/>
                <a:cs typeface="+mn-cs"/>
              </a:rPr>
              <a:t>Formale</a:t>
            </a:r>
            <a:r>
              <a:rPr lang="it-IT" sz="1200" b="0" i="0" kern="1200" dirty="0" smtClean="0">
                <a:solidFill>
                  <a:schemeClr val="tx1"/>
                </a:solidFill>
                <a:effectLst/>
                <a:latin typeface="+mn-lt"/>
                <a:ea typeface="+mn-ea"/>
                <a:cs typeface="+mn-cs"/>
              </a:rPr>
              <a:t>: uso un sottoinsieme della logica</a:t>
            </a:r>
            <a:r>
              <a:rPr lang="it-IT" sz="1200" b="0" i="0" kern="1200" baseline="0" dirty="0" smtClean="0">
                <a:solidFill>
                  <a:schemeClr val="tx1"/>
                </a:solidFill>
                <a:effectLst/>
                <a:latin typeface="+mn-lt"/>
                <a:ea typeface="+mn-ea"/>
                <a:cs typeface="+mn-cs"/>
              </a:rPr>
              <a:t> descrittiva (un linguaggio logico)</a:t>
            </a:r>
            <a:endParaRPr lang="it-IT" sz="1200" b="0" i="0" kern="1200" dirty="0" smtClean="0">
              <a:solidFill>
                <a:schemeClr val="tx1"/>
              </a:solidFill>
              <a:effectLst/>
              <a:latin typeface="+mn-lt"/>
              <a:ea typeface="+mn-ea"/>
              <a:cs typeface="+mn-cs"/>
            </a:endParaRPr>
          </a:p>
          <a:p>
            <a:pPr defTabSz="901873">
              <a:defRPr/>
            </a:pPr>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8</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smtClean="0"/>
              <a:t>OBDM is designed to ensure conceptual integrity within each single register and among all the </a:t>
            </a:r>
            <a:r>
              <a:rPr lang="it-IT" sz="1200" dirty="0" err="1" smtClean="0">
                <a:solidFill>
                  <a:srgbClr val="990000"/>
                </a:solidFill>
              </a:rPr>
              <a:t>registers</a:t>
            </a:r>
            <a:r>
              <a:rPr lang="it-IT" sz="1200" dirty="0" smtClean="0">
                <a:solidFill>
                  <a:srgbClr val="990000"/>
                </a:solidFill>
              </a:rPr>
              <a:t>.</a:t>
            </a:r>
          </a:p>
          <a:p>
            <a:endParaRPr lang="it-IT" sz="1200" dirty="0" smtClean="0">
              <a:solidFill>
                <a:srgbClr val="990000"/>
              </a:solidFill>
            </a:endParaRPr>
          </a:p>
          <a:p>
            <a:r>
              <a:rPr lang="it-IT" sz="1200" dirty="0" err="1" smtClean="0">
                <a:solidFill>
                  <a:srgbClr val="990000"/>
                </a:solidFill>
              </a:rPr>
              <a:t>Between</a:t>
            </a:r>
            <a:r>
              <a:rPr lang="it-IT" sz="1200" dirty="0" smtClean="0">
                <a:solidFill>
                  <a:srgbClr val="990000"/>
                </a:solidFill>
              </a:rPr>
              <a:t> the </a:t>
            </a:r>
            <a:r>
              <a:rPr lang="it-IT" sz="1200" dirty="0" err="1" smtClean="0">
                <a:solidFill>
                  <a:srgbClr val="990000"/>
                </a:solidFill>
              </a:rPr>
              <a:t>ontology</a:t>
            </a:r>
            <a:r>
              <a:rPr lang="it-IT" sz="1200" dirty="0" smtClean="0">
                <a:solidFill>
                  <a:srgbClr val="990000"/>
                </a:solidFill>
              </a:rPr>
              <a:t> and the </a:t>
            </a:r>
            <a:r>
              <a:rPr lang="it-IT" sz="1200" dirty="0" err="1" smtClean="0">
                <a:solidFill>
                  <a:srgbClr val="990000"/>
                </a:solidFill>
              </a:rPr>
              <a:t>sources</a:t>
            </a:r>
            <a:r>
              <a:rPr lang="it-IT" sz="1200" dirty="0" smtClean="0">
                <a:solidFill>
                  <a:srgbClr val="990000"/>
                </a:solidFill>
              </a:rPr>
              <a:t> </a:t>
            </a:r>
            <a:r>
              <a:rPr lang="it-IT" sz="1200" dirty="0" err="1" smtClean="0">
                <a:solidFill>
                  <a:srgbClr val="990000"/>
                </a:solidFill>
              </a:rPr>
              <a:t>there</a:t>
            </a:r>
            <a:r>
              <a:rPr lang="it-IT" sz="1200" dirty="0" smtClean="0">
                <a:solidFill>
                  <a:srgbClr val="990000"/>
                </a:solidFill>
              </a:rPr>
              <a:t> </a:t>
            </a:r>
            <a:r>
              <a:rPr lang="it-IT" sz="1200" dirty="0" err="1" smtClean="0">
                <a:solidFill>
                  <a:srgbClr val="990000"/>
                </a:solidFill>
              </a:rPr>
              <a:t>is</a:t>
            </a:r>
            <a:r>
              <a:rPr lang="it-IT" sz="1200" baseline="0" dirty="0" smtClean="0">
                <a:solidFill>
                  <a:srgbClr val="990000"/>
                </a:solidFill>
              </a:rPr>
              <a:t> a </a:t>
            </a:r>
            <a:r>
              <a:rPr lang="it-IT" sz="1200" baseline="0" dirty="0" err="1" smtClean="0">
                <a:solidFill>
                  <a:srgbClr val="990000"/>
                </a:solidFill>
              </a:rPr>
              <a:t>mapping</a:t>
            </a:r>
            <a:r>
              <a:rPr lang="it-IT" sz="1200" baseline="0" dirty="0" smtClean="0">
                <a:solidFill>
                  <a:srgbClr val="990000"/>
                </a:solidFill>
              </a:rPr>
              <a:t> </a:t>
            </a:r>
            <a:r>
              <a:rPr lang="it-IT" sz="1200" baseline="0" dirty="0" err="1" smtClean="0">
                <a:solidFill>
                  <a:srgbClr val="990000"/>
                </a:solidFill>
              </a:rPr>
              <a:t>layer</a:t>
            </a:r>
            <a:r>
              <a:rPr lang="it-IT" sz="1200" baseline="0" dirty="0" smtClean="0">
                <a:solidFill>
                  <a:srgbClr val="990000"/>
                </a:solidFill>
              </a:rPr>
              <a:t> </a:t>
            </a:r>
            <a:r>
              <a:rPr lang="it-IT" sz="1200" baseline="0" dirty="0" err="1" smtClean="0">
                <a:solidFill>
                  <a:srgbClr val="990000"/>
                </a:solidFill>
              </a:rPr>
              <a:t>that</a:t>
            </a:r>
            <a:r>
              <a:rPr lang="it-IT" sz="1200" baseline="0" dirty="0" smtClean="0">
                <a:solidFill>
                  <a:srgbClr val="990000"/>
                </a:solidFill>
              </a:rPr>
              <a:t> </a:t>
            </a:r>
            <a:r>
              <a:rPr lang="it-IT" sz="1200" baseline="0" dirty="0" err="1" smtClean="0">
                <a:solidFill>
                  <a:srgbClr val="990000"/>
                </a:solidFill>
              </a:rPr>
              <a:t>maps</a:t>
            </a:r>
            <a:r>
              <a:rPr lang="it-IT" sz="1200" baseline="0" dirty="0" smtClean="0">
                <a:solidFill>
                  <a:srgbClr val="990000"/>
                </a:solidFill>
              </a:rPr>
              <a:t> the </a:t>
            </a:r>
            <a:r>
              <a:rPr lang="it-IT" sz="1200" baseline="0" dirty="0" err="1" smtClean="0">
                <a:solidFill>
                  <a:srgbClr val="990000"/>
                </a:solidFill>
              </a:rPr>
              <a:t>concepts</a:t>
            </a:r>
            <a:r>
              <a:rPr lang="it-IT" sz="1200" baseline="0" dirty="0" smtClean="0">
                <a:solidFill>
                  <a:srgbClr val="990000"/>
                </a:solidFill>
              </a:rPr>
              <a:t> </a:t>
            </a:r>
            <a:r>
              <a:rPr lang="it-IT" sz="1200" baseline="0" dirty="0" err="1" smtClean="0">
                <a:solidFill>
                  <a:srgbClr val="990000"/>
                </a:solidFill>
              </a:rPr>
              <a:t>defined</a:t>
            </a:r>
            <a:r>
              <a:rPr lang="it-IT" sz="1200" baseline="0" dirty="0" smtClean="0">
                <a:solidFill>
                  <a:srgbClr val="990000"/>
                </a:solidFill>
              </a:rPr>
              <a:t> in the </a:t>
            </a:r>
            <a:r>
              <a:rPr lang="it-IT" sz="1200" baseline="0" dirty="0" err="1" smtClean="0">
                <a:solidFill>
                  <a:srgbClr val="990000"/>
                </a:solidFill>
              </a:rPr>
              <a:t>ontology</a:t>
            </a:r>
            <a:r>
              <a:rPr lang="it-IT" sz="1200" baseline="0" dirty="0" smtClean="0">
                <a:solidFill>
                  <a:srgbClr val="990000"/>
                </a:solidFill>
              </a:rPr>
              <a:t> to the </a:t>
            </a:r>
            <a:r>
              <a:rPr lang="it-IT" sz="1200" baseline="0" dirty="0" err="1" smtClean="0">
                <a:solidFill>
                  <a:srgbClr val="990000"/>
                </a:solidFill>
              </a:rPr>
              <a:t>sources</a:t>
            </a:r>
            <a:r>
              <a:rPr lang="it-IT" sz="1200" baseline="0" dirty="0" smtClean="0">
                <a:solidFill>
                  <a:srgbClr val="990000"/>
                </a:solidFill>
              </a:rPr>
              <a:t> </a:t>
            </a:r>
            <a:endParaRPr lang="it-IT" sz="1200" dirty="0">
              <a:solidFill>
                <a:srgbClr val="990000"/>
              </a:solidFill>
            </a:endParaRPr>
          </a:p>
        </p:txBody>
      </p:sp>
      <p:sp>
        <p:nvSpPr>
          <p:cNvPr id="4" name="Segnaposto numero diapositiva 3"/>
          <p:cNvSpPr>
            <a:spLocks noGrp="1"/>
          </p:cNvSpPr>
          <p:nvPr>
            <p:ph type="sldNum" sz="quarter" idx="10"/>
          </p:nvPr>
        </p:nvSpPr>
        <p:spPr/>
        <p:txBody>
          <a:bodyPr/>
          <a:lstStyle/>
          <a:p>
            <a:fld id="{4F11745C-B2B7-4CF8-A823-9D344BE02C24}" type="slidenum">
              <a:rPr lang="it-IT" smtClean="0"/>
              <a:t>9</a:t>
            </a:fld>
            <a:endParaRPr lang="it-IT"/>
          </a:p>
        </p:txBody>
      </p:sp>
    </p:spTree>
    <p:extLst>
      <p:ext uri="{BB962C8B-B14F-4D97-AF65-F5344CB8AC3E}">
        <p14:creationId xmlns:p14="http://schemas.microsoft.com/office/powerpoint/2010/main" val="205111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5902036" cy="365125"/>
          </a:xfrm>
          <a:prstGeom prst="rect">
            <a:avLst/>
          </a:prstGeom>
        </p:spPr>
        <p:txBody>
          <a:bodyPr/>
          <a:lstStyle/>
          <a:p>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31887291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6635302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5448141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solidFill>
                  <a:srgbClr val="133176"/>
                </a:solidFill>
              </a:defRPr>
            </a:lvl1pPr>
          </a:lstStyle>
          <a:p>
            <a:pPr>
              <a:defRPr/>
            </a:pPr>
            <a:r>
              <a:rPr lang="it-IT" smtClean="0"/>
              <a:t>Corso di Formazione su Amministrazione Trasparente e Open Data, 24/5/2016 </a:t>
            </a:r>
            <a:endParaRPr/>
          </a:p>
        </p:txBody>
      </p:sp>
      <p:sp>
        <p:nvSpPr>
          <p:cNvPr id="9" name="Rectangle 6"/>
          <p:cNvSpPr>
            <a:spLocks noGrp="1" noChangeArrowheads="1"/>
          </p:cNvSpPr>
          <p:nvPr>
            <p:ph type="sldNum" sz="quarter" idx="12"/>
          </p:nvPr>
        </p:nvSpPr>
        <p:spPr/>
        <p:txBody>
          <a:bodyPr/>
          <a:lstStyle>
            <a:lvl1pPr>
              <a:defRPr>
                <a:solidFill>
                  <a:srgbClr val="133176"/>
                </a:solidFill>
              </a:defRPr>
            </a:lvl1pPr>
          </a:lstStyle>
          <a:p>
            <a:pPr>
              <a:defRPr/>
            </a:pPr>
            <a:fld id="{635DD6CB-0961-442F-A92A-F016252A940F}" type="slidenum">
              <a:rPr lang="en-GB"/>
              <a:pPr>
                <a:defRPr/>
              </a:pPr>
              <a:t>‹N›</a:t>
            </a:fld>
            <a:endParaRPr lang="en-GB" dirty="0"/>
          </a:p>
        </p:txBody>
      </p:sp>
    </p:spTree>
    <p:extLst>
      <p:ext uri="{BB962C8B-B14F-4D97-AF65-F5344CB8AC3E}">
        <p14:creationId xmlns:p14="http://schemas.microsoft.com/office/powerpoint/2010/main" val="3185345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91890"/>
            <a:ext cx="8229600" cy="1143000"/>
          </a:xfrm>
          <a:prstGeom prst="rect">
            <a:avLst/>
          </a:prstGeom>
        </p:spPr>
        <p:txBody>
          <a:bodyPr/>
          <a:lstStyle>
            <a:lvl1pPr>
              <a:defRPr sz="3600" baseline="0">
                <a:solidFill>
                  <a:srgbClr val="505150"/>
                </a:solidFill>
              </a:defRPr>
            </a:lvl1pPr>
          </a:lstStyle>
          <a:p>
            <a:r>
              <a:rPr lang="it-IT" dirty="0" smtClean="0"/>
              <a:t>Fare clic per modificare stile</a:t>
            </a:r>
            <a:endParaRPr lang="it-IT" dirty="0"/>
          </a:p>
        </p:txBody>
      </p:sp>
      <p:sp>
        <p:nvSpPr>
          <p:cNvPr id="3" name="Segnaposto contenuto 2"/>
          <p:cNvSpPr>
            <a:spLocks noGrp="1"/>
          </p:cNvSpPr>
          <p:nvPr>
            <p:ph idx="1"/>
          </p:nvPr>
        </p:nvSpPr>
        <p:spPr>
          <a:xfrm>
            <a:off x="457200" y="1186152"/>
            <a:ext cx="8229600" cy="4525963"/>
          </a:xfrm>
          <a:prstGeom prst="rect">
            <a:avLst/>
          </a:prstGeom>
        </p:spPr>
        <p:txBody>
          <a:bodyPr/>
          <a:lstStyle>
            <a:lvl1pPr>
              <a:defRPr sz="2800" baseline="0">
                <a:solidFill>
                  <a:srgbClr val="505150"/>
                </a:solidFill>
              </a:defRPr>
            </a:lvl1pPr>
            <a:lvl2pPr>
              <a:defRPr sz="2400" baseline="0">
                <a:solidFill>
                  <a:srgbClr val="505150"/>
                </a:solidFill>
              </a:defRPr>
            </a:lvl2pPr>
            <a:lvl3pPr>
              <a:defRPr sz="2000" baseline="0">
                <a:solidFill>
                  <a:srgbClr val="505150"/>
                </a:solidFill>
              </a:defRPr>
            </a:lvl3pPr>
            <a:lvl4pPr>
              <a:defRPr sz="1800" baseline="0">
                <a:solidFill>
                  <a:srgbClr val="505150"/>
                </a:solidFill>
              </a:defRPr>
            </a:lvl4pPr>
            <a:lvl5pPr>
              <a:defRPr sz="1800" baseline="0">
                <a:solidFill>
                  <a:srgbClr val="505150"/>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piè di pagina 4"/>
          <p:cNvSpPr>
            <a:spLocks noGrp="1"/>
          </p:cNvSpPr>
          <p:nvPr>
            <p:ph type="ftr" sz="quarter" idx="11"/>
          </p:nvPr>
        </p:nvSpPr>
        <p:spPr>
          <a:xfrm>
            <a:off x="457200" y="6334412"/>
            <a:ext cx="6000750" cy="365125"/>
          </a:xfrm>
          <a:prstGeom prst="rect">
            <a:avLst/>
          </a:prstGeom>
        </p:spPr>
        <p:txBody>
          <a:bodyPr/>
          <a:lstStyle>
            <a:lvl1pPr>
              <a:defRPr sz="1400" baseline="0">
                <a:solidFill>
                  <a:srgbClr val="505150"/>
                </a:solidFill>
              </a:defRPr>
            </a:lvl1pPr>
          </a:lstStyle>
          <a:p>
            <a:r>
              <a:rPr lang="it-IT" dirty="0" smtClean="0"/>
              <a:t>Standardizzazione dei processi produttivi in Istat, Mauro Bruno – Forum PA</a:t>
            </a:r>
            <a:endParaRPr lang="it-IT" dirty="0"/>
          </a:p>
        </p:txBody>
      </p:sp>
      <p:sp>
        <p:nvSpPr>
          <p:cNvPr id="6" name="Segnaposto numero diapositiva 5"/>
          <p:cNvSpPr>
            <a:spLocks noGrp="1"/>
          </p:cNvSpPr>
          <p:nvPr>
            <p:ph type="sldNum" sz="quarter" idx="12"/>
          </p:nvPr>
        </p:nvSpPr>
        <p:spPr>
          <a:xfrm>
            <a:off x="7224757" y="6363740"/>
            <a:ext cx="646590" cy="365125"/>
          </a:xfrm>
          <a:prstGeom prst="rect">
            <a:avLst/>
          </a:prstGeom>
        </p:spPr>
        <p:txBody>
          <a:bodyPr/>
          <a:lstStyle>
            <a:lvl1pPr>
              <a:defRPr sz="1400" baseline="0">
                <a:solidFill>
                  <a:srgbClr val="505150"/>
                </a:solidFill>
              </a:defRPr>
            </a:lvl1pPr>
          </a:lstStyle>
          <a:p>
            <a:fld id="{E0C751B5-631A-9242-B635-C18491BE6C62}" type="slidenum">
              <a:rPr lang="it-IT" smtClean="0"/>
              <a:pPr/>
              <a:t>‹N›</a:t>
            </a:fld>
            <a:endParaRPr lang="it-IT" dirty="0"/>
          </a:p>
        </p:txBody>
      </p:sp>
    </p:spTree>
    <p:extLst>
      <p:ext uri="{BB962C8B-B14F-4D97-AF65-F5344CB8AC3E}">
        <p14:creationId xmlns:p14="http://schemas.microsoft.com/office/powerpoint/2010/main" val="405287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8902109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5427993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4428742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35241369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a:xfrm>
            <a:off x="665017" y="6356350"/>
            <a:ext cx="6902846" cy="365125"/>
          </a:xfrm>
          <a:prstGeom prst="rect">
            <a:avLst/>
          </a:prstGeom>
        </p:spPr>
        <p:txBody>
          <a:bodyPr/>
          <a:lstStyle>
            <a:lvl1pPr>
              <a:defRPr sz="1600" baseline="0">
                <a:solidFill>
                  <a:srgbClr val="505150"/>
                </a:solidFill>
              </a:defRPr>
            </a:lvl1pPr>
          </a:lstStyle>
          <a:p>
            <a:r>
              <a:rPr lang="it-IT" smtClean="0"/>
              <a:t>Corso di Formazione su Amministrazione Trasparente e Open Data, 24/5/2016 </a:t>
            </a:r>
            <a:endParaRPr lang="it-IT" dirty="0"/>
          </a:p>
        </p:txBody>
      </p:sp>
      <p:sp>
        <p:nvSpPr>
          <p:cNvPr id="4" name="Segnaposto numero diapositiva 3"/>
          <p:cNvSpPr>
            <a:spLocks noGrp="1"/>
          </p:cNvSpPr>
          <p:nvPr>
            <p:ph type="sldNum" sz="quarter" idx="12"/>
          </p:nvPr>
        </p:nvSpPr>
        <p:spPr>
          <a:xfrm>
            <a:off x="8410575" y="6394450"/>
            <a:ext cx="533400" cy="365125"/>
          </a:xfrm>
          <a:prstGeom prst="rect">
            <a:avLst/>
          </a:prstGeom>
        </p:spPr>
        <p:txBody>
          <a:bodyPr/>
          <a:lstStyle>
            <a:lvl1pPr>
              <a:defRPr sz="1400">
                <a:solidFill>
                  <a:srgbClr val="505150"/>
                </a:solidFill>
              </a:defRPr>
            </a:lvl1pPr>
          </a:lstStyle>
          <a:p>
            <a:fld id="{E0C751B5-631A-9242-B635-C18491BE6C62}" type="slidenum">
              <a:rPr lang="it-IT" smtClean="0"/>
              <a:pPr/>
              <a:t>‹N›</a:t>
            </a:fld>
            <a:endParaRPr lang="it-IT" dirty="0"/>
          </a:p>
        </p:txBody>
      </p:sp>
    </p:spTree>
    <p:extLst>
      <p:ext uri="{BB962C8B-B14F-4D97-AF65-F5344CB8AC3E}">
        <p14:creationId xmlns:p14="http://schemas.microsoft.com/office/powerpoint/2010/main" val="14464496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41452753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10048731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a:p>
        </p:txBody>
      </p:sp>
      <p:cxnSp>
        <p:nvCxnSpPr>
          <p:cNvPr id="9" name="Connettore 1 8"/>
          <p:cNvCxnSpPr/>
          <p:nvPr userDrawn="1"/>
        </p:nvCxnSpPr>
        <p:spPr>
          <a:xfrm>
            <a:off x="777875" y="6254519"/>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558379" y="6346121"/>
            <a:ext cx="806786" cy="335805"/>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958" y="1133475"/>
            <a:ext cx="7251367" cy="5093702"/>
          </a:xfrm>
          <a:prstGeom prst="rect">
            <a:avLst/>
          </a:prstGeom>
          <a:noFill/>
        </p:spPr>
        <p:txBody>
          <a:bodyPr wrap="square" rtlCol="0">
            <a:spAutoFit/>
          </a:bodyPr>
          <a:lstStyle/>
          <a:p>
            <a:pPr algn="ctr"/>
            <a:r>
              <a:rPr lang="it-IT" sz="3200" b="1" dirty="0" smtClean="0">
                <a:solidFill>
                  <a:srgbClr val="7F142A"/>
                </a:solidFill>
                <a:latin typeface="Calibri" pitchFamily="34" charset="0"/>
              </a:rPr>
              <a:t>Il Sistema Integrato dei Registri</a:t>
            </a:r>
          </a:p>
          <a:p>
            <a:pPr algn="ctr"/>
            <a:r>
              <a:rPr lang="it-IT" sz="3200" b="1" dirty="0" smtClean="0">
                <a:solidFill>
                  <a:srgbClr val="7F142A"/>
                </a:solidFill>
                <a:latin typeface="Calibri" pitchFamily="34" charset="0"/>
              </a:rPr>
              <a:t>@ Istat</a:t>
            </a:r>
          </a:p>
          <a:p>
            <a:pPr algn="ctr"/>
            <a:endParaRPr lang="en-US" sz="2800" b="1" dirty="0" smtClean="0">
              <a:solidFill>
                <a:srgbClr val="7F142A"/>
              </a:solidFill>
              <a:latin typeface="Calibri" pitchFamily="34" charset="0"/>
            </a:endParaRPr>
          </a:p>
          <a:p>
            <a:pPr algn="ctr"/>
            <a:endParaRPr lang="en-US" sz="2800" b="1" dirty="0">
              <a:solidFill>
                <a:srgbClr val="7F142A"/>
              </a:solidFill>
              <a:latin typeface="Calibri" pitchFamily="34" charset="0"/>
            </a:endParaRPr>
          </a:p>
          <a:p>
            <a:pPr algn="ctr"/>
            <a:r>
              <a:rPr lang="en-US" sz="2400" dirty="0" err="1" smtClean="0">
                <a:solidFill>
                  <a:srgbClr val="7F142A"/>
                </a:solidFill>
                <a:latin typeface="Calibri" pitchFamily="34" charset="0"/>
              </a:rPr>
              <a:t>Progettazione</a:t>
            </a:r>
            <a:r>
              <a:rPr lang="en-US" sz="2400" dirty="0" smtClean="0">
                <a:solidFill>
                  <a:srgbClr val="7F142A"/>
                </a:solidFill>
                <a:latin typeface="Calibri" pitchFamily="34" charset="0"/>
              </a:rPr>
              <a:t> e </a:t>
            </a:r>
            <a:r>
              <a:rPr lang="en-US" sz="2400" dirty="0" err="1" smtClean="0">
                <a:solidFill>
                  <a:srgbClr val="7F142A"/>
                </a:solidFill>
                <a:latin typeface="Calibri" pitchFamily="34" charset="0"/>
              </a:rPr>
              <a:t>realizzazione</a:t>
            </a:r>
            <a:r>
              <a:rPr lang="en-US" sz="2400" dirty="0" smtClean="0">
                <a:solidFill>
                  <a:srgbClr val="7F142A"/>
                </a:solidFill>
                <a:latin typeface="Calibri" pitchFamily="34" charset="0"/>
              </a:rPr>
              <a:t> di </a:t>
            </a:r>
            <a:r>
              <a:rPr lang="en-US" sz="2400" dirty="0" err="1" smtClean="0">
                <a:solidFill>
                  <a:srgbClr val="7F142A"/>
                </a:solidFill>
                <a:latin typeface="Calibri" pitchFamily="34" charset="0"/>
              </a:rPr>
              <a:t>una</a:t>
            </a:r>
            <a:r>
              <a:rPr lang="en-US" sz="2400" dirty="0" smtClean="0">
                <a:solidFill>
                  <a:srgbClr val="7F142A"/>
                </a:solidFill>
                <a:latin typeface="Calibri" pitchFamily="34" charset="0"/>
              </a:rPr>
              <a:t> </a:t>
            </a:r>
            <a:r>
              <a:rPr lang="en-US" sz="2400" dirty="0" err="1" smtClean="0">
                <a:solidFill>
                  <a:srgbClr val="7F142A"/>
                </a:solidFill>
                <a:latin typeface="Calibri" pitchFamily="34" charset="0"/>
              </a:rPr>
              <a:t>architettura</a:t>
            </a:r>
            <a:r>
              <a:rPr lang="en-US" sz="2400" dirty="0" smtClean="0">
                <a:solidFill>
                  <a:srgbClr val="7F142A"/>
                </a:solidFill>
                <a:latin typeface="Calibri" pitchFamily="34" charset="0"/>
              </a:rPr>
              <a:t> Ontology-Based</a:t>
            </a:r>
          </a:p>
          <a:p>
            <a:pPr algn="ctr"/>
            <a:endParaRPr lang="en-US" sz="2800" b="1" dirty="0">
              <a:solidFill>
                <a:srgbClr val="7F142A"/>
              </a:solidFill>
              <a:latin typeface="Calibri" pitchFamily="34" charset="0"/>
            </a:endParaRPr>
          </a:p>
          <a:p>
            <a:pPr algn="ctr"/>
            <a:endParaRPr lang="en-US" sz="2800" b="1" dirty="0">
              <a:solidFill>
                <a:srgbClr val="7F142A"/>
              </a:solidFill>
              <a:latin typeface="Calibri" pitchFamily="34" charset="0"/>
            </a:endParaRPr>
          </a:p>
          <a:p>
            <a:pPr algn="ctr"/>
            <a:r>
              <a:rPr lang="it-IT" sz="2400" dirty="0" smtClean="0">
                <a:solidFill>
                  <a:srgbClr val="7F142A"/>
                </a:solidFill>
                <a:latin typeface="Calibri" pitchFamily="34" charset="0"/>
              </a:rPr>
              <a:t>Mauro Bruno, Roberta </a:t>
            </a:r>
            <a:r>
              <a:rPr lang="it-IT" sz="2400" dirty="0" err="1" smtClean="0">
                <a:solidFill>
                  <a:srgbClr val="7F142A"/>
                </a:solidFill>
                <a:latin typeface="Calibri" pitchFamily="34" charset="0"/>
              </a:rPr>
              <a:t>Radini</a:t>
            </a:r>
            <a:r>
              <a:rPr lang="it-IT" sz="2400" dirty="0" smtClean="0">
                <a:solidFill>
                  <a:srgbClr val="7F142A"/>
                </a:solidFill>
                <a:latin typeface="Calibri" pitchFamily="34" charset="0"/>
              </a:rPr>
              <a:t>, Laura Tosco</a:t>
            </a:r>
          </a:p>
          <a:p>
            <a:pPr algn="ctr"/>
            <a:endParaRPr lang="it-IT" sz="2000" dirty="0">
              <a:solidFill>
                <a:srgbClr val="505150"/>
              </a:solidFill>
              <a:latin typeface="Calibri" pitchFamily="34" charset="0"/>
            </a:endParaRPr>
          </a:p>
          <a:p>
            <a:pPr algn="ctr"/>
            <a:r>
              <a:rPr lang="it-IT" sz="2000" dirty="0">
                <a:solidFill>
                  <a:srgbClr val="505150"/>
                </a:solidFill>
                <a:latin typeface="Calibri" pitchFamily="34" charset="0"/>
                <a:ea typeface="+mj-ea"/>
                <a:cs typeface="+mj-cs"/>
              </a:rPr>
              <a:t>Istituto Nazionale di Statistica</a:t>
            </a:r>
            <a:r>
              <a:rPr lang="fr-FR" sz="2000" dirty="0">
                <a:solidFill>
                  <a:srgbClr val="505150"/>
                </a:solidFill>
                <a:latin typeface="Calibri" pitchFamily="34" charset="0"/>
                <a:ea typeface="+mj-ea"/>
                <a:cs typeface="+mj-cs"/>
              </a:rPr>
              <a:t> - </a:t>
            </a:r>
            <a:r>
              <a:rPr lang="fr-FR" sz="2000" dirty="0" err="1">
                <a:solidFill>
                  <a:srgbClr val="505150"/>
                </a:solidFill>
                <a:latin typeface="Calibri" pitchFamily="34" charset="0"/>
                <a:ea typeface="+mj-ea"/>
                <a:cs typeface="+mj-cs"/>
              </a:rPr>
              <a:t>Istat</a:t>
            </a:r>
            <a:endParaRPr lang="en-US" sz="2000" dirty="0">
              <a:solidFill>
                <a:srgbClr val="505150"/>
              </a:solidFill>
              <a:latin typeface="Calibri" pitchFamily="34" charset="0"/>
              <a:ea typeface="+mj-ea"/>
              <a:cs typeface="+mj-cs"/>
            </a:endParaRPr>
          </a:p>
          <a:p>
            <a:pPr algn="ctr"/>
            <a:endParaRPr lang="it-IT" sz="2000" dirty="0">
              <a:solidFill>
                <a:srgbClr val="7F142A"/>
              </a:solidFill>
            </a:endParaRPr>
          </a:p>
          <a:p>
            <a:endParaRPr lang="it-IT" sz="900" dirty="0" smtClean="0">
              <a:solidFill>
                <a:srgbClr val="505150"/>
              </a:solidFill>
            </a:endParaRPr>
          </a:p>
        </p:txBody>
      </p:sp>
    </p:spTree>
    <p:extLst>
      <p:ext uri="{BB962C8B-B14F-4D97-AF65-F5344CB8AC3E}">
        <p14:creationId xmlns:p14="http://schemas.microsoft.com/office/powerpoint/2010/main" val="449239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OBDM: Principali caratteristiche</a:t>
            </a:r>
            <a:endParaRPr lang="it-IT" sz="4400" dirty="0"/>
          </a:p>
        </p:txBody>
      </p:sp>
      <p:sp>
        <p:nvSpPr>
          <p:cNvPr id="3" name="Segnaposto contenuto 2"/>
          <p:cNvSpPr>
            <a:spLocks noGrp="1"/>
          </p:cNvSpPr>
          <p:nvPr>
            <p:ph idx="1"/>
          </p:nvPr>
        </p:nvSpPr>
        <p:spPr>
          <a:xfrm>
            <a:off x="790575" y="1012520"/>
            <a:ext cx="7381875" cy="4550080"/>
          </a:xfrm>
        </p:spPr>
        <p:txBody>
          <a:bodyPr/>
          <a:lstStyle/>
          <a:p>
            <a:pPr marL="0" indent="0">
              <a:buClr>
                <a:srgbClr val="7F142A"/>
              </a:buClr>
              <a:buNone/>
            </a:pPr>
            <a:r>
              <a:rPr lang="en-US" sz="2400" dirty="0" err="1" smtClean="0"/>
              <a:t>Caratteristiche</a:t>
            </a:r>
            <a:r>
              <a:rPr lang="en-US" sz="2400" dirty="0" smtClean="0"/>
              <a:t> </a:t>
            </a:r>
            <a:r>
              <a:rPr lang="en-US" sz="2400" dirty="0" err="1" smtClean="0"/>
              <a:t>principali</a:t>
            </a:r>
            <a:r>
              <a:rPr lang="en-US" sz="2400" dirty="0" smtClean="0"/>
              <a:t> di OBDM:</a:t>
            </a:r>
          </a:p>
          <a:p>
            <a:pPr marL="0" indent="0">
              <a:buClr>
                <a:srgbClr val="7F142A"/>
              </a:buClr>
              <a:buNone/>
            </a:pPr>
            <a:endParaRPr lang="en-US" sz="800" dirty="0" smtClean="0"/>
          </a:p>
          <a:p>
            <a:pPr>
              <a:buClr>
                <a:srgbClr val="7F142A"/>
              </a:buClr>
              <a:buFont typeface="Wingdings" pitchFamily="2" charset="2"/>
              <a:buChar char="§"/>
            </a:pPr>
            <a:r>
              <a:rPr lang="en-US" sz="2400" b="1" dirty="0" err="1" smtClean="0">
                <a:solidFill>
                  <a:srgbClr val="7F142A"/>
                </a:solidFill>
              </a:rPr>
              <a:t>Trasparenza</a:t>
            </a:r>
            <a:r>
              <a:rPr lang="en-US" sz="2400" b="1" dirty="0" smtClean="0">
                <a:solidFill>
                  <a:srgbClr val="7F142A"/>
                </a:solidFill>
              </a:rPr>
              <a:t>: </a:t>
            </a:r>
            <a:r>
              <a:rPr lang="en-US" sz="2400" b="1" dirty="0" err="1"/>
              <a:t>rispetto</a:t>
            </a:r>
            <a:r>
              <a:rPr lang="en-US" sz="2400" b="1" dirty="0"/>
              <a:t> </a:t>
            </a:r>
            <a:r>
              <a:rPr lang="en-US" sz="2400" b="1" dirty="0" err="1"/>
              <a:t>alle</a:t>
            </a:r>
            <a:r>
              <a:rPr lang="en-US" sz="2400" b="1" dirty="0"/>
              <a:t> </a:t>
            </a:r>
            <a:r>
              <a:rPr lang="en-US" sz="2400" b="1" dirty="0" err="1"/>
              <a:t>sorgenti</a:t>
            </a:r>
            <a:r>
              <a:rPr lang="en-US" sz="2400" b="1" dirty="0"/>
              <a:t> </a:t>
            </a:r>
            <a:r>
              <a:rPr lang="en-US" sz="2400" b="1" dirty="0" err="1" smtClean="0"/>
              <a:t>dati</a:t>
            </a:r>
            <a:r>
              <a:rPr lang="en-US" sz="2400" dirty="0" smtClean="0"/>
              <a:t>. Non è </a:t>
            </a:r>
            <a:r>
              <a:rPr lang="en-US" sz="2400" dirty="0" err="1" smtClean="0"/>
              <a:t>necessario</a:t>
            </a:r>
            <a:r>
              <a:rPr lang="en-US" sz="2400" dirty="0" smtClean="0"/>
              <a:t> </a:t>
            </a:r>
            <a:r>
              <a:rPr lang="en-US" sz="2400" dirty="0" err="1" smtClean="0"/>
              <a:t>conoscere</a:t>
            </a:r>
            <a:r>
              <a:rPr lang="en-US" sz="2400" dirty="0" smtClean="0"/>
              <a:t> </a:t>
            </a:r>
            <a:r>
              <a:rPr lang="en-US" sz="2400" b="1" dirty="0">
                <a:solidFill>
                  <a:srgbClr val="7F142A"/>
                </a:solidFill>
              </a:rPr>
              <a:t>come</a:t>
            </a:r>
            <a:r>
              <a:rPr lang="en-US" sz="2400" dirty="0" smtClean="0"/>
              <a:t> &amp; </a:t>
            </a:r>
            <a:r>
              <a:rPr lang="en-US" sz="2400" b="1" dirty="0">
                <a:solidFill>
                  <a:srgbClr val="7F142A"/>
                </a:solidFill>
              </a:rPr>
              <a:t>dove</a:t>
            </a:r>
            <a:r>
              <a:rPr lang="en-US" sz="2400" dirty="0" smtClean="0"/>
              <a:t> </a:t>
            </a:r>
            <a:r>
              <a:rPr lang="en-US" sz="2400" dirty="0" err="1" smtClean="0"/>
              <a:t>sono</a:t>
            </a:r>
            <a:r>
              <a:rPr lang="en-US" sz="2400" dirty="0" smtClean="0"/>
              <a:t> </a:t>
            </a:r>
            <a:r>
              <a:rPr lang="en-US" sz="2400" dirty="0" err="1" smtClean="0"/>
              <a:t>memorizzati</a:t>
            </a:r>
            <a:r>
              <a:rPr lang="en-US" sz="2400" dirty="0" smtClean="0"/>
              <a:t> </a:t>
            </a:r>
            <a:r>
              <a:rPr lang="en-US" sz="2400" dirty="0" err="1" smtClean="0"/>
              <a:t>i</a:t>
            </a:r>
            <a:r>
              <a:rPr lang="en-US" sz="2400" dirty="0" smtClean="0"/>
              <a:t> </a:t>
            </a:r>
            <a:r>
              <a:rPr lang="en-US" sz="2400" dirty="0" err="1" smtClean="0"/>
              <a:t>dati</a:t>
            </a:r>
            <a:endParaRPr lang="en-US" sz="2400" dirty="0"/>
          </a:p>
          <a:p>
            <a:pPr>
              <a:buClr>
                <a:srgbClr val="7F142A"/>
              </a:buClr>
              <a:buFont typeface="Wingdings" pitchFamily="2" charset="2"/>
              <a:buChar char="§"/>
            </a:pPr>
            <a:endParaRPr lang="en-US" sz="800" dirty="0"/>
          </a:p>
          <a:p>
            <a:pPr>
              <a:buClr>
                <a:srgbClr val="7F142A"/>
              </a:buClr>
              <a:buFont typeface="Wingdings" pitchFamily="2" charset="2"/>
              <a:buChar char="§"/>
            </a:pPr>
            <a:r>
              <a:rPr lang="en-US" sz="2400" b="1" dirty="0">
                <a:solidFill>
                  <a:srgbClr val="7F142A"/>
                </a:solidFill>
              </a:rPr>
              <a:t>Vista </a:t>
            </a:r>
            <a:r>
              <a:rPr lang="en-US" sz="2400" b="1" dirty="0" err="1" smtClean="0">
                <a:solidFill>
                  <a:srgbClr val="7F142A"/>
                </a:solidFill>
              </a:rPr>
              <a:t>globale</a:t>
            </a:r>
            <a:r>
              <a:rPr lang="en-US" sz="2400" b="1" dirty="0" smtClean="0">
                <a:solidFill>
                  <a:srgbClr val="7F142A"/>
                </a:solidFill>
              </a:rPr>
              <a:t>: </a:t>
            </a:r>
            <a:r>
              <a:rPr lang="en-US" sz="2400" b="1" dirty="0" err="1"/>
              <a:t>i</a:t>
            </a:r>
            <a:r>
              <a:rPr lang="en-US" sz="2400" b="1" dirty="0"/>
              <a:t> </a:t>
            </a:r>
            <a:r>
              <a:rPr lang="en-US" sz="2400" b="1" dirty="0" err="1"/>
              <a:t>concetti</a:t>
            </a:r>
            <a:r>
              <a:rPr lang="en-US" sz="2400" b="1" dirty="0"/>
              <a:t> </a:t>
            </a:r>
            <a:r>
              <a:rPr lang="en-US" sz="2400" b="1" dirty="0" err="1"/>
              <a:t>sono</a:t>
            </a:r>
            <a:r>
              <a:rPr lang="en-US" sz="2400" b="1" dirty="0"/>
              <a:t> </a:t>
            </a:r>
            <a:r>
              <a:rPr lang="en-US" sz="2400" b="1" dirty="0" err="1"/>
              <a:t>definiti</a:t>
            </a:r>
            <a:r>
              <a:rPr lang="en-US" sz="2400" b="1" dirty="0"/>
              <a:t> </a:t>
            </a:r>
            <a:r>
              <a:rPr lang="en-US" sz="2400" b="1" dirty="0" err="1" smtClean="0"/>
              <a:t>globalmente</a:t>
            </a:r>
            <a:r>
              <a:rPr lang="en-US" sz="2400" b="1" dirty="0" smtClean="0"/>
              <a:t> in </a:t>
            </a:r>
            <a:r>
              <a:rPr lang="en-US" sz="2400" b="1" dirty="0" err="1" smtClean="0"/>
              <a:t>modo</a:t>
            </a:r>
            <a:r>
              <a:rPr lang="en-US" sz="2400" b="1" dirty="0" smtClean="0"/>
              <a:t> </a:t>
            </a:r>
            <a:r>
              <a:rPr lang="en-US" sz="2400" b="1" dirty="0" err="1" smtClean="0"/>
              <a:t>univoco</a:t>
            </a:r>
            <a:r>
              <a:rPr lang="en-US" sz="2400" b="1" dirty="0" smtClean="0"/>
              <a:t>. </a:t>
            </a:r>
            <a:r>
              <a:rPr lang="en-US" sz="2400" dirty="0" err="1" smtClean="0"/>
              <a:t>Concetti</a:t>
            </a:r>
            <a:r>
              <a:rPr lang="en-US" sz="2400" dirty="0" smtClean="0"/>
              <a:t> </a:t>
            </a:r>
            <a:r>
              <a:rPr lang="en-US" sz="2400" dirty="0" err="1" smtClean="0"/>
              <a:t>definiti</a:t>
            </a:r>
            <a:r>
              <a:rPr lang="en-US" sz="2400" dirty="0" smtClean="0"/>
              <a:t> in </a:t>
            </a:r>
            <a:r>
              <a:rPr lang="en-US" sz="2400" dirty="0" err="1" smtClean="0"/>
              <a:t>diversi</a:t>
            </a:r>
            <a:r>
              <a:rPr lang="en-US" sz="2400" dirty="0" smtClean="0"/>
              <a:t> </a:t>
            </a:r>
            <a:r>
              <a:rPr lang="en-US" sz="2400" dirty="0" err="1" smtClean="0"/>
              <a:t>domini</a:t>
            </a:r>
            <a:r>
              <a:rPr lang="en-US" sz="2400" dirty="0" smtClean="0"/>
              <a:t> </a:t>
            </a:r>
            <a:r>
              <a:rPr lang="en-US" sz="2400" dirty="0" err="1" smtClean="0"/>
              <a:t>devono</a:t>
            </a:r>
            <a:r>
              <a:rPr lang="en-US" sz="2400" dirty="0" smtClean="0"/>
              <a:t> </a:t>
            </a:r>
            <a:r>
              <a:rPr lang="en-US" sz="2400" dirty="0" err="1" smtClean="0"/>
              <a:t>essere</a:t>
            </a:r>
            <a:r>
              <a:rPr lang="en-US" sz="2400" dirty="0" smtClean="0"/>
              <a:t> </a:t>
            </a:r>
            <a:r>
              <a:rPr lang="en-US" sz="2400" dirty="0" err="1" smtClean="0"/>
              <a:t>modellati</a:t>
            </a:r>
            <a:r>
              <a:rPr lang="en-US" sz="2400" dirty="0" smtClean="0"/>
              <a:t> </a:t>
            </a:r>
            <a:r>
              <a:rPr lang="en-US" sz="2400" dirty="0" err="1" smtClean="0"/>
              <a:t>sull’ontologia</a:t>
            </a:r>
            <a:r>
              <a:rPr lang="en-US" sz="2400" dirty="0" smtClean="0"/>
              <a:t> </a:t>
            </a:r>
          </a:p>
          <a:p>
            <a:pPr>
              <a:buClr>
                <a:srgbClr val="7F142A"/>
              </a:buClr>
              <a:buFont typeface="Wingdings" pitchFamily="2" charset="2"/>
              <a:buChar char="§"/>
            </a:pPr>
            <a:endParaRPr lang="en-US" sz="800" b="1" dirty="0"/>
          </a:p>
          <a:p>
            <a:pPr>
              <a:buClr>
                <a:srgbClr val="7F142A"/>
              </a:buClr>
              <a:buFont typeface="Wingdings" pitchFamily="2" charset="2"/>
              <a:buChar char="§"/>
            </a:pPr>
            <a:r>
              <a:rPr lang="en-US" sz="2400" b="1" dirty="0" err="1" smtClean="0">
                <a:solidFill>
                  <a:srgbClr val="7F142A"/>
                </a:solidFill>
              </a:rPr>
              <a:t>Consistenza</a:t>
            </a:r>
            <a:r>
              <a:rPr lang="en-US" sz="2400" b="1" dirty="0" smtClean="0">
                <a:solidFill>
                  <a:srgbClr val="7F142A"/>
                </a:solidFill>
              </a:rPr>
              <a:t>: </a:t>
            </a:r>
            <a:r>
              <a:rPr lang="en-US" sz="2400" dirty="0" err="1" smtClean="0"/>
              <a:t>l’utilizzo</a:t>
            </a:r>
            <a:r>
              <a:rPr lang="en-US" sz="2400" dirty="0" smtClean="0"/>
              <a:t> di </a:t>
            </a:r>
            <a:r>
              <a:rPr lang="en-US" sz="2400" dirty="0" err="1" smtClean="0"/>
              <a:t>una</a:t>
            </a:r>
            <a:r>
              <a:rPr lang="en-US" sz="2400" dirty="0" smtClean="0"/>
              <a:t> </a:t>
            </a:r>
            <a:r>
              <a:rPr lang="en-US" sz="2400" dirty="0" err="1" smtClean="0"/>
              <a:t>rappresentazione</a:t>
            </a:r>
            <a:r>
              <a:rPr lang="en-US" sz="2400" dirty="0" smtClean="0"/>
              <a:t> </a:t>
            </a:r>
            <a:r>
              <a:rPr lang="en-US" sz="2400" dirty="0" err="1" smtClean="0"/>
              <a:t>formale</a:t>
            </a:r>
            <a:r>
              <a:rPr lang="en-US" sz="2400" dirty="0" smtClean="0"/>
              <a:t> </a:t>
            </a:r>
            <a:r>
              <a:rPr lang="en-US" sz="2400" dirty="0" err="1" smtClean="0"/>
              <a:t>permette</a:t>
            </a:r>
            <a:r>
              <a:rPr lang="en-US" sz="2400" dirty="0" smtClean="0"/>
              <a:t> </a:t>
            </a:r>
            <a:r>
              <a:rPr lang="en-US" sz="2400" dirty="0"/>
              <a:t>di </a:t>
            </a:r>
            <a:r>
              <a:rPr lang="en-US" sz="2400" dirty="0" err="1" smtClean="0"/>
              <a:t>evidenziare</a:t>
            </a:r>
            <a:r>
              <a:rPr lang="en-US" sz="2400" dirty="0" smtClean="0"/>
              <a:t> </a:t>
            </a:r>
            <a:r>
              <a:rPr lang="en-US" sz="2400" dirty="0" err="1" smtClean="0"/>
              <a:t>eventuali</a:t>
            </a:r>
            <a:r>
              <a:rPr lang="en-US" sz="2400" dirty="0" smtClean="0"/>
              <a:t> </a:t>
            </a:r>
            <a:r>
              <a:rPr lang="en-US" sz="2400" dirty="0" err="1" smtClean="0"/>
              <a:t>inconsistenze</a:t>
            </a:r>
            <a:r>
              <a:rPr lang="en-US" sz="2400" dirty="0" smtClean="0"/>
              <a:t> </a:t>
            </a:r>
            <a:r>
              <a:rPr lang="en-US" sz="2400" dirty="0" err="1" smtClean="0"/>
              <a:t>semantiche</a:t>
            </a:r>
            <a:r>
              <a:rPr lang="en-US" sz="2400" dirty="0" smtClean="0"/>
              <a:t> e </a:t>
            </a:r>
            <a:r>
              <a:rPr lang="en-US" sz="2400" dirty="0" err="1" smtClean="0"/>
              <a:t>nei</a:t>
            </a:r>
            <a:r>
              <a:rPr lang="en-US" sz="2400" dirty="0" smtClean="0"/>
              <a:t> </a:t>
            </a:r>
            <a:r>
              <a:rPr lang="en-US" sz="2400" dirty="0" err="1"/>
              <a:t>dati</a:t>
            </a:r>
            <a:r>
              <a:rPr lang="en-US" sz="2400" dirty="0"/>
              <a:t> </a:t>
            </a:r>
            <a:r>
              <a:rPr lang="en-US" sz="2400" dirty="0" smtClean="0"/>
              <a:t>(</a:t>
            </a:r>
            <a:r>
              <a:rPr lang="en-US" sz="2400" b="1" dirty="0" err="1" smtClean="0"/>
              <a:t>funzionalità</a:t>
            </a:r>
            <a:r>
              <a:rPr lang="en-US" sz="2400" b="1" dirty="0" smtClean="0"/>
              <a:t> di reasoning</a:t>
            </a:r>
            <a:r>
              <a:rPr lang="en-US" sz="2400" dirty="0" smtClean="0"/>
              <a:t>)</a:t>
            </a:r>
            <a:endParaRPr lang="en-US" sz="2400"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10</a:t>
            </a:fld>
            <a:endParaRPr lang="it-IT" dirty="0"/>
          </a:p>
        </p:txBody>
      </p:sp>
    </p:spTree>
    <p:extLst>
      <p:ext uri="{BB962C8B-B14F-4D97-AF65-F5344CB8AC3E}">
        <p14:creationId xmlns:p14="http://schemas.microsoft.com/office/powerpoint/2010/main" val="639349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ODBM: Architettura</a:t>
            </a:r>
            <a:endParaRPr lang="it-IT" sz="4400"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11</a:t>
            </a:fld>
            <a:endParaRPr lang="it-IT"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64" y="2060848"/>
            <a:ext cx="84963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arrotondato 7"/>
          <p:cNvSpPr/>
          <p:nvPr/>
        </p:nvSpPr>
        <p:spPr>
          <a:xfrm>
            <a:off x="4067944" y="2492896"/>
            <a:ext cx="3684300" cy="648072"/>
          </a:xfrm>
          <a:prstGeom prst="roundRect">
            <a:avLst/>
          </a:prstGeom>
          <a:gradFill>
            <a:gsLst>
              <a:gs pos="0">
                <a:schemeClr val="accent3">
                  <a:lumMod val="75000"/>
                </a:schemeClr>
              </a:gs>
              <a:gs pos="100000">
                <a:schemeClr val="accent3">
                  <a:lumMod val="40000"/>
                  <a:lumOff val="60000"/>
                </a:schemeClr>
              </a:gs>
            </a:gsLst>
          </a:gra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b="1" dirty="0" smtClean="0">
                <a:effectLst>
                  <a:outerShdw blurRad="38100" dist="38100" dir="2700000" algn="tl">
                    <a:srgbClr val="000000">
                      <a:alpha val="43137"/>
                    </a:srgbClr>
                  </a:outerShdw>
                </a:effectLst>
              </a:rPr>
              <a:t>OBDM</a:t>
            </a:r>
            <a:endParaRPr lang="it-IT" sz="2800" b="1" dirty="0">
              <a:effectLst>
                <a:outerShdw blurRad="38100" dist="38100" dir="2700000" algn="tl">
                  <a:srgbClr val="000000">
                    <a:alpha val="43137"/>
                  </a:srgbClr>
                </a:outerShdw>
              </a:effectLst>
            </a:endParaRPr>
          </a:p>
        </p:txBody>
      </p:sp>
      <p:sp>
        <p:nvSpPr>
          <p:cNvPr id="9" name="Freccia bidirezionale verticale 8"/>
          <p:cNvSpPr/>
          <p:nvPr/>
        </p:nvSpPr>
        <p:spPr>
          <a:xfrm>
            <a:off x="5818559" y="3140968"/>
            <a:ext cx="216024" cy="576064"/>
          </a:xfrm>
          <a:prstGeom prst="up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937" y="953304"/>
            <a:ext cx="1061307" cy="110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298" y="1140612"/>
            <a:ext cx="1055936" cy="935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reccia in su 11"/>
          <p:cNvSpPr/>
          <p:nvPr/>
        </p:nvSpPr>
        <p:spPr>
          <a:xfrm>
            <a:off x="5947294" y="2100501"/>
            <a:ext cx="216025" cy="36004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Freccia in su 12"/>
          <p:cNvSpPr/>
          <p:nvPr/>
        </p:nvSpPr>
        <p:spPr>
          <a:xfrm>
            <a:off x="7143429" y="2120676"/>
            <a:ext cx="216025" cy="333365"/>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4" name="Picture 5" descr="Risultati immagini per lod open dat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5535" y="1294284"/>
            <a:ext cx="777214" cy="850964"/>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p:cNvSpPr txBox="1"/>
          <p:nvPr/>
        </p:nvSpPr>
        <p:spPr>
          <a:xfrm>
            <a:off x="4813548" y="1004818"/>
            <a:ext cx="864096" cy="369332"/>
          </a:xfrm>
          <a:prstGeom prst="rect">
            <a:avLst/>
          </a:prstGeom>
          <a:noFill/>
        </p:spPr>
        <p:txBody>
          <a:bodyPr wrap="square" rtlCol="0">
            <a:spAutoFit/>
          </a:bodyPr>
          <a:lstStyle/>
          <a:p>
            <a:r>
              <a:rPr lang="it-IT" b="1" dirty="0" smtClean="0"/>
              <a:t>LOD</a:t>
            </a:r>
            <a:endParaRPr lang="it-IT" b="1" dirty="0"/>
          </a:p>
        </p:txBody>
      </p:sp>
      <p:sp>
        <p:nvSpPr>
          <p:cNvPr id="16" name="Freccia in su 15"/>
          <p:cNvSpPr/>
          <p:nvPr/>
        </p:nvSpPr>
        <p:spPr>
          <a:xfrm>
            <a:off x="5094142" y="2146193"/>
            <a:ext cx="216025" cy="333365"/>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7" name="Picture 15" descr="Risultati immagini per machine to machine technolog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1915" y="1393547"/>
            <a:ext cx="739309" cy="739309"/>
          </a:xfrm>
          <a:prstGeom prst="rect">
            <a:avLst/>
          </a:prstGeom>
          <a:noFill/>
          <a:extLst>
            <a:ext uri="{909E8E84-426E-40DD-AFC4-6F175D3DCCD1}">
              <a14:hiddenFill xmlns:a14="http://schemas.microsoft.com/office/drawing/2010/main">
                <a:solidFill>
                  <a:srgbClr val="FFFFFF"/>
                </a:solidFill>
              </a14:hiddenFill>
            </a:ext>
          </a:extLst>
        </p:spPr>
      </p:pic>
      <p:sp>
        <p:nvSpPr>
          <p:cNvPr id="18" name="Freccia in su 17"/>
          <p:cNvSpPr/>
          <p:nvPr/>
        </p:nvSpPr>
        <p:spPr>
          <a:xfrm>
            <a:off x="4168129" y="2132856"/>
            <a:ext cx="216025" cy="333365"/>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p:nvSpPr>
        <p:spPr>
          <a:xfrm>
            <a:off x="3869521" y="1046054"/>
            <a:ext cx="864096" cy="369332"/>
          </a:xfrm>
          <a:prstGeom prst="rect">
            <a:avLst/>
          </a:prstGeom>
          <a:noFill/>
        </p:spPr>
        <p:txBody>
          <a:bodyPr wrap="square" rtlCol="0">
            <a:spAutoFit/>
          </a:bodyPr>
          <a:lstStyle/>
          <a:p>
            <a:pPr algn="ctr"/>
            <a:r>
              <a:rPr lang="it-IT" b="1" dirty="0" smtClean="0"/>
              <a:t>M2M</a:t>
            </a:r>
            <a:endParaRPr lang="it-IT" b="1" dirty="0"/>
          </a:p>
        </p:txBody>
      </p:sp>
      <p:pic>
        <p:nvPicPr>
          <p:cNvPr id="20" name="Immagin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9653" y="2166367"/>
            <a:ext cx="1262633" cy="1262633"/>
          </a:xfrm>
          <a:prstGeom prst="rect">
            <a:avLst/>
          </a:prstGeom>
        </p:spPr>
      </p:pic>
      <p:sp>
        <p:nvSpPr>
          <p:cNvPr id="21" name="Freccia a destra 20"/>
          <p:cNvSpPr/>
          <p:nvPr/>
        </p:nvSpPr>
        <p:spPr>
          <a:xfrm>
            <a:off x="7752244" y="2648282"/>
            <a:ext cx="489204" cy="3373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CasellaDiTesto 21"/>
          <p:cNvSpPr txBox="1"/>
          <p:nvPr/>
        </p:nvSpPr>
        <p:spPr>
          <a:xfrm>
            <a:off x="7922852" y="3140968"/>
            <a:ext cx="1236237" cy="461665"/>
          </a:xfrm>
          <a:prstGeom prst="rect">
            <a:avLst/>
          </a:prstGeom>
          <a:noFill/>
        </p:spPr>
        <p:txBody>
          <a:bodyPr wrap="none" rtlCol="0">
            <a:spAutoFit/>
          </a:bodyPr>
          <a:lstStyle/>
          <a:p>
            <a:pPr algn="ctr"/>
            <a:r>
              <a:rPr lang="it-IT" sz="1200" b="1" dirty="0" err="1" smtClean="0"/>
              <a:t>Dissemination</a:t>
            </a:r>
            <a:endParaRPr lang="it-IT" sz="1200" b="1" dirty="0" smtClean="0"/>
          </a:p>
          <a:p>
            <a:pPr algn="ctr"/>
            <a:r>
              <a:rPr lang="it-IT" sz="1200" b="1" dirty="0" smtClean="0"/>
              <a:t>DW</a:t>
            </a:r>
            <a:endParaRPr lang="it-IT" sz="1200" b="1" dirty="0"/>
          </a:p>
        </p:txBody>
      </p:sp>
      <p:cxnSp>
        <p:nvCxnSpPr>
          <p:cNvPr id="23" name="Connettore 4 22"/>
          <p:cNvCxnSpPr/>
          <p:nvPr/>
        </p:nvCxnSpPr>
        <p:spPr>
          <a:xfrm>
            <a:off x="4370955" y="1944400"/>
            <a:ext cx="4170015" cy="443933"/>
          </a:xfrm>
          <a:prstGeom prst="bentConnector2">
            <a:avLst/>
          </a:prstGeom>
          <a:ln w="50800">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24" name="Freccia in su 23"/>
          <p:cNvSpPr/>
          <p:nvPr/>
        </p:nvSpPr>
        <p:spPr>
          <a:xfrm>
            <a:off x="8432957" y="2088534"/>
            <a:ext cx="216025" cy="333365"/>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5" name="Connettore 2 24"/>
          <p:cNvCxnSpPr/>
          <p:nvPr/>
        </p:nvCxnSpPr>
        <p:spPr>
          <a:xfrm flipH="1" flipV="1">
            <a:off x="1187626" y="2963866"/>
            <a:ext cx="2880318" cy="19248"/>
          </a:xfrm>
          <a:prstGeom prst="straightConnector1">
            <a:avLst/>
          </a:prstGeom>
          <a:ln w="50800">
            <a:solidFill>
              <a:srgbClr val="FF0000"/>
            </a:solidFill>
            <a:tailEnd type="none"/>
          </a:ln>
        </p:spPr>
        <p:style>
          <a:lnRef idx="2">
            <a:schemeClr val="accent1"/>
          </a:lnRef>
          <a:fillRef idx="0">
            <a:schemeClr val="accent1"/>
          </a:fillRef>
          <a:effectRef idx="1">
            <a:schemeClr val="accent1"/>
          </a:effectRef>
          <a:fontRef idx="minor">
            <a:schemeClr val="tx1"/>
          </a:fontRef>
        </p:style>
      </p:cxnSp>
      <p:sp>
        <p:nvSpPr>
          <p:cNvPr id="26" name="Freccia a destra 25"/>
          <p:cNvSpPr/>
          <p:nvPr/>
        </p:nvSpPr>
        <p:spPr>
          <a:xfrm rot="10800000">
            <a:off x="3720030" y="2797683"/>
            <a:ext cx="347914" cy="30872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04351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Vantaggi di un SIR basato su </a:t>
            </a:r>
            <a:r>
              <a:rPr lang="it-IT" dirty="0"/>
              <a:t>OBDM</a:t>
            </a:r>
            <a:endParaRPr lang="it-IT" sz="4400" dirty="0"/>
          </a:p>
        </p:txBody>
      </p:sp>
      <p:sp>
        <p:nvSpPr>
          <p:cNvPr id="3" name="Segnaposto contenuto 2"/>
          <p:cNvSpPr>
            <a:spLocks noGrp="1"/>
          </p:cNvSpPr>
          <p:nvPr>
            <p:ph idx="1"/>
          </p:nvPr>
        </p:nvSpPr>
        <p:spPr>
          <a:xfrm>
            <a:off x="790575" y="1012520"/>
            <a:ext cx="7381875" cy="4550080"/>
          </a:xfrm>
        </p:spPr>
        <p:txBody>
          <a:bodyPr/>
          <a:lstStyle/>
          <a:p>
            <a:pPr marL="0" indent="0">
              <a:buClr>
                <a:srgbClr val="7F142A"/>
              </a:buClr>
              <a:buNone/>
            </a:pPr>
            <a:r>
              <a:rPr lang="en-US" sz="2400" b="1" dirty="0" err="1" smtClean="0"/>
              <a:t>Livello</a:t>
            </a:r>
            <a:r>
              <a:rPr lang="en-US" sz="2400" b="1" dirty="0" smtClean="0"/>
              <a:t> </a:t>
            </a:r>
            <a:r>
              <a:rPr lang="en-US" sz="2400" b="1" dirty="0" err="1" smtClean="0"/>
              <a:t>ontologico</a:t>
            </a:r>
            <a:r>
              <a:rPr lang="en-US" sz="2400" dirty="0" smtClean="0"/>
              <a:t>:</a:t>
            </a:r>
          </a:p>
          <a:p>
            <a:pPr marL="0" indent="0">
              <a:buClr>
                <a:srgbClr val="7F142A"/>
              </a:buClr>
              <a:buNone/>
            </a:pPr>
            <a:endParaRPr lang="en-US" sz="800" dirty="0" smtClean="0"/>
          </a:p>
          <a:p>
            <a:pPr>
              <a:buClr>
                <a:srgbClr val="7F142A"/>
              </a:buClr>
              <a:buFont typeface="Wingdings" pitchFamily="2" charset="2"/>
              <a:buChar char="§"/>
            </a:pPr>
            <a:r>
              <a:rPr lang="en-US" sz="2400" dirty="0" err="1" smtClean="0"/>
              <a:t>Gestisce</a:t>
            </a:r>
            <a:r>
              <a:rPr lang="en-US" sz="2400" dirty="0" smtClean="0"/>
              <a:t> </a:t>
            </a:r>
            <a:r>
              <a:rPr lang="en-US" sz="2400" dirty="0" err="1"/>
              <a:t>l’accesso</a:t>
            </a:r>
            <a:r>
              <a:rPr lang="en-US" sz="2400" dirty="0"/>
              <a:t> al </a:t>
            </a:r>
            <a:r>
              <a:rPr lang="en-US" sz="2400" dirty="0" err="1"/>
              <a:t>sistema</a:t>
            </a:r>
            <a:r>
              <a:rPr lang="en-US" sz="2400" dirty="0"/>
              <a:t> </a:t>
            </a:r>
            <a:r>
              <a:rPr lang="en-US" sz="2400" dirty="0" err="1"/>
              <a:t>offrendo</a:t>
            </a:r>
            <a:r>
              <a:rPr lang="en-US" sz="2400" dirty="0"/>
              <a:t> </a:t>
            </a:r>
            <a:r>
              <a:rPr lang="en-US" sz="2400" b="1" dirty="0" err="1">
                <a:solidFill>
                  <a:srgbClr val="7F142A"/>
                </a:solidFill>
              </a:rPr>
              <a:t>servizi</a:t>
            </a:r>
            <a:r>
              <a:rPr lang="en-US" sz="2400" dirty="0"/>
              <a:t> </a:t>
            </a:r>
            <a:r>
              <a:rPr lang="en-US" sz="2400" dirty="0" err="1"/>
              <a:t>all’utente</a:t>
            </a:r>
            <a:r>
              <a:rPr lang="en-US" sz="2400" dirty="0"/>
              <a:t> </a:t>
            </a:r>
            <a:r>
              <a:rPr lang="en-US" sz="2400" dirty="0" smtClean="0"/>
              <a:t>finale</a:t>
            </a:r>
            <a:endParaRPr lang="en-US" sz="800" dirty="0"/>
          </a:p>
          <a:p>
            <a:pPr>
              <a:buClr>
                <a:srgbClr val="7F142A"/>
              </a:buClr>
              <a:buFont typeface="Wingdings" pitchFamily="2" charset="2"/>
              <a:buChar char="§"/>
            </a:pPr>
            <a:r>
              <a:rPr lang="en-US" sz="2400" dirty="0" err="1" smtClean="0"/>
              <a:t>Permette</a:t>
            </a:r>
            <a:r>
              <a:rPr lang="en-US" sz="2400" dirty="0" smtClean="0"/>
              <a:t> </a:t>
            </a:r>
            <a:r>
              <a:rPr lang="en-US" sz="2400" dirty="0"/>
              <a:t>di </a:t>
            </a:r>
            <a:r>
              <a:rPr lang="en-US" sz="2400" b="1" dirty="0" err="1">
                <a:solidFill>
                  <a:srgbClr val="7F142A"/>
                </a:solidFill>
              </a:rPr>
              <a:t>governare</a:t>
            </a:r>
            <a:r>
              <a:rPr lang="en-US" sz="2400" b="1" dirty="0">
                <a:solidFill>
                  <a:srgbClr val="7F142A"/>
                </a:solidFill>
              </a:rPr>
              <a:t> la </a:t>
            </a:r>
            <a:r>
              <a:rPr lang="en-US" sz="2400" b="1" dirty="0" err="1">
                <a:solidFill>
                  <a:srgbClr val="7F142A"/>
                </a:solidFill>
              </a:rPr>
              <a:t>fase</a:t>
            </a:r>
            <a:r>
              <a:rPr lang="en-US" sz="2400" b="1" dirty="0">
                <a:solidFill>
                  <a:srgbClr val="7F142A"/>
                </a:solidFill>
              </a:rPr>
              <a:t> di data-integration </a:t>
            </a:r>
            <a:r>
              <a:rPr lang="en-US" sz="2400" dirty="0" err="1"/>
              <a:t>garantendo</a:t>
            </a:r>
            <a:r>
              <a:rPr lang="en-US" sz="2400" dirty="0"/>
              <a:t> la </a:t>
            </a:r>
            <a:r>
              <a:rPr lang="en-US" sz="2400" dirty="0" err="1"/>
              <a:t>qualità</a:t>
            </a:r>
            <a:r>
              <a:rPr lang="en-US" sz="2400" dirty="0"/>
              <a:t> </a:t>
            </a:r>
            <a:r>
              <a:rPr lang="en-US" sz="2400" dirty="0" err="1"/>
              <a:t>dei</a:t>
            </a:r>
            <a:r>
              <a:rPr lang="en-US" sz="2400" dirty="0"/>
              <a:t> </a:t>
            </a:r>
            <a:r>
              <a:rPr lang="en-US" sz="2400" dirty="0" err="1"/>
              <a:t>dati</a:t>
            </a:r>
            <a:r>
              <a:rPr lang="en-US" sz="2400" dirty="0"/>
              <a:t> </a:t>
            </a:r>
            <a:r>
              <a:rPr lang="en-US" sz="2400" dirty="0" err="1"/>
              <a:t>integrati</a:t>
            </a:r>
            <a:r>
              <a:rPr lang="en-US" sz="2400" dirty="0"/>
              <a:t> (</a:t>
            </a:r>
            <a:r>
              <a:rPr lang="en-US" sz="2400" dirty="0" err="1"/>
              <a:t>l’ontologia</a:t>
            </a:r>
            <a:r>
              <a:rPr lang="en-US" sz="2400" dirty="0"/>
              <a:t> non è </a:t>
            </a:r>
            <a:r>
              <a:rPr lang="en-US" sz="2400" dirty="0" err="1"/>
              <a:t>utilizzata</a:t>
            </a:r>
            <a:r>
              <a:rPr lang="en-US" sz="2400" dirty="0"/>
              <a:t> solo a </a:t>
            </a:r>
            <a:r>
              <a:rPr lang="en-US" sz="2400" dirty="0" err="1"/>
              <a:t>livello</a:t>
            </a:r>
            <a:r>
              <a:rPr lang="en-US" sz="2400" dirty="0"/>
              <a:t> </a:t>
            </a:r>
            <a:r>
              <a:rPr lang="en-US" sz="2400" dirty="0" err="1"/>
              <a:t>documentale</a:t>
            </a:r>
            <a:r>
              <a:rPr lang="en-US" sz="2400" dirty="0" smtClean="0"/>
              <a:t>)</a:t>
            </a:r>
          </a:p>
          <a:p>
            <a:pPr>
              <a:buClr>
                <a:srgbClr val="7F142A"/>
              </a:buClr>
              <a:buFont typeface="Wingdings" pitchFamily="2" charset="2"/>
              <a:buChar char="§"/>
            </a:pPr>
            <a:endParaRPr lang="en-US" sz="800" b="1" dirty="0"/>
          </a:p>
          <a:p>
            <a:pPr>
              <a:buClr>
                <a:srgbClr val="7F142A"/>
              </a:buClr>
              <a:buFont typeface="Wingdings" pitchFamily="2" charset="2"/>
              <a:buChar char="§"/>
            </a:pPr>
            <a:r>
              <a:rPr lang="en-US" sz="2400" dirty="0" err="1" smtClean="0"/>
              <a:t>Offre</a:t>
            </a:r>
            <a:r>
              <a:rPr lang="en-US" sz="2400" dirty="0" smtClean="0"/>
              <a:t> </a:t>
            </a:r>
            <a:r>
              <a:rPr lang="en-US" sz="2400" b="1" dirty="0" err="1">
                <a:solidFill>
                  <a:srgbClr val="7F142A"/>
                </a:solidFill>
              </a:rPr>
              <a:t>funzionalità</a:t>
            </a:r>
            <a:r>
              <a:rPr lang="en-US" sz="2400" b="1" dirty="0">
                <a:solidFill>
                  <a:srgbClr val="7F142A"/>
                </a:solidFill>
              </a:rPr>
              <a:t> di reasoning </a:t>
            </a:r>
            <a:r>
              <a:rPr lang="en-US" sz="2400" dirty="0" err="1" smtClean="0"/>
              <a:t>permettendo</a:t>
            </a:r>
            <a:r>
              <a:rPr lang="en-US" sz="2400" dirty="0" smtClean="0"/>
              <a:t> di </a:t>
            </a:r>
            <a:r>
              <a:rPr lang="en-US" sz="2400" dirty="0" err="1" smtClean="0"/>
              <a:t>inferire</a:t>
            </a:r>
            <a:r>
              <a:rPr lang="en-US" sz="2400" dirty="0" smtClean="0"/>
              <a:t> </a:t>
            </a:r>
            <a:r>
              <a:rPr lang="en-US" sz="2400" dirty="0" err="1" smtClean="0"/>
              <a:t>nuova</a:t>
            </a:r>
            <a:r>
              <a:rPr lang="en-US" sz="2400" dirty="0" smtClean="0"/>
              <a:t> </a:t>
            </a:r>
            <a:r>
              <a:rPr lang="en-US" sz="2400" dirty="0" err="1" smtClean="0"/>
              <a:t>conoscenza</a:t>
            </a:r>
            <a:endParaRPr lang="en-US" sz="2400" dirty="0" smtClean="0"/>
          </a:p>
          <a:p>
            <a:pPr lvl="1">
              <a:buClr>
                <a:srgbClr val="7F142A"/>
              </a:buClr>
              <a:buFont typeface="Wingdings" pitchFamily="2" charset="2"/>
              <a:buChar char="§"/>
            </a:pPr>
            <a:r>
              <a:rPr lang="en-US" sz="2000" dirty="0" err="1"/>
              <a:t>g</a:t>
            </a:r>
            <a:r>
              <a:rPr lang="en-US" sz="2000" dirty="0" err="1" smtClean="0"/>
              <a:t>li</a:t>
            </a:r>
            <a:r>
              <a:rPr lang="en-US" sz="2000" dirty="0" smtClean="0"/>
              <a:t> </a:t>
            </a:r>
            <a:r>
              <a:rPr lang="en-US" sz="2000" dirty="0" err="1" smtClean="0"/>
              <a:t>utenti</a:t>
            </a:r>
            <a:r>
              <a:rPr lang="en-US" sz="2000" dirty="0" smtClean="0"/>
              <a:t> </a:t>
            </a:r>
            <a:r>
              <a:rPr lang="en-US" sz="2000" dirty="0" err="1" smtClean="0"/>
              <a:t>statistici</a:t>
            </a:r>
            <a:r>
              <a:rPr lang="en-US" sz="2000" dirty="0" smtClean="0"/>
              <a:t> </a:t>
            </a:r>
            <a:r>
              <a:rPr lang="en-US" sz="2000" dirty="0" err="1" smtClean="0"/>
              <a:t>possono</a:t>
            </a:r>
            <a:r>
              <a:rPr lang="en-US" sz="2000" dirty="0" smtClean="0"/>
              <a:t> “</a:t>
            </a:r>
            <a:r>
              <a:rPr lang="en-US" sz="2000" dirty="0" err="1" smtClean="0"/>
              <a:t>scoprire</a:t>
            </a:r>
            <a:r>
              <a:rPr lang="en-US" sz="2000" dirty="0" smtClean="0"/>
              <a:t>” pattern </a:t>
            </a:r>
            <a:r>
              <a:rPr lang="en-US" sz="2000" dirty="0" err="1" smtClean="0"/>
              <a:t>impliciti</a:t>
            </a:r>
            <a:r>
              <a:rPr lang="en-US" sz="2000" dirty="0" smtClean="0"/>
              <a:t> </a:t>
            </a:r>
            <a:r>
              <a:rPr lang="en-US" sz="2000" dirty="0" err="1" smtClean="0"/>
              <a:t>che</a:t>
            </a:r>
            <a:r>
              <a:rPr lang="en-US" sz="2000" dirty="0" smtClean="0"/>
              <a:t> </a:t>
            </a:r>
            <a:r>
              <a:rPr lang="en-US" sz="2000" dirty="0" err="1" smtClean="0"/>
              <a:t>permettono</a:t>
            </a:r>
            <a:r>
              <a:rPr lang="en-US" sz="2000" dirty="0" smtClean="0"/>
              <a:t> di </a:t>
            </a:r>
            <a:r>
              <a:rPr lang="en-US" sz="2000" dirty="0" err="1" smtClean="0"/>
              <a:t>comprendere</a:t>
            </a:r>
            <a:r>
              <a:rPr lang="en-US" sz="2000" dirty="0" smtClean="0"/>
              <a:t> </a:t>
            </a:r>
            <a:r>
              <a:rPr lang="en-US" sz="2000" dirty="0" err="1" smtClean="0"/>
              <a:t>più</a:t>
            </a:r>
            <a:r>
              <a:rPr lang="en-US" sz="2000" dirty="0" smtClean="0"/>
              <a:t> a </a:t>
            </a:r>
            <a:r>
              <a:rPr lang="en-US" sz="2000" dirty="0" err="1" smtClean="0"/>
              <a:t>fondo</a:t>
            </a:r>
            <a:r>
              <a:rPr lang="en-US" sz="2000" dirty="0" smtClean="0"/>
              <a:t> </a:t>
            </a:r>
            <a:r>
              <a:rPr lang="en-US" sz="2000" dirty="0" err="1" smtClean="0"/>
              <a:t>i</a:t>
            </a:r>
            <a:r>
              <a:rPr lang="en-US" sz="2000" dirty="0" smtClean="0"/>
              <a:t> </a:t>
            </a:r>
            <a:r>
              <a:rPr lang="en-US" sz="2000" dirty="0" err="1" smtClean="0"/>
              <a:t>dati</a:t>
            </a:r>
            <a:r>
              <a:rPr lang="en-US" sz="2000" dirty="0" smtClean="0"/>
              <a:t> da </a:t>
            </a:r>
            <a:r>
              <a:rPr lang="en-US" sz="2000" dirty="0" err="1" smtClean="0"/>
              <a:t>analizare</a:t>
            </a:r>
            <a:endParaRPr lang="en-US" sz="2000"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12</a:t>
            </a:fld>
            <a:endParaRPr lang="it-IT" dirty="0"/>
          </a:p>
        </p:txBody>
      </p:sp>
    </p:spTree>
    <p:extLst>
      <p:ext uri="{BB962C8B-B14F-4D97-AF65-F5344CB8AC3E}">
        <p14:creationId xmlns:p14="http://schemas.microsoft.com/office/powerpoint/2010/main" val="1510939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Vantaggi di un SIR basato su ontologie</a:t>
            </a:r>
            <a:endParaRPr lang="it-IT" sz="4400" dirty="0"/>
          </a:p>
        </p:txBody>
      </p:sp>
      <p:sp>
        <p:nvSpPr>
          <p:cNvPr id="3" name="Segnaposto contenuto 2"/>
          <p:cNvSpPr>
            <a:spLocks noGrp="1"/>
          </p:cNvSpPr>
          <p:nvPr>
            <p:ph idx="1"/>
          </p:nvPr>
        </p:nvSpPr>
        <p:spPr>
          <a:xfrm>
            <a:off x="790575" y="1012519"/>
            <a:ext cx="7381875" cy="4769155"/>
          </a:xfrm>
        </p:spPr>
        <p:txBody>
          <a:bodyPr/>
          <a:lstStyle/>
          <a:p>
            <a:pPr marL="0" indent="0">
              <a:buClr>
                <a:srgbClr val="7F142A"/>
              </a:buClr>
              <a:buNone/>
            </a:pPr>
            <a:r>
              <a:rPr lang="en-US" sz="2400" b="1" dirty="0" smtClean="0"/>
              <a:t>Integration layer</a:t>
            </a:r>
            <a:r>
              <a:rPr lang="en-US" sz="2400" dirty="0" smtClean="0"/>
              <a:t>:</a:t>
            </a:r>
          </a:p>
          <a:p>
            <a:pPr marL="0" indent="0">
              <a:buClr>
                <a:srgbClr val="7F142A"/>
              </a:buClr>
              <a:buNone/>
            </a:pPr>
            <a:endParaRPr lang="en-US" sz="800" dirty="0" smtClean="0"/>
          </a:p>
          <a:p>
            <a:pPr>
              <a:buClr>
                <a:srgbClr val="7F142A"/>
              </a:buClr>
              <a:buFont typeface="Wingdings" pitchFamily="2" charset="2"/>
              <a:buChar char="§"/>
            </a:pPr>
            <a:r>
              <a:rPr lang="en-US" sz="2400" dirty="0" err="1" smtClean="0"/>
              <a:t>Permette</a:t>
            </a:r>
            <a:r>
              <a:rPr lang="en-US" sz="2400" dirty="0" smtClean="0"/>
              <a:t> di “</a:t>
            </a:r>
            <a:r>
              <a:rPr lang="en-US" sz="2400" dirty="0" err="1" smtClean="0"/>
              <a:t>virtualizzare</a:t>
            </a:r>
            <a:r>
              <a:rPr lang="en-US" sz="2400" dirty="0" smtClean="0"/>
              <a:t>” le </a:t>
            </a:r>
            <a:r>
              <a:rPr lang="en-US" sz="2400" dirty="0" err="1" smtClean="0"/>
              <a:t>sorgenti</a:t>
            </a:r>
            <a:r>
              <a:rPr lang="en-US" sz="2400" dirty="0" smtClean="0"/>
              <a:t> </a:t>
            </a:r>
            <a:r>
              <a:rPr lang="en-US" sz="2400" dirty="0" err="1" smtClean="0"/>
              <a:t>dati</a:t>
            </a:r>
            <a:endParaRPr lang="en-US" sz="2400" dirty="0"/>
          </a:p>
          <a:p>
            <a:pPr>
              <a:buClr>
                <a:srgbClr val="7F142A"/>
              </a:buClr>
              <a:buFont typeface="Wingdings" pitchFamily="2" charset="2"/>
              <a:buChar char="§"/>
            </a:pPr>
            <a:endParaRPr lang="en-US" sz="800" dirty="0"/>
          </a:p>
          <a:p>
            <a:pPr>
              <a:buClr>
                <a:srgbClr val="7F142A"/>
              </a:buClr>
              <a:buFont typeface="Wingdings" pitchFamily="2" charset="2"/>
              <a:buChar char="§"/>
            </a:pPr>
            <a:r>
              <a:rPr lang="en-US" sz="2400" dirty="0" err="1" smtClean="0"/>
              <a:t>Esegue</a:t>
            </a:r>
            <a:r>
              <a:rPr lang="en-US" sz="2400" dirty="0" smtClean="0"/>
              <a:t> </a:t>
            </a:r>
            <a:r>
              <a:rPr lang="en-US" sz="2400" dirty="0" err="1" smtClean="0"/>
              <a:t>interrogazioni</a:t>
            </a:r>
            <a:r>
              <a:rPr lang="en-US" sz="2400" dirty="0" smtClean="0"/>
              <a:t> on-the-fly</a:t>
            </a:r>
          </a:p>
          <a:p>
            <a:pPr marL="0" indent="0">
              <a:buClr>
                <a:srgbClr val="7F142A"/>
              </a:buClr>
              <a:buNone/>
            </a:pPr>
            <a:endParaRPr lang="en-US" sz="2400" dirty="0"/>
          </a:p>
          <a:p>
            <a:pPr marL="0" indent="0">
              <a:buClr>
                <a:srgbClr val="7F142A"/>
              </a:buClr>
              <a:buNone/>
            </a:pPr>
            <a:r>
              <a:rPr lang="en-US" sz="2400" b="1" dirty="0" err="1" smtClean="0"/>
              <a:t>Metadati</a:t>
            </a:r>
            <a:r>
              <a:rPr lang="en-US" sz="2400" b="1" dirty="0" smtClean="0"/>
              <a:t>:</a:t>
            </a:r>
          </a:p>
          <a:p>
            <a:pPr>
              <a:buClr>
                <a:srgbClr val="7F142A"/>
              </a:buClr>
              <a:buFont typeface="Wingdings" pitchFamily="2" charset="2"/>
              <a:buChar char="§"/>
            </a:pPr>
            <a:endParaRPr lang="en-US" sz="800" dirty="0"/>
          </a:p>
          <a:p>
            <a:pPr>
              <a:buClr>
                <a:srgbClr val="7F142A"/>
              </a:buClr>
              <a:buFont typeface="Wingdings" pitchFamily="2" charset="2"/>
              <a:buChar char="§"/>
            </a:pPr>
            <a:r>
              <a:rPr lang="en-US" sz="2400" dirty="0" err="1"/>
              <a:t>Formalizzazione</a:t>
            </a:r>
            <a:r>
              <a:rPr lang="en-US" sz="2400" dirty="0"/>
              <a:t> </a:t>
            </a:r>
            <a:r>
              <a:rPr lang="en-US" sz="2400" dirty="0" err="1"/>
              <a:t>dei</a:t>
            </a:r>
            <a:r>
              <a:rPr lang="en-US" sz="2400" dirty="0"/>
              <a:t> </a:t>
            </a:r>
            <a:r>
              <a:rPr lang="en-US" sz="2400" dirty="0" err="1"/>
              <a:t>metadati</a:t>
            </a:r>
            <a:r>
              <a:rPr lang="en-US" sz="2400" dirty="0"/>
              <a:t> </a:t>
            </a:r>
            <a:r>
              <a:rPr lang="en-US" sz="2400" dirty="0" err="1"/>
              <a:t>consente</a:t>
            </a:r>
            <a:r>
              <a:rPr lang="en-US" sz="2400" dirty="0"/>
              <a:t>  </a:t>
            </a:r>
            <a:r>
              <a:rPr lang="en-US" sz="2400" dirty="0" err="1"/>
              <a:t>l’accoppiamento</a:t>
            </a:r>
            <a:r>
              <a:rPr lang="en-US" sz="2400" dirty="0"/>
              <a:t> di </a:t>
            </a:r>
            <a:r>
              <a:rPr lang="en-US" sz="2400" dirty="0" err="1"/>
              <a:t>dati</a:t>
            </a:r>
            <a:r>
              <a:rPr lang="en-US" sz="2400" dirty="0"/>
              <a:t> &amp; </a:t>
            </a:r>
            <a:r>
              <a:rPr lang="en-US" sz="2400" dirty="0" err="1" smtClean="0"/>
              <a:t>metadati</a:t>
            </a:r>
            <a:endParaRPr lang="en-US" sz="2400" dirty="0" smtClean="0"/>
          </a:p>
          <a:p>
            <a:pPr>
              <a:buClr>
                <a:srgbClr val="7F142A"/>
              </a:buClr>
              <a:buFont typeface="Wingdings" pitchFamily="2" charset="2"/>
              <a:buChar char="§"/>
            </a:pPr>
            <a:endParaRPr lang="en-US" sz="800" dirty="0"/>
          </a:p>
          <a:p>
            <a:pPr>
              <a:buClr>
                <a:srgbClr val="7F142A"/>
              </a:buClr>
              <a:buFont typeface="Wingdings" pitchFamily="2" charset="2"/>
              <a:buChar char="§"/>
            </a:pPr>
            <a:r>
              <a:rPr lang="en-US" sz="2400" dirty="0" err="1" smtClean="0"/>
              <a:t>Modellazione</a:t>
            </a:r>
            <a:r>
              <a:rPr lang="en-US" sz="2400" dirty="0" smtClean="0"/>
              <a:t> </a:t>
            </a:r>
            <a:r>
              <a:rPr lang="en-US" sz="2400" dirty="0" err="1" smtClean="0"/>
              <a:t>formale</a:t>
            </a:r>
            <a:r>
              <a:rPr lang="en-US" sz="2400" dirty="0" smtClean="0"/>
              <a:t> </a:t>
            </a:r>
            <a:r>
              <a:rPr lang="en-US" sz="2400" dirty="0" err="1" smtClean="0"/>
              <a:t>consente</a:t>
            </a:r>
            <a:r>
              <a:rPr lang="en-US" sz="2400" dirty="0" smtClean="0"/>
              <a:t> di </a:t>
            </a:r>
            <a:r>
              <a:rPr lang="en-US" sz="2400" dirty="0" err="1" smtClean="0"/>
              <a:t>accedere</a:t>
            </a:r>
            <a:r>
              <a:rPr lang="en-US" sz="2400" dirty="0" smtClean="0"/>
              <a:t> </a:t>
            </a:r>
            <a:r>
              <a:rPr lang="en-US" sz="2400" dirty="0" err="1" smtClean="0"/>
              <a:t>ai</a:t>
            </a:r>
            <a:r>
              <a:rPr lang="en-US" sz="2400" dirty="0" smtClean="0"/>
              <a:t> </a:t>
            </a:r>
            <a:r>
              <a:rPr lang="en-US" sz="2400" dirty="0" err="1" smtClean="0"/>
              <a:t>metadati</a:t>
            </a:r>
            <a:r>
              <a:rPr lang="en-US" sz="2400" dirty="0" smtClean="0"/>
              <a:t> </a:t>
            </a:r>
            <a:r>
              <a:rPr lang="en-US" sz="2400" dirty="0" err="1" smtClean="0"/>
              <a:t>tramite</a:t>
            </a:r>
            <a:r>
              <a:rPr lang="en-US" sz="2400" dirty="0" smtClean="0"/>
              <a:t> </a:t>
            </a:r>
            <a:r>
              <a:rPr lang="en-US" sz="2400" dirty="0" err="1" smtClean="0"/>
              <a:t>sistemi</a:t>
            </a:r>
            <a:r>
              <a:rPr lang="en-US" sz="2400" dirty="0" smtClean="0"/>
              <a:t> IT</a:t>
            </a:r>
            <a:endParaRPr lang="en-US" sz="2400" dirty="0"/>
          </a:p>
          <a:p>
            <a:pPr>
              <a:buClr>
                <a:srgbClr val="7F142A"/>
              </a:buClr>
              <a:buFont typeface="Wingdings" pitchFamily="2" charset="2"/>
              <a:buChar char="§"/>
            </a:pPr>
            <a:endParaRPr lang="en-US" sz="800" b="1"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13</a:t>
            </a:fld>
            <a:endParaRPr lang="it-IT" dirty="0"/>
          </a:p>
        </p:txBody>
      </p:sp>
    </p:spTree>
    <p:extLst>
      <p:ext uri="{BB962C8B-B14F-4D97-AF65-F5344CB8AC3E}">
        <p14:creationId xmlns:p14="http://schemas.microsoft.com/office/powerpoint/2010/main" val="2119444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06783" y="1133475"/>
            <a:ext cx="7622842" cy="907941"/>
          </a:xfrm>
          <a:prstGeom prst="rect">
            <a:avLst/>
          </a:prstGeom>
          <a:noFill/>
        </p:spPr>
        <p:txBody>
          <a:bodyPr wrap="square" rtlCol="0">
            <a:spAutoFit/>
          </a:bodyPr>
          <a:lstStyle/>
          <a:p>
            <a:r>
              <a:rPr lang="en-US" sz="3600" b="1" dirty="0" err="1" smtClean="0">
                <a:solidFill>
                  <a:srgbClr val="7F142A"/>
                </a:solidFill>
                <a:latin typeface="Calibri" pitchFamily="34" charset="0"/>
              </a:rPr>
              <a:t>Esempio</a:t>
            </a:r>
            <a:r>
              <a:rPr lang="en-US" sz="3600" b="1" dirty="0" smtClean="0">
                <a:solidFill>
                  <a:srgbClr val="7F142A"/>
                </a:solidFill>
                <a:latin typeface="Calibri" pitchFamily="34" charset="0"/>
              </a:rPr>
              <a:t> di </a:t>
            </a:r>
            <a:r>
              <a:rPr lang="en-US" sz="3600" b="1" dirty="0" err="1" smtClean="0">
                <a:solidFill>
                  <a:srgbClr val="7F142A"/>
                </a:solidFill>
                <a:latin typeface="Calibri" pitchFamily="34" charset="0"/>
              </a:rPr>
              <a:t>interrogazione</a:t>
            </a:r>
            <a:r>
              <a:rPr lang="en-US" sz="3600" b="1" dirty="0" smtClean="0">
                <a:solidFill>
                  <a:srgbClr val="7F142A"/>
                </a:solidFill>
                <a:latin typeface="Calibri" pitchFamily="34" charset="0"/>
              </a:rPr>
              <a:t> del SIR</a:t>
            </a:r>
          </a:p>
          <a:p>
            <a:endParaRPr lang="en-US" sz="800" b="1" dirty="0" smtClean="0">
              <a:solidFill>
                <a:srgbClr val="7F142A"/>
              </a:solidFill>
              <a:latin typeface="Calibri" pitchFamily="34" charset="0"/>
            </a:endParaRPr>
          </a:p>
          <a:p>
            <a:endParaRPr lang="it-IT" sz="900" dirty="0" smtClean="0">
              <a:solidFill>
                <a:srgbClr val="505150"/>
              </a:solidFill>
            </a:endParaRPr>
          </a:p>
        </p:txBody>
      </p:sp>
    </p:spTree>
    <p:extLst>
      <p:ext uri="{BB962C8B-B14F-4D97-AF65-F5344CB8AC3E}">
        <p14:creationId xmlns:p14="http://schemas.microsoft.com/office/powerpoint/2010/main" val="1774252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Ontologia delle Relazioni di lavoro </a:t>
            </a:r>
            <a:endParaRPr lang="it-IT" sz="4000"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15</a:t>
            </a:fld>
            <a:endParaRPr lang="it-IT" dirty="0"/>
          </a:p>
        </p:txBody>
      </p:sp>
      <p:pic>
        <p:nvPicPr>
          <p:cNvPr id="16" name="Segnaposto contenut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7854" y="1093119"/>
            <a:ext cx="8746634" cy="5040560"/>
          </a:xfrm>
        </p:spPr>
      </p:pic>
      <p:sp>
        <p:nvSpPr>
          <p:cNvPr id="19" name="Ovale 18"/>
          <p:cNvSpPr/>
          <p:nvPr/>
        </p:nvSpPr>
        <p:spPr>
          <a:xfrm>
            <a:off x="3486547" y="2654052"/>
            <a:ext cx="2016224" cy="108012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ounded Rectangular Callout 3"/>
          <p:cNvSpPr/>
          <p:nvPr/>
        </p:nvSpPr>
        <p:spPr>
          <a:xfrm>
            <a:off x="5240091" y="3760015"/>
            <a:ext cx="1741734" cy="570848"/>
          </a:xfrm>
          <a:prstGeom prst="wedgeRoundRectCallout">
            <a:avLst>
              <a:gd name="adj1" fmla="val -70337"/>
              <a:gd name="adj2" fmla="val -120795"/>
              <a:gd name="adj3" fmla="val 16667"/>
            </a:avLst>
          </a:prstGeom>
          <a:ln w="1905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000" b="1" dirty="0" smtClean="0">
                <a:solidFill>
                  <a:schemeClr val="accent5">
                    <a:lumMod val="50000"/>
                  </a:schemeClr>
                </a:solidFill>
              </a:rPr>
              <a:t>Lavoratore</a:t>
            </a:r>
            <a:endParaRPr lang="it-IT" sz="2000" dirty="0">
              <a:solidFill>
                <a:schemeClr val="accent5">
                  <a:lumMod val="50000"/>
                </a:schemeClr>
              </a:solidFill>
            </a:endParaRPr>
          </a:p>
        </p:txBody>
      </p:sp>
      <p:sp>
        <p:nvSpPr>
          <p:cNvPr id="22" name="Rounded Rectangular Callout 3"/>
          <p:cNvSpPr/>
          <p:nvPr/>
        </p:nvSpPr>
        <p:spPr>
          <a:xfrm>
            <a:off x="2539480" y="3978764"/>
            <a:ext cx="1741734" cy="570848"/>
          </a:xfrm>
          <a:prstGeom prst="wedgeRoundRectCallout">
            <a:avLst>
              <a:gd name="adj1" fmla="val 24818"/>
              <a:gd name="adj2" fmla="val -152498"/>
              <a:gd name="adj3" fmla="val 16667"/>
            </a:avLst>
          </a:prstGeom>
          <a:ln w="1905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000" b="1" dirty="0" smtClean="0">
                <a:solidFill>
                  <a:schemeClr val="accent5">
                    <a:lumMod val="50000"/>
                  </a:schemeClr>
                </a:solidFill>
              </a:rPr>
              <a:t>Individuo</a:t>
            </a:r>
            <a:endParaRPr lang="it-IT" sz="2000" dirty="0">
              <a:solidFill>
                <a:schemeClr val="accent5">
                  <a:lumMod val="50000"/>
                </a:schemeClr>
              </a:solidFill>
            </a:endParaRPr>
          </a:p>
        </p:txBody>
      </p:sp>
    </p:spTree>
    <p:extLst>
      <p:ext uri="{BB962C8B-B14F-4D97-AF65-F5344CB8AC3E}">
        <p14:creationId xmlns:p14="http://schemas.microsoft.com/office/powerpoint/2010/main" val="260079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Ontologia degli Individui</a:t>
            </a:r>
            <a:endParaRPr lang="it-IT" sz="4000"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16</a:t>
            </a:fld>
            <a:endParaRPr lang="it-IT" dirty="0"/>
          </a:p>
        </p:txBody>
      </p:sp>
      <p:pic>
        <p:nvPicPr>
          <p:cNvPr id="10" name="Segnaposto contenut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584" y="821854"/>
            <a:ext cx="7704856" cy="5466968"/>
          </a:xfrm>
        </p:spPr>
      </p:pic>
      <p:sp>
        <p:nvSpPr>
          <p:cNvPr id="11" name="Ovale 10"/>
          <p:cNvSpPr/>
          <p:nvPr/>
        </p:nvSpPr>
        <p:spPr>
          <a:xfrm>
            <a:off x="3203848" y="1916832"/>
            <a:ext cx="1418456" cy="3816424"/>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ounded Rectangular Callout 3"/>
          <p:cNvSpPr/>
          <p:nvPr/>
        </p:nvSpPr>
        <p:spPr>
          <a:xfrm>
            <a:off x="1404964" y="5521814"/>
            <a:ext cx="1741734" cy="570848"/>
          </a:xfrm>
          <a:prstGeom prst="wedgeRoundRectCallout">
            <a:avLst>
              <a:gd name="adj1" fmla="val 51068"/>
              <a:gd name="adj2" fmla="val -147492"/>
              <a:gd name="adj3" fmla="val 16667"/>
            </a:avLst>
          </a:prstGeom>
          <a:ln w="1905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000" b="1" dirty="0" smtClean="0">
                <a:solidFill>
                  <a:schemeClr val="accent5">
                    <a:lumMod val="50000"/>
                  </a:schemeClr>
                </a:solidFill>
              </a:rPr>
              <a:t>Individuo</a:t>
            </a:r>
            <a:endParaRPr lang="it-IT" sz="2000" dirty="0">
              <a:solidFill>
                <a:schemeClr val="accent5">
                  <a:lumMod val="50000"/>
                </a:schemeClr>
              </a:solidFill>
            </a:endParaRPr>
          </a:p>
        </p:txBody>
      </p:sp>
    </p:spTree>
    <p:extLst>
      <p:ext uri="{BB962C8B-B14F-4D97-AF65-F5344CB8AC3E}">
        <p14:creationId xmlns:p14="http://schemas.microsoft.com/office/powerpoint/2010/main" val="425240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Integrazione dati: stesso concetto</a:t>
            </a:r>
            <a:endParaRPr lang="it-IT" sz="4000"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17</a:t>
            </a:fld>
            <a:endParaRPr lang="it-IT" dirty="0"/>
          </a:p>
        </p:txBody>
      </p:sp>
      <p:pic>
        <p:nvPicPr>
          <p:cNvPr id="15" name="Segnaposto contenut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4254" y="860425"/>
            <a:ext cx="5175034" cy="3671937"/>
          </a:xfrm>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2771831"/>
            <a:ext cx="4748951" cy="33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e 17"/>
          <p:cNvSpPr/>
          <p:nvPr/>
        </p:nvSpPr>
        <p:spPr>
          <a:xfrm>
            <a:off x="5004048" y="3851952"/>
            <a:ext cx="770384" cy="592497"/>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Ovale 20"/>
          <p:cNvSpPr/>
          <p:nvPr/>
        </p:nvSpPr>
        <p:spPr>
          <a:xfrm>
            <a:off x="2483768" y="2660154"/>
            <a:ext cx="770384" cy="592497"/>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3" name="Connettore 2 22"/>
          <p:cNvCxnSpPr>
            <a:stCxn id="21" idx="5"/>
            <a:endCxn id="18" idx="2"/>
          </p:cNvCxnSpPr>
          <p:nvPr/>
        </p:nvCxnSpPr>
        <p:spPr>
          <a:xfrm>
            <a:off x="3141332" y="3165882"/>
            <a:ext cx="1862716" cy="982319"/>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4" name="Fumetto 2 23"/>
          <p:cNvSpPr/>
          <p:nvPr/>
        </p:nvSpPr>
        <p:spPr>
          <a:xfrm>
            <a:off x="899592" y="3622208"/>
            <a:ext cx="1584176" cy="822241"/>
          </a:xfrm>
          <a:prstGeom prst="wedgeRoundRectCallout">
            <a:avLst>
              <a:gd name="adj1" fmla="val 52057"/>
              <a:gd name="adj2" fmla="val -114218"/>
              <a:gd name="adj3" fmla="val 16667"/>
            </a:avLst>
          </a:prstGeom>
          <a:ln w="1905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b="1" dirty="0">
                <a:solidFill>
                  <a:schemeClr val="accent5">
                    <a:lumMod val="50000"/>
                  </a:schemeClr>
                </a:solidFill>
              </a:rPr>
              <a:t>Individuo (Ontologia </a:t>
            </a:r>
            <a:r>
              <a:rPr lang="it-IT" b="1" dirty="0" smtClean="0">
                <a:solidFill>
                  <a:schemeClr val="accent5">
                    <a:lumMod val="50000"/>
                  </a:schemeClr>
                </a:solidFill>
              </a:rPr>
              <a:t>Individui)</a:t>
            </a:r>
            <a:endParaRPr lang="it-IT" b="1" dirty="0">
              <a:solidFill>
                <a:schemeClr val="accent5">
                  <a:lumMod val="50000"/>
                </a:schemeClr>
              </a:solidFill>
            </a:endParaRPr>
          </a:p>
        </p:txBody>
      </p:sp>
      <p:sp>
        <p:nvSpPr>
          <p:cNvPr id="25" name="Fumetto 2 24"/>
          <p:cNvSpPr/>
          <p:nvPr/>
        </p:nvSpPr>
        <p:spPr>
          <a:xfrm>
            <a:off x="2771775" y="4892402"/>
            <a:ext cx="2152650" cy="879748"/>
          </a:xfrm>
          <a:prstGeom prst="wedgeRoundRectCallout">
            <a:avLst>
              <a:gd name="adj1" fmla="val 54597"/>
              <a:gd name="adj2" fmla="val -118428"/>
              <a:gd name="adj3" fmla="val 16667"/>
            </a:avLst>
          </a:prstGeom>
          <a:ln w="1905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b="1" dirty="0">
                <a:solidFill>
                  <a:schemeClr val="accent5">
                    <a:lumMod val="50000"/>
                  </a:schemeClr>
                </a:solidFill>
              </a:rPr>
              <a:t>Individuo (Ontologia relazioni di lavoro)</a:t>
            </a:r>
          </a:p>
        </p:txBody>
      </p:sp>
    </p:spTree>
    <p:extLst>
      <p:ext uri="{BB962C8B-B14F-4D97-AF65-F5344CB8AC3E}">
        <p14:creationId xmlns:p14="http://schemas.microsoft.com/office/powerpoint/2010/main" val="1870810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Interrogazione attraverso l’ontologia</a:t>
            </a:r>
            <a:endParaRPr lang="it-IT" dirty="0"/>
          </a:p>
        </p:txBody>
      </p:sp>
      <p:sp>
        <p:nvSpPr>
          <p:cNvPr id="3" name="Segnaposto contenuto 2"/>
          <p:cNvSpPr>
            <a:spLocks noGrp="1"/>
          </p:cNvSpPr>
          <p:nvPr>
            <p:ph idx="1"/>
          </p:nvPr>
        </p:nvSpPr>
        <p:spPr>
          <a:xfrm>
            <a:off x="790576" y="1012520"/>
            <a:ext cx="7543800" cy="2016430"/>
          </a:xfrm>
        </p:spPr>
        <p:txBody>
          <a:bodyPr/>
          <a:lstStyle/>
          <a:p>
            <a:pPr marL="0" indent="0">
              <a:buClr>
                <a:srgbClr val="7F142A"/>
              </a:buClr>
              <a:buNone/>
            </a:pPr>
            <a:r>
              <a:rPr lang="en-US" sz="2400" dirty="0" err="1" smtClean="0"/>
              <a:t>Vorremmo</a:t>
            </a:r>
            <a:r>
              <a:rPr lang="en-US" sz="2400" dirty="0" smtClean="0"/>
              <a:t> </a:t>
            </a:r>
            <a:r>
              <a:rPr lang="en-US" sz="2400" dirty="0" err="1" smtClean="0"/>
              <a:t>ottenere</a:t>
            </a:r>
            <a:r>
              <a:rPr lang="en-US" sz="2400" dirty="0" smtClean="0"/>
              <a:t> </a:t>
            </a:r>
            <a:r>
              <a:rPr lang="en-US" sz="2400" dirty="0" err="1" smtClean="0"/>
              <a:t>una</a:t>
            </a:r>
            <a:r>
              <a:rPr lang="en-US" sz="2400" dirty="0" smtClean="0"/>
              <a:t> </a:t>
            </a:r>
            <a:r>
              <a:rPr lang="en-US" sz="2400" dirty="0" err="1" smtClean="0"/>
              <a:t>risposta</a:t>
            </a:r>
            <a:r>
              <a:rPr lang="en-US" sz="2400" dirty="0" smtClean="0"/>
              <a:t> </a:t>
            </a:r>
            <a:r>
              <a:rPr lang="en-US" sz="2400" dirty="0" err="1" smtClean="0"/>
              <a:t>alla</a:t>
            </a:r>
            <a:r>
              <a:rPr lang="en-US" sz="2400" dirty="0" smtClean="0"/>
              <a:t> </a:t>
            </a:r>
            <a:r>
              <a:rPr lang="en-US" sz="2400" dirty="0" err="1" smtClean="0"/>
              <a:t>seguente</a:t>
            </a:r>
            <a:r>
              <a:rPr lang="en-US" sz="2400" dirty="0" smtClean="0"/>
              <a:t> </a:t>
            </a:r>
            <a:r>
              <a:rPr lang="en-US" sz="2400" dirty="0" err="1" smtClean="0"/>
              <a:t>domanda</a:t>
            </a:r>
            <a:r>
              <a:rPr lang="en-US" sz="2400" dirty="0" smtClean="0"/>
              <a:t>:</a:t>
            </a:r>
          </a:p>
          <a:p>
            <a:pPr marL="0" indent="0">
              <a:buClr>
                <a:srgbClr val="7F142A"/>
              </a:buClr>
              <a:buNone/>
            </a:pPr>
            <a:endParaRPr lang="en-US" sz="800" dirty="0" smtClean="0"/>
          </a:p>
          <a:p>
            <a:pPr marL="0" indent="0">
              <a:buClr>
                <a:srgbClr val="7F142A"/>
              </a:buClr>
              <a:buNone/>
            </a:pPr>
            <a:r>
              <a:rPr lang="en-US" sz="2400" dirty="0" smtClean="0"/>
              <a:t>“</a:t>
            </a:r>
            <a:r>
              <a:rPr lang="en-US" sz="2400" i="1" dirty="0" smtClean="0"/>
              <a:t>le </a:t>
            </a:r>
            <a:r>
              <a:rPr lang="en-US" sz="2400" i="1" dirty="0" err="1" smtClean="0"/>
              <a:t>persone</a:t>
            </a:r>
            <a:r>
              <a:rPr lang="en-US" sz="2400" i="1" dirty="0" smtClean="0"/>
              <a:t> </a:t>
            </a:r>
            <a:r>
              <a:rPr lang="en-US" sz="2400" i="1" dirty="0" err="1" smtClean="0"/>
              <a:t>che</a:t>
            </a:r>
            <a:r>
              <a:rPr lang="en-US" sz="2400" i="1" dirty="0" smtClean="0"/>
              <a:t> </a:t>
            </a:r>
            <a:r>
              <a:rPr lang="en-US" sz="2400" i="1" dirty="0" err="1" smtClean="0"/>
              <a:t>hanno</a:t>
            </a:r>
            <a:r>
              <a:rPr lang="en-US" sz="2400" i="1" dirty="0" smtClean="0"/>
              <a:t> la </a:t>
            </a:r>
            <a:r>
              <a:rPr lang="en-US" sz="2400" i="1" dirty="0" err="1" smtClean="0"/>
              <a:t>residenza</a:t>
            </a:r>
            <a:r>
              <a:rPr lang="en-US" sz="2400" i="1" dirty="0" smtClean="0"/>
              <a:t> in </a:t>
            </a:r>
            <a:r>
              <a:rPr lang="en-US" sz="2400" i="1" dirty="0" err="1" smtClean="0"/>
              <a:t>una</a:t>
            </a:r>
            <a:r>
              <a:rPr lang="en-US" sz="2400" i="1" dirty="0" smtClean="0"/>
              <a:t> </a:t>
            </a:r>
            <a:r>
              <a:rPr lang="en-US" sz="2400" i="1" dirty="0" err="1" smtClean="0"/>
              <a:t>certa</a:t>
            </a:r>
            <a:r>
              <a:rPr lang="en-US" sz="2400" i="1" dirty="0" smtClean="0"/>
              <a:t> </a:t>
            </a:r>
            <a:r>
              <a:rPr lang="en-US" sz="2400" i="1" dirty="0" err="1" smtClean="0"/>
              <a:t>regione</a:t>
            </a:r>
            <a:r>
              <a:rPr lang="en-US" sz="2400" i="1" dirty="0" smtClean="0"/>
              <a:t> e </a:t>
            </a:r>
            <a:r>
              <a:rPr lang="en-US" sz="2400" i="1" dirty="0" err="1" smtClean="0"/>
              <a:t>classificarle</a:t>
            </a:r>
            <a:r>
              <a:rPr lang="en-US" sz="2400" i="1" dirty="0" smtClean="0"/>
              <a:t> per </a:t>
            </a:r>
            <a:r>
              <a:rPr lang="en-US" sz="2400" i="1" dirty="0" err="1" smtClean="0"/>
              <a:t>età</a:t>
            </a:r>
            <a:r>
              <a:rPr lang="en-US" sz="2400" i="1" dirty="0" smtClean="0"/>
              <a:t>, </a:t>
            </a:r>
            <a:r>
              <a:rPr lang="en-US" sz="2400" i="1" dirty="0" err="1" smtClean="0"/>
              <a:t>titolo</a:t>
            </a:r>
            <a:r>
              <a:rPr lang="en-US" sz="2400" i="1" dirty="0" smtClean="0"/>
              <a:t> di studio e </a:t>
            </a:r>
            <a:r>
              <a:rPr lang="en-US" sz="2400" i="1" dirty="0" err="1" smtClean="0"/>
              <a:t>condizione</a:t>
            </a:r>
            <a:r>
              <a:rPr lang="en-US" sz="2400" i="1" dirty="0" smtClean="0"/>
              <a:t> </a:t>
            </a:r>
            <a:r>
              <a:rPr lang="en-US" sz="2400" i="1" dirty="0" err="1" smtClean="0"/>
              <a:t>occupazionale</a:t>
            </a:r>
            <a:r>
              <a:rPr lang="en-US" sz="2400" dirty="0" smtClean="0"/>
              <a:t>”</a:t>
            </a:r>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18</a:t>
            </a:fld>
            <a:endParaRPr lang="it-IT" dirty="0"/>
          </a:p>
        </p:txBody>
      </p:sp>
      <p:sp>
        <p:nvSpPr>
          <p:cNvPr id="6" name="Freccia in giù 5"/>
          <p:cNvSpPr/>
          <p:nvPr/>
        </p:nvSpPr>
        <p:spPr>
          <a:xfrm>
            <a:off x="4152900" y="3184597"/>
            <a:ext cx="447675" cy="4857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7" name="Rettangolo arrotondato 6"/>
          <p:cNvSpPr/>
          <p:nvPr/>
        </p:nvSpPr>
        <p:spPr>
          <a:xfrm>
            <a:off x="1038225" y="3908233"/>
            <a:ext cx="6705600" cy="14162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Non è </a:t>
            </a:r>
            <a:r>
              <a:rPr lang="en-US" sz="2400" dirty="0" err="1"/>
              <a:t>necessario</a:t>
            </a:r>
            <a:r>
              <a:rPr lang="en-US" sz="2400" dirty="0"/>
              <a:t> </a:t>
            </a:r>
            <a:r>
              <a:rPr lang="en-US" sz="2400" dirty="0" err="1"/>
              <a:t>conoscere</a:t>
            </a:r>
            <a:r>
              <a:rPr lang="en-US" sz="2400" dirty="0"/>
              <a:t> </a:t>
            </a:r>
            <a:r>
              <a:rPr lang="en-US" sz="2400" b="1" dirty="0">
                <a:solidFill>
                  <a:schemeClr val="bg1"/>
                </a:solidFill>
              </a:rPr>
              <a:t>come</a:t>
            </a:r>
            <a:r>
              <a:rPr lang="en-US" sz="2400" dirty="0">
                <a:solidFill>
                  <a:schemeClr val="bg1"/>
                </a:solidFill>
              </a:rPr>
              <a:t> </a:t>
            </a:r>
            <a:r>
              <a:rPr lang="en-US" sz="2400" dirty="0"/>
              <a:t>&amp; </a:t>
            </a:r>
            <a:r>
              <a:rPr lang="en-US" sz="2400" b="1" dirty="0">
                <a:solidFill>
                  <a:schemeClr val="bg1"/>
                </a:solidFill>
              </a:rPr>
              <a:t>dove</a:t>
            </a:r>
            <a:r>
              <a:rPr lang="en-US" sz="2400" dirty="0">
                <a:solidFill>
                  <a:schemeClr val="bg1"/>
                </a:solidFill>
              </a:rPr>
              <a:t> </a:t>
            </a:r>
            <a:r>
              <a:rPr lang="en-US" sz="2400" dirty="0" err="1"/>
              <a:t>sono</a:t>
            </a:r>
            <a:r>
              <a:rPr lang="en-US" sz="2400" dirty="0"/>
              <a:t> </a:t>
            </a:r>
            <a:r>
              <a:rPr lang="en-US" sz="2400" dirty="0" err="1"/>
              <a:t>memorizzati</a:t>
            </a:r>
            <a:r>
              <a:rPr lang="en-US" sz="2400" dirty="0"/>
              <a:t> </a:t>
            </a:r>
            <a:r>
              <a:rPr lang="en-US" sz="2400" dirty="0" err="1"/>
              <a:t>i</a:t>
            </a:r>
            <a:r>
              <a:rPr lang="en-US" sz="2400" dirty="0"/>
              <a:t> </a:t>
            </a:r>
            <a:r>
              <a:rPr lang="en-US" sz="2400" dirty="0" err="1"/>
              <a:t>dati</a:t>
            </a:r>
            <a:endParaRPr lang="en-GB" sz="2400" dirty="0">
              <a:solidFill>
                <a:schemeClr val="bg1"/>
              </a:solidFill>
            </a:endParaRPr>
          </a:p>
        </p:txBody>
      </p:sp>
    </p:spTree>
    <p:extLst>
      <p:ext uri="{BB962C8B-B14F-4D97-AF65-F5344CB8AC3E}">
        <p14:creationId xmlns:p14="http://schemas.microsoft.com/office/powerpoint/2010/main" val="116915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Interrogazione attraverso l’ontologia</a:t>
            </a:r>
            <a:endParaRPr lang="it-IT"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19</a:t>
            </a:fld>
            <a:endParaRPr lang="it-IT" dirty="0"/>
          </a:p>
        </p:txBody>
      </p:sp>
      <p:sp>
        <p:nvSpPr>
          <p:cNvPr id="9" name="Elaborazione 8"/>
          <p:cNvSpPr/>
          <p:nvPr/>
        </p:nvSpPr>
        <p:spPr>
          <a:xfrm>
            <a:off x="3297560" y="1242853"/>
            <a:ext cx="3528392" cy="612648"/>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2400" dirty="0" smtClean="0">
                <a:solidFill>
                  <a:schemeClr val="bg1"/>
                </a:solidFill>
                <a:latin typeface="Calibri" pitchFamily="34" charset="0"/>
                <a:cs typeface="Arial" pitchFamily="34" charset="0"/>
              </a:rPr>
              <a:t>Ontologia</a:t>
            </a:r>
            <a:endParaRPr lang="it-IT" sz="2400" dirty="0">
              <a:solidFill>
                <a:schemeClr val="bg1"/>
              </a:solidFill>
              <a:latin typeface="Calibri" pitchFamily="34" charset="0"/>
              <a:cs typeface="Arial" pitchFamily="34" charset="0"/>
            </a:endParaRPr>
          </a:p>
        </p:txBody>
      </p:sp>
      <p:sp>
        <p:nvSpPr>
          <p:cNvPr id="18" name="CasellaDiTesto 17"/>
          <p:cNvSpPr txBox="1"/>
          <p:nvPr/>
        </p:nvSpPr>
        <p:spPr>
          <a:xfrm>
            <a:off x="4211886" y="3291587"/>
            <a:ext cx="2150814" cy="1200329"/>
          </a:xfrm>
          <a:prstGeom prst="rect">
            <a:avLst/>
          </a:prstGeom>
          <a:noFill/>
        </p:spPr>
        <p:txBody>
          <a:bodyPr wrap="square" rtlCol="0">
            <a:spAutoFit/>
          </a:bodyPr>
          <a:lstStyle/>
          <a:p>
            <a:pPr algn="ctr"/>
            <a:r>
              <a:rPr lang="it-IT" dirty="0" smtClean="0">
                <a:solidFill>
                  <a:srgbClr val="7F142A"/>
                </a:solidFill>
              </a:rPr>
              <a:t>Generazione di </a:t>
            </a:r>
            <a:r>
              <a:rPr lang="it-IT" dirty="0" err="1" smtClean="0">
                <a:solidFill>
                  <a:srgbClr val="7F142A"/>
                </a:solidFill>
              </a:rPr>
              <a:t>query</a:t>
            </a:r>
            <a:r>
              <a:rPr lang="it-IT" dirty="0" smtClean="0">
                <a:solidFill>
                  <a:srgbClr val="7F142A"/>
                </a:solidFill>
              </a:rPr>
              <a:t> SQL attraverso algoritmi di       </a:t>
            </a:r>
            <a:r>
              <a:rPr lang="it-IT" dirty="0" err="1" smtClean="0">
                <a:solidFill>
                  <a:srgbClr val="7F142A"/>
                </a:solidFill>
              </a:rPr>
              <a:t>query-rewriting</a:t>
            </a:r>
            <a:endParaRPr lang="it-IT" dirty="0" smtClean="0">
              <a:solidFill>
                <a:srgbClr val="7F142A"/>
              </a:solidFill>
            </a:endParaRPr>
          </a:p>
        </p:txBody>
      </p:sp>
      <p:cxnSp>
        <p:nvCxnSpPr>
          <p:cNvPr id="20" name="Connettore 2 19"/>
          <p:cNvCxnSpPr>
            <a:stCxn id="26" idx="2"/>
          </p:cNvCxnSpPr>
          <p:nvPr/>
        </p:nvCxnSpPr>
        <p:spPr>
          <a:xfrm flipH="1">
            <a:off x="3790950" y="2893328"/>
            <a:ext cx="1270808" cy="5356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Connettore 2 20"/>
          <p:cNvCxnSpPr>
            <a:stCxn id="26" idx="2"/>
          </p:cNvCxnSpPr>
          <p:nvPr/>
        </p:nvCxnSpPr>
        <p:spPr>
          <a:xfrm>
            <a:off x="5061758" y="2893328"/>
            <a:ext cx="1643842" cy="5356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6" name="CasellaDiTesto 25"/>
          <p:cNvSpPr txBox="1"/>
          <p:nvPr/>
        </p:nvSpPr>
        <p:spPr>
          <a:xfrm>
            <a:off x="2879797" y="2431663"/>
            <a:ext cx="4363922"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2400" b="1">
                <a:solidFill>
                  <a:schemeClr val="tx1">
                    <a:lumMod val="75000"/>
                    <a:lumOff val="25000"/>
                  </a:schemeClr>
                </a:solidFill>
                <a:latin typeface="Calibri"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b="0" dirty="0" err="1">
                <a:solidFill>
                  <a:schemeClr val="accent5">
                    <a:lumMod val="50000"/>
                  </a:schemeClr>
                </a:solidFill>
                <a:latin typeface="+mn-lt"/>
                <a:cs typeface="+mn-cs"/>
              </a:rPr>
              <a:t>Mapping</a:t>
            </a:r>
            <a:endParaRPr lang="it-IT" b="0" dirty="0">
              <a:solidFill>
                <a:schemeClr val="accent5">
                  <a:lumMod val="50000"/>
                </a:schemeClr>
              </a:solidFill>
              <a:latin typeface="+mn-lt"/>
              <a:cs typeface="+mn-cs"/>
            </a:endParaRPr>
          </a:p>
        </p:txBody>
      </p:sp>
      <p:sp>
        <p:nvSpPr>
          <p:cNvPr id="27" name="Freccia in giù 26"/>
          <p:cNvSpPr/>
          <p:nvPr/>
        </p:nvSpPr>
        <p:spPr>
          <a:xfrm>
            <a:off x="4904586" y="2013483"/>
            <a:ext cx="314339" cy="24765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28" name="Disco magnetico 27"/>
          <p:cNvSpPr/>
          <p:nvPr/>
        </p:nvSpPr>
        <p:spPr>
          <a:xfrm>
            <a:off x="2898846" y="3529931"/>
            <a:ext cx="1333501" cy="1065171"/>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solidFill>
                  <a:schemeClr val="bg1"/>
                </a:solidFill>
              </a:rPr>
              <a:t>Registro</a:t>
            </a:r>
            <a:r>
              <a:rPr lang="en-US" dirty="0" smtClean="0">
                <a:solidFill>
                  <a:schemeClr val="bg1"/>
                </a:solidFill>
              </a:rPr>
              <a:t> </a:t>
            </a:r>
            <a:r>
              <a:rPr lang="en-US" dirty="0" err="1" smtClean="0">
                <a:solidFill>
                  <a:schemeClr val="bg1"/>
                </a:solidFill>
              </a:rPr>
              <a:t>Individui</a:t>
            </a:r>
            <a:endParaRPr lang="it-IT" dirty="0">
              <a:solidFill>
                <a:schemeClr val="bg1"/>
              </a:solidFill>
            </a:endParaRPr>
          </a:p>
        </p:txBody>
      </p:sp>
      <p:sp>
        <p:nvSpPr>
          <p:cNvPr id="29" name="Disco magnetico 28"/>
          <p:cNvSpPr/>
          <p:nvPr/>
        </p:nvSpPr>
        <p:spPr>
          <a:xfrm>
            <a:off x="6362700" y="3566189"/>
            <a:ext cx="1304925" cy="1028913"/>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smtClean="0">
                <a:solidFill>
                  <a:schemeClr val="bg1"/>
                </a:solidFill>
              </a:rPr>
              <a:t>Registro Lavoro</a:t>
            </a:r>
            <a:endParaRPr lang="it-IT" dirty="0">
              <a:solidFill>
                <a:schemeClr val="bg1"/>
              </a:solidFill>
            </a:endParaRPr>
          </a:p>
        </p:txBody>
      </p:sp>
      <p:sp>
        <p:nvSpPr>
          <p:cNvPr id="33" name="Fumetto 2 32"/>
          <p:cNvSpPr/>
          <p:nvPr/>
        </p:nvSpPr>
        <p:spPr>
          <a:xfrm>
            <a:off x="6038460" y="4974483"/>
            <a:ext cx="2152650" cy="1016742"/>
          </a:xfrm>
          <a:prstGeom prst="wedgeRoundRectCallout">
            <a:avLst>
              <a:gd name="adj1" fmla="val 4155"/>
              <a:gd name="adj2" fmla="val -86346"/>
              <a:gd name="adj3" fmla="val 16667"/>
            </a:avLst>
          </a:prstGeom>
          <a:ln w="1905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smtClean="0">
                <a:solidFill>
                  <a:schemeClr val="accent5">
                    <a:lumMod val="50000"/>
                  </a:schemeClr>
                </a:solidFill>
              </a:rPr>
              <a:t>Individui classificati sulla condizione lavorativa</a:t>
            </a:r>
            <a:endParaRPr lang="it-IT" dirty="0">
              <a:solidFill>
                <a:schemeClr val="accent5">
                  <a:lumMod val="50000"/>
                </a:schemeClr>
              </a:solidFill>
            </a:endParaRPr>
          </a:p>
        </p:txBody>
      </p:sp>
      <p:sp>
        <p:nvSpPr>
          <p:cNvPr id="34" name="Fumetto 2 33"/>
          <p:cNvSpPr/>
          <p:nvPr/>
        </p:nvSpPr>
        <p:spPr>
          <a:xfrm>
            <a:off x="342900" y="4291116"/>
            <a:ext cx="2152650" cy="1595334"/>
          </a:xfrm>
          <a:prstGeom prst="wedgeRoundRectCallout">
            <a:avLst>
              <a:gd name="adj1" fmla="val 63447"/>
              <a:gd name="adj2" fmla="val -44378"/>
              <a:gd name="adj3" fmla="val 16667"/>
            </a:avLst>
          </a:prstGeom>
          <a:ln w="1905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smtClean="0">
                <a:solidFill>
                  <a:schemeClr val="accent5">
                    <a:lumMod val="50000"/>
                  </a:schemeClr>
                </a:solidFill>
              </a:rPr>
              <a:t>Individui che hanno la residenza in una regione classificati per età e titolo di studio</a:t>
            </a:r>
            <a:endParaRPr lang="it-IT" dirty="0">
              <a:solidFill>
                <a:schemeClr val="accent5">
                  <a:lumMod val="50000"/>
                </a:schemeClr>
              </a:solidFill>
            </a:endParaRPr>
          </a:p>
        </p:txBody>
      </p:sp>
      <p:sp>
        <p:nvSpPr>
          <p:cNvPr id="40" name="Rounded Rectangular Callout 3"/>
          <p:cNvSpPr/>
          <p:nvPr/>
        </p:nvSpPr>
        <p:spPr>
          <a:xfrm>
            <a:off x="405483" y="1242853"/>
            <a:ext cx="2027484" cy="859924"/>
          </a:xfrm>
          <a:prstGeom prst="wedgeRoundRectCallout">
            <a:avLst>
              <a:gd name="adj1" fmla="val 85363"/>
              <a:gd name="adj2" fmla="val -16788"/>
              <a:gd name="adj3" fmla="val 16667"/>
            </a:avLst>
          </a:prstGeom>
          <a:ln w="1905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000" dirty="0">
                <a:solidFill>
                  <a:schemeClr val="accent5">
                    <a:lumMod val="50000"/>
                  </a:schemeClr>
                </a:solidFill>
              </a:rPr>
              <a:t>Interrogazione (SPARQL)</a:t>
            </a:r>
          </a:p>
        </p:txBody>
      </p:sp>
    </p:spTree>
    <p:extLst>
      <p:ext uri="{BB962C8B-B14F-4D97-AF65-F5344CB8AC3E}">
        <p14:creationId xmlns:p14="http://schemas.microsoft.com/office/powerpoint/2010/main" val="27072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animBg="1"/>
      <p:bldP spid="33" grpId="0" animBg="1"/>
      <p:bldP spid="34"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Sommario</a:t>
            </a:r>
            <a:endParaRPr lang="it-IT" dirty="0"/>
          </a:p>
        </p:txBody>
      </p:sp>
      <p:sp>
        <p:nvSpPr>
          <p:cNvPr id="3" name="Segnaposto contenuto 2"/>
          <p:cNvSpPr>
            <a:spLocks noGrp="1"/>
          </p:cNvSpPr>
          <p:nvPr>
            <p:ph idx="1"/>
          </p:nvPr>
        </p:nvSpPr>
        <p:spPr>
          <a:xfrm>
            <a:off x="695325" y="1186152"/>
            <a:ext cx="7414147" cy="3385848"/>
          </a:xfrm>
        </p:spPr>
        <p:txBody>
          <a:bodyPr/>
          <a:lstStyle/>
          <a:p>
            <a:pPr>
              <a:buClr>
                <a:srgbClr val="7F142A"/>
              </a:buClr>
              <a:buFont typeface="Wingdings" pitchFamily="2" charset="2"/>
              <a:buChar char="§"/>
            </a:pPr>
            <a:r>
              <a:rPr lang="it-IT" sz="2400" dirty="0" smtClean="0">
                <a:solidFill>
                  <a:srgbClr val="404040"/>
                </a:solidFill>
              </a:rPr>
              <a:t>Il contesto </a:t>
            </a:r>
          </a:p>
          <a:p>
            <a:pPr>
              <a:buClr>
                <a:srgbClr val="7F142A"/>
              </a:buClr>
              <a:buFont typeface="Wingdings" pitchFamily="2" charset="2"/>
              <a:buChar char="§"/>
            </a:pPr>
            <a:endParaRPr lang="it-IT" sz="800" dirty="0">
              <a:solidFill>
                <a:srgbClr val="404040"/>
              </a:solidFill>
            </a:endParaRPr>
          </a:p>
          <a:p>
            <a:pPr>
              <a:buClr>
                <a:srgbClr val="7F142A"/>
              </a:buClr>
              <a:buFont typeface="Wingdings" pitchFamily="2" charset="2"/>
              <a:buChar char="§"/>
            </a:pPr>
            <a:r>
              <a:rPr lang="it-IT" sz="2400" dirty="0" smtClean="0">
                <a:solidFill>
                  <a:srgbClr val="404040"/>
                </a:solidFill>
              </a:rPr>
              <a:t>Il Sistema Integrato dei Registri (SIR)</a:t>
            </a:r>
          </a:p>
          <a:p>
            <a:pPr>
              <a:buClr>
                <a:srgbClr val="7F142A"/>
              </a:buClr>
              <a:buFont typeface="Wingdings" pitchFamily="2" charset="2"/>
              <a:buChar char="§"/>
            </a:pPr>
            <a:endParaRPr lang="it-IT" sz="1200" dirty="0">
              <a:solidFill>
                <a:srgbClr val="404040"/>
              </a:solidFill>
            </a:endParaRPr>
          </a:p>
          <a:p>
            <a:pPr>
              <a:buClr>
                <a:srgbClr val="7F142A"/>
              </a:buClr>
              <a:buFont typeface="Wingdings" pitchFamily="2" charset="2"/>
              <a:buChar char="§"/>
            </a:pPr>
            <a:r>
              <a:rPr lang="it-IT" sz="2400" dirty="0" err="1" smtClean="0">
                <a:solidFill>
                  <a:srgbClr val="404040"/>
                </a:solidFill>
              </a:rPr>
              <a:t>Ontology</a:t>
            </a:r>
            <a:r>
              <a:rPr lang="it-IT" sz="2400" dirty="0" smtClean="0">
                <a:solidFill>
                  <a:srgbClr val="404040"/>
                </a:solidFill>
              </a:rPr>
              <a:t> </a:t>
            </a:r>
            <a:r>
              <a:rPr lang="it-IT" sz="2400" dirty="0" err="1" smtClean="0">
                <a:solidFill>
                  <a:srgbClr val="404040"/>
                </a:solidFill>
              </a:rPr>
              <a:t>Based</a:t>
            </a:r>
            <a:r>
              <a:rPr lang="it-IT" sz="2400" dirty="0" smtClean="0">
                <a:solidFill>
                  <a:srgbClr val="404040"/>
                </a:solidFill>
              </a:rPr>
              <a:t> Data Management System (OBDM)</a:t>
            </a:r>
          </a:p>
          <a:p>
            <a:pPr>
              <a:buClr>
                <a:srgbClr val="7F142A"/>
              </a:buClr>
              <a:buFont typeface="Wingdings" pitchFamily="2" charset="2"/>
              <a:buChar char="§"/>
            </a:pPr>
            <a:endParaRPr lang="it-IT" sz="1200" dirty="0" smtClean="0">
              <a:solidFill>
                <a:srgbClr val="404040"/>
              </a:solidFill>
            </a:endParaRPr>
          </a:p>
          <a:p>
            <a:pPr>
              <a:buClr>
                <a:srgbClr val="7F142A"/>
              </a:buClr>
              <a:buFont typeface="Wingdings" pitchFamily="2" charset="2"/>
              <a:buChar char="§"/>
            </a:pPr>
            <a:r>
              <a:rPr lang="it-IT" sz="2400" dirty="0" smtClean="0">
                <a:solidFill>
                  <a:srgbClr val="404040"/>
                </a:solidFill>
              </a:rPr>
              <a:t>R</a:t>
            </a:r>
            <a:r>
              <a:rPr lang="it-IT" sz="2400" dirty="0">
                <a:solidFill>
                  <a:srgbClr val="404040"/>
                </a:solidFill>
              </a:rPr>
              <a:t>e</a:t>
            </a:r>
            <a:r>
              <a:rPr lang="it-IT" sz="2400" dirty="0" smtClean="0">
                <a:solidFill>
                  <a:srgbClr val="404040"/>
                </a:solidFill>
              </a:rPr>
              <a:t>alizzazione del SIR attraverso un OBDM</a:t>
            </a:r>
          </a:p>
          <a:p>
            <a:pPr>
              <a:buClr>
                <a:srgbClr val="7F142A"/>
              </a:buClr>
              <a:buFont typeface="Wingdings" pitchFamily="2" charset="2"/>
              <a:buChar char="§"/>
            </a:pPr>
            <a:endParaRPr lang="it-IT" sz="1200" dirty="0">
              <a:solidFill>
                <a:srgbClr val="404040"/>
              </a:solidFill>
            </a:endParaRPr>
          </a:p>
          <a:p>
            <a:pPr>
              <a:buClr>
                <a:srgbClr val="7F142A"/>
              </a:buClr>
              <a:buFont typeface="Wingdings" pitchFamily="2" charset="2"/>
              <a:buChar char="§"/>
            </a:pPr>
            <a:r>
              <a:rPr lang="it-IT" sz="2400" dirty="0" smtClean="0">
                <a:solidFill>
                  <a:srgbClr val="404040"/>
                </a:solidFill>
              </a:rPr>
              <a:t>Esempi</a:t>
            </a:r>
            <a:r>
              <a:rPr lang="it-IT" sz="2400" dirty="0">
                <a:solidFill>
                  <a:srgbClr val="404040"/>
                </a:solidFill>
              </a:rPr>
              <a:t> </a:t>
            </a:r>
            <a:r>
              <a:rPr lang="it-IT" sz="2400" dirty="0" smtClean="0">
                <a:solidFill>
                  <a:srgbClr val="404040"/>
                </a:solidFill>
              </a:rPr>
              <a:t>di interrogazione del SIR </a:t>
            </a:r>
            <a:endParaRPr lang="it-IT" sz="800" dirty="0">
              <a:solidFill>
                <a:srgbClr val="404040"/>
              </a:solidFill>
            </a:endParaRPr>
          </a:p>
        </p:txBody>
      </p:sp>
      <p:sp>
        <p:nvSpPr>
          <p:cNvPr id="4" name="Segnaposto piè di pagina 3"/>
          <p:cNvSpPr>
            <a:spLocks noGrp="1"/>
          </p:cNvSpPr>
          <p:nvPr>
            <p:ph type="ftr" sz="quarter" idx="11"/>
          </p:nvPr>
        </p:nvSpPr>
        <p:spPr>
          <a:xfrm>
            <a:off x="457199" y="6334412"/>
            <a:ext cx="6600825" cy="365125"/>
          </a:xfrm>
        </p:spPr>
        <p:txBody>
          <a:bodyPr/>
          <a:lstStyle/>
          <a:p>
            <a:r>
              <a:rPr lang="it-IT" dirty="0" smtClean="0"/>
              <a:t>Sistema Integrato dei Registri, Mauro Bruno – Forum PA</a:t>
            </a:r>
            <a:endParaRPr lang="it-IT" dirty="0"/>
          </a:p>
        </p:txBody>
      </p:sp>
      <p:sp>
        <p:nvSpPr>
          <p:cNvPr id="5" name="Segnaposto numero diapositiva 4"/>
          <p:cNvSpPr>
            <a:spLocks noGrp="1"/>
          </p:cNvSpPr>
          <p:nvPr>
            <p:ph type="sldNum" sz="quarter" idx="12"/>
          </p:nvPr>
        </p:nvSpPr>
        <p:spPr/>
        <p:txBody>
          <a:bodyPr/>
          <a:lstStyle/>
          <a:p>
            <a:fld id="{E0C751B5-631A-9242-B635-C18491BE6C62}" type="slidenum">
              <a:rPr lang="it-IT" smtClean="0"/>
              <a:pPr/>
              <a:t>2</a:t>
            </a:fld>
            <a:endParaRPr lang="it-IT" dirty="0"/>
          </a:p>
        </p:txBody>
      </p:sp>
    </p:spTree>
    <p:extLst>
      <p:ext uri="{BB962C8B-B14F-4D97-AF65-F5344CB8AC3E}">
        <p14:creationId xmlns:p14="http://schemas.microsoft.com/office/powerpoint/2010/main" val="3917925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25908" y="1133475"/>
            <a:ext cx="6232192" cy="907941"/>
          </a:xfrm>
          <a:prstGeom prst="rect">
            <a:avLst/>
          </a:prstGeom>
          <a:noFill/>
        </p:spPr>
        <p:txBody>
          <a:bodyPr wrap="square" rtlCol="0">
            <a:spAutoFit/>
          </a:bodyPr>
          <a:lstStyle/>
          <a:p>
            <a:endParaRPr lang="en-US" sz="800" b="1" dirty="0" smtClean="0">
              <a:solidFill>
                <a:srgbClr val="7F142A"/>
              </a:solidFill>
              <a:latin typeface="Calibri" pitchFamily="34" charset="0"/>
            </a:endParaRPr>
          </a:p>
          <a:p>
            <a:pPr>
              <a:buClr>
                <a:srgbClr val="7F142A"/>
              </a:buClr>
            </a:pPr>
            <a:r>
              <a:rPr lang="it-IT" sz="3600" b="1" dirty="0" smtClean="0">
                <a:solidFill>
                  <a:srgbClr val="7F142A"/>
                </a:solidFill>
                <a:latin typeface="Calibri" pitchFamily="34" charset="0"/>
              </a:rPr>
              <a:t>Grazie per la vostra attenzione!</a:t>
            </a:r>
            <a:endParaRPr lang="it-IT" sz="3600" b="1" dirty="0">
              <a:solidFill>
                <a:srgbClr val="7F142A"/>
              </a:solidFill>
              <a:latin typeface="Calibri" pitchFamily="34" charset="0"/>
            </a:endParaRPr>
          </a:p>
          <a:p>
            <a:endParaRPr lang="it-IT" sz="900" dirty="0" smtClean="0">
              <a:solidFill>
                <a:srgbClr val="505150"/>
              </a:solidFill>
            </a:endParaRPr>
          </a:p>
        </p:txBody>
      </p:sp>
    </p:spTree>
    <p:extLst>
      <p:ext uri="{BB962C8B-B14F-4D97-AF65-F5344CB8AC3E}">
        <p14:creationId xmlns:p14="http://schemas.microsoft.com/office/powerpoint/2010/main" val="2030124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Il contesto</a:t>
            </a:r>
            <a:endParaRPr lang="it-IT" dirty="0"/>
          </a:p>
        </p:txBody>
      </p:sp>
      <p:sp>
        <p:nvSpPr>
          <p:cNvPr id="3" name="Segnaposto contenuto 2"/>
          <p:cNvSpPr>
            <a:spLocks noGrp="1"/>
          </p:cNvSpPr>
          <p:nvPr>
            <p:ph idx="1"/>
          </p:nvPr>
        </p:nvSpPr>
        <p:spPr>
          <a:xfrm>
            <a:off x="457200" y="1012520"/>
            <a:ext cx="8229600" cy="4931079"/>
          </a:xfrm>
        </p:spPr>
        <p:txBody>
          <a:bodyPr/>
          <a:lstStyle/>
          <a:p>
            <a:pPr marL="0" indent="0">
              <a:lnSpc>
                <a:spcPct val="150000"/>
              </a:lnSpc>
              <a:buClr>
                <a:srgbClr val="7F142A"/>
              </a:buClr>
              <a:buNone/>
            </a:pPr>
            <a:r>
              <a:rPr lang="it-IT" sz="2400" b="1" dirty="0" smtClean="0">
                <a:solidFill>
                  <a:srgbClr val="404040"/>
                </a:solidFill>
              </a:rPr>
              <a:t>      Programma di modernizzazione dell’ISTAT:</a:t>
            </a:r>
          </a:p>
          <a:p>
            <a:pPr lvl="1">
              <a:buClr>
                <a:srgbClr val="7F142A"/>
              </a:buClr>
              <a:buFont typeface="Wingdings" pitchFamily="2" charset="2"/>
              <a:buChar char="§"/>
            </a:pPr>
            <a:r>
              <a:rPr lang="it-IT" sz="2000" dirty="0" smtClean="0"/>
              <a:t>Ufficialmente approvato nel 2016</a:t>
            </a:r>
          </a:p>
          <a:p>
            <a:pPr lvl="1">
              <a:buClr>
                <a:srgbClr val="7F142A"/>
              </a:buClr>
              <a:buFont typeface="Wingdings" pitchFamily="2" charset="2"/>
              <a:buChar char="§"/>
            </a:pPr>
            <a:r>
              <a:rPr lang="it-IT" sz="2000" dirty="0" smtClean="0"/>
              <a:t>Profonda revisione della struttura organizzativa. Centralizzazione delle strutture trasversali (Informatica, Metodologia, Raccolta Dati, Diffusione)</a:t>
            </a:r>
          </a:p>
          <a:p>
            <a:pPr lvl="1">
              <a:buClr>
                <a:srgbClr val="7F142A"/>
              </a:buClr>
              <a:buFont typeface="Wingdings" pitchFamily="2" charset="2"/>
              <a:buChar char="§"/>
            </a:pPr>
            <a:r>
              <a:rPr lang="it-IT" sz="2000" dirty="0" smtClean="0"/>
              <a:t>Profonda </a:t>
            </a:r>
            <a:r>
              <a:rPr lang="it-IT" sz="2000" b="1" dirty="0" smtClean="0">
                <a:solidFill>
                  <a:srgbClr val="7F142A"/>
                </a:solidFill>
              </a:rPr>
              <a:t>revisione dei processi di produzione statistica</a:t>
            </a:r>
          </a:p>
          <a:p>
            <a:pPr marL="0" indent="0">
              <a:lnSpc>
                <a:spcPct val="150000"/>
              </a:lnSpc>
              <a:buClr>
                <a:srgbClr val="7F142A"/>
              </a:buClr>
              <a:buNone/>
            </a:pPr>
            <a:endParaRPr lang="it-IT" sz="2400" b="1" dirty="0" smtClean="0">
              <a:solidFill>
                <a:srgbClr val="404040"/>
              </a:solidFill>
            </a:endParaRPr>
          </a:p>
          <a:p>
            <a:pPr marL="457200" lvl="1" indent="0">
              <a:buClr>
                <a:srgbClr val="7F142A"/>
              </a:buClr>
              <a:buNone/>
            </a:pPr>
            <a:r>
              <a:rPr lang="it-IT" sz="2000" dirty="0" smtClean="0"/>
              <a:t>Sistema Integrato dei Registri (SIR) rappresenta uno dei pilastri della nuova architettura:</a:t>
            </a:r>
          </a:p>
          <a:p>
            <a:pPr marL="457200" lvl="1" indent="0">
              <a:buClr>
                <a:srgbClr val="7F142A"/>
              </a:buClr>
              <a:buNone/>
            </a:pPr>
            <a:endParaRPr lang="it-IT" sz="800" dirty="0" smtClean="0"/>
          </a:p>
          <a:p>
            <a:pPr marL="457200" lvl="1" indent="0">
              <a:buClr>
                <a:srgbClr val="7F142A"/>
              </a:buClr>
              <a:buNone/>
            </a:pPr>
            <a:r>
              <a:rPr lang="it-IT" sz="2000" dirty="0" smtClean="0"/>
              <a:t>«</a:t>
            </a:r>
            <a:r>
              <a:rPr lang="en-US" sz="2000" i="1" dirty="0" smtClean="0"/>
              <a:t>Single </a:t>
            </a:r>
            <a:r>
              <a:rPr lang="en-US" sz="2000" i="1" dirty="0"/>
              <a:t>logical environment to support the</a:t>
            </a:r>
            <a:r>
              <a:rPr lang="en-US" sz="2000" i="1" dirty="0">
                <a:solidFill>
                  <a:schemeClr val="tx1">
                    <a:lumMod val="75000"/>
                    <a:lumOff val="25000"/>
                  </a:schemeClr>
                </a:solidFill>
              </a:rPr>
              <a:t> </a:t>
            </a:r>
            <a:r>
              <a:rPr lang="en-US" sz="2000" b="1" i="1" dirty="0">
                <a:solidFill>
                  <a:srgbClr val="7F142A"/>
                </a:solidFill>
              </a:rPr>
              <a:t>consistency</a:t>
            </a:r>
            <a:r>
              <a:rPr lang="en-US" sz="2000" i="1" dirty="0">
                <a:solidFill>
                  <a:schemeClr val="tx1">
                    <a:lumMod val="75000"/>
                    <a:lumOff val="25000"/>
                  </a:schemeClr>
                </a:solidFill>
              </a:rPr>
              <a:t> </a:t>
            </a:r>
            <a:r>
              <a:rPr lang="en-US" sz="2000" i="1" dirty="0"/>
              <a:t>of statistical production processes, in particular </a:t>
            </a:r>
            <a:r>
              <a:rPr lang="en-US" sz="2000" b="1" i="1" dirty="0">
                <a:solidFill>
                  <a:srgbClr val="7F142A"/>
                </a:solidFill>
              </a:rPr>
              <a:t>identification</a:t>
            </a:r>
            <a:r>
              <a:rPr lang="en-US" sz="2000" i="1" dirty="0">
                <a:solidFill>
                  <a:schemeClr val="tx1">
                    <a:lumMod val="75000"/>
                    <a:lumOff val="25000"/>
                  </a:schemeClr>
                </a:solidFill>
              </a:rPr>
              <a:t> </a:t>
            </a:r>
            <a:r>
              <a:rPr lang="en-US" sz="2000" i="1" dirty="0"/>
              <a:t>and</a:t>
            </a:r>
            <a:r>
              <a:rPr lang="en-US" sz="2000" i="1" dirty="0">
                <a:solidFill>
                  <a:schemeClr val="tx1">
                    <a:lumMod val="75000"/>
                    <a:lumOff val="25000"/>
                  </a:schemeClr>
                </a:solidFill>
              </a:rPr>
              <a:t> </a:t>
            </a:r>
            <a:r>
              <a:rPr lang="en-US" sz="2000" b="1" i="1" dirty="0">
                <a:solidFill>
                  <a:srgbClr val="7F142A"/>
                </a:solidFill>
              </a:rPr>
              <a:t>estimation</a:t>
            </a:r>
            <a:r>
              <a:rPr lang="en-US" sz="2000" i="1" dirty="0">
                <a:solidFill>
                  <a:schemeClr val="tx1">
                    <a:lumMod val="75000"/>
                    <a:lumOff val="25000"/>
                  </a:schemeClr>
                </a:solidFill>
              </a:rPr>
              <a:t> </a:t>
            </a:r>
            <a:r>
              <a:rPr lang="en-US" sz="2000" i="1" dirty="0"/>
              <a:t>for the whole integrated system of </a:t>
            </a:r>
            <a:r>
              <a:rPr lang="en-US" sz="2000" b="1" i="1" dirty="0">
                <a:solidFill>
                  <a:srgbClr val="7F142A"/>
                </a:solidFill>
              </a:rPr>
              <a:t>units</a:t>
            </a:r>
            <a:r>
              <a:rPr lang="en-US" sz="2000" i="1" dirty="0">
                <a:solidFill>
                  <a:schemeClr val="tx1">
                    <a:lumMod val="75000"/>
                    <a:lumOff val="25000"/>
                  </a:schemeClr>
                </a:solidFill>
              </a:rPr>
              <a:t> </a:t>
            </a:r>
            <a:r>
              <a:rPr lang="en-US" sz="2000" i="1" dirty="0"/>
              <a:t>and</a:t>
            </a:r>
            <a:r>
              <a:rPr lang="en-US" sz="2000" i="1" dirty="0">
                <a:solidFill>
                  <a:schemeClr val="tx1">
                    <a:lumMod val="75000"/>
                    <a:lumOff val="25000"/>
                  </a:schemeClr>
                </a:solidFill>
              </a:rPr>
              <a:t> </a:t>
            </a:r>
            <a:r>
              <a:rPr lang="en-US" sz="2000" b="1" i="1" dirty="0" smtClean="0">
                <a:solidFill>
                  <a:srgbClr val="7F142A"/>
                </a:solidFill>
              </a:rPr>
              <a:t>variables</a:t>
            </a:r>
            <a:r>
              <a:rPr lang="it-IT" sz="2000" dirty="0" smtClean="0"/>
              <a:t>»</a:t>
            </a:r>
            <a:endParaRPr lang="it-IT" sz="2000"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3</a:t>
            </a:fld>
            <a:endParaRPr lang="it-IT" dirty="0"/>
          </a:p>
        </p:txBody>
      </p:sp>
      <p:sp>
        <p:nvSpPr>
          <p:cNvPr id="6" name="Freccia in giù 5"/>
          <p:cNvSpPr/>
          <p:nvPr/>
        </p:nvSpPr>
        <p:spPr>
          <a:xfrm>
            <a:off x="4019550" y="3419475"/>
            <a:ext cx="447675" cy="4857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21482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Sistema Integrato dei Registri (SIR)</a:t>
            </a:r>
            <a:endParaRPr lang="it-IT"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4</a:t>
            </a:fld>
            <a:endParaRPr lang="it-IT" dirty="0"/>
          </a:p>
        </p:txBody>
      </p:sp>
      <p:grpSp>
        <p:nvGrpSpPr>
          <p:cNvPr id="9" name="Gruppo 8"/>
          <p:cNvGrpSpPr/>
          <p:nvPr/>
        </p:nvGrpSpPr>
        <p:grpSpPr>
          <a:xfrm>
            <a:off x="1397459" y="1255736"/>
            <a:ext cx="2044592" cy="2039914"/>
            <a:chOff x="6204058" y="1779611"/>
            <a:chExt cx="2044592" cy="2039914"/>
          </a:xfrm>
        </p:grpSpPr>
        <p:sp>
          <p:nvSpPr>
            <p:cNvPr id="19" name="Ovale 18"/>
            <p:cNvSpPr/>
            <p:nvPr/>
          </p:nvSpPr>
          <p:spPr>
            <a:xfrm>
              <a:off x="6204058" y="1779611"/>
              <a:ext cx="2044592" cy="203991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CasellaDiTesto 19"/>
            <p:cNvSpPr txBox="1"/>
            <p:nvPr/>
          </p:nvSpPr>
          <p:spPr>
            <a:xfrm>
              <a:off x="6505575" y="2197975"/>
              <a:ext cx="1517758" cy="707886"/>
            </a:xfrm>
            <a:prstGeom prst="rect">
              <a:avLst/>
            </a:prstGeom>
            <a:noFill/>
          </p:spPr>
          <p:txBody>
            <a:bodyPr wrap="square" rtlCol="0">
              <a:spAutoFit/>
            </a:bodyPr>
            <a:lstStyle/>
            <a:p>
              <a:pPr algn="ctr"/>
              <a:r>
                <a:rPr lang="it-IT" sz="2000" dirty="0" smtClean="0">
                  <a:solidFill>
                    <a:srgbClr val="404040"/>
                  </a:solidFill>
                  <a:latin typeface="Calibri" panose="020F0502020204030204" pitchFamily="34" charset="0"/>
                </a:rPr>
                <a:t>Registro Individui</a:t>
              </a:r>
              <a:endParaRPr lang="it-IT" sz="2000" dirty="0">
                <a:solidFill>
                  <a:srgbClr val="404040"/>
                </a:solidFill>
                <a:latin typeface="Calibri" panose="020F0502020204030204" pitchFamily="34" charset="0"/>
              </a:endParaRPr>
            </a:p>
          </p:txBody>
        </p:sp>
      </p:grpSp>
      <p:grpSp>
        <p:nvGrpSpPr>
          <p:cNvPr id="10" name="Gruppo 9"/>
          <p:cNvGrpSpPr/>
          <p:nvPr/>
        </p:nvGrpSpPr>
        <p:grpSpPr>
          <a:xfrm>
            <a:off x="2073896" y="2598761"/>
            <a:ext cx="2044592" cy="2039914"/>
            <a:chOff x="6204058" y="1779611"/>
            <a:chExt cx="2044592" cy="2039914"/>
          </a:xfrm>
        </p:grpSpPr>
        <p:sp>
          <p:nvSpPr>
            <p:cNvPr id="17" name="Ovale 16"/>
            <p:cNvSpPr/>
            <p:nvPr/>
          </p:nvSpPr>
          <p:spPr>
            <a:xfrm>
              <a:off x="6204058" y="1779611"/>
              <a:ext cx="2044592" cy="203991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8" name="CasellaDiTesto 17"/>
            <p:cNvSpPr txBox="1"/>
            <p:nvPr/>
          </p:nvSpPr>
          <p:spPr>
            <a:xfrm>
              <a:off x="6772275" y="2350375"/>
              <a:ext cx="1390488" cy="707886"/>
            </a:xfrm>
            <a:prstGeom prst="rect">
              <a:avLst/>
            </a:prstGeom>
            <a:noFill/>
          </p:spPr>
          <p:txBody>
            <a:bodyPr wrap="square" rtlCol="0">
              <a:spAutoFit/>
            </a:bodyPr>
            <a:lstStyle/>
            <a:p>
              <a:pPr algn="ctr"/>
              <a:r>
                <a:rPr lang="it-IT" sz="2000" dirty="0" smtClean="0">
                  <a:solidFill>
                    <a:srgbClr val="404040"/>
                  </a:solidFill>
                  <a:latin typeface="Calibri" panose="020F0502020204030204" pitchFamily="34" charset="0"/>
                </a:rPr>
                <a:t>Registro Luoghi</a:t>
              </a:r>
              <a:endParaRPr lang="it-IT" sz="2000" dirty="0">
                <a:solidFill>
                  <a:srgbClr val="404040"/>
                </a:solidFill>
                <a:latin typeface="Calibri" panose="020F0502020204030204" pitchFamily="34" charset="0"/>
              </a:endParaRPr>
            </a:p>
          </p:txBody>
        </p:sp>
      </p:grpSp>
      <p:grpSp>
        <p:nvGrpSpPr>
          <p:cNvPr id="11" name="Gruppo 10"/>
          <p:cNvGrpSpPr/>
          <p:nvPr/>
        </p:nvGrpSpPr>
        <p:grpSpPr>
          <a:xfrm>
            <a:off x="918412" y="3474325"/>
            <a:ext cx="2044592" cy="2039914"/>
            <a:chOff x="6204058" y="1779611"/>
            <a:chExt cx="2044592" cy="2039914"/>
          </a:xfrm>
        </p:grpSpPr>
        <p:sp>
          <p:nvSpPr>
            <p:cNvPr id="15" name="Ovale 14"/>
            <p:cNvSpPr/>
            <p:nvPr/>
          </p:nvSpPr>
          <p:spPr>
            <a:xfrm>
              <a:off x="6204058" y="1779611"/>
              <a:ext cx="2044592" cy="203991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CasellaDiTesto 15"/>
            <p:cNvSpPr txBox="1"/>
            <p:nvPr/>
          </p:nvSpPr>
          <p:spPr>
            <a:xfrm>
              <a:off x="6438900" y="2464675"/>
              <a:ext cx="1517758" cy="1015663"/>
            </a:xfrm>
            <a:prstGeom prst="rect">
              <a:avLst/>
            </a:prstGeom>
            <a:noFill/>
          </p:spPr>
          <p:txBody>
            <a:bodyPr wrap="square" rtlCol="0">
              <a:spAutoFit/>
            </a:bodyPr>
            <a:lstStyle/>
            <a:p>
              <a:pPr algn="ctr"/>
              <a:r>
                <a:rPr lang="it-IT" sz="2000" dirty="0" smtClean="0">
                  <a:solidFill>
                    <a:srgbClr val="404040"/>
                  </a:solidFill>
                  <a:latin typeface="Calibri" panose="020F0502020204030204" pitchFamily="34" charset="0"/>
                </a:rPr>
                <a:t>Registro Unità </a:t>
              </a:r>
              <a:r>
                <a:rPr lang="it-IT" sz="2000" dirty="0">
                  <a:solidFill>
                    <a:srgbClr val="404040"/>
                  </a:solidFill>
                  <a:latin typeface="Calibri" panose="020F0502020204030204" pitchFamily="34" charset="0"/>
                </a:rPr>
                <a:t>E</a:t>
              </a:r>
              <a:r>
                <a:rPr lang="it-IT" sz="2000" dirty="0" smtClean="0">
                  <a:solidFill>
                    <a:srgbClr val="404040"/>
                  </a:solidFill>
                  <a:latin typeface="Calibri" panose="020F0502020204030204" pitchFamily="34" charset="0"/>
                </a:rPr>
                <a:t>conomiche</a:t>
              </a:r>
              <a:endParaRPr lang="it-IT" sz="2000" dirty="0">
                <a:solidFill>
                  <a:srgbClr val="404040"/>
                </a:solidFill>
                <a:latin typeface="Calibri" panose="020F0502020204030204" pitchFamily="34" charset="0"/>
              </a:endParaRPr>
            </a:p>
          </p:txBody>
        </p:sp>
      </p:grpSp>
      <p:grpSp>
        <p:nvGrpSpPr>
          <p:cNvPr id="12" name="Gruppo 11"/>
          <p:cNvGrpSpPr/>
          <p:nvPr/>
        </p:nvGrpSpPr>
        <p:grpSpPr>
          <a:xfrm>
            <a:off x="439041" y="2225768"/>
            <a:ext cx="1951734" cy="1947268"/>
            <a:chOff x="6204058" y="1760561"/>
            <a:chExt cx="1951734" cy="1947268"/>
          </a:xfrm>
        </p:grpSpPr>
        <p:sp>
          <p:nvSpPr>
            <p:cNvPr id="13" name="Ovale 12"/>
            <p:cNvSpPr/>
            <p:nvPr/>
          </p:nvSpPr>
          <p:spPr>
            <a:xfrm>
              <a:off x="6204058" y="1760561"/>
              <a:ext cx="1951734" cy="1947268"/>
            </a:xfrm>
            <a:prstGeom prst="ellipse">
              <a:avLst/>
            </a:prstGeom>
            <a:solidFill>
              <a:schemeClr val="accent6">
                <a:lumMod val="7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CasellaDiTesto 13"/>
            <p:cNvSpPr txBox="1"/>
            <p:nvPr/>
          </p:nvSpPr>
          <p:spPr>
            <a:xfrm>
              <a:off x="6419850" y="2417050"/>
              <a:ext cx="1517758" cy="707886"/>
            </a:xfrm>
            <a:prstGeom prst="rect">
              <a:avLst/>
            </a:prstGeom>
            <a:noFill/>
          </p:spPr>
          <p:txBody>
            <a:bodyPr wrap="square" rtlCol="0">
              <a:spAutoFit/>
            </a:bodyPr>
            <a:lstStyle/>
            <a:p>
              <a:pPr algn="ctr"/>
              <a:r>
                <a:rPr lang="it-IT" sz="2000" dirty="0" smtClean="0">
                  <a:solidFill>
                    <a:srgbClr val="404040"/>
                  </a:solidFill>
                  <a:latin typeface="Calibri" panose="020F0502020204030204" pitchFamily="34" charset="0"/>
                </a:rPr>
                <a:t>Registro Attività</a:t>
              </a:r>
              <a:endParaRPr lang="it-IT" sz="2000" dirty="0">
                <a:solidFill>
                  <a:srgbClr val="404040"/>
                </a:solidFill>
                <a:latin typeface="Calibri" panose="020F0502020204030204" pitchFamily="34" charset="0"/>
              </a:endParaRPr>
            </a:p>
          </p:txBody>
        </p:sp>
      </p:grpSp>
      <p:sp>
        <p:nvSpPr>
          <p:cNvPr id="21" name="CasellaDiTesto 20"/>
          <p:cNvSpPr txBox="1"/>
          <p:nvPr/>
        </p:nvSpPr>
        <p:spPr>
          <a:xfrm>
            <a:off x="673883" y="5638800"/>
            <a:ext cx="3407408" cy="400110"/>
          </a:xfrm>
          <a:prstGeom prst="rect">
            <a:avLst/>
          </a:prstGeom>
          <a:noFill/>
        </p:spPr>
        <p:txBody>
          <a:bodyPr wrap="none" rtlCol="0">
            <a:spAutoFit/>
          </a:bodyPr>
          <a:lstStyle/>
          <a:p>
            <a:r>
              <a:rPr lang="it-IT" sz="2000" b="1" dirty="0">
                <a:solidFill>
                  <a:srgbClr val="404040"/>
                </a:solidFill>
              </a:rPr>
              <a:t>Rappresentazione insiemistica</a:t>
            </a:r>
          </a:p>
        </p:txBody>
      </p:sp>
      <p:grpSp>
        <p:nvGrpSpPr>
          <p:cNvPr id="34" name="Gruppo 33"/>
          <p:cNvGrpSpPr/>
          <p:nvPr/>
        </p:nvGrpSpPr>
        <p:grpSpPr>
          <a:xfrm>
            <a:off x="4924743" y="1680834"/>
            <a:ext cx="3467468" cy="3408307"/>
            <a:chOff x="4924743" y="1680834"/>
            <a:chExt cx="3467468" cy="3408307"/>
          </a:xfrm>
        </p:grpSpPr>
        <p:sp>
          <p:nvSpPr>
            <p:cNvPr id="24" name="Rettangolo 23"/>
            <p:cNvSpPr/>
            <p:nvPr/>
          </p:nvSpPr>
          <p:spPr>
            <a:xfrm>
              <a:off x="4924743" y="1680834"/>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b="1" dirty="0" smtClean="0"/>
                <a:t>Individui</a:t>
              </a:r>
              <a:endParaRPr lang="it-IT" b="1" dirty="0"/>
            </a:p>
          </p:txBody>
        </p:sp>
        <p:sp>
          <p:nvSpPr>
            <p:cNvPr id="25" name="Rettangolo 24"/>
            <p:cNvSpPr/>
            <p:nvPr/>
          </p:nvSpPr>
          <p:spPr>
            <a:xfrm>
              <a:off x="6880043" y="1680834"/>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Unità Economiche</a:t>
              </a:r>
              <a:endParaRPr lang="it-IT" b="1" dirty="0"/>
            </a:p>
          </p:txBody>
        </p:sp>
        <p:sp>
          <p:nvSpPr>
            <p:cNvPr id="26" name="Decisione 25"/>
            <p:cNvSpPr/>
            <p:nvPr/>
          </p:nvSpPr>
          <p:spPr>
            <a:xfrm>
              <a:off x="5583899" y="2928901"/>
              <a:ext cx="2088232" cy="833983"/>
            </a:xfrm>
            <a:prstGeom prst="flowChartDecis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b="1" dirty="0" smtClean="0">
                  <a:solidFill>
                    <a:schemeClr val="bg1"/>
                  </a:solidFill>
                </a:rPr>
                <a:t>Attività</a:t>
              </a:r>
              <a:endParaRPr lang="it-IT" b="1" dirty="0">
                <a:solidFill>
                  <a:schemeClr val="bg1"/>
                </a:solidFill>
              </a:endParaRPr>
            </a:p>
          </p:txBody>
        </p:sp>
        <p:sp>
          <p:nvSpPr>
            <p:cNvPr id="27" name="Rettangolo 26"/>
            <p:cNvSpPr/>
            <p:nvPr/>
          </p:nvSpPr>
          <p:spPr>
            <a:xfrm>
              <a:off x="5871931" y="4297053"/>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Luoghi</a:t>
              </a:r>
              <a:endParaRPr lang="it-IT" b="1" dirty="0"/>
            </a:p>
          </p:txBody>
        </p:sp>
        <p:cxnSp>
          <p:nvCxnSpPr>
            <p:cNvPr id="28" name="Connettore 1 27"/>
            <p:cNvCxnSpPr/>
            <p:nvPr/>
          </p:nvCxnSpPr>
          <p:spPr>
            <a:xfrm flipV="1">
              <a:off x="7024059" y="2472922"/>
              <a:ext cx="612068" cy="635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nettore 1 28"/>
            <p:cNvCxnSpPr>
              <a:endCxn id="24" idx="2"/>
            </p:cNvCxnSpPr>
            <p:nvPr/>
          </p:nvCxnSpPr>
          <p:spPr>
            <a:xfrm flipH="1" flipV="1">
              <a:off x="5680827" y="2472922"/>
              <a:ext cx="479136" cy="635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nettore 1 29"/>
            <p:cNvCxnSpPr>
              <a:stCxn id="26" idx="2"/>
              <a:endCxn id="27" idx="0"/>
            </p:cNvCxnSpPr>
            <p:nvPr/>
          </p:nvCxnSpPr>
          <p:spPr>
            <a:xfrm>
              <a:off x="6628015" y="3762884"/>
              <a:ext cx="0" cy="534169"/>
            </a:xfrm>
            <a:prstGeom prst="line">
              <a:avLst/>
            </a:prstGeom>
          </p:spPr>
          <p:style>
            <a:lnRef idx="2">
              <a:schemeClr val="accent1"/>
            </a:lnRef>
            <a:fillRef idx="0">
              <a:schemeClr val="accent1"/>
            </a:fillRef>
            <a:effectRef idx="1">
              <a:schemeClr val="accent1"/>
            </a:effectRef>
            <a:fontRef idx="minor">
              <a:schemeClr val="tx1"/>
            </a:fontRef>
          </p:style>
        </p:cxnSp>
      </p:grpSp>
      <p:sp>
        <p:nvSpPr>
          <p:cNvPr id="31" name="CasellaDiTesto 30"/>
          <p:cNvSpPr txBox="1"/>
          <p:nvPr/>
        </p:nvSpPr>
        <p:spPr>
          <a:xfrm>
            <a:off x="4674004" y="5619750"/>
            <a:ext cx="3890424" cy="400110"/>
          </a:xfrm>
          <a:prstGeom prst="rect">
            <a:avLst/>
          </a:prstGeom>
          <a:noFill/>
        </p:spPr>
        <p:txBody>
          <a:bodyPr wrap="none" rtlCol="0">
            <a:spAutoFit/>
          </a:bodyPr>
          <a:lstStyle/>
          <a:p>
            <a:r>
              <a:rPr lang="it-IT" sz="2000" b="1" dirty="0">
                <a:solidFill>
                  <a:srgbClr val="404040"/>
                </a:solidFill>
              </a:rPr>
              <a:t>Rappresentazione </a:t>
            </a:r>
            <a:r>
              <a:rPr lang="it-IT" sz="2000" b="1" dirty="0" smtClean="0">
                <a:solidFill>
                  <a:srgbClr val="404040"/>
                </a:solidFill>
              </a:rPr>
              <a:t>Entità-Relazione</a:t>
            </a:r>
            <a:endParaRPr lang="it-IT" sz="2000" b="1" dirty="0">
              <a:solidFill>
                <a:srgbClr val="404040"/>
              </a:solidFill>
            </a:endParaRPr>
          </a:p>
        </p:txBody>
      </p:sp>
      <p:sp>
        <p:nvSpPr>
          <p:cNvPr id="32" name="Freccia a destra 31"/>
          <p:cNvSpPr/>
          <p:nvPr/>
        </p:nvSpPr>
        <p:spPr>
          <a:xfrm>
            <a:off x="4400550" y="3142100"/>
            <a:ext cx="590550" cy="4857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397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3" cstate="print">
            <a:extLst>
              <a:ext uri="{28A0092B-C50C-407E-A947-70E740481C1C}">
                <a14:useLocalDpi xmlns:a14="http://schemas.microsoft.com/office/drawing/2010/main" val="0"/>
              </a:ext>
            </a:extLst>
          </a:blip>
          <a:srcRect r="-4553"/>
          <a:stretch>
            <a:fillRect/>
          </a:stretch>
        </p:blipFill>
        <p:spPr bwMode="auto">
          <a:xfrm>
            <a:off x="1695087" y="2521497"/>
            <a:ext cx="6100767" cy="3732242"/>
          </a:xfrm>
          <a:prstGeom prst="rect">
            <a:avLst/>
          </a:prstGeom>
          <a:noFill/>
        </p:spPr>
      </p:pic>
      <p:sp>
        <p:nvSpPr>
          <p:cNvPr id="5" name="Fumetto 2 4"/>
          <p:cNvSpPr/>
          <p:nvPr/>
        </p:nvSpPr>
        <p:spPr>
          <a:xfrm>
            <a:off x="249339" y="952500"/>
            <a:ext cx="2736304" cy="1692768"/>
          </a:xfrm>
          <a:prstGeom prst="wedgeRoundRectCallout">
            <a:avLst>
              <a:gd name="adj1" fmla="val -161"/>
              <a:gd name="adj2" fmla="val 96212"/>
              <a:gd name="adj3" fmla="val 16667"/>
            </a:avLst>
          </a:prstGeom>
          <a:solidFill>
            <a:schemeClr val="accent1">
              <a:tint val="20000"/>
            </a:scheme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990000"/>
                </a:solidFill>
              </a:rPr>
              <a:t>RSB (</a:t>
            </a:r>
            <a:r>
              <a:rPr lang="en-US" sz="1600" b="1" dirty="0" err="1" smtClean="0">
                <a:solidFill>
                  <a:srgbClr val="990000"/>
                </a:solidFill>
              </a:rPr>
              <a:t>Registro</a:t>
            </a:r>
            <a:r>
              <a:rPr lang="en-US" sz="1600" b="1" dirty="0" smtClean="0">
                <a:solidFill>
                  <a:srgbClr val="990000"/>
                </a:solidFill>
              </a:rPr>
              <a:t> Base) </a:t>
            </a:r>
            <a:r>
              <a:rPr lang="en-US" sz="1600" dirty="0" err="1" smtClean="0">
                <a:solidFill>
                  <a:schemeClr val="tx1"/>
                </a:solidFill>
              </a:rPr>
              <a:t>contiene</a:t>
            </a:r>
            <a:r>
              <a:rPr lang="en-US" sz="1600" dirty="0" smtClean="0">
                <a:solidFill>
                  <a:schemeClr val="tx1"/>
                </a:solidFill>
              </a:rPr>
              <a:t> diverse </a:t>
            </a:r>
            <a:r>
              <a:rPr lang="en-US" sz="1600" dirty="0" err="1" smtClean="0">
                <a:solidFill>
                  <a:schemeClr val="tx1"/>
                </a:solidFill>
              </a:rPr>
              <a:t>popolazioni</a:t>
            </a:r>
            <a:r>
              <a:rPr lang="en-US" sz="1600" dirty="0" smtClean="0">
                <a:solidFill>
                  <a:schemeClr val="tx1"/>
                </a:solidFill>
              </a:rPr>
              <a:t> </a:t>
            </a:r>
            <a:r>
              <a:rPr lang="en-US" sz="1600" dirty="0" err="1" smtClean="0">
                <a:solidFill>
                  <a:schemeClr val="tx1"/>
                </a:solidFill>
              </a:rPr>
              <a:t>statistiche</a:t>
            </a:r>
            <a:r>
              <a:rPr lang="en-US" sz="1600" dirty="0" smtClean="0">
                <a:solidFill>
                  <a:schemeClr val="tx1"/>
                </a:solidFill>
              </a:rPr>
              <a:t> e </a:t>
            </a:r>
            <a:r>
              <a:rPr lang="en-US" sz="1600" dirty="0" err="1" smtClean="0">
                <a:solidFill>
                  <a:schemeClr val="tx1"/>
                </a:solidFill>
              </a:rPr>
              <a:t>il</a:t>
            </a:r>
            <a:r>
              <a:rPr lang="en-US" sz="1600" dirty="0" smtClean="0">
                <a:solidFill>
                  <a:schemeClr val="tx1"/>
                </a:solidFill>
              </a:rPr>
              <a:t> set </a:t>
            </a:r>
            <a:r>
              <a:rPr lang="en-US" sz="1600" dirty="0" err="1" smtClean="0">
                <a:solidFill>
                  <a:schemeClr val="tx1"/>
                </a:solidFill>
              </a:rPr>
              <a:t>minimo</a:t>
            </a:r>
            <a:r>
              <a:rPr lang="en-US" sz="1600" dirty="0" smtClean="0">
                <a:solidFill>
                  <a:schemeClr val="tx1"/>
                </a:solidFill>
              </a:rPr>
              <a:t> di </a:t>
            </a:r>
            <a:r>
              <a:rPr lang="en-US" sz="1600" dirty="0" err="1" smtClean="0">
                <a:solidFill>
                  <a:schemeClr val="tx1"/>
                </a:solidFill>
              </a:rPr>
              <a:t>variabili</a:t>
            </a:r>
            <a:r>
              <a:rPr lang="en-US" sz="1600" dirty="0" smtClean="0">
                <a:solidFill>
                  <a:schemeClr val="tx1"/>
                </a:solidFill>
              </a:rPr>
              <a:t> per </a:t>
            </a:r>
            <a:r>
              <a:rPr lang="en-US" sz="1600" dirty="0" err="1" smtClean="0">
                <a:solidFill>
                  <a:schemeClr val="tx1"/>
                </a:solidFill>
              </a:rPr>
              <a:t>caratterizzare</a:t>
            </a:r>
            <a:r>
              <a:rPr lang="en-US" sz="1600" dirty="0" smtClean="0">
                <a:solidFill>
                  <a:schemeClr val="tx1"/>
                </a:solidFill>
              </a:rPr>
              <a:t> le </a:t>
            </a:r>
            <a:r>
              <a:rPr lang="en-US" sz="1600" dirty="0" err="1" smtClean="0">
                <a:solidFill>
                  <a:schemeClr val="tx1"/>
                </a:solidFill>
              </a:rPr>
              <a:t>unità</a:t>
            </a:r>
            <a:r>
              <a:rPr lang="en-US" sz="1600" dirty="0" smtClean="0">
                <a:solidFill>
                  <a:schemeClr val="tx1"/>
                </a:solidFill>
              </a:rPr>
              <a:t> </a:t>
            </a:r>
            <a:r>
              <a:rPr lang="en-US" sz="1600" dirty="0" err="1" smtClean="0">
                <a:solidFill>
                  <a:schemeClr val="tx1"/>
                </a:solidFill>
              </a:rPr>
              <a:t>statistiche</a:t>
            </a:r>
            <a:endParaRPr lang="en-US" sz="1600" dirty="0">
              <a:solidFill>
                <a:schemeClr val="tx1"/>
              </a:solidFill>
            </a:endParaRPr>
          </a:p>
        </p:txBody>
      </p:sp>
      <p:sp>
        <p:nvSpPr>
          <p:cNvPr id="6" name="Fumetto 2 5"/>
          <p:cNvSpPr/>
          <p:nvPr/>
        </p:nvSpPr>
        <p:spPr>
          <a:xfrm>
            <a:off x="3223681" y="1005111"/>
            <a:ext cx="2736304" cy="1332728"/>
          </a:xfrm>
          <a:prstGeom prst="wedgeRoundRectCallout">
            <a:avLst>
              <a:gd name="adj1" fmla="val -23273"/>
              <a:gd name="adj2" fmla="val 115071"/>
              <a:gd name="adj3" fmla="val 16667"/>
            </a:avLst>
          </a:prstGeom>
          <a:solidFill>
            <a:schemeClr val="accent1">
              <a:tint val="20000"/>
            </a:schemeClr>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rgbClr val="990000"/>
                </a:solidFill>
              </a:rPr>
              <a:t>RSE </a:t>
            </a:r>
            <a:r>
              <a:rPr lang="it-IT" sz="1600" b="1" dirty="0" smtClean="0">
                <a:solidFill>
                  <a:srgbClr val="990000"/>
                </a:solidFill>
              </a:rPr>
              <a:t>(Registro Esteso) </a:t>
            </a:r>
            <a:r>
              <a:rPr lang="it-IT" sz="1600" dirty="0" smtClean="0">
                <a:solidFill>
                  <a:schemeClr val="tx1"/>
                </a:solidFill>
              </a:rPr>
              <a:t>estende le informazioni di un RSB su una popolazione specifica</a:t>
            </a:r>
            <a:endParaRPr lang="it-IT" sz="1600" dirty="0">
              <a:solidFill>
                <a:schemeClr val="tx1"/>
              </a:solidFill>
            </a:endParaRPr>
          </a:p>
        </p:txBody>
      </p:sp>
      <p:sp>
        <p:nvSpPr>
          <p:cNvPr id="7" name="Fumetto 2 6"/>
          <p:cNvSpPr/>
          <p:nvPr/>
        </p:nvSpPr>
        <p:spPr>
          <a:xfrm>
            <a:off x="6194276" y="1114425"/>
            <a:ext cx="2736304" cy="1464391"/>
          </a:xfrm>
          <a:prstGeom prst="wedgeRoundRectCallout">
            <a:avLst>
              <a:gd name="adj1" fmla="val -45341"/>
              <a:gd name="adj2" fmla="val 116366"/>
              <a:gd name="adj3" fmla="val 16667"/>
            </a:avLst>
          </a:prstGeom>
          <a:solidFill>
            <a:schemeClr val="accent1">
              <a:tint val="20000"/>
            </a:schemeClr>
          </a:solid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rgbClr val="990000"/>
                </a:solidFill>
              </a:rPr>
              <a:t>RST </a:t>
            </a:r>
            <a:r>
              <a:rPr lang="it-IT" sz="1600" b="1" dirty="0" smtClean="0">
                <a:solidFill>
                  <a:srgbClr val="990000"/>
                </a:solidFill>
              </a:rPr>
              <a:t>(Registro Tematico) </a:t>
            </a:r>
            <a:r>
              <a:rPr lang="it-IT" sz="1600" dirty="0" smtClean="0">
                <a:solidFill>
                  <a:schemeClr val="tx1"/>
                </a:solidFill>
              </a:rPr>
              <a:t>supporta più processi statistici trattando alcuni temi in modo consistente  e condiviso</a:t>
            </a:r>
            <a:endParaRPr lang="it-IT" sz="1600" dirty="0">
              <a:solidFill>
                <a:schemeClr val="tx1"/>
              </a:solidFill>
            </a:endParaRPr>
          </a:p>
        </p:txBody>
      </p:sp>
      <p:sp>
        <p:nvSpPr>
          <p:cNvPr id="9" name="Segnaposto numero diapositiva 8"/>
          <p:cNvSpPr>
            <a:spLocks noGrp="1"/>
          </p:cNvSpPr>
          <p:nvPr>
            <p:ph type="sldNum" sz="quarter" idx="12"/>
          </p:nvPr>
        </p:nvSpPr>
        <p:spPr/>
        <p:txBody>
          <a:bodyPr/>
          <a:lstStyle/>
          <a:p>
            <a:pPr defTabSz="457200"/>
            <a:fld id="{E0C751B5-631A-9242-B635-C18491BE6C62}" type="slidenum">
              <a:rPr lang="it-IT" smtClean="0">
                <a:solidFill>
                  <a:prstClr val="black"/>
                </a:solidFill>
              </a:rPr>
              <a:pPr defTabSz="457200"/>
              <a:t>5</a:t>
            </a:fld>
            <a:endParaRPr lang="it-IT">
              <a:solidFill>
                <a:prstClr val="black"/>
              </a:solidFill>
            </a:endParaRPr>
          </a:p>
        </p:txBody>
      </p:sp>
      <p:sp>
        <p:nvSpPr>
          <p:cNvPr id="11" name="Titolo 1"/>
          <p:cNvSpPr>
            <a:spLocks noGrp="1"/>
          </p:cNvSpPr>
          <p:nvPr>
            <p:ph type="title"/>
          </p:nvPr>
        </p:nvSpPr>
        <p:spPr>
          <a:xfrm>
            <a:off x="457200" y="291890"/>
            <a:ext cx="8229600" cy="660610"/>
          </a:xfrm>
        </p:spPr>
        <p:txBody>
          <a:bodyPr/>
          <a:lstStyle/>
          <a:p>
            <a:r>
              <a:rPr lang="it-IT" dirty="0" smtClean="0"/>
              <a:t>SIR: tipologie di registro</a:t>
            </a:r>
            <a:endParaRPr lang="it-IT" dirty="0"/>
          </a:p>
        </p:txBody>
      </p:sp>
      <p:sp>
        <p:nvSpPr>
          <p:cNvPr id="12"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Tree>
    <p:extLst>
      <p:ext uri="{BB962C8B-B14F-4D97-AF65-F5344CB8AC3E}">
        <p14:creationId xmlns:p14="http://schemas.microsoft.com/office/powerpoint/2010/main" val="176556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SIR: Data Architecture</a:t>
            </a:r>
            <a:endParaRPr lang="it-IT"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6</a:t>
            </a:fld>
            <a:endParaRPr lang="it-IT" dirty="0"/>
          </a:p>
        </p:txBody>
      </p:sp>
      <p:pic>
        <p:nvPicPr>
          <p:cNvPr id="33" name="Immagine 32"/>
          <p:cNvPicPr>
            <a:picLocks noChangeAspect="1"/>
          </p:cNvPicPr>
          <p:nvPr/>
        </p:nvPicPr>
        <p:blipFill rotWithShape="1">
          <a:blip r:embed="rId3"/>
          <a:srcRect r="25407"/>
          <a:stretch/>
        </p:blipFill>
        <p:spPr>
          <a:xfrm>
            <a:off x="5619538" y="4098957"/>
            <a:ext cx="2848188" cy="864096"/>
          </a:xfrm>
          <a:prstGeom prst="rect">
            <a:avLst/>
          </a:prstGeom>
        </p:spPr>
      </p:pic>
      <p:pic>
        <p:nvPicPr>
          <p:cNvPr id="35" name="Immagine 34"/>
          <p:cNvPicPr>
            <a:picLocks noChangeAspect="1"/>
          </p:cNvPicPr>
          <p:nvPr/>
        </p:nvPicPr>
        <p:blipFill rotWithShape="1">
          <a:blip r:embed="rId4"/>
          <a:srcRect r="25407"/>
          <a:stretch/>
        </p:blipFill>
        <p:spPr>
          <a:xfrm>
            <a:off x="920699" y="4088838"/>
            <a:ext cx="2927401" cy="884335"/>
          </a:xfrm>
          <a:prstGeom prst="rect">
            <a:avLst/>
          </a:prstGeom>
        </p:spPr>
      </p:pic>
      <p:pic>
        <p:nvPicPr>
          <p:cNvPr id="36" name="Immagine 35"/>
          <p:cNvPicPr>
            <a:picLocks noChangeAspect="1"/>
          </p:cNvPicPr>
          <p:nvPr/>
        </p:nvPicPr>
        <p:blipFill>
          <a:blip r:embed="rId5"/>
          <a:stretch>
            <a:fillRect/>
          </a:stretch>
        </p:blipFill>
        <p:spPr>
          <a:xfrm>
            <a:off x="2614121" y="5535550"/>
            <a:ext cx="3812049" cy="712428"/>
          </a:xfrm>
          <a:prstGeom prst="rect">
            <a:avLst/>
          </a:prstGeom>
        </p:spPr>
      </p:pic>
      <p:cxnSp>
        <p:nvCxnSpPr>
          <p:cNvPr id="39" name="Connettore 4 10"/>
          <p:cNvCxnSpPr>
            <a:stCxn id="35" idx="2"/>
            <a:endCxn id="36" idx="1"/>
          </p:cNvCxnSpPr>
          <p:nvPr/>
        </p:nvCxnSpPr>
        <p:spPr>
          <a:xfrm rot="16200000" flipH="1">
            <a:off x="2039965" y="5317607"/>
            <a:ext cx="918591" cy="229721"/>
          </a:xfrm>
          <a:prstGeom prst="bentConnector2">
            <a:avLst/>
          </a:prstGeom>
          <a:ln>
            <a:tailEnd type="arrow"/>
          </a:ln>
        </p:spPr>
        <p:style>
          <a:lnRef idx="2">
            <a:schemeClr val="accent3"/>
          </a:lnRef>
          <a:fillRef idx="0">
            <a:schemeClr val="accent3"/>
          </a:fillRef>
          <a:effectRef idx="1">
            <a:schemeClr val="accent3"/>
          </a:effectRef>
          <a:fontRef idx="minor">
            <a:schemeClr val="tx1"/>
          </a:fontRef>
        </p:style>
      </p:cxnSp>
      <p:grpSp>
        <p:nvGrpSpPr>
          <p:cNvPr id="7" name="Gruppo 6"/>
          <p:cNvGrpSpPr/>
          <p:nvPr/>
        </p:nvGrpSpPr>
        <p:grpSpPr>
          <a:xfrm>
            <a:off x="1629291" y="977142"/>
            <a:ext cx="5665303" cy="1132377"/>
            <a:chOff x="1162566" y="900942"/>
            <a:chExt cx="5665303" cy="1132377"/>
          </a:xfrm>
        </p:grpSpPr>
        <p:pic>
          <p:nvPicPr>
            <p:cNvPr id="37" name="Immagine 36"/>
            <p:cNvPicPr>
              <a:picLocks noChangeAspect="1"/>
            </p:cNvPicPr>
            <p:nvPr/>
          </p:nvPicPr>
          <p:blipFill>
            <a:blip r:embed="rId6"/>
            <a:stretch>
              <a:fillRect/>
            </a:stretch>
          </p:blipFill>
          <p:spPr>
            <a:xfrm>
              <a:off x="1162566" y="1199071"/>
              <a:ext cx="5665303" cy="834248"/>
            </a:xfrm>
            <a:prstGeom prst="rect">
              <a:avLst/>
            </a:prstGeom>
          </p:spPr>
        </p:pic>
        <p:sp>
          <p:nvSpPr>
            <p:cNvPr id="50" name="CasellaDiTesto 49"/>
            <p:cNvSpPr txBox="1"/>
            <p:nvPr/>
          </p:nvSpPr>
          <p:spPr>
            <a:xfrm>
              <a:off x="2871095" y="900942"/>
              <a:ext cx="2257413" cy="369332"/>
            </a:xfrm>
            <a:prstGeom prst="rect">
              <a:avLst/>
            </a:prstGeom>
            <a:noFill/>
          </p:spPr>
          <p:txBody>
            <a:bodyPr wrap="none" rtlCol="0">
              <a:spAutoFit/>
            </a:bodyPr>
            <a:lstStyle/>
            <a:p>
              <a:r>
                <a:rPr lang="it-IT" dirty="0" smtClean="0">
                  <a:solidFill>
                    <a:srgbClr val="505150"/>
                  </a:solidFill>
                </a:rPr>
                <a:t>Registro Base: Attività</a:t>
              </a:r>
              <a:endParaRPr lang="it-IT" dirty="0">
                <a:solidFill>
                  <a:srgbClr val="505150"/>
                </a:solidFill>
              </a:endParaRPr>
            </a:p>
          </p:txBody>
        </p:sp>
      </p:grpSp>
      <p:sp>
        <p:nvSpPr>
          <p:cNvPr id="51" name="CasellaDiTesto 50"/>
          <p:cNvSpPr txBox="1"/>
          <p:nvPr/>
        </p:nvSpPr>
        <p:spPr>
          <a:xfrm>
            <a:off x="730539" y="3772464"/>
            <a:ext cx="3257045" cy="369332"/>
          </a:xfrm>
          <a:prstGeom prst="rect">
            <a:avLst/>
          </a:prstGeom>
          <a:noFill/>
        </p:spPr>
        <p:txBody>
          <a:bodyPr wrap="none" rtlCol="0">
            <a:spAutoFit/>
          </a:bodyPr>
          <a:lstStyle/>
          <a:p>
            <a:r>
              <a:rPr lang="it-IT" dirty="0" smtClean="0">
                <a:solidFill>
                  <a:srgbClr val="505150"/>
                </a:solidFill>
              </a:rPr>
              <a:t>Registro Base: Unità Economiche</a:t>
            </a:r>
            <a:endParaRPr lang="it-IT" dirty="0">
              <a:solidFill>
                <a:srgbClr val="505150"/>
              </a:solidFill>
            </a:endParaRPr>
          </a:p>
        </p:txBody>
      </p:sp>
      <p:sp>
        <p:nvSpPr>
          <p:cNvPr id="52" name="CasellaDiTesto 51"/>
          <p:cNvSpPr txBox="1"/>
          <p:nvPr/>
        </p:nvSpPr>
        <p:spPr>
          <a:xfrm>
            <a:off x="5368457" y="3762939"/>
            <a:ext cx="3361305" cy="369332"/>
          </a:xfrm>
          <a:prstGeom prst="rect">
            <a:avLst/>
          </a:prstGeom>
          <a:noFill/>
        </p:spPr>
        <p:txBody>
          <a:bodyPr wrap="none" rtlCol="0">
            <a:spAutoFit/>
          </a:bodyPr>
          <a:lstStyle/>
          <a:p>
            <a:r>
              <a:rPr lang="it-IT" dirty="0" smtClean="0">
                <a:solidFill>
                  <a:srgbClr val="505150"/>
                </a:solidFill>
              </a:rPr>
              <a:t>Registro Base: Individui e Famiglie</a:t>
            </a:r>
            <a:endParaRPr lang="it-IT" dirty="0">
              <a:solidFill>
                <a:srgbClr val="505150"/>
              </a:solidFill>
            </a:endParaRPr>
          </a:p>
        </p:txBody>
      </p:sp>
      <p:sp>
        <p:nvSpPr>
          <p:cNvPr id="53" name="CasellaDiTesto 52"/>
          <p:cNvSpPr txBox="1"/>
          <p:nvPr/>
        </p:nvSpPr>
        <p:spPr>
          <a:xfrm>
            <a:off x="3613707" y="5247518"/>
            <a:ext cx="2179699" cy="369332"/>
          </a:xfrm>
          <a:prstGeom prst="rect">
            <a:avLst/>
          </a:prstGeom>
          <a:noFill/>
        </p:spPr>
        <p:txBody>
          <a:bodyPr wrap="none" rtlCol="0">
            <a:spAutoFit/>
          </a:bodyPr>
          <a:lstStyle/>
          <a:p>
            <a:r>
              <a:rPr lang="it-IT" dirty="0" smtClean="0">
                <a:solidFill>
                  <a:srgbClr val="505150"/>
                </a:solidFill>
              </a:rPr>
              <a:t>Registro Base: Luoghi</a:t>
            </a:r>
            <a:endParaRPr lang="it-IT" dirty="0">
              <a:solidFill>
                <a:srgbClr val="505150"/>
              </a:solidFill>
            </a:endParaRPr>
          </a:p>
        </p:txBody>
      </p:sp>
      <p:pic>
        <p:nvPicPr>
          <p:cNvPr id="38" name="Immagine 37"/>
          <p:cNvPicPr>
            <a:picLocks noChangeAspect="1"/>
          </p:cNvPicPr>
          <p:nvPr/>
        </p:nvPicPr>
        <p:blipFill>
          <a:blip r:embed="rId7"/>
          <a:stretch>
            <a:fillRect/>
          </a:stretch>
        </p:blipFill>
        <p:spPr>
          <a:xfrm>
            <a:off x="2077615" y="2529760"/>
            <a:ext cx="5229070" cy="883886"/>
          </a:xfrm>
          <a:prstGeom prst="rect">
            <a:avLst/>
          </a:prstGeom>
        </p:spPr>
      </p:pic>
      <p:sp>
        <p:nvSpPr>
          <p:cNvPr id="54" name="CasellaDiTesto 53"/>
          <p:cNvSpPr txBox="1"/>
          <p:nvPr/>
        </p:nvSpPr>
        <p:spPr>
          <a:xfrm>
            <a:off x="2734980" y="2212642"/>
            <a:ext cx="3664273" cy="369332"/>
          </a:xfrm>
          <a:prstGeom prst="rect">
            <a:avLst/>
          </a:prstGeom>
          <a:noFill/>
        </p:spPr>
        <p:txBody>
          <a:bodyPr wrap="none" rtlCol="0">
            <a:spAutoFit/>
          </a:bodyPr>
          <a:lstStyle/>
          <a:p>
            <a:r>
              <a:rPr lang="it-IT" dirty="0" smtClean="0">
                <a:solidFill>
                  <a:srgbClr val="505150"/>
                </a:solidFill>
              </a:rPr>
              <a:t>Registro Tematico: Relazioni di lavoro</a:t>
            </a:r>
            <a:endParaRPr lang="it-IT" dirty="0">
              <a:solidFill>
                <a:srgbClr val="505150"/>
              </a:solidFill>
            </a:endParaRPr>
          </a:p>
        </p:txBody>
      </p:sp>
      <p:cxnSp>
        <p:nvCxnSpPr>
          <p:cNvPr id="6" name="Connettore 4 5"/>
          <p:cNvCxnSpPr>
            <a:stCxn id="37" idx="1"/>
            <a:endCxn id="38" idx="1"/>
          </p:cNvCxnSpPr>
          <p:nvPr/>
        </p:nvCxnSpPr>
        <p:spPr>
          <a:xfrm rot="10800000" flipH="1" flipV="1">
            <a:off x="1629291" y="1692395"/>
            <a:ext cx="448324" cy="1279308"/>
          </a:xfrm>
          <a:prstGeom prst="bentConnector3">
            <a:avLst>
              <a:gd name="adj1" fmla="val -50990"/>
            </a:avLst>
          </a:prstGeom>
          <a:ln>
            <a:prstDash val="dash"/>
            <a:tailEnd type="arrow"/>
          </a:ln>
        </p:spPr>
        <p:style>
          <a:lnRef idx="2">
            <a:schemeClr val="accent6"/>
          </a:lnRef>
          <a:fillRef idx="0">
            <a:schemeClr val="accent6"/>
          </a:fillRef>
          <a:effectRef idx="1">
            <a:schemeClr val="accent6"/>
          </a:effectRef>
          <a:fontRef idx="minor">
            <a:schemeClr val="tx1"/>
          </a:fontRef>
        </p:style>
      </p:cxnSp>
      <p:cxnSp>
        <p:nvCxnSpPr>
          <p:cNvPr id="58" name="Connettore 4 57"/>
          <p:cNvCxnSpPr>
            <a:endCxn id="35" idx="1"/>
          </p:cNvCxnSpPr>
          <p:nvPr/>
        </p:nvCxnSpPr>
        <p:spPr>
          <a:xfrm rot="10800000" flipV="1">
            <a:off x="920699" y="3552824"/>
            <a:ext cx="3108376" cy="978182"/>
          </a:xfrm>
          <a:prstGeom prst="bentConnector3">
            <a:avLst>
              <a:gd name="adj1" fmla="val 10735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Connettore 4 71"/>
          <p:cNvCxnSpPr>
            <a:endCxn id="33" idx="1"/>
          </p:cNvCxnSpPr>
          <p:nvPr/>
        </p:nvCxnSpPr>
        <p:spPr>
          <a:xfrm rot="16200000" flipH="1">
            <a:off x="4743205" y="3654672"/>
            <a:ext cx="1143280" cy="609385"/>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6" name="Connettore 1 75"/>
          <p:cNvCxnSpPr/>
          <p:nvPr/>
        </p:nvCxnSpPr>
        <p:spPr>
          <a:xfrm flipV="1">
            <a:off x="4029075" y="3387725"/>
            <a:ext cx="0" cy="173037"/>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Connettore 4 82"/>
          <p:cNvCxnSpPr>
            <a:stCxn id="33" idx="2"/>
          </p:cNvCxnSpPr>
          <p:nvPr/>
        </p:nvCxnSpPr>
        <p:spPr>
          <a:xfrm rot="5400000">
            <a:off x="4965118" y="3122135"/>
            <a:ext cx="237597" cy="3919432"/>
          </a:xfrm>
          <a:prstGeom prst="bentConnector2">
            <a:avLst/>
          </a:prstGeom>
          <a:ln>
            <a:tailEnd type="none"/>
          </a:ln>
        </p:spPr>
        <p:style>
          <a:lnRef idx="2">
            <a:schemeClr val="accent3"/>
          </a:lnRef>
          <a:fillRef idx="0">
            <a:schemeClr val="accent3"/>
          </a:fillRef>
          <a:effectRef idx="1">
            <a:schemeClr val="accent3"/>
          </a:effectRef>
          <a:fontRef idx="minor">
            <a:schemeClr val="tx1"/>
          </a:fontRef>
        </p:style>
      </p:cxnSp>
      <p:cxnSp>
        <p:nvCxnSpPr>
          <p:cNvPr id="86" name="Connettore 2 85"/>
          <p:cNvCxnSpPr/>
          <p:nvPr/>
        </p:nvCxnSpPr>
        <p:spPr>
          <a:xfrm>
            <a:off x="3124200" y="5200650"/>
            <a:ext cx="0" cy="3349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8" name="Connettore 2 87"/>
          <p:cNvCxnSpPr/>
          <p:nvPr/>
        </p:nvCxnSpPr>
        <p:spPr>
          <a:xfrm>
            <a:off x="3924300" y="4531005"/>
            <a:ext cx="1085852"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260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SIR: </a:t>
            </a:r>
            <a:r>
              <a:rPr lang="it-IT" dirty="0" err="1" smtClean="0"/>
              <a:t>what’s</a:t>
            </a:r>
            <a:r>
              <a:rPr lang="it-IT" dirty="0" smtClean="0"/>
              <a:t> </a:t>
            </a:r>
            <a:r>
              <a:rPr lang="it-IT" dirty="0" err="1" smtClean="0"/>
              <a:t>missing</a:t>
            </a:r>
            <a:r>
              <a:rPr lang="it-IT" dirty="0" smtClean="0"/>
              <a:t>?</a:t>
            </a:r>
            <a:endParaRPr lang="it-IT" dirty="0"/>
          </a:p>
        </p:txBody>
      </p:sp>
      <p:sp>
        <p:nvSpPr>
          <p:cNvPr id="3" name="Segnaposto contenuto 2"/>
          <p:cNvSpPr>
            <a:spLocks noGrp="1"/>
          </p:cNvSpPr>
          <p:nvPr>
            <p:ph idx="1"/>
          </p:nvPr>
        </p:nvSpPr>
        <p:spPr>
          <a:xfrm>
            <a:off x="457200" y="1012520"/>
            <a:ext cx="8229600" cy="1987855"/>
          </a:xfrm>
        </p:spPr>
        <p:txBody>
          <a:bodyPr/>
          <a:lstStyle/>
          <a:p>
            <a:pPr marL="0" indent="0">
              <a:lnSpc>
                <a:spcPct val="150000"/>
              </a:lnSpc>
              <a:buClr>
                <a:srgbClr val="7F142A"/>
              </a:buClr>
              <a:buNone/>
            </a:pPr>
            <a:r>
              <a:rPr lang="it-IT" sz="2400" b="1" dirty="0" smtClean="0">
                <a:solidFill>
                  <a:srgbClr val="404040"/>
                </a:solidFill>
              </a:rPr>
              <a:t>      Sistema integrato dei registri:</a:t>
            </a:r>
          </a:p>
          <a:p>
            <a:pPr lvl="1">
              <a:buClr>
                <a:srgbClr val="7F142A"/>
              </a:buClr>
              <a:buFont typeface="Wingdings" pitchFamily="2" charset="2"/>
              <a:buChar char="§"/>
            </a:pPr>
            <a:r>
              <a:rPr lang="it-IT" sz="2000" dirty="0" smtClean="0"/>
              <a:t>Ambiente di supporto dei processi di produzione</a:t>
            </a:r>
          </a:p>
          <a:p>
            <a:pPr lvl="1">
              <a:buClr>
                <a:srgbClr val="7F142A"/>
              </a:buClr>
              <a:buFont typeface="Wingdings" pitchFamily="2" charset="2"/>
              <a:buChar char="§"/>
            </a:pPr>
            <a:r>
              <a:rPr lang="it-IT" sz="2000" dirty="0" smtClean="0"/>
              <a:t>Permette di identificare e stimare le unità statistiche</a:t>
            </a:r>
          </a:p>
          <a:p>
            <a:pPr lvl="1">
              <a:buClr>
                <a:srgbClr val="7F142A"/>
              </a:buClr>
              <a:buFont typeface="Wingdings" pitchFamily="2" charset="2"/>
              <a:buChar char="§"/>
            </a:pPr>
            <a:r>
              <a:rPr lang="it-IT" sz="2000" dirty="0" smtClean="0"/>
              <a:t>Garantisce l’integrità dei dati a livello di record</a:t>
            </a:r>
          </a:p>
          <a:p>
            <a:pPr marL="457200" lvl="1" indent="0">
              <a:buClr>
                <a:srgbClr val="7F142A"/>
              </a:buClr>
              <a:buNone/>
            </a:pPr>
            <a:endParaRPr lang="it-IT" sz="2000"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7</a:t>
            </a:fld>
            <a:endParaRPr lang="it-IT" dirty="0"/>
          </a:p>
        </p:txBody>
      </p:sp>
      <p:sp>
        <p:nvSpPr>
          <p:cNvPr id="6" name="Freccia in giù 5"/>
          <p:cNvSpPr/>
          <p:nvPr/>
        </p:nvSpPr>
        <p:spPr>
          <a:xfrm>
            <a:off x="4457700" y="4098997"/>
            <a:ext cx="447675" cy="4857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7" name="Rettangolo 6"/>
          <p:cNvSpPr/>
          <p:nvPr/>
        </p:nvSpPr>
        <p:spPr>
          <a:xfrm>
            <a:off x="781049" y="3106340"/>
            <a:ext cx="7800976" cy="830997"/>
          </a:xfrm>
          <a:prstGeom prst="rect">
            <a:avLst/>
          </a:prstGeom>
        </p:spPr>
        <p:txBody>
          <a:bodyPr wrap="square">
            <a:spAutoFit/>
          </a:bodyPr>
          <a:lstStyle/>
          <a:p>
            <a:pPr algn="ctr">
              <a:buClr>
                <a:srgbClr val="7F142A"/>
              </a:buClr>
            </a:pPr>
            <a:r>
              <a:rPr lang="it-IT" sz="2400" dirty="0">
                <a:solidFill>
                  <a:srgbClr val="7F142A"/>
                </a:solidFill>
              </a:rPr>
              <a:t>Come accedere </a:t>
            </a:r>
            <a:r>
              <a:rPr lang="it-IT" sz="2400" dirty="0" smtClean="0">
                <a:solidFill>
                  <a:srgbClr val="7F142A"/>
                </a:solidFill>
              </a:rPr>
              <a:t>ai </a:t>
            </a:r>
            <a:r>
              <a:rPr lang="it-IT" sz="2400" dirty="0">
                <a:solidFill>
                  <a:srgbClr val="7F142A"/>
                </a:solidFill>
              </a:rPr>
              <a:t>dati in modo </a:t>
            </a:r>
            <a:r>
              <a:rPr lang="it-IT" sz="2400" b="1" dirty="0">
                <a:solidFill>
                  <a:srgbClr val="7F142A"/>
                </a:solidFill>
              </a:rPr>
              <a:t>integrato</a:t>
            </a:r>
            <a:r>
              <a:rPr lang="it-IT" sz="2400" dirty="0">
                <a:solidFill>
                  <a:srgbClr val="7F142A"/>
                </a:solidFill>
              </a:rPr>
              <a:t> e </a:t>
            </a:r>
            <a:r>
              <a:rPr lang="it-IT" sz="2400" b="1" dirty="0">
                <a:solidFill>
                  <a:srgbClr val="7F142A"/>
                </a:solidFill>
              </a:rPr>
              <a:t>indipendente</a:t>
            </a:r>
            <a:r>
              <a:rPr lang="it-IT" sz="2400" dirty="0">
                <a:solidFill>
                  <a:srgbClr val="7F142A"/>
                </a:solidFill>
              </a:rPr>
              <a:t> </a:t>
            </a:r>
            <a:r>
              <a:rPr lang="it-IT" sz="2400" dirty="0" smtClean="0">
                <a:solidFill>
                  <a:srgbClr val="7F142A"/>
                </a:solidFill>
              </a:rPr>
              <a:t>dall’eterogeneità (semantica &amp; tecnologica) delle fonti dati?</a:t>
            </a:r>
            <a:endParaRPr lang="it-IT" sz="2400" dirty="0">
              <a:solidFill>
                <a:srgbClr val="7F142A"/>
              </a:solidFill>
            </a:endParaRPr>
          </a:p>
        </p:txBody>
      </p:sp>
      <p:sp>
        <p:nvSpPr>
          <p:cNvPr id="8" name="Rettangolo arrotondato 7"/>
          <p:cNvSpPr/>
          <p:nvPr/>
        </p:nvSpPr>
        <p:spPr>
          <a:xfrm>
            <a:off x="1992215" y="4822633"/>
            <a:ext cx="5378644" cy="106381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smtClean="0">
                <a:solidFill>
                  <a:schemeClr val="tx1">
                    <a:lumMod val="75000"/>
                    <a:lumOff val="25000"/>
                  </a:schemeClr>
                </a:solidFill>
                <a:latin typeface="Calibri" pitchFamily="34" charset="0"/>
                <a:cs typeface="Arial" pitchFamily="34" charset="0"/>
              </a:rPr>
              <a:t>Ontology Based Data Management System</a:t>
            </a:r>
            <a:endParaRPr lang="en-GB" sz="2400" b="1" dirty="0">
              <a:solidFill>
                <a:schemeClr val="tx1">
                  <a:lumMod val="75000"/>
                  <a:lumOff val="25000"/>
                </a:schemeClr>
              </a:solidFill>
              <a:latin typeface="Calibri" pitchFamily="34" charset="0"/>
              <a:cs typeface="Arial" pitchFamily="34" charset="0"/>
            </a:endParaRPr>
          </a:p>
        </p:txBody>
      </p:sp>
    </p:spTree>
    <p:extLst>
      <p:ext uri="{BB962C8B-B14F-4D97-AF65-F5344CB8AC3E}">
        <p14:creationId xmlns:p14="http://schemas.microsoft.com/office/powerpoint/2010/main" val="129390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Ontology</a:t>
            </a:r>
            <a:r>
              <a:rPr lang="it-IT" sz="2800" dirty="0" smtClean="0"/>
              <a:t> </a:t>
            </a:r>
            <a:r>
              <a:rPr lang="it-IT" sz="2800" dirty="0" err="1" smtClean="0"/>
              <a:t>Based</a:t>
            </a:r>
            <a:r>
              <a:rPr lang="it-IT" sz="2800" dirty="0" smtClean="0"/>
              <a:t> Data Management System (OBDM)</a:t>
            </a:r>
            <a:endParaRPr lang="it-IT" dirty="0"/>
          </a:p>
        </p:txBody>
      </p:sp>
      <p:sp>
        <p:nvSpPr>
          <p:cNvPr id="3" name="Segnaposto contenuto 2"/>
          <p:cNvSpPr>
            <a:spLocks noGrp="1"/>
          </p:cNvSpPr>
          <p:nvPr>
            <p:ph idx="1"/>
          </p:nvPr>
        </p:nvSpPr>
        <p:spPr>
          <a:xfrm>
            <a:off x="790575" y="1012520"/>
            <a:ext cx="7381875" cy="4731055"/>
          </a:xfrm>
        </p:spPr>
        <p:txBody>
          <a:bodyPr/>
          <a:lstStyle/>
          <a:p>
            <a:pPr marL="0" indent="0">
              <a:buClr>
                <a:srgbClr val="7F142A"/>
              </a:buClr>
              <a:buNone/>
            </a:pPr>
            <a:r>
              <a:rPr lang="it-IT" sz="2400" b="1" dirty="0" smtClean="0">
                <a:solidFill>
                  <a:srgbClr val="7F142A"/>
                </a:solidFill>
              </a:rPr>
              <a:t>OBDM: Permette di accedere, integrare e gestire differenti fonti di dati</a:t>
            </a:r>
          </a:p>
          <a:p>
            <a:pPr marL="0" indent="0">
              <a:buClr>
                <a:srgbClr val="7F142A"/>
              </a:buClr>
              <a:buNone/>
            </a:pPr>
            <a:endParaRPr lang="it-IT" sz="1200" dirty="0" smtClean="0">
              <a:solidFill>
                <a:srgbClr val="404040"/>
              </a:solidFill>
            </a:endParaRPr>
          </a:p>
          <a:p>
            <a:pPr marL="0" indent="0">
              <a:buClr>
                <a:srgbClr val="7F142A"/>
              </a:buClr>
              <a:buNone/>
            </a:pPr>
            <a:r>
              <a:rPr lang="en-US" sz="2400" dirty="0" err="1" smtClean="0"/>
              <a:t>Basato</a:t>
            </a:r>
            <a:r>
              <a:rPr lang="en-US" sz="2400" dirty="0" smtClean="0"/>
              <a:t> </a:t>
            </a:r>
            <a:r>
              <a:rPr lang="en-US" sz="2400" dirty="0" err="1" smtClean="0"/>
              <a:t>su</a:t>
            </a:r>
            <a:r>
              <a:rPr lang="en-US" sz="2400" dirty="0" smtClean="0"/>
              <a:t> </a:t>
            </a:r>
            <a:r>
              <a:rPr lang="en-US" sz="2400" dirty="0" err="1" smtClean="0"/>
              <a:t>una</a:t>
            </a:r>
            <a:r>
              <a:rPr lang="en-US" sz="2400" dirty="0" smtClean="0"/>
              <a:t> </a:t>
            </a:r>
            <a:r>
              <a:rPr lang="en-US" sz="2400" dirty="0" err="1" smtClean="0"/>
              <a:t>architettura</a:t>
            </a:r>
            <a:r>
              <a:rPr lang="en-US" sz="2400" dirty="0" smtClean="0"/>
              <a:t> a </a:t>
            </a:r>
            <a:r>
              <a:rPr lang="en-US" sz="2400" dirty="0" err="1" smtClean="0"/>
              <a:t>tre</a:t>
            </a:r>
            <a:r>
              <a:rPr lang="en-US" sz="2400" dirty="0" smtClean="0"/>
              <a:t> </a:t>
            </a:r>
            <a:r>
              <a:rPr lang="en-US" sz="2400" dirty="0" err="1" smtClean="0"/>
              <a:t>livelli</a:t>
            </a:r>
            <a:r>
              <a:rPr lang="en-US" sz="2400" dirty="0" smtClean="0"/>
              <a:t>:</a:t>
            </a:r>
          </a:p>
          <a:p>
            <a:pPr marL="0" indent="0">
              <a:buClr>
                <a:srgbClr val="7F142A"/>
              </a:buClr>
              <a:buNone/>
            </a:pPr>
            <a:endParaRPr lang="en-US" sz="800" dirty="0" smtClean="0"/>
          </a:p>
          <a:p>
            <a:pPr lvl="1">
              <a:buClr>
                <a:srgbClr val="7F142A"/>
              </a:buClr>
              <a:buFont typeface="Wingdings" pitchFamily="2" charset="2"/>
              <a:buChar char="§"/>
            </a:pPr>
            <a:r>
              <a:rPr lang="en-US" b="1" dirty="0" err="1" smtClean="0">
                <a:solidFill>
                  <a:srgbClr val="7F142A"/>
                </a:solidFill>
              </a:rPr>
              <a:t>Ontologia</a:t>
            </a:r>
            <a:r>
              <a:rPr lang="en-US" dirty="0" smtClean="0">
                <a:solidFill>
                  <a:srgbClr val="7F142A"/>
                </a:solidFill>
              </a:rPr>
              <a:t>: </a:t>
            </a:r>
            <a:r>
              <a:rPr lang="en-US" dirty="0" err="1"/>
              <a:t>rappresentazione</a:t>
            </a:r>
            <a:r>
              <a:rPr lang="en-US" dirty="0"/>
              <a:t> </a:t>
            </a:r>
            <a:r>
              <a:rPr lang="en-US" dirty="0" err="1" smtClean="0"/>
              <a:t>formale</a:t>
            </a:r>
            <a:r>
              <a:rPr lang="en-US" dirty="0" smtClean="0"/>
              <a:t> e </a:t>
            </a:r>
            <a:r>
              <a:rPr lang="en-US" dirty="0" err="1" smtClean="0"/>
              <a:t>concettuale</a:t>
            </a:r>
            <a:r>
              <a:rPr lang="en-US" dirty="0" smtClean="0"/>
              <a:t> </a:t>
            </a:r>
            <a:r>
              <a:rPr lang="en-US" dirty="0"/>
              <a:t>del </a:t>
            </a:r>
            <a:r>
              <a:rPr lang="en-US" dirty="0" err="1"/>
              <a:t>dominio</a:t>
            </a:r>
            <a:r>
              <a:rPr lang="en-US" dirty="0"/>
              <a:t> di </a:t>
            </a:r>
            <a:r>
              <a:rPr lang="en-US" dirty="0" err="1" smtClean="0"/>
              <a:t>interesse</a:t>
            </a:r>
            <a:endParaRPr lang="en-US" dirty="0" smtClean="0"/>
          </a:p>
          <a:p>
            <a:pPr lvl="1">
              <a:buClr>
                <a:srgbClr val="7F142A"/>
              </a:buClr>
              <a:buFont typeface="Wingdings" pitchFamily="2" charset="2"/>
              <a:buChar char="§"/>
            </a:pPr>
            <a:endParaRPr lang="en-US" sz="400" dirty="0"/>
          </a:p>
          <a:p>
            <a:pPr lvl="1">
              <a:buClr>
                <a:srgbClr val="7F142A"/>
              </a:buClr>
              <a:buFont typeface="Wingdings" pitchFamily="2" charset="2"/>
              <a:buChar char="§"/>
            </a:pPr>
            <a:r>
              <a:rPr lang="en-US" b="1" dirty="0" err="1" smtClean="0">
                <a:solidFill>
                  <a:srgbClr val="7F142A"/>
                </a:solidFill>
              </a:rPr>
              <a:t>Sorgenti</a:t>
            </a:r>
            <a:r>
              <a:rPr lang="en-US" b="1" dirty="0" smtClean="0">
                <a:solidFill>
                  <a:srgbClr val="7F142A"/>
                </a:solidFill>
              </a:rPr>
              <a:t> </a:t>
            </a:r>
            <a:r>
              <a:rPr lang="en-US" b="1" dirty="0" err="1" smtClean="0">
                <a:solidFill>
                  <a:srgbClr val="7F142A"/>
                </a:solidFill>
              </a:rPr>
              <a:t>dati</a:t>
            </a:r>
            <a:r>
              <a:rPr lang="en-US" b="1" dirty="0" smtClean="0">
                <a:solidFill>
                  <a:srgbClr val="7F142A"/>
                </a:solidFill>
              </a:rPr>
              <a:t>: </a:t>
            </a:r>
            <a:r>
              <a:rPr lang="en-US" dirty="0" err="1"/>
              <a:t>sorgenti</a:t>
            </a:r>
            <a:r>
              <a:rPr lang="en-US" dirty="0"/>
              <a:t> </a:t>
            </a:r>
            <a:r>
              <a:rPr lang="en-US" dirty="0" err="1"/>
              <a:t>dei</a:t>
            </a:r>
            <a:r>
              <a:rPr lang="en-US" dirty="0"/>
              <a:t> </a:t>
            </a:r>
            <a:r>
              <a:rPr lang="en-US" dirty="0" err="1"/>
              <a:t>dati</a:t>
            </a:r>
            <a:r>
              <a:rPr lang="en-US" dirty="0"/>
              <a:t> </a:t>
            </a:r>
            <a:r>
              <a:rPr lang="en-US" dirty="0" smtClean="0"/>
              <a:t>input </a:t>
            </a:r>
            <a:r>
              <a:rPr lang="en-US" dirty="0" err="1" smtClean="0"/>
              <a:t>generalmente</a:t>
            </a:r>
            <a:r>
              <a:rPr lang="en-US" dirty="0" smtClean="0"/>
              <a:t> </a:t>
            </a:r>
            <a:r>
              <a:rPr lang="en-US" dirty="0" err="1" smtClean="0"/>
              <a:t>eterogenee</a:t>
            </a:r>
            <a:r>
              <a:rPr lang="en-US" dirty="0" smtClean="0"/>
              <a:t> </a:t>
            </a:r>
            <a:r>
              <a:rPr lang="en-US" dirty="0" err="1" smtClean="0"/>
              <a:t>sia</a:t>
            </a:r>
            <a:r>
              <a:rPr lang="en-US" dirty="0" smtClean="0"/>
              <a:t> dal </a:t>
            </a:r>
            <a:r>
              <a:rPr lang="en-US" dirty="0" err="1" smtClean="0"/>
              <a:t>punto</a:t>
            </a:r>
            <a:r>
              <a:rPr lang="en-US" dirty="0" smtClean="0"/>
              <a:t> di vista </a:t>
            </a:r>
            <a:r>
              <a:rPr lang="en-US" dirty="0" err="1" smtClean="0"/>
              <a:t>semantico</a:t>
            </a:r>
            <a:r>
              <a:rPr lang="en-US" dirty="0" smtClean="0"/>
              <a:t> </a:t>
            </a:r>
            <a:r>
              <a:rPr lang="en-US" dirty="0" err="1" smtClean="0"/>
              <a:t>che</a:t>
            </a:r>
            <a:r>
              <a:rPr lang="en-US" dirty="0" smtClean="0"/>
              <a:t> </a:t>
            </a:r>
            <a:r>
              <a:rPr lang="en-US" dirty="0" err="1" smtClean="0"/>
              <a:t>tecnologico</a:t>
            </a:r>
            <a:endParaRPr lang="en-US" dirty="0" smtClean="0"/>
          </a:p>
          <a:p>
            <a:pPr lvl="1">
              <a:buClr>
                <a:srgbClr val="7F142A"/>
              </a:buClr>
              <a:buFont typeface="Wingdings" pitchFamily="2" charset="2"/>
              <a:buChar char="§"/>
            </a:pPr>
            <a:endParaRPr lang="en-US" sz="400" dirty="0"/>
          </a:p>
          <a:p>
            <a:pPr lvl="1">
              <a:buClr>
                <a:srgbClr val="7F142A"/>
              </a:buClr>
              <a:buFont typeface="Wingdings" pitchFamily="2" charset="2"/>
              <a:buChar char="§"/>
            </a:pPr>
            <a:r>
              <a:rPr lang="en-US" b="1" dirty="0" smtClean="0">
                <a:solidFill>
                  <a:srgbClr val="7F142A"/>
                </a:solidFill>
              </a:rPr>
              <a:t>Mapping: </a:t>
            </a:r>
            <a:r>
              <a:rPr lang="en-US" dirty="0" err="1"/>
              <a:t>permette</a:t>
            </a:r>
            <a:r>
              <a:rPr lang="en-US" dirty="0"/>
              <a:t> di </a:t>
            </a:r>
            <a:r>
              <a:rPr lang="en-US" dirty="0" err="1"/>
              <a:t>specificare</a:t>
            </a:r>
            <a:r>
              <a:rPr lang="en-US" dirty="0"/>
              <a:t> le </a:t>
            </a:r>
            <a:r>
              <a:rPr lang="en-US" dirty="0" err="1" smtClean="0"/>
              <a:t>corrispondenze</a:t>
            </a:r>
            <a:r>
              <a:rPr lang="en-US" dirty="0" smtClean="0"/>
              <a:t> </a:t>
            </a:r>
            <a:r>
              <a:rPr lang="en-US" dirty="0" err="1" smtClean="0"/>
              <a:t>tra</a:t>
            </a:r>
            <a:r>
              <a:rPr lang="en-US" dirty="0" smtClean="0"/>
              <a:t> </a:t>
            </a:r>
            <a:r>
              <a:rPr lang="en-US" dirty="0"/>
              <a:t>le </a:t>
            </a:r>
            <a:r>
              <a:rPr lang="en-US" dirty="0" err="1"/>
              <a:t>sorgenti</a:t>
            </a:r>
            <a:r>
              <a:rPr lang="en-US" dirty="0"/>
              <a:t> </a:t>
            </a:r>
            <a:r>
              <a:rPr lang="en-US" dirty="0" err="1"/>
              <a:t>dati</a:t>
            </a:r>
            <a:r>
              <a:rPr lang="en-US" dirty="0"/>
              <a:t> e </a:t>
            </a:r>
            <a:r>
              <a:rPr lang="en-US" dirty="0" err="1"/>
              <a:t>l’ontologia</a:t>
            </a:r>
            <a:endParaRPr lang="en-US"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8</a:t>
            </a:fld>
            <a:endParaRPr lang="it-IT" dirty="0"/>
          </a:p>
        </p:txBody>
      </p:sp>
    </p:spTree>
    <p:extLst>
      <p:ext uri="{BB962C8B-B14F-4D97-AF65-F5344CB8AC3E}">
        <p14:creationId xmlns:p14="http://schemas.microsoft.com/office/powerpoint/2010/main" val="2450730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Ontology</a:t>
            </a:r>
            <a:r>
              <a:rPr lang="it-IT" sz="2800" dirty="0" smtClean="0"/>
              <a:t> </a:t>
            </a:r>
            <a:r>
              <a:rPr lang="it-IT" sz="2800" dirty="0" err="1" smtClean="0"/>
              <a:t>Based</a:t>
            </a:r>
            <a:r>
              <a:rPr lang="it-IT" sz="2800" dirty="0" smtClean="0"/>
              <a:t> Data Management System (OBDM)</a:t>
            </a:r>
            <a:endParaRPr lang="it-IT" dirty="0"/>
          </a:p>
        </p:txBody>
      </p:sp>
      <p:sp>
        <p:nvSpPr>
          <p:cNvPr id="4" name="Segnaposto piè di pagina 3"/>
          <p:cNvSpPr>
            <a:spLocks noGrp="1"/>
          </p:cNvSpPr>
          <p:nvPr>
            <p:ph type="ftr" sz="quarter" idx="11"/>
          </p:nvPr>
        </p:nvSpPr>
        <p:spPr>
          <a:xfrm>
            <a:off x="457200" y="6334412"/>
            <a:ext cx="5905500" cy="365125"/>
          </a:xfrm>
        </p:spPr>
        <p:txBody>
          <a:bodyPr/>
          <a:lstStyle/>
          <a:p>
            <a:r>
              <a:rPr lang="it-IT" dirty="0"/>
              <a:t>Sistema Integrato dei Registri,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9</a:t>
            </a:fld>
            <a:endParaRPr lang="it-IT" dirty="0"/>
          </a:p>
        </p:txBody>
      </p:sp>
      <p:sp>
        <p:nvSpPr>
          <p:cNvPr id="8" name="Disco magnetico 7"/>
          <p:cNvSpPr/>
          <p:nvPr/>
        </p:nvSpPr>
        <p:spPr>
          <a:xfrm>
            <a:off x="485774" y="3607694"/>
            <a:ext cx="1695451" cy="1065171"/>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solidFill>
                  <a:schemeClr val="bg1"/>
                </a:solidFill>
              </a:rPr>
              <a:t>Registro</a:t>
            </a:r>
            <a:r>
              <a:rPr lang="en-US" dirty="0" smtClean="0">
                <a:solidFill>
                  <a:schemeClr val="bg1"/>
                </a:solidFill>
              </a:rPr>
              <a:t> </a:t>
            </a:r>
            <a:r>
              <a:rPr lang="en-US" dirty="0" err="1" smtClean="0">
                <a:solidFill>
                  <a:schemeClr val="bg1"/>
                </a:solidFill>
              </a:rPr>
              <a:t>Individui</a:t>
            </a:r>
            <a:endParaRPr lang="it-IT" dirty="0">
              <a:solidFill>
                <a:schemeClr val="bg1"/>
              </a:solidFill>
            </a:endParaRPr>
          </a:p>
        </p:txBody>
      </p:sp>
      <p:sp>
        <p:nvSpPr>
          <p:cNvPr id="9" name="Disco magnetico 8"/>
          <p:cNvSpPr/>
          <p:nvPr/>
        </p:nvSpPr>
        <p:spPr>
          <a:xfrm>
            <a:off x="6061263" y="3544606"/>
            <a:ext cx="1692087" cy="118540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Registro Unità Economiche</a:t>
            </a:r>
            <a:endParaRPr lang="it-IT" dirty="0"/>
          </a:p>
        </p:txBody>
      </p:sp>
      <p:sp>
        <p:nvSpPr>
          <p:cNvPr id="10" name="Disco magnetico 9"/>
          <p:cNvSpPr/>
          <p:nvPr/>
        </p:nvSpPr>
        <p:spPr>
          <a:xfrm>
            <a:off x="3448050" y="3974805"/>
            <a:ext cx="1857375" cy="1028913"/>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smtClean="0">
                <a:solidFill>
                  <a:schemeClr val="bg1"/>
                </a:solidFill>
              </a:rPr>
              <a:t>Registro Luoghi</a:t>
            </a:r>
            <a:endParaRPr lang="it-IT" dirty="0">
              <a:solidFill>
                <a:schemeClr val="bg1"/>
              </a:solidFill>
            </a:endParaRPr>
          </a:p>
        </p:txBody>
      </p:sp>
      <p:sp>
        <p:nvSpPr>
          <p:cNvPr id="11" name="Elaborazione 10"/>
          <p:cNvSpPr/>
          <p:nvPr/>
        </p:nvSpPr>
        <p:spPr>
          <a:xfrm>
            <a:off x="2096294" y="1141071"/>
            <a:ext cx="4363922" cy="722826"/>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2400" dirty="0" smtClean="0">
                <a:solidFill>
                  <a:schemeClr val="bg1"/>
                </a:solidFill>
                <a:latin typeface="Calibri" pitchFamily="34" charset="0"/>
                <a:cs typeface="Arial" pitchFamily="34" charset="0"/>
              </a:rPr>
              <a:t>Ontologia</a:t>
            </a:r>
            <a:endParaRPr lang="it-IT" sz="2400" dirty="0">
              <a:solidFill>
                <a:schemeClr val="bg1"/>
              </a:solidFill>
              <a:latin typeface="Calibri" pitchFamily="34" charset="0"/>
              <a:cs typeface="Arial" pitchFamily="34" charset="0"/>
            </a:endParaRPr>
          </a:p>
        </p:txBody>
      </p:sp>
      <p:sp>
        <p:nvSpPr>
          <p:cNvPr id="15" name="CasellaDiTesto 14"/>
          <p:cNvSpPr txBox="1"/>
          <p:nvPr/>
        </p:nvSpPr>
        <p:spPr>
          <a:xfrm>
            <a:off x="2096294" y="2287910"/>
            <a:ext cx="4363922"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2400" b="1">
                <a:solidFill>
                  <a:schemeClr val="tx1">
                    <a:lumMod val="75000"/>
                    <a:lumOff val="25000"/>
                  </a:schemeClr>
                </a:solidFill>
                <a:latin typeface="Calibri"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b="0" dirty="0" err="1">
                <a:solidFill>
                  <a:schemeClr val="accent5">
                    <a:lumMod val="50000"/>
                  </a:schemeClr>
                </a:solidFill>
                <a:latin typeface="+mn-lt"/>
                <a:cs typeface="+mn-cs"/>
              </a:rPr>
              <a:t>Mapping</a:t>
            </a:r>
            <a:endParaRPr lang="it-IT" b="0" dirty="0">
              <a:solidFill>
                <a:schemeClr val="accent5">
                  <a:lumMod val="50000"/>
                </a:schemeClr>
              </a:solidFill>
              <a:latin typeface="+mn-lt"/>
              <a:cs typeface="+mn-cs"/>
            </a:endParaRPr>
          </a:p>
        </p:txBody>
      </p:sp>
      <p:cxnSp>
        <p:nvCxnSpPr>
          <p:cNvPr id="17" name="Connettore 2 16"/>
          <p:cNvCxnSpPr/>
          <p:nvPr/>
        </p:nvCxnSpPr>
        <p:spPr>
          <a:xfrm>
            <a:off x="4378281" y="2771812"/>
            <a:ext cx="0" cy="11366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Connettore 2 17"/>
          <p:cNvCxnSpPr/>
          <p:nvPr/>
        </p:nvCxnSpPr>
        <p:spPr>
          <a:xfrm flipH="1">
            <a:off x="1611800" y="2886075"/>
            <a:ext cx="1931500" cy="60138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a:off x="5286375" y="2886075"/>
            <a:ext cx="1628775" cy="533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7" name="Freccia in giù 26"/>
          <p:cNvSpPr/>
          <p:nvPr/>
        </p:nvSpPr>
        <p:spPr>
          <a:xfrm>
            <a:off x="4213122" y="1952625"/>
            <a:ext cx="314339" cy="24765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28" name="Rettangolo 27"/>
          <p:cNvSpPr/>
          <p:nvPr/>
        </p:nvSpPr>
        <p:spPr>
          <a:xfrm>
            <a:off x="641253" y="5182790"/>
            <a:ext cx="7800976" cy="830997"/>
          </a:xfrm>
          <a:prstGeom prst="rect">
            <a:avLst/>
          </a:prstGeom>
        </p:spPr>
        <p:txBody>
          <a:bodyPr wrap="square">
            <a:spAutoFit/>
          </a:bodyPr>
          <a:lstStyle/>
          <a:p>
            <a:pPr algn="ctr">
              <a:buClr>
                <a:srgbClr val="7F142A"/>
              </a:buClr>
            </a:pPr>
            <a:r>
              <a:rPr lang="it-IT" sz="2400" dirty="0" smtClean="0">
                <a:solidFill>
                  <a:srgbClr val="505150"/>
                </a:solidFill>
              </a:rPr>
              <a:t>OBDM </a:t>
            </a:r>
            <a:r>
              <a:rPr lang="it-IT" sz="2400" dirty="0">
                <a:solidFill>
                  <a:srgbClr val="505150"/>
                </a:solidFill>
              </a:rPr>
              <a:t>è progettato al fine di garantire l’integrità all’interno di ciascun registro (</a:t>
            </a:r>
            <a:r>
              <a:rPr lang="it-IT" sz="2400" b="1" dirty="0">
                <a:solidFill>
                  <a:srgbClr val="7F142A"/>
                </a:solidFill>
              </a:rPr>
              <a:t>intra</a:t>
            </a:r>
            <a:r>
              <a:rPr lang="it-IT" sz="2400" dirty="0">
                <a:solidFill>
                  <a:srgbClr val="505150"/>
                </a:solidFill>
              </a:rPr>
              <a:t>) e tra registri (</a:t>
            </a:r>
            <a:r>
              <a:rPr lang="it-IT" sz="2400" b="1" dirty="0">
                <a:solidFill>
                  <a:srgbClr val="7F142A"/>
                </a:solidFill>
              </a:rPr>
              <a:t>inter</a:t>
            </a:r>
            <a:r>
              <a:rPr lang="it-IT" sz="2400" dirty="0">
                <a:solidFill>
                  <a:srgbClr val="505150"/>
                </a:solidFill>
              </a:rPr>
              <a:t>)</a:t>
            </a:r>
          </a:p>
        </p:txBody>
      </p:sp>
      <p:sp>
        <p:nvSpPr>
          <p:cNvPr id="30" name="Rounded Rectangular Callout 3"/>
          <p:cNvSpPr/>
          <p:nvPr/>
        </p:nvSpPr>
        <p:spPr>
          <a:xfrm>
            <a:off x="7145091" y="902142"/>
            <a:ext cx="1741734" cy="2177163"/>
          </a:xfrm>
          <a:prstGeom prst="wedgeRoundRectCallout">
            <a:avLst>
              <a:gd name="adj1" fmla="val -79087"/>
              <a:gd name="adj2" fmla="val 26039"/>
              <a:gd name="adj3" fmla="val 16667"/>
            </a:avLst>
          </a:prstGeom>
          <a:ln w="1905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600" b="1" dirty="0" smtClean="0">
                <a:solidFill>
                  <a:schemeClr val="accent5">
                    <a:lumMod val="50000"/>
                  </a:schemeClr>
                </a:solidFill>
              </a:rPr>
              <a:t>Livello di </a:t>
            </a:r>
            <a:r>
              <a:rPr lang="it-IT" sz="1600" b="1" dirty="0" err="1" smtClean="0">
                <a:solidFill>
                  <a:schemeClr val="accent5">
                    <a:lumMod val="50000"/>
                  </a:schemeClr>
                </a:solidFill>
              </a:rPr>
              <a:t>Mapping</a:t>
            </a:r>
            <a:endParaRPr lang="it-IT" sz="1600" b="1" dirty="0">
              <a:solidFill>
                <a:schemeClr val="accent5">
                  <a:lumMod val="50000"/>
                </a:schemeClr>
              </a:solidFill>
            </a:endParaRPr>
          </a:p>
          <a:p>
            <a:pPr algn="ctr"/>
            <a:endParaRPr lang="it-IT" sz="1600" dirty="0">
              <a:solidFill>
                <a:schemeClr val="accent5">
                  <a:lumMod val="50000"/>
                </a:schemeClr>
              </a:solidFill>
            </a:endParaRPr>
          </a:p>
          <a:p>
            <a:pPr algn="ctr"/>
            <a:r>
              <a:rPr lang="en-US" sz="1600" dirty="0" smtClean="0">
                <a:solidFill>
                  <a:schemeClr val="accent5">
                    <a:lumMod val="50000"/>
                  </a:schemeClr>
                </a:solidFill>
              </a:rPr>
              <a:t>Mapping </a:t>
            </a:r>
            <a:r>
              <a:rPr lang="en-US" sz="1600" dirty="0" err="1" smtClean="0">
                <a:solidFill>
                  <a:schemeClr val="accent5">
                    <a:lumMod val="50000"/>
                  </a:schemeClr>
                </a:solidFill>
              </a:rPr>
              <a:t>delle</a:t>
            </a:r>
            <a:r>
              <a:rPr lang="en-US" sz="1600" dirty="0" smtClean="0">
                <a:solidFill>
                  <a:schemeClr val="accent5">
                    <a:lumMod val="50000"/>
                  </a:schemeClr>
                </a:solidFill>
              </a:rPr>
              <a:t> </a:t>
            </a:r>
            <a:r>
              <a:rPr lang="en-US" sz="1600" dirty="0" err="1" smtClean="0">
                <a:solidFill>
                  <a:schemeClr val="accent5">
                    <a:lumMod val="50000"/>
                  </a:schemeClr>
                </a:solidFill>
              </a:rPr>
              <a:t>fonti</a:t>
            </a:r>
            <a:r>
              <a:rPr lang="en-US" sz="1600" dirty="0" smtClean="0">
                <a:solidFill>
                  <a:schemeClr val="accent5">
                    <a:lumMod val="50000"/>
                  </a:schemeClr>
                </a:solidFill>
              </a:rPr>
              <a:t> </a:t>
            </a:r>
            <a:r>
              <a:rPr lang="en-US" sz="1600" dirty="0" err="1" smtClean="0">
                <a:solidFill>
                  <a:schemeClr val="accent5">
                    <a:lumMod val="50000"/>
                  </a:schemeClr>
                </a:solidFill>
              </a:rPr>
              <a:t>dati</a:t>
            </a:r>
            <a:r>
              <a:rPr lang="en-US" sz="1600" dirty="0" smtClean="0">
                <a:solidFill>
                  <a:schemeClr val="accent5">
                    <a:lumMod val="50000"/>
                  </a:schemeClr>
                </a:solidFill>
              </a:rPr>
              <a:t> </a:t>
            </a:r>
            <a:r>
              <a:rPr lang="en-US" sz="1600" dirty="0" err="1" smtClean="0">
                <a:solidFill>
                  <a:schemeClr val="accent5">
                    <a:lumMod val="50000"/>
                  </a:schemeClr>
                </a:solidFill>
              </a:rPr>
              <a:t>nei</a:t>
            </a:r>
            <a:r>
              <a:rPr lang="en-US" sz="1600" dirty="0" smtClean="0">
                <a:solidFill>
                  <a:schemeClr val="accent5">
                    <a:lumMod val="50000"/>
                  </a:schemeClr>
                </a:solidFill>
              </a:rPr>
              <a:t> </a:t>
            </a:r>
            <a:r>
              <a:rPr lang="en-US" sz="1600" dirty="0" err="1" smtClean="0">
                <a:solidFill>
                  <a:schemeClr val="accent5">
                    <a:lumMod val="50000"/>
                  </a:schemeClr>
                </a:solidFill>
              </a:rPr>
              <a:t>corrispondenti</a:t>
            </a:r>
            <a:r>
              <a:rPr lang="en-US" sz="1600" dirty="0" smtClean="0">
                <a:solidFill>
                  <a:schemeClr val="accent5">
                    <a:lumMod val="50000"/>
                  </a:schemeClr>
                </a:solidFill>
              </a:rPr>
              <a:t> </a:t>
            </a:r>
            <a:r>
              <a:rPr lang="en-US" sz="1600" dirty="0" err="1" smtClean="0">
                <a:solidFill>
                  <a:schemeClr val="accent5">
                    <a:lumMod val="50000"/>
                  </a:schemeClr>
                </a:solidFill>
              </a:rPr>
              <a:t>concetti</a:t>
            </a:r>
            <a:r>
              <a:rPr lang="en-US" sz="1600" dirty="0" smtClean="0">
                <a:solidFill>
                  <a:schemeClr val="accent5">
                    <a:lumMod val="50000"/>
                  </a:schemeClr>
                </a:solidFill>
              </a:rPr>
              <a:t> </a:t>
            </a:r>
            <a:r>
              <a:rPr lang="en-US" sz="1600" dirty="0" err="1" smtClean="0">
                <a:solidFill>
                  <a:schemeClr val="accent5">
                    <a:lumMod val="50000"/>
                  </a:schemeClr>
                </a:solidFill>
              </a:rPr>
              <a:t>definiti</a:t>
            </a:r>
            <a:r>
              <a:rPr lang="en-US" sz="1600" dirty="0" smtClean="0">
                <a:solidFill>
                  <a:schemeClr val="accent5">
                    <a:lumMod val="50000"/>
                  </a:schemeClr>
                </a:solidFill>
              </a:rPr>
              <a:t> </a:t>
            </a:r>
            <a:r>
              <a:rPr lang="en-US" sz="1600" dirty="0" err="1" smtClean="0">
                <a:solidFill>
                  <a:schemeClr val="accent5">
                    <a:lumMod val="50000"/>
                  </a:schemeClr>
                </a:solidFill>
              </a:rPr>
              <a:t>nell’ontologia</a:t>
            </a:r>
            <a:endParaRPr lang="it-IT" sz="1600" dirty="0">
              <a:solidFill>
                <a:schemeClr val="accent5">
                  <a:lumMod val="50000"/>
                </a:schemeClr>
              </a:solidFill>
            </a:endParaRPr>
          </a:p>
        </p:txBody>
      </p:sp>
    </p:spTree>
    <p:extLst>
      <p:ext uri="{BB962C8B-B14F-4D97-AF65-F5344CB8AC3E}">
        <p14:creationId xmlns:p14="http://schemas.microsoft.com/office/powerpoint/2010/main" val="396228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11298</TotalTime>
  <Words>1977</Words>
  <Application>Microsoft Office PowerPoint</Application>
  <PresentationFormat>Presentazione su schermo (4:3)</PresentationFormat>
  <Paragraphs>268</Paragraphs>
  <Slides>20</Slides>
  <Notes>20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copertina</vt:lpstr>
      <vt:lpstr>Presentazione standard di PowerPoint</vt:lpstr>
      <vt:lpstr>Sommario</vt:lpstr>
      <vt:lpstr>Il contesto</vt:lpstr>
      <vt:lpstr>Sistema Integrato dei Registri (SIR)</vt:lpstr>
      <vt:lpstr>SIR: tipologie di registro</vt:lpstr>
      <vt:lpstr>SIR: Data Architecture</vt:lpstr>
      <vt:lpstr>SIR: what’s missing?</vt:lpstr>
      <vt:lpstr>Ontology Based Data Management System (OBDM)</vt:lpstr>
      <vt:lpstr>Ontology Based Data Management System (OBDM)</vt:lpstr>
      <vt:lpstr>OBDM: Principali caratteristiche</vt:lpstr>
      <vt:lpstr>ODBM: Architettura</vt:lpstr>
      <vt:lpstr>Vantaggi di un SIR basato su OBDM</vt:lpstr>
      <vt:lpstr>Vantaggi di un SIR basato su ontologie</vt:lpstr>
      <vt:lpstr>Presentazione standard di PowerPoint</vt:lpstr>
      <vt:lpstr>Ontologia delle Relazioni di lavoro </vt:lpstr>
      <vt:lpstr>Ontologia degli Individui</vt:lpstr>
      <vt:lpstr>Integrazione dati: stesso concetto</vt:lpstr>
      <vt:lpstr>Interrogazione attraverso l’ontologia</vt:lpstr>
      <vt:lpstr>Interrogazione attraverso l’ontologia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Mauro Bruno</cp:lastModifiedBy>
  <cp:revision>957</cp:revision>
  <cp:lastPrinted>2015-10-22T14:55:04Z</cp:lastPrinted>
  <dcterms:created xsi:type="dcterms:W3CDTF">2012-12-11T11:00:35Z</dcterms:created>
  <dcterms:modified xsi:type="dcterms:W3CDTF">2017-05-23T09:12:31Z</dcterms:modified>
</cp:coreProperties>
</file>