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67" r:id="rId4"/>
    <p:sldId id="269" r:id="rId5"/>
    <p:sldId id="265" r:id="rId6"/>
    <p:sldId id="272" r:id="rId7"/>
    <p:sldId id="271" r:id="rId8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4081">
          <p15:clr>
            <a:srgbClr val="A4A3A4"/>
          </p15:clr>
        </p15:guide>
        <p15:guide id="4" pos="3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2A31"/>
    <a:srgbClr val="AA1E32"/>
    <a:srgbClr val="DA3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86391" autoAdjust="0"/>
  </p:normalViewPr>
  <p:slideViewPr>
    <p:cSldViewPr snapToGrid="0" snapToObjects="1">
      <p:cViewPr>
        <p:scale>
          <a:sx n="100" d="100"/>
          <a:sy n="100" d="100"/>
        </p:scale>
        <p:origin x="-264" y="-72"/>
      </p:cViewPr>
      <p:guideLst>
        <p:guide orient="horz" pos="2160"/>
        <p:guide orient="horz" pos="4081"/>
        <p:guide pos="3840"/>
        <p:guide pos="359"/>
      </p:guideLst>
    </p:cSldViewPr>
  </p:slideViewPr>
  <p:outlineViewPr>
    <p:cViewPr>
      <p:scale>
        <a:sx n="33" d="100"/>
        <a:sy n="33" d="100"/>
      </p:scale>
      <p:origin x="222" y="1621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204906-F7B1-472F-AB38-EFAB18FD05BE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81CCF6B-5660-433D-917E-0D03A2ED7E1D}">
      <dgm:prSet phldrT="[Testo]"/>
      <dgm:spPr>
        <a:solidFill>
          <a:srgbClr val="C72A31"/>
        </a:solidFill>
      </dgm:spPr>
      <dgm:t>
        <a:bodyPr/>
        <a:lstStyle/>
        <a:p>
          <a:r>
            <a:rPr lang="it-IT" b="1" dirty="0" smtClean="0"/>
            <a:t>L’analisi dei tre indicatori considerati (numero di eventi, ingressi, spesa al botteghino), in riferimento allo “Spettacolo Primario”, ci restituisce una situazione di sostanziale crescita dell’offerta e della domanda di cultura, con valori che hanno generalmente superato i valori pre-crisi.</a:t>
          </a:r>
          <a:endParaRPr lang="it-IT" b="1" dirty="0"/>
        </a:p>
      </dgm:t>
    </dgm:pt>
    <dgm:pt modelId="{339EB447-A41D-4B27-9771-DAD2DE691FF8}" type="parTrans" cxnId="{D35FCF96-1A66-4E69-BE02-CE3ADC8E1106}">
      <dgm:prSet/>
      <dgm:spPr/>
      <dgm:t>
        <a:bodyPr/>
        <a:lstStyle/>
        <a:p>
          <a:endParaRPr lang="it-IT"/>
        </a:p>
      </dgm:t>
    </dgm:pt>
    <dgm:pt modelId="{39BA3CE0-C421-4D00-98AB-69B56BB895C5}" type="sibTrans" cxnId="{D35FCF96-1A66-4E69-BE02-CE3ADC8E1106}">
      <dgm:prSet/>
      <dgm:spPr/>
      <dgm:t>
        <a:bodyPr/>
        <a:lstStyle/>
        <a:p>
          <a:endParaRPr lang="it-IT"/>
        </a:p>
      </dgm:t>
    </dgm:pt>
    <dgm:pt modelId="{DEABF5B3-942C-4DE6-A82A-7B52FCCCE8E9}">
      <dgm:prSet/>
      <dgm:spPr>
        <a:solidFill>
          <a:srgbClr val="C72A31"/>
        </a:solidFill>
      </dgm:spPr>
      <dgm:t>
        <a:bodyPr/>
        <a:lstStyle/>
        <a:p>
          <a:r>
            <a:rPr lang="it-IT" b="1" dirty="0" smtClean="0"/>
            <a:t>Una quota maggiore di spesa per consumi finali delle famiglie viene destinata alla cultura.</a:t>
          </a:r>
        </a:p>
      </dgm:t>
    </dgm:pt>
    <dgm:pt modelId="{12CB4D6F-7A82-46A6-9696-557751DA0430}" type="parTrans" cxnId="{3375C555-5D93-4399-851E-35480D65FA79}">
      <dgm:prSet/>
      <dgm:spPr/>
      <dgm:t>
        <a:bodyPr/>
        <a:lstStyle/>
        <a:p>
          <a:endParaRPr lang="it-IT"/>
        </a:p>
      </dgm:t>
    </dgm:pt>
    <dgm:pt modelId="{A4EACA45-1B7F-43EF-A411-593A74C29AE3}" type="sibTrans" cxnId="{3375C555-5D93-4399-851E-35480D65FA79}">
      <dgm:prSet/>
      <dgm:spPr/>
      <dgm:t>
        <a:bodyPr/>
        <a:lstStyle/>
        <a:p>
          <a:endParaRPr lang="it-IT"/>
        </a:p>
      </dgm:t>
    </dgm:pt>
    <dgm:pt modelId="{D6F0A3F4-022D-4D72-816D-D1DF1102BBE1}">
      <dgm:prSet/>
      <dgm:spPr>
        <a:solidFill>
          <a:srgbClr val="C72A31"/>
        </a:solidFill>
      </dgm:spPr>
      <dgm:t>
        <a:bodyPr/>
        <a:lstStyle/>
        <a:p>
          <a:r>
            <a:rPr lang="it-IT" b="1" dirty="0" smtClean="0"/>
            <a:t>I piccoli comuni mostrano performance migliori delle grandi città.</a:t>
          </a:r>
          <a:endParaRPr lang="it-IT" b="1" dirty="0">
            <a:latin typeface="Signika Light" charset="0"/>
            <a:ea typeface="Signika Light" charset="0"/>
            <a:cs typeface="Signika Light" charset="0"/>
          </a:endParaRPr>
        </a:p>
      </dgm:t>
    </dgm:pt>
    <dgm:pt modelId="{C1992C1F-F578-497B-9725-51F05433B420}" type="parTrans" cxnId="{BC9FBAE7-FDB6-4EF6-AE02-244D69902632}">
      <dgm:prSet/>
      <dgm:spPr/>
      <dgm:t>
        <a:bodyPr/>
        <a:lstStyle/>
        <a:p>
          <a:endParaRPr lang="it-IT"/>
        </a:p>
      </dgm:t>
    </dgm:pt>
    <dgm:pt modelId="{CD352FBC-9623-47B9-9163-6AB48584352D}" type="sibTrans" cxnId="{BC9FBAE7-FDB6-4EF6-AE02-244D69902632}">
      <dgm:prSet/>
      <dgm:spPr/>
      <dgm:t>
        <a:bodyPr/>
        <a:lstStyle/>
        <a:p>
          <a:endParaRPr lang="it-IT"/>
        </a:p>
      </dgm:t>
    </dgm:pt>
    <dgm:pt modelId="{C25C11AA-C143-4E2F-84BC-8A094A0DA6FA}" type="pres">
      <dgm:prSet presAssocID="{92204906-F7B1-472F-AB38-EFAB18FD05B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F978B76-C7F1-4CF6-B801-6B6E67C9C6CB}" type="pres">
      <dgm:prSet presAssocID="{F81CCF6B-5660-433D-917E-0D03A2ED7E1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6EF6482-8A1C-4B47-BF9D-262A02043BF4}" type="pres">
      <dgm:prSet presAssocID="{39BA3CE0-C421-4D00-98AB-69B56BB895C5}" presName="spacer" presStyleCnt="0"/>
      <dgm:spPr/>
    </dgm:pt>
    <dgm:pt modelId="{04DB7ED7-412B-4DA4-B196-016211C19287}" type="pres">
      <dgm:prSet presAssocID="{DEABF5B3-942C-4DE6-A82A-7B52FCCCE8E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E1271B6-860D-4C61-B07A-AE2429D01566}" type="pres">
      <dgm:prSet presAssocID="{A4EACA45-1B7F-43EF-A411-593A74C29AE3}" presName="spacer" presStyleCnt="0"/>
      <dgm:spPr/>
    </dgm:pt>
    <dgm:pt modelId="{F5B4E254-B8B3-4B4E-A0A3-CC419D35D75B}" type="pres">
      <dgm:prSet presAssocID="{D6F0A3F4-022D-4D72-816D-D1DF1102BBE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35FCF96-1A66-4E69-BE02-CE3ADC8E1106}" srcId="{92204906-F7B1-472F-AB38-EFAB18FD05BE}" destId="{F81CCF6B-5660-433D-917E-0D03A2ED7E1D}" srcOrd="0" destOrd="0" parTransId="{339EB447-A41D-4B27-9771-DAD2DE691FF8}" sibTransId="{39BA3CE0-C421-4D00-98AB-69B56BB895C5}"/>
    <dgm:cxn modelId="{627B49B2-01A2-4FBA-B2D8-9108FA0F0894}" type="presOf" srcId="{DEABF5B3-942C-4DE6-A82A-7B52FCCCE8E9}" destId="{04DB7ED7-412B-4DA4-B196-016211C19287}" srcOrd="0" destOrd="0" presId="urn:microsoft.com/office/officeart/2005/8/layout/vList2"/>
    <dgm:cxn modelId="{3375C555-5D93-4399-851E-35480D65FA79}" srcId="{92204906-F7B1-472F-AB38-EFAB18FD05BE}" destId="{DEABF5B3-942C-4DE6-A82A-7B52FCCCE8E9}" srcOrd="1" destOrd="0" parTransId="{12CB4D6F-7A82-46A6-9696-557751DA0430}" sibTransId="{A4EACA45-1B7F-43EF-A411-593A74C29AE3}"/>
    <dgm:cxn modelId="{C3985DBD-94F2-4794-AE9D-C79DABB2259F}" type="presOf" srcId="{F81CCF6B-5660-433D-917E-0D03A2ED7E1D}" destId="{DF978B76-C7F1-4CF6-B801-6B6E67C9C6CB}" srcOrd="0" destOrd="0" presId="urn:microsoft.com/office/officeart/2005/8/layout/vList2"/>
    <dgm:cxn modelId="{BC9FBAE7-FDB6-4EF6-AE02-244D69902632}" srcId="{92204906-F7B1-472F-AB38-EFAB18FD05BE}" destId="{D6F0A3F4-022D-4D72-816D-D1DF1102BBE1}" srcOrd="2" destOrd="0" parTransId="{C1992C1F-F578-497B-9725-51F05433B420}" sibTransId="{CD352FBC-9623-47B9-9163-6AB48584352D}"/>
    <dgm:cxn modelId="{DF8E786E-91D6-44D1-99DF-40C9D6E7485A}" type="presOf" srcId="{D6F0A3F4-022D-4D72-816D-D1DF1102BBE1}" destId="{F5B4E254-B8B3-4B4E-A0A3-CC419D35D75B}" srcOrd="0" destOrd="0" presId="urn:microsoft.com/office/officeart/2005/8/layout/vList2"/>
    <dgm:cxn modelId="{ACE9ED80-3EEC-4ABD-8B23-7ADCB8CEA517}" type="presOf" srcId="{92204906-F7B1-472F-AB38-EFAB18FD05BE}" destId="{C25C11AA-C143-4E2F-84BC-8A094A0DA6FA}" srcOrd="0" destOrd="0" presId="urn:microsoft.com/office/officeart/2005/8/layout/vList2"/>
    <dgm:cxn modelId="{01FC442B-8236-44B5-A07B-2A456794DA92}" type="presParOf" srcId="{C25C11AA-C143-4E2F-84BC-8A094A0DA6FA}" destId="{DF978B76-C7F1-4CF6-B801-6B6E67C9C6CB}" srcOrd="0" destOrd="0" presId="urn:microsoft.com/office/officeart/2005/8/layout/vList2"/>
    <dgm:cxn modelId="{CA7E23F4-C9E7-4B20-86E7-5BCFE86F4390}" type="presParOf" srcId="{C25C11AA-C143-4E2F-84BC-8A094A0DA6FA}" destId="{26EF6482-8A1C-4B47-BF9D-262A02043BF4}" srcOrd="1" destOrd="0" presId="urn:microsoft.com/office/officeart/2005/8/layout/vList2"/>
    <dgm:cxn modelId="{159FAF4A-7DEE-49FF-BF55-A171A93D68CC}" type="presParOf" srcId="{C25C11AA-C143-4E2F-84BC-8A094A0DA6FA}" destId="{04DB7ED7-412B-4DA4-B196-016211C19287}" srcOrd="2" destOrd="0" presId="urn:microsoft.com/office/officeart/2005/8/layout/vList2"/>
    <dgm:cxn modelId="{5C3E6F61-9C92-41AD-8BF6-6D6B72B113A4}" type="presParOf" srcId="{C25C11AA-C143-4E2F-84BC-8A094A0DA6FA}" destId="{DE1271B6-860D-4C61-B07A-AE2429D01566}" srcOrd="3" destOrd="0" presId="urn:microsoft.com/office/officeart/2005/8/layout/vList2"/>
    <dgm:cxn modelId="{90B12DBB-7A93-4573-85E1-726F04733F3A}" type="presParOf" srcId="{C25C11AA-C143-4E2F-84BC-8A094A0DA6FA}" destId="{F5B4E254-B8B3-4B4E-A0A3-CC419D35D75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978B76-C7F1-4CF6-B801-6B6E67C9C6CB}">
      <dsp:nvSpPr>
        <dsp:cNvPr id="0" name=""/>
        <dsp:cNvSpPr/>
      </dsp:nvSpPr>
      <dsp:spPr>
        <a:xfrm>
          <a:off x="0" y="439867"/>
          <a:ext cx="10248901" cy="989820"/>
        </a:xfrm>
        <a:prstGeom prst="roundRect">
          <a:avLst/>
        </a:prstGeom>
        <a:solidFill>
          <a:srgbClr val="C72A3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L’analisi dei tre indicatori considerati (numero di eventi, ingressi, spesa al botteghino), in riferimento allo “Spettacolo Primario”, ci restituisce una situazione di sostanziale crescita dell’offerta e della domanda di cultura, con valori che hanno generalmente superato i valori pre-crisi.</a:t>
          </a:r>
          <a:endParaRPr lang="it-IT" sz="1800" b="1" kern="1200" dirty="0"/>
        </a:p>
      </dsp:txBody>
      <dsp:txXfrm>
        <a:off x="48319" y="488186"/>
        <a:ext cx="10152263" cy="893182"/>
      </dsp:txXfrm>
    </dsp:sp>
    <dsp:sp modelId="{04DB7ED7-412B-4DA4-B196-016211C19287}">
      <dsp:nvSpPr>
        <dsp:cNvPr id="0" name=""/>
        <dsp:cNvSpPr/>
      </dsp:nvSpPr>
      <dsp:spPr>
        <a:xfrm>
          <a:off x="0" y="1481527"/>
          <a:ext cx="10248901" cy="989820"/>
        </a:xfrm>
        <a:prstGeom prst="roundRect">
          <a:avLst/>
        </a:prstGeom>
        <a:solidFill>
          <a:srgbClr val="C72A3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Una quota maggiore di spesa per consumi finali delle famiglie viene destinata alla cultura.</a:t>
          </a:r>
        </a:p>
      </dsp:txBody>
      <dsp:txXfrm>
        <a:off x="48319" y="1529846"/>
        <a:ext cx="10152263" cy="893182"/>
      </dsp:txXfrm>
    </dsp:sp>
    <dsp:sp modelId="{F5B4E254-B8B3-4B4E-A0A3-CC419D35D75B}">
      <dsp:nvSpPr>
        <dsp:cNvPr id="0" name=""/>
        <dsp:cNvSpPr/>
      </dsp:nvSpPr>
      <dsp:spPr>
        <a:xfrm>
          <a:off x="0" y="2523187"/>
          <a:ext cx="10248901" cy="989820"/>
        </a:xfrm>
        <a:prstGeom prst="roundRect">
          <a:avLst/>
        </a:prstGeom>
        <a:solidFill>
          <a:srgbClr val="C72A3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I piccoli comuni mostrano performance migliori delle grandi città.</a:t>
          </a:r>
          <a:endParaRPr lang="it-IT" sz="1800" b="1" kern="1200" dirty="0">
            <a:latin typeface="Signika Light" charset="0"/>
            <a:ea typeface="Signika Light" charset="0"/>
            <a:cs typeface="Signika Light" charset="0"/>
          </a:endParaRPr>
        </a:p>
      </dsp:txBody>
      <dsp:txXfrm>
        <a:off x="48319" y="2571506"/>
        <a:ext cx="10152263" cy="8931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27/09/2016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7434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7434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39972" y="3306726"/>
            <a:ext cx="10512056" cy="19510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C7FE145-5F5F-9146-8268-470DD024125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3"/>
          </p:nvPr>
        </p:nvSpPr>
        <p:spPr>
          <a:xfrm>
            <a:off x="601664" y="6356350"/>
            <a:ext cx="7551736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10" name="CasellaDiTesto 9"/>
          <p:cNvSpPr txBox="1"/>
          <p:nvPr userDrawn="1"/>
        </p:nvSpPr>
        <p:spPr>
          <a:xfrm>
            <a:off x="534989" y="323850"/>
            <a:ext cx="4227511" cy="55399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it-IT" sz="10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ROMA 29 SETTEMBRE 2016 | MANTOVA</a:t>
            </a:r>
          </a:p>
          <a:p>
            <a:r>
              <a:rPr lang="it-IT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L’ITALIA</a:t>
            </a:r>
            <a:r>
              <a:rPr lang="it-IT" sz="1000" b="1" baseline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CREATIVA</a:t>
            </a:r>
          </a:p>
          <a:p>
            <a:r>
              <a:rPr lang="it-IT" sz="1000" b="1" baseline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L’analisi SIAE sull’industria della cultura e della creatività</a:t>
            </a:r>
            <a:endParaRPr lang="it-IT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1132288" y="5806038"/>
            <a:ext cx="1059712" cy="1051961"/>
          </a:xfrm>
          <a:prstGeom prst="rect">
            <a:avLst/>
          </a:prstGeom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949D1-937A-1F49-BD79-4A54BE61718F}" type="slidenum">
              <a:rPr lang="it-IT" smtClean="0"/>
              <a:pPr/>
              <a:t>‹N›</a:t>
            </a:fld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615" y="179460"/>
            <a:ext cx="1975884" cy="788958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01663" y="395270"/>
            <a:ext cx="5050820" cy="463802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100"/>
              </a:lnSpc>
              <a:spcAft>
                <a:spcPts val="300"/>
              </a:spcAft>
            </a:pPr>
            <a:r>
              <a:rPr lang="it-IT" sz="1000" b="1" dirty="0" smtClean="0">
                <a:solidFill>
                  <a:schemeClr val="bg1">
                    <a:lumMod val="50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ROMA 29 SETTEMBRE 2016 | MANTOVA</a:t>
            </a:r>
          </a:p>
          <a:p>
            <a:pPr>
              <a:lnSpc>
                <a:spcPts val="1100"/>
              </a:lnSpc>
            </a:pPr>
            <a:r>
              <a:rPr lang="it-IT" sz="1000" b="1" dirty="0" smtClean="0">
                <a:solidFill>
                  <a:schemeClr val="tx1"/>
                </a:solidFill>
                <a:latin typeface="Signika" charset="0"/>
                <a:ea typeface="Signika" charset="0"/>
                <a:cs typeface="Signika" charset="0"/>
              </a:rPr>
              <a:t>TITOLO INTERVENTO</a:t>
            </a:r>
            <a:br>
              <a:rPr lang="it-IT" sz="1000" b="1" dirty="0" smtClean="0">
                <a:solidFill>
                  <a:schemeClr val="tx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1000" b="0" dirty="0" smtClean="0">
                <a:solidFill>
                  <a:schemeClr val="tx1"/>
                </a:solidFill>
                <a:latin typeface="Signika" charset="0"/>
                <a:ea typeface="Signika" charset="0"/>
                <a:cs typeface="Signika" charset="0"/>
              </a:rPr>
              <a:t>SOTTOTITOLO</a:t>
            </a:r>
            <a:r>
              <a:rPr lang="it-IT" sz="1000" dirty="0" smtClean="0">
                <a:solidFill>
                  <a:schemeClr val="tx1"/>
                </a:solidFill>
                <a:latin typeface="Signika" charset="0"/>
                <a:ea typeface="Signika" charset="0"/>
                <a:cs typeface="Signika" charset="0"/>
              </a:rPr>
              <a:t> </a:t>
            </a:r>
            <a:endParaRPr lang="it-IT" sz="1000" dirty="0">
              <a:solidFill>
                <a:schemeClr val="tx1"/>
              </a:solidFill>
              <a:latin typeface="Signika" charset="0"/>
              <a:ea typeface="Signika" charset="0"/>
              <a:cs typeface="Signik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1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png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png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1"/>
            <a:ext cx="6462944" cy="3635406"/>
          </a:xfrm>
          <a:prstGeom prst="rect">
            <a:avLst/>
          </a:prstGeom>
          <a:solidFill>
            <a:srgbClr val="C72A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DA304A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11254" y="5993223"/>
            <a:ext cx="407672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CONVEGNO SCIENTIFICO</a:t>
            </a:r>
          </a:p>
          <a:p>
            <a:r>
              <a:rPr lang="it-IT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LE TRASFORMAZIONI CULTURALI  IN ITALIA</a:t>
            </a:r>
            <a:endParaRPr lang="it-IT" sz="1200" b="1" dirty="0">
              <a:solidFill>
                <a:schemeClr val="tx1">
                  <a:lumMod val="85000"/>
                  <a:lumOff val="15000"/>
                </a:schemeClr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cxnSp>
        <p:nvCxnSpPr>
          <p:cNvPr id="10" name="Connettore 1 9"/>
          <p:cNvCxnSpPr/>
          <p:nvPr/>
        </p:nvCxnSpPr>
        <p:spPr>
          <a:xfrm>
            <a:off x="611254" y="5130721"/>
            <a:ext cx="852256" cy="0"/>
          </a:xfrm>
          <a:prstGeom prst="line">
            <a:avLst/>
          </a:prstGeom>
          <a:ln w="53975" cap="rnd">
            <a:solidFill>
              <a:srgbClr val="C72A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magin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40" r="25403" b="3079"/>
          <a:stretch/>
        </p:blipFill>
        <p:spPr>
          <a:xfrm>
            <a:off x="5168567" y="0"/>
            <a:ext cx="7023433" cy="6858001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372"/>
          <a:stretch/>
        </p:blipFill>
        <p:spPr>
          <a:xfrm>
            <a:off x="10478763" y="6065091"/>
            <a:ext cx="1235400" cy="729412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611254" y="5296533"/>
            <a:ext cx="338017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1200" b="1" dirty="0" smtClean="0">
                <a:solidFill>
                  <a:schemeClr val="bg1">
                    <a:lumMod val="50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FONDAZIONE </a:t>
            </a:r>
            <a:r>
              <a:rPr lang="it-IT" sz="1200" b="1" dirty="0">
                <a:solidFill>
                  <a:schemeClr val="bg1">
                    <a:lumMod val="50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UNIVERSITÀ DI MANTOVA</a:t>
            </a:r>
          </a:p>
          <a:p>
            <a:r>
              <a:rPr lang="it-IT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ignika" charset="0"/>
                <a:ea typeface="Signika" charset="0"/>
                <a:cs typeface="Signika" charset="0"/>
              </a:rPr>
              <a:t>29 SETTEMBRE 2016</a:t>
            </a:r>
            <a:endParaRPr lang="it-IT" sz="1200" b="1" dirty="0">
              <a:solidFill>
                <a:schemeClr val="tx1">
                  <a:lumMod val="85000"/>
                  <a:lumOff val="15000"/>
                </a:schemeClr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cxnSp>
        <p:nvCxnSpPr>
          <p:cNvPr id="12" name="Connettore 1 11"/>
          <p:cNvCxnSpPr/>
          <p:nvPr/>
        </p:nvCxnSpPr>
        <p:spPr>
          <a:xfrm>
            <a:off x="611254" y="5833444"/>
            <a:ext cx="852256" cy="0"/>
          </a:xfrm>
          <a:prstGeom prst="line">
            <a:avLst/>
          </a:prstGeom>
          <a:ln w="53975" cap="rnd">
            <a:solidFill>
              <a:srgbClr val="C72A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611253" y="3241214"/>
            <a:ext cx="5484747" cy="243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it-IT" sz="1400" dirty="0" smtClean="0">
                <a:solidFill>
                  <a:schemeClr val="bg1"/>
                </a:solidFill>
                <a:latin typeface="Signika regular"/>
                <a:ea typeface="Signika Light" charset="0"/>
                <a:cs typeface="Signika regular"/>
              </a:rPr>
              <a:t>Gennaro Milzi  </a:t>
            </a:r>
            <a:r>
              <a:rPr lang="it-IT" sz="1400" dirty="0">
                <a:solidFill>
                  <a:schemeClr val="bg1"/>
                </a:solidFill>
                <a:latin typeface="Signika Light" charset="0"/>
                <a:ea typeface="Signika Light" charset="0"/>
                <a:cs typeface="Signika Light" charset="0"/>
              </a:rPr>
              <a:t>| </a:t>
            </a:r>
            <a:r>
              <a:rPr lang="it-IT" sz="1400" dirty="0">
                <a:solidFill>
                  <a:schemeClr val="bg1"/>
                </a:solidFill>
              </a:rPr>
              <a:t> </a:t>
            </a:r>
            <a:r>
              <a:rPr lang="it-IT" sz="1400" b="1" dirty="0" smtClean="0">
                <a:solidFill>
                  <a:schemeClr val="bg1"/>
                </a:solidFill>
              </a:rPr>
              <a:t>SIAE </a:t>
            </a:r>
            <a:r>
              <a:rPr lang="it-IT" sz="1400" dirty="0">
                <a:solidFill>
                  <a:schemeClr val="bg1"/>
                </a:solidFill>
              </a:rPr>
              <a:t>Direttore Servizi in Convenzione/Ufficio Statistica </a:t>
            </a:r>
            <a:endParaRPr lang="it-IT" sz="1400" dirty="0" smtClean="0">
              <a:solidFill>
                <a:schemeClr val="bg1"/>
              </a:solidFill>
              <a:latin typeface="Signika Light" charset="0"/>
              <a:ea typeface="Signika Light" charset="0"/>
              <a:cs typeface="Signika Light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611254" y="384211"/>
            <a:ext cx="5050820" cy="961802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ts val="25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L’ITALIA CREATIVA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L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’analisi SIAE </a:t>
            </a: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sull’industria della cultura e della creatività </a:t>
            </a:r>
          </a:p>
        </p:txBody>
      </p:sp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5" name="Segnaposto piè di pagina 18"/>
          <p:cNvSpPr>
            <a:spLocks noGrp="1"/>
          </p:cNvSpPr>
          <p:nvPr>
            <p:ph type="ftr" sz="quarter" idx="4294967295"/>
          </p:nvPr>
        </p:nvSpPr>
        <p:spPr>
          <a:xfrm>
            <a:off x="601664" y="6356350"/>
            <a:ext cx="755173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Gennaro Milzi  </a:t>
            </a:r>
            <a:r>
              <a:rPr lang="it-IT" dirty="0"/>
              <a:t>|  SIAE  Direttore Servizi in Convenzione/Ufficio </a:t>
            </a:r>
            <a:r>
              <a:rPr lang="it-IT" dirty="0" smtClean="0"/>
              <a:t>Statistica</a:t>
            </a:r>
            <a:endParaRPr lang="it-IT" dirty="0"/>
          </a:p>
          <a:p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1"/>
          </p:nvPr>
        </p:nvSpPr>
        <p:spPr>
          <a:xfrm>
            <a:off x="5777406" y="1478294"/>
            <a:ext cx="5833730" cy="1765005"/>
          </a:xfrm>
        </p:spPr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it-IT" sz="2000" dirty="0"/>
              <a:t>I dati pubblicati dall’Osservatorio Statistico della SIAE indicano il 2015 come “l’anno della svolta</a:t>
            </a:r>
            <a:r>
              <a:rPr lang="it-IT" sz="2000" dirty="0" smtClean="0"/>
              <a:t>”.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it-IT" sz="2000" dirty="0" smtClean="0"/>
              <a:t>I segnali </a:t>
            </a:r>
            <a:r>
              <a:rPr lang="it-IT" sz="2000" dirty="0"/>
              <a:t>di ripresa appaiono consistenti </a:t>
            </a:r>
            <a:r>
              <a:rPr lang="it-IT" sz="2000" dirty="0" smtClean="0"/>
              <a:t>specie </a:t>
            </a:r>
            <a:r>
              <a:rPr lang="it-IT" sz="2000" dirty="0"/>
              <a:t>nel settore primario dello spettacolo (cinema, teatro e concerti</a:t>
            </a:r>
            <a:r>
              <a:rPr lang="it-IT" sz="2000" dirty="0" smtClean="0"/>
              <a:t>).</a:t>
            </a:r>
            <a:endParaRPr lang="it-IT" sz="2000" dirty="0">
              <a:latin typeface="Signika Light" charset="0"/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478294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b="1" dirty="0" smtClean="0">
                <a:solidFill>
                  <a:srgbClr val="C72A31"/>
                </a:solidFill>
                <a:latin typeface="Calibri Light"/>
                <a:ea typeface="Signika Semibold" charset="0"/>
                <a:cs typeface="Signika Semibold" charset="0"/>
              </a:rPr>
              <a:t>i dati SIAE del 2015</a:t>
            </a:r>
            <a:endParaRPr lang="it-IT" b="1" dirty="0">
              <a:solidFill>
                <a:srgbClr val="C72A31"/>
              </a:solidFill>
              <a:latin typeface="Signika Semibold" charset="0"/>
              <a:ea typeface="Signika Semibold" charset="0"/>
              <a:cs typeface="Signika Semibold" charset="0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525463" y="5391149"/>
            <a:ext cx="11009312" cy="481049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it-IT" sz="1400" dirty="0" smtClean="0">
                <a:sym typeface="Wingdings" pitchFamily="2" charset="2"/>
              </a:rPr>
              <a:t> </a:t>
            </a:r>
            <a:r>
              <a:rPr lang="it-IT" sz="1400" dirty="0">
                <a:sym typeface="Wingdings" pitchFamily="2" charset="2"/>
              </a:rPr>
              <a:t>L</a:t>
            </a:r>
            <a:r>
              <a:rPr lang="it-IT" sz="1400" dirty="0" smtClean="0"/>
              <a:t>a </a:t>
            </a:r>
            <a:r>
              <a:rPr lang="it-IT" sz="1400" dirty="0"/>
              <a:t>spesa delle famiglie per consumi </a:t>
            </a:r>
            <a:r>
              <a:rPr lang="it-IT" sz="1400" dirty="0" smtClean="0"/>
              <a:t>finali nel 2015 ha avuto un incremento dell’1% rispetto al 2014 (Fonte Istat)</a:t>
            </a:r>
            <a:endParaRPr lang="it-IT" sz="1400" dirty="0">
              <a:latin typeface="Signika Light" charset="0"/>
              <a:ea typeface="Signika Light" charset="0"/>
              <a:cs typeface="Signika Light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9248775" y="5048249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(Fonte dati SIAE – Ufficio Statistica)</a:t>
            </a:r>
            <a:endParaRPr lang="it-IT" sz="1200" i="1" dirty="0"/>
          </a:p>
        </p:txBody>
      </p:sp>
      <p:graphicFrame>
        <p:nvGraphicFramePr>
          <p:cNvPr id="8" name="Ogget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1436540"/>
              </p:ext>
            </p:extLst>
          </p:nvPr>
        </p:nvGraphicFramePr>
        <p:xfrm>
          <a:off x="601664" y="3190875"/>
          <a:ext cx="10971211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4" name="Foglio di lavoro" r:id="rId4" imgW="11163351" imgH="1800225" progId="Excel.Sheet.12">
                  <p:embed/>
                </p:oleObj>
              </mc:Choice>
              <mc:Fallback>
                <p:oleObj name="Foglio di lavoro" r:id="rId4" imgW="11163351" imgH="18002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1664" y="3190875"/>
                        <a:ext cx="10971211" cy="1800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54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5" name="Segnaposto piè di pagina 18"/>
          <p:cNvSpPr>
            <a:spLocks noGrp="1"/>
          </p:cNvSpPr>
          <p:nvPr>
            <p:ph type="ftr" sz="quarter" idx="4294967295"/>
          </p:nvPr>
        </p:nvSpPr>
        <p:spPr>
          <a:xfrm>
            <a:off x="601664" y="6356350"/>
            <a:ext cx="755173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Gennaro Milzi  </a:t>
            </a:r>
            <a:r>
              <a:rPr lang="it-IT" dirty="0"/>
              <a:t>|  SIAE  Direttore Servizi in Convenzione/Ufficio </a:t>
            </a:r>
            <a:r>
              <a:rPr lang="it-IT" dirty="0" smtClean="0"/>
              <a:t>Statistica</a:t>
            </a:r>
            <a:endParaRPr lang="it-IT" dirty="0"/>
          </a:p>
          <a:p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1"/>
          </p:nvPr>
        </p:nvSpPr>
        <p:spPr>
          <a:xfrm>
            <a:off x="6056416" y="1375504"/>
            <a:ext cx="5554721" cy="2258345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it-IT" sz="2000" dirty="0"/>
              <a:t>Questa tendenza appare confermata anche dall’analisi dei dati del primo semestre 2016 rispetto al semestre analogo del 2015.</a:t>
            </a:r>
          </a:p>
          <a:p>
            <a:pPr algn="l">
              <a:spcBef>
                <a:spcPts val="0"/>
              </a:spcBef>
            </a:pPr>
            <a:endParaRPr lang="it-IT" sz="2000" dirty="0" smtClean="0"/>
          </a:p>
          <a:p>
            <a:pPr algn="l">
              <a:spcBef>
                <a:spcPts val="0"/>
              </a:spcBef>
            </a:pPr>
            <a:r>
              <a:rPr lang="it-IT" sz="2000" dirty="0" smtClean="0"/>
              <a:t>Per </a:t>
            </a:r>
            <a:r>
              <a:rPr lang="it-IT" sz="2000" dirty="0"/>
              <a:t>quanto ancora </a:t>
            </a:r>
            <a:r>
              <a:rPr lang="it-IT" sz="2000" u="sng" dirty="0"/>
              <a:t>parziali</a:t>
            </a:r>
            <a:r>
              <a:rPr lang="it-IT" sz="2000" dirty="0"/>
              <a:t> e </a:t>
            </a:r>
            <a:r>
              <a:rPr lang="it-IT" sz="2000" u="sng" dirty="0"/>
              <a:t>non assestati</a:t>
            </a:r>
            <a:r>
              <a:rPr lang="it-IT" sz="2000" dirty="0"/>
              <a:t>, </a:t>
            </a:r>
            <a:r>
              <a:rPr lang="it-IT" sz="2000" dirty="0" smtClean="0"/>
              <a:t>gli </a:t>
            </a:r>
            <a:r>
              <a:rPr lang="it-IT" sz="2000" dirty="0"/>
              <a:t>indicatori dello </a:t>
            </a:r>
            <a:r>
              <a:rPr lang="it-IT" sz="2000" dirty="0" smtClean="0"/>
              <a:t>Spettacolo </a:t>
            </a:r>
            <a:r>
              <a:rPr lang="it-IT" sz="2000" dirty="0"/>
              <a:t>P</a:t>
            </a:r>
            <a:r>
              <a:rPr lang="it-IT" sz="2000" dirty="0" smtClean="0"/>
              <a:t>rimario segnalano ulteriori </a:t>
            </a:r>
            <a:r>
              <a:rPr lang="it-IT" sz="2000" dirty="0"/>
              <a:t>incrementi positivi.</a:t>
            </a: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348294"/>
            <a:ext cx="5379626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b="1" dirty="0" smtClean="0">
                <a:solidFill>
                  <a:srgbClr val="C72A31"/>
                </a:solidFill>
                <a:latin typeface="Calibri Light"/>
                <a:ea typeface="Signika Semibold" charset="0"/>
                <a:cs typeface="Signika Semibold" charset="0"/>
              </a:rPr>
              <a:t>i dati SIAE del</a:t>
            </a:r>
            <a:br>
              <a:rPr lang="it-IT" b="1" dirty="0" smtClean="0">
                <a:solidFill>
                  <a:srgbClr val="C72A31"/>
                </a:solidFill>
                <a:latin typeface="Calibri Light"/>
                <a:ea typeface="Signika Semibold" charset="0"/>
                <a:cs typeface="Signika Semibold" charset="0"/>
              </a:rPr>
            </a:br>
            <a:r>
              <a:rPr lang="it-IT" b="1" dirty="0" smtClean="0">
                <a:solidFill>
                  <a:srgbClr val="C72A31"/>
                </a:solidFill>
                <a:latin typeface="Calibri Light"/>
                <a:ea typeface="Signika Semibold" charset="0"/>
                <a:cs typeface="Signika Semibold" charset="0"/>
              </a:rPr>
              <a:t>primo semestre</a:t>
            </a:r>
            <a:br>
              <a:rPr lang="it-IT" b="1" dirty="0" smtClean="0">
                <a:solidFill>
                  <a:srgbClr val="C72A31"/>
                </a:solidFill>
                <a:latin typeface="Calibri Light"/>
                <a:ea typeface="Signika Semibold" charset="0"/>
                <a:cs typeface="Signika Semibold" charset="0"/>
              </a:rPr>
            </a:br>
            <a:r>
              <a:rPr lang="it-IT" b="1" dirty="0" smtClean="0">
                <a:solidFill>
                  <a:srgbClr val="C72A31"/>
                </a:solidFill>
                <a:latin typeface="Calibri Light"/>
                <a:ea typeface="Signika Semibold" charset="0"/>
                <a:cs typeface="Signika Semibold" charset="0"/>
              </a:rPr>
              <a:t>2016</a:t>
            </a:r>
            <a:endParaRPr lang="it-IT" b="1" dirty="0">
              <a:solidFill>
                <a:srgbClr val="C72A31"/>
              </a:solidFill>
              <a:latin typeface="Signika Semibold" charset="0"/>
              <a:ea typeface="Signika Semibold" charset="0"/>
              <a:cs typeface="Signika Semibold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9248775" y="5343524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(Fonte dati SIAE – Ufficio Statistica)</a:t>
            </a:r>
            <a:endParaRPr lang="it-IT" sz="1200" i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601664" y="5343524"/>
            <a:ext cx="12477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i="1" dirty="0" smtClean="0"/>
              <a:t>* dati provvisori</a:t>
            </a:r>
            <a:endParaRPr lang="it-IT" sz="1200" b="1" i="1" dirty="0"/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5296826"/>
              </p:ext>
            </p:extLst>
          </p:nvPr>
        </p:nvGraphicFramePr>
        <p:xfrm>
          <a:off x="611189" y="3671949"/>
          <a:ext cx="10999948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0" name="Foglio di lavoro" r:id="rId3" imgW="9610645" imgH="1638313" progId="Excel.Sheet.12">
                  <p:embed/>
                </p:oleObj>
              </mc:Choice>
              <mc:Fallback>
                <p:oleObj name="Foglio di lavoro" r:id="rId3" imgW="9610645" imgH="163831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189" y="3671949"/>
                        <a:ext cx="10999948" cy="163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553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5" name="Segnaposto piè di pagina 18"/>
          <p:cNvSpPr>
            <a:spLocks noGrp="1"/>
          </p:cNvSpPr>
          <p:nvPr>
            <p:ph type="ftr" sz="quarter" idx="4294967295"/>
          </p:nvPr>
        </p:nvSpPr>
        <p:spPr>
          <a:xfrm>
            <a:off x="601664" y="6356350"/>
            <a:ext cx="755173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it-IT" dirty="0"/>
              <a:t>Gennaro Milzi  |  SIAE  Direttore Servizi in Convenzione/Ufficio </a:t>
            </a:r>
            <a:r>
              <a:rPr lang="it-IT" dirty="0" smtClean="0"/>
              <a:t>Statistica</a:t>
            </a:r>
            <a:endParaRPr lang="it-IT" dirty="0"/>
          </a:p>
          <a:p>
            <a:endParaRPr lang="it-IT" dirty="0"/>
          </a:p>
        </p:txBody>
      </p:sp>
      <p:sp>
        <p:nvSpPr>
          <p:cNvPr id="9" name="Sottotitolo 2"/>
          <p:cNvSpPr txBox="1">
            <a:spLocks/>
          </p:cNvSpPr>
          <p:nvPr/>
        </p:nvSpPr>
        <p:spPr>
          <a:xfrm>
            <a:off x="4750130" y="1248010"/>
            <a:ext cx="6780809" cy="922695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dirty="0" smtClean="0"/>
              <a:t>Tutti gli indicatori dello spettacolo primario nel primo semestre 2016 superano in valore assoluto i livelli pre-crisi (1° semestre 2010).</a:t>
            </a:r>
            <a:endParaRPr lang="it-IT" sz="1800" dirty="0" smtClean="0">
              <a:latin typeface="+mj-lt"/>
            </a:endParaRPr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975215"/>
              </p:ext>
            </p:extLst>
          </p:nvPr>
        </p:nvGraphicFramePr>
        <p:xfrm>
          <a:off x="593663" y="2312150"/>
          <a:ext cx="5168962" cy="1793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5" name="Foglio di lavoro" r:id="rId3" imgW="5257723" imgH="1695347" progId="Excel.Sheet.12">
                  <p:embed/>
                </p:oleObj>
              </mc:Choice>
              <mc:Fallback>
                <p:oleObj name="Foglio di lavoro" r:id="rId3" imgW="5257723" imgH="169534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3663" y="2312150"/>
                        <a:ext cx="5168962" cy="17939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itolo 1"/>
          <p:cNvSpPr txBox="1">
            <a:spLocks/>
          </p:cNvSpPr>
          <p:nvPr/>
        </p:nvSpPr>
        <p:spPr>
          <a:xfrm>
            <a:off x="569913" y="1248009"/>
            <a:ext cx="3717079" cy="922696"/>
          </a:xfrm>
          <a:prstGeom prst="rect">
            <a:avLst/>
          </a:prstGeom>
        </p:spPr>
        <p:txBody>
          <a:bodyPr lIns="0" tIns="0" rIns="0" bIns="0" anchor="t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b="1" dirty="0" smtClean="0">
                <a:solidFill>
                  <a:srgbClr val="C72A31"/>
                </a:solidFill>
                <a:latin typeface="Calibri Light"/>
                <a:ea typeface="Signika Semibold" charset="0"/>
                <a:cs typeface="Signika Semibold" charset="0"/>
              </a:rPr>
              <a:t>i dati SIAE del</a:t>
            </a:r>
            <a:br>
              <a:rPr lang="it-IT" sz="3200" b="1" dirty="0" smtClean="0">
                <a:solidFill>
                  <a:srgbClr val="C72A31"/>
                </a:solidFill>
                <a:latin typeface="Calibri Light"/>
                <a:ea typeface="Signika Semibold" charset="0"/>
                <a:cs typeface="Signika Semibold" charset="0"/>
              </a:rPr>
            </a:br>
            <a:r>
              <a:rPr lang="it-IT" sz="3200" b="1" dirty="0" smtClean="0">
                <a:solidFill>
                  <a:srgbClr val="C72A31"/>
                </a:solidFill>
                <a:latin typeface="Calibri Light"/>
                <a:ea typeface="Signika Semibold" charset="0"/>
                <a:cs typeface="Signika Semibold" charset="0"/>
              </a:rPr>
              <a:t>primo semestre 2016</a:t>
            </a:r>
            <a:endParaRPr lang="it-IT" sz="3200" b="1" dirty="0">
              <a:solidFill>
                <a:srgbClr val="C72A31"/>
              </a:solidFill>
              <a:latin typeface="Signika Semibold" charset="0"/>
              <a:ea typeface="Signika Semibold" charset="0"/>
              <a:cs typeface="Signika Semibold" charset="0"/>
            </a:endParaRPr>
          </a:p>
        </p:txBody>
      </p:sp>
      <p:pic>
        <p:nvPicPr>
          <p:cNvPr id="9251" name="Picture 3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7563" y="2312150"/>
            <a:ext cx="5703887" cy="3001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9248775" y="534257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(Fonte dati SIAE – Ufficio Statistica)</a:t>
            </a:r>
            <a:endParaRPr lang="it-IT" sz="1200" i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01664" y="4106126"/>
            <a:ext cx="12477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i="1" dirty="0" smtClean="0"/>
              <a:t>* dati provvisori</a:t>
            </a:r>
            <a:endParaRPr lang="it-IT" sz="1200" b="1" i="1" dirty="0"/>
          </a:p>
        </p:txBody>
      </p:sp>
    </p:spTree>
    <p:extLst>
      <p:ext uri="{BB962C8B-B14F-4D97-AF65-F5344CB8AC3E}">
        <p14:creationId xmlns:p14="http://schemas.microsoft.com/office/powerpoint/2010/main" val="408978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5" name="Segnaposto piè di pagina 18"/>
          <p:cNvSpPr>
            <a:spLocks noGrp="1"/>
          </p:cNvSpPr>
          <p:nvPr>
            <p:ph type="ftr" sz="quarter" idx="4294967295"/>
          </p:nvPr>
        </p:nvSpPr>
        <p:spPr>
          <a:xfrm>
            <a:off x="601664" y="6356350"/>
            <a:ext cx="416083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it-IT" dirty="0"/>
              <a:t>Gennaro Milzi  |  SIAE  Direttore Servizi in Convenzione/Ufficio </a:t>
            </a:r>
            <a:r>
              <a:rPr lang="it-IT" dirty="0" smtClean="0"/>
              <a:t>Statistica</a:t>
            </a:r>
            <a:endParaRPr lang="it-IT" dirty="0"/>
          </a:p>
          <a:p>
            <a:endParaRPr lang="it-IT" dirty="0"/>
          </a:p>
        </p:txBody>
      </p:sp>
      <p:sp>
        <p:nvSpPr>
          <p:cNvPr id="9" name="Sottotitolo 2"/>
          <p:cNvSpPr txBox="1">
            <a:spLocks/>
          </p:cNvSpPr>
          <p:nvPr/>
        </p:nvSpPr>
        <p:spPr>
          <a:xfrm>
            <a:off x="569912" y="2304929"/>
            <a:ext cx="5087938" cy="1333621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dirty="0" smtClean="0"/>
              <a:t>La tabella ed il grafico evidenziano i risultati positivi e l’andamento crescente degli indicatori nei comparti dello Spettacolo Primario, fatta eccezione per il numero </a:t>
            </a:r>
            <a:r>
              <a:rPr lang="it-IT" sz="1800" dirty="0"/>
              <a:t>di </a:t>
            </a:r>
            <a:r>
              <a:rPr lang="it-IT" sz="1800" dirty="0" smtClean="0"/>
              <a:t>ingressi del </a:t>
            </a:r>
            <a:r>
              <a:rPr lang="it-IT" sz="1800" dirty="0"/>
              <a:t>cinema che, tuttavia, </a:t>
            </a:r>
            <a:r>
              <a:rPr lang="it-IT" sz="1800" dirty="0" smtClean="0"/>
              <a:t>si </a:t>
            </a:r>
            <a:r>
              <a:rPr lang="it-IT" sz="1800" dirty="0"/>
              <a:t>è </a:t>
            </a:r>
            <a:r>
              <a:rPr lang="it-IT" sz="1800" dirty="0" smtClean="0"/>
              <a:t>avvicinato </a:t>
            </a:r>
            <a:r>
              <a:rPr lang="it-IT" sz="1800" dirty="0"/>
              <a:t>di </a:t>
            </a:r>
            <a:r>
              <a:rPr lang="it-IT" sz="1800" dirty="0" smtClean="0"/>
              <a:t>molto ai livelli del primo semestre 2010.</a:t>
            </a:r>
            <a:endParaRPr lang="it-IT" sz="1800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569913" y="1271759"/>
            <a:ext cx="3717079" cy="922696"/>
          </a:xfrm>
          <a:prstGeom prst="rect">
            <a:avLst/>
          </a:prstGeom>
        </p:spPr>
        <p:txBody>
          <a:bodyPr lIns="0" tIns="0" rIns="0" bIns="0" anchor="t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b="1" dirty="0" smtClean="0">
                <a:solidFill>
                  <a:srgbClr val="C72A31"/>
                </a:solidFill>
                <a:latin typeface="Calibri Light"/>
                <a:ea typeface="Signika Semibold" charset="0"/>
                <a:cs typeface="Signika Semibold" charset="0"/>
              </a:rPr>
              <a:t>i dati SIAE del</a:t>
            </a:r>
            <a:br>
              <a:rPr lang="it-IT" sz="3200" b="1" dirty="0" smtClean="0">
                <a:solidFill>
                  <a:srgbClr val="C72A31"/>
                </a:solidFill>
                <a:latin typeface="Calibri Light"/>
                <a:ea typeface="Signika Semibold" charset="0"/>
                <a:cs typeface="Signika Semibold" charset="0"/>
              </a:rPr>
            </a:br>
            <a:r>
              <a:rPr lang="it-IT" sz="3200" b="1" dirty="0" smtClean="0">
                <a:solidFill>
                  <a:srgbClr val="C72A31"/>
                </a:solidFill>
                <a:latin typeface="Calibri Light"/>
                <a:ea typeface="Signika Semibold" charset="0"/>
                <a:cs typeface="Signika Semibold" charset="0"/>
              </a:rPr>
              <a:t>primo semestre 2016</a:t>
            </a:r>
            <a:endParaRPr lang="it-IT" sz="3200" b="1" dirty="0">
              <a:solidFill>
                <a:srgbClr val="C72A31"/>
              </a:solidFill>
              <a:latin typeface="Signika Semibold" charset="0"/>
              <a:ea typeface="Signika Semibold" charset="0"/>
              <a:cs typeface="Signika Semibold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8448014" y="6290393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(Fonte dati SIAE – Ufficio Statistica)</a:t>
            </a:r>
            <a:endParaRPr lang="it-IT" sz="1200" i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866739" y="6290393"/>
            <a:ext cx="12477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i="1" dirty="0" smtClean="0"/>
              <a:t>* dati provvisori</a:t>
            </a:r>
            <a:endParaRPr lang="it-IT" sz="1200" b="1" i="1" dirty="0"/>
          </a:p>
        </p:txBody>
      </p:sp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4283802"/>
              </p:ext>
            </p:extLst>
          </p:nvPr>
        </p:nvGraphicFramePr>
        <p:xfrm>
          <a:off x="6000750" y="1080220"/>
          <a:ext cx="474345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9" name="Foglio di lavoro" r:id="rId3" imgW="4743392" imgH="5181729" progId="Excel.Sheet.12">
                  <p:embed/>
                </p:oleObj>
              </mc:Choice>
              <mc:Fallback>
                <p:oleObj name="Foglio di lavoro" r:id="rId3" imgW="4743392" imgH="518172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00750" y="1080220"/>
                        <a:ext cx="4743450" cy="518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68" name="Picture 7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36" y="3590925"/>
            <a:ext cx="5442714" cy="2718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570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5" name="Segnaposto piè di pagina 18"/>
          <p:cNvSpPr>
            <a:spLocks noGrp="1"/>
          </p:cNvSpPr>
          <p:nvPr>
            <p:ph type="ftr" sz="quarter" idx="4294967295"/>
          </p:nvPr>
        </p:nvSpPr>
        <p:spPr>
          <a:xfrm>
            <a:off x="601665" y="6356350"/>
            <a:ext cx="400843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it-IT" dirty="0"/>
              <a:t>Gennaro Milzi  |  SIAE  Direttore Servizi in Convenzione/Ufficio </a:t>
            </a:r>
            <a:r>
              <a:rPr lang="it-IT" dirty="0" smtClean="0"/>
              <a:t>Statistica</a:t>
            </a:r>
            <a:endParaRPr lang="it-IT" dirty="0"/>
          </a:p>
          <a:p>
            <a:endParaRPr lang="it-IT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569913" y="1147934"/>
            <a:ext cx="3717079" cy="922696"/>
          </a:xfrm>
          <a:prstGeom prst="rect">
            <a:avLst/>
          </a:prstGeom>
        </p:spPr>
        <p:txBody>
          <a:bodyPr lIns="0" tIns="0" rIns="0" bIns="0" anchor="t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b="1" dirty="0" smtClean="0">
                <a:solidFill>
                  <a:srgbClr val="C72A31"/>
                </a:solidFill>
                <a:latin typeface="Calibri Light"/>
                <a:ea typeface="Signika Semibold" charset="0"/>
                <a:cs typeface="Signika Semibold" charset="0"/>
              </a:rPr>
              <a:t>i dati SIAE del</a:t>
            </a:r>
            <a:br>
              <a:rPr lang="it-IT" sz="3200" b="1" dirty="0" smtClean="0">
                <a:solidFill>
                  <a:srgbClr val="C72A31"/>
                </a:solidFill>
                <a:latin typeface="Calibri Light"/>
                <a:ea typeface="Signika Semibold" charset="0"/>
                <a:cs typeface="Signika Semibold" charset="0"/>
              </a:rPr>
            </a:br>
            <a:r>
              <a:rPr lang="it-IT" sz="3200" b="1" dirty="0" smtClean="0">
                <a:solidFill>
                  <a:srgbClr val="C72A31"/>
                </a:solidFill>
                <a:latin typeface="Calibri Light"/>
                <a:ea typeface="Signika Semibold" charset="0"/>
                <a:cs typeface="Signika Semibold" charset="0"/>
              </a:rPr>
              <a:t>primo semestre 2016</a:t>
            </a:r>
            <a:endParaRPr lang="it-IT" sz="3200" b="1" dirty="0">
              <a:solidFill>
                <a:srgbClr val="C72A31"/>
              </a:solidFill>
              <a:latin typeface="Signika Semibold" charset="0"/>
              <a:ea typeface="Signika Semibold" charset="0"/>
              <a:cs typeface="Signika Semibold" charset="0"/>
            </a:endParaRPr>
          </a:p>
        </p:txBody>
      </p:sp>
      <p:sp>
        <p:nvSpPr>
          <p:cNvPr id="12" name="Sottotitolo 2"/>
          <p:cNvSpPr txBox="1">
            <a:spLocks/>
          </p:cNvSpPr>
          <p:nvPr/>
        </p:nvSpPr>
        <p:spPr>
          <a:xfrm>
            <a:off x="567937" y="2197803"/>
            <a:ext cx="4718438" cy="104069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dirty="0"/>
              <a:t>R</a:t>
            </a:r>
            <a:r>
              <a:rPr lang="it-IT" sz="1800" dirty="0" smtClean="0"/>
              <a:t>ispetto </a:t>
            </a:r>
            <a:r>
              <a:rPr lang="it-IT" sz="1800" dirty="0"/>
              <a:t>al 1° semestre 2010, le migliori performance </a:t>
            </a:r>
            <a:r>
              <a:rPr lang="it-IT" sz="1800" dirty="0" smtClean="0"/>
              <a:t>nello Spettacolo Primario, in termini di ingressi, le </a:t>
            </a:r>
            <a:r>
              <a:rPr lang="it-IT" sz="1800" dirty="0"/>
              <a:t>hanno </a:t>
            </a:r>
            <a:r>
              <a:rPr lang="it-IT" sz="1800" dirty="0" smtClean="0"/>
              <a:t>realizzate i </a:t>
            </a:r>
            <a:r>
              <a:rPr lang="it-IT" sz="1800" dirty="0"/>
              <a:t>piccoli comuni che sono apparsi i più reattivi al </a:t>
            </a:r>
            <a:r>
              <a:rPr lang="it-IT" sz="1800" dirty="0" smtClean="0"/>
              <a:t>cambiamento.</a:t>
            </a:r>
            <a:endParaRPr lang="it-IT" sz="18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7800975" y="6327899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 smtClean="0"/>
              <a:t>(Fonte dati SIAE – Ufficio Statistica)</a:t>
            </a:r>
            <a:endParaRPr lang="it-IT" sz="1200" i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410200" y="6327899"/>
            <a:ext cx="12477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i="1" dirty="0" smtClean="0"/>
              <a:t>* dati provvisori</a:t>
            </a:r>
            <a:endParaRPr lang="it-IT" sz="1200" b="1" i="1" dirty="0"/>
          </a:p>
        </p:txBody>
      </p:sp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6427424"/>
              </p:ext>
            </p:extLst>
          </p:nvPr>
        </p:nvGraphicFramePr>
        <p:xfrm>
          <a:off x="5433023" y="1023332"/>
          <a:ext cx="6144614" cy="5304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Foglio di lavoro" r:id="rId3" imgW="6200842" imgH="5353101" progId="Excel.Sheet.12">
                  <p:embed/>
                </p:oleObj>
              </mc:Choice>
              <mc:Fallback>
                <p:oleObj name="Foglio di lavoro" r:id="rId3" imgW="6200842" imgH="535310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33023" y="1023332"/>
                        <a:ext cx="6144614" cy="53045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10" y="3238500"/>
            <a:ext cx="4741915" cy="3137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946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2616101712"/>
              </p:ext>
            </p:extLst>
          </p:nvPr>
        </p:nvGraphicFramePr>
        <p:xfrm>
          <a:off x="1038224" y="2095501"/>
          <a:ext cx="10248901" cy="3952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5" name="Segnaposto piè di pagina 18"/>
          <p:cNvSpPr>
            <a:spLocks noGrp="1"/>
          </p:cNvSpPr>
          <p:nvPr>
            <p:ph type="ftr" sz="quarter" idx="4294967295"/>
          </p:nvPr>
        </p:nvSpPr>
        <p:spPr>
          <a:xfrm>
            <a:off x="601664" y="6356350"/>
            <a:ext cx="755173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Gennaro Milzi  </a:t>
            </a:r>
            <a:r>
              <a:rPr lang="it-IT" dirty="0"/>
              <a:t>|  SIAE  Direttore Servizi in Convenzione/Ufficio </a:t>
            </a:r>
            <a:r>
              <a:rPr lang="it-IT" dirty="0" smtClean="0"/>
              <a:t>Statistica</a:t>
            </a:r>
            <a:endParaRPr lang="it-IT" dirty="0"/>
          </a:p>
          <a:p>
            <a:endParaRPr lang="it-IT" dirty="0"/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478295"/>
            <a:ext cx="4380614" cy="61720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b="1" dirty="0" smtClean="0">
                <a:solidFill>
                  <a:srgbClr val="C72A31"/>
                </a:solidFill>
                <a:latin typeface="Calibri Light"/>
                <a:ea typeface="Signika Semibold" charset="0"/>
                <a:cs typeface="Signika Semibold" charset="0"/>
              </a:rPr>
              <a:t>i dati SIAE: sintesi</a:t>
            </a:r>
            <a:endParaRPr lang="it-IT" b="1" dirty="0">
              <a:solidFill>
                <a:srgbClr val="C72A31"/>
              </a:solidFill>
              <a:latin typeface="Signika Semibold" charset="0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98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1752</TotalTime>
  <Words>435</Words>
  <Application>Microsoft Office PowerPoint</Application>
  <PresentationFormat>Personalizzato</PresentationFormat>
  <Paragraphs>48</Paragraphs>
  <Slides>7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9" baseType="lpstr">
      <vt:lpstr>Personalizza struttura</vt:lpstr>
      <vt:lpstr>Foglio di lavoro</vt:lpstr>
      <vt:lpstr>L’ITALIA CREATIVA L’analisi SIAE sull’industria della cultura e della creatività </vt:lpstr>
      <vt:lpstr>i dati SIAE del 2015</vt:lpstr>
      <vt:lpstr>i dati SIAE del primo semestre 2016</vt:lpstr>
      <vt:lpstr>Presentazione standard di PowerPoint</vt:lpstr>
      <vt:lpstr>Presentazione standard di PowerPoint</vt:lpstr>
      <vt:lpstr>Presentazione standard di PowerPoint</vt:lpstr>
      <vt:lpstr>i dati SIAE: sintesi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Federica Navarra</cp:lastModifiedBy>
  <cp:revision>118</cp:revision>
  <cp:lastPrinted>2016-09-21T15:13:00Z</cp:lastPrinted>
  <dcterms:created xsi:type="dcterms:W3CDTF">2016-03-11T16:10:26Z</dcterms:created>
  <dcterms:modified xsi:type="dcterms:W3CDTF">2016-09-27T14:49:03Z</dcterms:modified>
</cp:coreProperties>
</file>