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1"/>
  </p:notesMasterIdLst>
  <p:sldIdLst>
    <p:sldId id="256" r:id="rId3"/>
    <p:sldId id="257" r:id="rId4"/>
    <p:sldId id="300" r:id="rId5"/>
    <p:sldId id="299" r:id="rId6"/>
    <p:sldId id="308" r:id="rId7"/>
    <p:sldId id="318" r:id="rId8"/>
    <p:sldId id="277" r:id="rId9"/>
    <p:sldId id="306" r:id="rId10"/>
    <p:sldId id="325" r:id="rId11"/>
    <p:sldId id="278" r:id="rId12"/>
    <p:sldId id="307" r:id="rId13"/>
    <p:sldId id="329" r:id="rId14"/>
    <p:sldId id="271" r:id="rId15"/>
    <p:sldId id="294" r:id="rId16"/>
    <p:sldId id="310" r:id="rId17"/>
    <p:sldId id="327" r:id="rId18"/>
    <p:sldId id="298" r:id="rId19"/>
    <p:sldId id="296" r:id="rId20"/>
    <p:sldId id="297" r:id="rId21"/>
    <p:sldId id="322" r:id="rId22"/>
    <p:sldId id="330" r:id="rId23"/>
    <p:sldId id="331" r:id="rId24"/>
    <p:sldId id="332" r:id="rId25"/>
    <p:sldId id="333" r:id="rId26"/>
    <p:sldId id="334" r:id="rId27"/>
    <p:sldId id="335" r:id="rId28"/>
    <p:sldId id="320" r:id="rId29"/>
    <p:sldId id="336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2A31"/>
    <a:srgbClr val="DA30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803" autoAdjust="0"/>
  </p:normalViewPr>
  <p:slideViewPr>
    <p:cSldViewPr snapToGrid="0" snapToObjects="1">
      <p:cViewPr>
        <p:scale>
          <a:sx n="75" d="100"/>
          <a:sy n="75" d="100"/>
        </p:scale>
        <p:origin x="990" y="168"/>
      </p:cViewPr>
      <p:guideLst>
        <p:guide orient="horz" pos="4081"/>
        <p:guide pos="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RAVA\statistiche%20per%20le%20politiche%20di%20sviluppo%20e%20coesione\Convenzioni\Convenzione_2010-2015\C%20-%20Cartelle%20personali\Alessandro\Evento_90anni_cultura\consumi%20e%20partecipazione%20culturale\consumi_famiglie_1970-201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caramis\AppData\Local\Microsoft\Windows\Temporary%20Internet%20Files\Content.IE5\LP2KZXMX\Indice_sintetic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RAVA\statistiche%20per%20le%20politiche%20di%20sviluppo%20e%20coesione\Convenzioni\Convenzione_2010-2015\C%20-%20Cartelle%20personali\Alessandro\Evento_90anni_cultura\consumi%20e%20partecipazione%20culturale\Serie_storica_fruizione_fuori_casa_web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caramis\Desktop\Copia%20di%20Matrice%20Indicatori%20Unesco_20_09_2016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Office_Excel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caramis\Desktop\prova%20gen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caramis\Desktop\prova%20gen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arosio\AROSIO\Presidente\90%20ANNI\MANTOVA\prova%20gen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caramis\Desktop\Copia%20di%20Matrice%20Indicatori%20Unesco_20_09_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esktop\MANTOVA\90%20Mantova_26%20sett\Matrice%20Indicatori%20Unesco_14_09_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caramis\Desktop\Indicatori%20Unesco_26_09_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esktop\MANTOVA\90%20Mantova_26%20sett\Matrice%20Indicatori%20Unesco_14_09_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esktop\MANTOVA\90%20Mantova_26%20sett\Matrice%20Indicatori%20Unesco_14_09_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caramis\AppData\Local\Microsoft\Windows\Temporary%20Internet%20Files\Content.IE5\LP2KZXMX\Indice_sintetic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caramis\AppData\Local\Microsoft\Windows\Temporary%20Internet%20Files\Content.IE5\LP2KZXMX\Indice_sintet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it-IT" sz="1050" b="1" i="0" baseline="0" dirty="0" smtClean="0">
                <a:effectLst/>
                <a:latin typeface="Arial" pitchFamily="34" charset="0"/>
                <a:cs typeface="Arial" pitchFamily="34" charset="0"/>
              </a:rPr>
              <a:t>Spesa per ricreazione </a:t>
            </a:r>
            <a:r>
              <a:rPr lang="it-IT" sz="1050" b="1" i="0" baseline="0" dirty="0">
                <a:effectLst/>
                <a:latin typeface="Arial" pitchFamily="34" charset="0"/>
                <a:cs typeface="Arial" pitchFamily="34" charset="0"/>
              </a:rPr>
              <a:t>e cultura, </a:t>
            </a:r>
            <a:r>
              <a:rPr lang="it-IT" sz="1050" b="1" i="0" baseline="0" dirty="0" smtClean="0">
                <a:effectLst/>
                <a:latin typeface="Arial" pitchFamily="34" charset="0"/>
                <a:cs typeface="Arial" pitchFamily="34" charset="0"/>
              </a:rPr>
              <a:t>comunicazioni</a:t>
            </a:r>
            <a:r>
              <a:rPr lang="it-IT" sz="1050" b="1" i="0" baseline="0" dirty="0">
                <a:effectLst/>
                <a:latin typeface="Arial" pitchFamily="34" charset="0"/>
                <a:cs typeface="Arial" pitchFamily="34" charset="0"/>
              </a:rPr>
              <a:t>, alberghi e ristoranti e </a:t>
            </a:r>
            <a:r>
              <a:rPr lang="it-IT" sz="1050" b="1" i="0" baseline="0" dirty="0" smtClean="0">
                <a:effectLst/>
                <a:latin typeface="Arial" pitchFamily="34" charset="0"/>
                <a:cs typeface="Arial" pitchFamily="34" charset="0"/>
              </a:rPr>
              <a:t>in </a:t>
            </a:r>
            <a:r>
              <a:rPr lang="it-IT" sz="1050" b="1" i="0" baseline="0" dirty="0">
                <a:effectLst/>
                <a:latin typeface="Arial" pitchFamily="34" charset="0"/>
                <a:cs typeface="Arial" pitchFamily="34" charset="0"/>
              </a:rPr>
              <a:t>totale </a:t>
            </a:r>
            <a:r>
              <a:rPr lang="it-IT" sz="1050" b="1" i="0" baseline="0" dirty="0" smtClean="0">
                <a:effectLst/>
                <a:latin typeface="Arial" pitchFamily="34" charset="0"/>
                <a:cs typeface="Arial" pitchFamily="34" charset="0"/>
              </a:rPr>
              <a:t> (1970 = 100)</a:t>
            </a:r>
            <a:endParaRPr lang="it-IT" sz="1050" b="1" dirty="0">
              <a:effectLst/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5.8453669823143782E-2"/>
          <c:y val="0"/>
        </c:manualLayout>
      </c:layout>
    </c:title>
    <c:plotArea>
      <c:layout>
        <c:manualLayout>
          <c:layoutTarget val="inner"/>
          <c:xMode val="edge"/>
          <c:yMode val="edge"/>
          <c:x val="5.1730620151973918E-2"/>
          <c:y val="0.16253561042939557"/>
          <c:w val="0.73772826581034912"/>
          <c:h val="0.6922931218373195"/>
        </c:manualLayout>
      </c:layout>
      <c:lineChart>
        <c:grouping val="standard"/>
        <c:ser>
          <c:idx val="0"/>
          <c:order val="0"/>
          <c:tx>
            <c:strRef>
              <c:f>'serie1970-2010'!$A$13</c:f>
              <c:strCache>
                <c:ptCount val="1"/>
                <c:pt idx="0">
                  <c:v>ricreazione e cultura</c:v>
                </c:pt>
              </c:strCache>
            </c:strRef>
          </c:tx>
          <c:spPr>
            <a:ln w="25400"/>
          </c:spPr>
          <c:cat>
            <c:strRef>
              <c:f>'serie1970-2010'!$B$12:$AP$12</c:f>
              <c:strCach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strCache>
            </c:strRef>
          </c:cat>
          <c:val>
            <c:numRef>
              <c:f>'serie1970-2010'!$B$13:$AP$13</c:f>
              <c:numCache>
                <c:formatCode>0.00</c:formatCode>
                <c:ptCount val="41"/>
                <c:pt idx="0">
                  <c:v>100</c:v>
                </c:pt>
                <c:pt idx="1">
                  <c:v>101.22639380031572</c:v>
                </c:pt>
                <c:pt idx="2">
                  <c:v>103.48926833586573</c:v>
                </c:pt>
                <c:pt idx="3">
                  <c:v>113.68230171772937</c:v>
                </c:pt>
                <c:pt idx="4">
                  <c:v>116.25768708934491</c:v>
                </c:pt>
                <c:pt idx="5">
                  <c:v>118.95169786632034</c:v>
                </c:pt>
                <c:pt idx="6">
                  <c:v>130.45774196337339</c:v>
                </c:pt>
                <c:pt idx="7">
                  <c:v>145.86281100471444</c:v>
                </c:pt>
                <c:pt idx="8">
                  <c:v>157.44654655953607</c:v>
                </c:pt>
                <c:pt idx="9">
                  <c:v>170.01369801758293</c:v>
                </c:pt>
                <c:pt idx="10">
                  <c:v>180.44609967722383</c:v>
                </c:pt>
                <c:pt idx="11">
                  <c:v>184.52735226570752</c:v>
                </c:pt>
                <c:pt idx="12">
                  <c:v>185.5074625435185</c:v>
                </c:pt>
                <c:pt idx="13">
                  <c:v>182.65679144985475</c:v>
                </c:pt>
                <c:pt idx="14">
                  <c:v>192.94440789490559</c:v>
                </c:pt>
                <c:pt idx="15">
                  <c:v>200.04218438604377</c:v>
                </c:pt>
                <c:pt idx="16">
                  <c:v>209.36833298741587</c:v>
                </c:pt>
                <c:pt idx="17">
                  <c:v>213.53300038096825</c:v>
                </c:pt>
                <c:pt idx="18">
                  <c:v>228.62102869660791</c:v>
                </c:pt>
                <c:pt idx="19">
                  <c:v>244.89658452125784</c:v>
                </c:pt>
                <c:pt idx="20">
                  <c:v>248.5937328471644</c:v>
                </c:pt>
                <c:pt idx="21">
                  <c:v>250.55927521831055</c:v>
                </c:pt>
                <c:pt idx="22">
                  <c:v>253.15815521171751</c:v>
                </c:pt>
                <c:pt idx="23">
                  <c:v>247.5156667520701</c:v>
                </c:pt>
                <c:pt idx="24">
                  <c:v>253.65211978941861</c:v>
                </c:pt>
                <c:pt idx="25">
                  <c:v>258.1335703392067</c:v>
                </c:pt>
                <c:pt idx="26">
                  <c:v>267.63013170558054</c:v>
                </c:pt>
                <c:pt idx="27">
                  <c:v>277.86706822643708</c:v>
                </c:pt>
                <c:pt idx="28">
                  <c:v>288.30965481954962</c:v>
                </c:pt>
                <c:pt idx="29">
                  <c:v>302.31300007811365</c:v>
                </c:pt>
                <c:pt idx="30">
                  <c:v>322.20980099809054</c:v>
                </c:pt>
                <c:pt idx="31">
                  <c:v>320.37842578875598</c:v>
                </c:pt>
                <c:pt idx="32">
                  <c:v>317.73720456564229</c:v>
                </c:pt>
                <c:pt idx="33">
                  <c:v>319.31897393199421</c:v>
                </c:pt>
                <c:pt idx="34">
                  <c:v>331.67782139481841</c:v>
                </c:pt>
                <c:pt idx="35">
                  <c:v>326.58097828400764</c:v>
                </c:pt>
                <c:pt idx="36">
                  <c:v>339.56323495707761</c:v>
                </c:pt>
                <c:pt idx="37">
                  <c:v>349.61206247920467</c:v>
                </c:pt>
                <c:pt idx="38">
                  <c:v>347.77163199292374</c:v>
                </c:pt>
                <c:pt idx="39">
                  <c:v>338.88112448849444</c:v>
                </c:pt>
                <c:pt idx="40">
                  <c:v>353.62418534608025</c:v>
                </c:pt>
              </c:numCache>
            </c:numRef>
          </c:val>
        </c:ser>
        <c:ser>
          <c:idx val="1"/>
          <c:order val="1"/>
          <c:tx>
            <c:strRef>
              <c:f>'serie1970-2010'!$A$14</c:f>
              <c:strCache>
                <c:ptCount val="1"/>
                <c:pt idx="0">
                  <c:v>comunicazioni</c:v>
                </c:pt>
              </c:strCache>
            </c:strRef>
          </c:tx>
          <c:cat>
            <c:strRef>
              <c:f>'serie1970-2010'!$B$12:$AP$12</c:f>
              <c:strCach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strCache>
            </c:strRef>
          </c:cat>
          <c:val>
            <c:numRef>
              <c:f>'serie1970-2010'!$B$14:$AP$14</c:f>
              <c:numCache>
                <c:formatCode>0.00</c:formatCode>
                <c:ptCount val="41"/>
                <c:pt idx="0">
                  <c:v>100</c:v>
                </c:pt>
                <c:pt idx="1">
                  <c:v>100.65708418890947</c:v>
                </c:pt>
                <c:pt idx="2">
                  <c:v>109.69536419666399</c:v>
                </c:pt>
                <c:pt idx="3">
                  <c:v>117.18985894680731</c:v>
                </c:pt>
                <c:pt idx="4">
                  <c:v>103.71758937140112</c:v>
                </c:pt>
                <c:pt idx="5">
                  <c:v>129.08585733038441</c:v>
                </c:pt>
                <c:pt idx="6">
                  <c:v>156.25093172582152</c:v>
                </c:pt>
                <c:pt idx="7">
                  <c:v>161.29467397386142</c:v>
                </c:pt>
                <c:pt idx="8">
                  <c:v>134.26442511349921</c:v>
                </c:pt>
                <c:pt idx="9">
                  <c:v>127.25362828674626</c:v>
                </c:pt>
                <c:pt idx="10">
                  <c:v>135.04037180374138</c:v>
                </c:pt>
                <c:pt idx="11">
                  <c:v>151.15536084044837</c:v>
                </c:pt>
                <c:pt idx="12">
                  <c:v>140.7076187810255</c:v>
                </c:pt>
                <c:pt idx="13">
                  <c:v>145.30353444474918</c:v>
                </c:pt>
                <c:pt idx="14">
                  <c:v>161.5330080684063</c:v>
                </c:pt>
                <c:pt idx="15">
                  <c:v>175.74795131436315</c:v>
                </c:pt>
                <c:pt idx="16">
                  <c:v>190.2573909109224</c:v>
                </c:pt>
                <c:pt idx="17">
                  <c:v>199.71402957551851</c:v>
                </c:pt>
                <c:pt idx="18">
                  <c:v>209.26362360009435</c:v>
                </c:pt>
                <c:pt idx="19">
                  <c:v>222.78791447083779</c:v>
                </c:pt>
                <c:pt idx="20">
                  <c:v>234.79598312045547</c:v>
                </c:pt>
                <c:pt idx="21">
                  <c:v>254.33566720650839</c:v>
                </c:pt>
                <c:pt idx="22">
                  <c:v>275.5735569748764</c:v>
                </c:pt>
                <c:pt idx="23">
                  <c:v>274.52489340907425</c:v>
                </c:pt>
                <c:pt idx="24">
                  <c:v>300.95870107716229</c:v>
                </c:pt>
                <c:pt idx="25">
                  <c:v>332.55141039366708</c:v>
                </c:pt>
                <c:pt idx="26">
                  <c:v>375.86814778113069</c:v>
                </c:pt>
                <c:pt idx="27">
                  <c:v>419.38079291876636</c:v>
                </c:pt>
                <c:pt idx="28">
                  <c:v>470.69067993782846</c:v>
                </c:pt>
                <c:pt idx="29">
                  <c:v>553.92374200452252</c:v>
                </c:pt>
                <c:pt idx="30">
                  <c:v>642.02472943255418</c:v>
                </c:pt>
                <c:pt idx="31">
                  <c:v>699.52305957373358</c:v>
                </c:pt>
                <c:pt idx="32">
                  <c:v>738.6411142332704</c:v>
                </c:pt>
                <c:pt idx="33">
                  <c:v>779.46042891467948</c:v>
                </c:pt>
                <c:pt idx="34">
                  <c:v>877.26277122238855</c:v>
                </c:pt>
                <c:pt idx="35">
                  <c:v>944.80803684988302</c:v>
                </c:pt>
                <c:pt idx="36">
                  <c:v>1005.2882872874005</c:v>
                </c:pt>
                <c:pt idx="37">
                  <c:v>1105.417981237098</c:v>
                </c:pt>
                <c:pt idx="38">
                  <c:v>1144.408384694304</c:v>
                </c:pt>
                <c:pt idx="39">
                  <c:v>1090.9458720374057</c:v>
                </c:pt>
                <c:pt idx="40">
                  <c:v>1127.6360969891875</c:v>
                </c:pt>
              </c:numCache>
            </c:numRef>
          </c:val>
        </c:ser>
        <c:ser>
          <c:idx val="2"/>
          <c:order val="2"/>
          <c:tx>
            <c:strRef>
              <c:f>'serie1970-2010'!$A$15</c:f>
              <c:strCache>
                <c:ptCount val="1"/>
                <c:pt idx="0">
                  <c:v>alberghi e ristoranti</c:v>
                </c:pt>
              </c:strCache>
            </c:strRef>
          </c:tx>
          <c:cat>
            <c:strRef>
              <c:f>'serie1970-2010'!$B$12:$AP$12</c:f>
              <c:strCach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strCache>
            </c:strRef>
          </c:cat>
          <c:val>
            <c:numRef>
              <c:f>'serie1970-2010'!$B$15:$AP$15</c:f>
              <c:numCache>
                <c:formatCode>0.00</c:formatCode>
                <c:ptCount val="41"/>
                <c:pt idx="0">
                  <c:v>100</c:v>
                </c:pt>
                <c:pt idx="1">
                  <c:v>105.74712643753845</c:v>
                </c:pt>
                <c:pt idx="2">
                  <c:v>107.98032198818363</c:v>
                </c:pt>
                <c:pt idx="3">
                  <c:v>111.87961139247503</c:v>
                </c:pt>
                <c:pt idx="4">
                  <c:v>118.16712552407904</c:v>
                </c:pt>
                <c:pt idx="5">
                  <c:v>125.36727295629078</c:v>
                </c:pt>
                <c:pt idx="6">
                  <c:v>128.98033151302923</c:v>
                </c:pt>
                <c:pt idx="7">
                  <c:v>132.83648394318348</c:v>
                </c:pt>
                <c:pt idx="8">
                  <c:v>136.25617050726541</c:v>
                </c:pt>
                <c:pt idx="9">
                  <c:v>146.87596922019605</c:v>
                </c:pt>
                <c:pt idx="10">
                  <c:v>151.00317177547916</c:v>
                </c:pt>
                <c:pt idx="11">
                  <c:v>155.78263307604755</c:v>
                </c:pt>
                <c:pt idx="12">
                  <c:v>164.49570857572894</c:v>
                </c:pt>
                <c:pt idx="13">
                  <c:v>163.05498738084836</c:v>
                </c:pt>
                <c:pt idx="14">
                  <c:v>164.80808432261523</c:v>
                </c:pt>
                <c:pt idx="15">
                  <c:v>163.11549971714965</c:v>
                </c:pt>
                <c:pt idx="16">
                  <c:v>166.22212747351989</c:v>
                </c:pt>
                <c:pt idx="17">
                  <c:v>173.6366044989237</c:v>
                </c:pt>
                <c:pt idx="18">
                  <c:v>177.10434841022894</c:v>
                </c:pt>
                <c:pt idx="19">
                  <c:v>179.09888617351734</c:v>
                </c:pt>
                <c:pt idx="20">
                  <c:v>181.63400286226511</c:v>
                </c:pt>
                <c:pt idx="21">
                  <c:v>187.54173832000347</c:v>
                </c:pt>
                <c:pt idx="22">
                  <c:v>185.67641079980064</c:v>
                </c:pt>
                <c:pt idx="23">
                  <c:v>183.9523656401563</c:v>
                </c:pt>
                <c:pt idx="24">
                  <c:v>192.12722930398064</c:v>
                </c:pt>
                <c:pt idx="25">
                  <c:v>197.80638637520568</c:v>
                </c:pt>
                <c:pt idx="26">
                  <c:v>202.65896422441816</c:v>
                </c:pt>
                <c:pt idx="27">
                  <c:v>206.39942854560667</c:v>
                </c:pt>
                <c:pt idx="28">
                  <c:v>212.6560371049714</c:v>
                </c:pt>
                <c:pt idx="29">
                  <c:v>219.1243039112837</c:v>
                </c:pt>
                <c:pt idx="30">
                  <c:v>238.1495357766797</c:v>
                </c:pt>
                <c:pt idx="31">
                  <c:v>244.03552415477236</c:v>
                </c:pt>
                <c:pt idx="32">
                  <c:v>239.93167855187076</c:v>
                </c:pt>
                <c:pt idx="33">
                  <c:v>238.07331236576738</c:v>
                </c:pt>
                <c:pt idx="34">
                  <c:v>240.45057077505732</c:v>
                </c:pt>
                <c:pt idx="35">
                  <c:v>242.11261581081428</c:v>
                </c:pt>
                <c:pt idx="36">
                  <c:v>249.68685432467498</c:v>
                </c:pt>
                <c:pt idx="37">
                  <c:v>255.18484414167469</c:v>
                </c:pt>
                <c:pt idx="38">
                  <c:v>254.62212282709166</c:v>
                </c:pt>
                <c:pt idx="39">
                  <c:v>249.28226752460691</c:v>
                </c:pt>
                <c:pt idx="40">
                  <c:v>251.5285774204475</c:v>
                </c:pt>
              </c:numCache>
            </c:numRef>
          </c:val>
        </c:ser>
        <c:ser>
          <c:idx val="3"/>
          <c:order val="3"/>
          <c:tx>
            <c:strRef>
              <c:f>'serie1970-2010'!$A$16</c:f>
              <c:strCache>
                <c:ptCount val="1"/>
                <c:pt idx="0">
                  <c:v>totale sul territorio economico</c:v>
                </c:pt>
              </c:strCache>
            </c:strRef>
          </c:tx>
          <c:cat>
            <c:strRef>
              <c:f>'serie1970-2010'!$B$12:$AP$12</c:f>
              <c:strCach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strCache>
            </c:strRef>
          </c:cat>
          <c:val>
            <c:numRef>
              <c:f>'serie1970-2010'!$B$16:$AP$16</c:f>
              <c:numCache>
                <c:formatCode>0.00</c:formatCode>
                <c:ptCount val="41"/>
                <c:pt idx="0">
                  <c:v>100</c:v>
                </c:pt>
                <c:pt idx="1">
                  <c:v>103.83447173725735</c:v>
                </c:pt>
                <c:pt idx="2">
                  <c:v>107.63617794463423</c:v>
                </c:pt>
                <c:pt idx="3">
                  <c:v>113.8632804165334</c:v>
                </c:pt>
                <c:pt idx="4">
                  <c:v>117.25516673742642</c:v>
                </c:pt>
                <c:pt idx="5">
                  <c:v>117.75088134282856</c:v>
                </c:pt>
                <c:pt idx="6">
                  <c:v>123.18767753330316</c:v>
                </c:pt>
                <c:pt idx="7">
                  <c:v>127.84872595826957</c:v>
                </c:pt>
                <c:pt idx="8">
                  <c:v>131.54042892551939</c:v>
                </c:pt>
                <c:pt idx="9">
                  <c:v>140.63340693538481</c:v>
                </c:pt>
                <c:pt idx="10">
                  <c:v>148.23005361693333</c:v>
                </c:pt>
                <c:pt idx="11">
                  <c:v>150.3668153825335</c:v>
                </c:pt>
                <c:pt idx="12">
                  <c:v>152.33645106849877</c:v>
                </c:pt>
                <c:pt idx="13">
                  <c:v>152.28496756370711</c:v>
                </c:pt>
                <c:pt idx="14">
                  <c:v>156.45087107713141</c:v>
                </c:pt>
                <c:pt idx="15">
                  <c:v>160.84012489484189</c:v>
                </c:pt>
                <c:pt idx="16">
                  <c:v>166.23166647398477</c:v>
                </c:pt>
                <c:pt idx="17">
                  <c:v>171.96365270331009</c:v>
                </c:pt>
                <c:pt idx="18">
                  <c:v>178.45480585043032</c:v>
                </c:pt>
                <c:pt idx="19">
                  <c:v>185.09916602528961</c:v>
                </c:pt>
                <c:pt idx="20">
                  <c:v>188.82966482598835</c:v>
                </c:pt>
                <c:pt idx="21">
                  <c:v>194.07626001681052</c:v>
                </c:pt>
                <c:pt idx="22">
                  <c:v>196.96679530531685</c:v>
                </c:pt>
                <c:pt idx="23">
                  <c:v>192.73514721263899</c:v>
                </c:pt>
                <c:pt idx="24">
                  <c:v>196.76426724903058</c:v>
                </c:pt>
                <c:pt idx="25">
                  <c:v>200.6378344734652</c:v>
                </c:pt>
                <c:pt idx="26">
                  <c:v>201.8781677712409</c:v>
                </c:pt>
                <c:pt idx="27">
                  <c:v>208.39539513323354</c:v>
                </c:pt>
                <c:pt idx="28">
                  <c:v>215.21633025502842</c:v>
                </c:pt>
                <c:pt idx="29">
                  <c:v>220.47879106516754</c:v>
                </c:pt>
                <c:pt idx="30">
                  <c:v>226.46136199617254</c:v>
                </c:pt>
                <c:pt idx="31">
                  <c:v>227.58674810820173</c:v>
                </c:pt>
                <c:pt idx="32">
                  <c:v>227.34388763240568</c:v>
                </c:pt>
                <c:pt idx="33">
                  <c:v>228.73136561824379</c:v>
                </c:pt>
                <c:pt idx="34">
                  <c:v>230.76582878208421</c:v>
                </c:pt>
                <c:pt idx="35">
                  <c:v>233.01700555113496</c:v>
                </c:pt>
                <c:pt idx="36">
                  <c:v>236.23658539077908</c:v>
                </c:pt>
                <c:pt idx="37">
                  <c:v>238.51407289353418</c:v>
                </c:pt>
                <c:pt idx="38">
                  <c:v>236.16788308997002</c:v>
                </c:pt>
                <c:pt idx="39">
                  <c:v>231.39539771711287</c:v>
                </c:pt>
                <c:pt idx="40">
                  <c:v>233.78236925094004</c:v>
                </c:pt>
              </c:numCache>
            </c:numRef>
          </c:val>
        </c:ser>
        <c:marker val="1"/>
        <c:axId val="55113984"/>
        <c:axId val="55644160"/>
      </c:lineChart>
      <c:catAx>
        <c:axId val="55113984"/>
        <c:scaling>
          <c:orientation val="minMax"/>
        </c:scaling>
        <c:axPos val="b"/>
        <c:majorTickMark val="none"/>
        <c:tickLblPos val="nextTo"/>
        <c:crossAx val="55644160"/>
        <c:crosses val="autoZero"/>
        <c:auto val="1"/>
        <c:lblAlgn val="ctr"/>
        <c:lblOffset val="100"/>
      </c:catAx>
      <c:valAx>
        <c:axId val="55644160"/>
        <c:scaling>
          <c:orientation val="minMax"/>
          <c:max val="1200"/>
        </c:scaling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none"/>
        <c:tickLblPos val="nextTo"/>
        <c:spPr>
          <a:ln w="9525">
            <a:noFill/>
          </a:ln>
        </c:spPr>
        <c:crossAx val="55113984"/>
        <c:crosses val="autoZero"/>
        <c:crossBetween val="between"/>
        <c:majorUnit val="100"/>
        <c:minorUnit val="50"/>
      </c:valAx>
    </c:plotArea>
    <c:legend>
      <c:legendPos val="b"/>
      <c:layout>
        <c:manualLayout>
          <c:xMode val="edge"/>
          <c:yMode val="edge"/>
          <c:x val="0.77355209632154021"/>
          <c:y val="0.23453321829163071"/>
          <c:w val="0.22381777099415423"/>
          <c:h val="0.51961664564943255"/>
        </c:manualLayout>
      </c:layout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>
        <c:manualLayout>
          <c:xMode val="edge"/>
          <c:yMode val="edge"/>
          <c:x val="1.2454928235528541E-3"/>
          <c:y val="5.8789764100285163E-2"/>
        </c:manualLayout>
      </c:layout>
      <c:txPr>
        <a:bodyPr/>
        <a:lstStyle/>
        <a:p>
          <a:pPr>
            <a:defRPr sz="1400"/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0.23994065479918544"/>
          <c:y val="0.21445102497686044"/>
          <c:w val="0.565568009697895"/>
          <c:h val="0.67485648627271788"/>
        </c:manualLayout>
      </c:layout>
      <c:radarChart>
        <c:radarStyle val="marker"/>
        <c:ser>
          <c:idx val="4"/>
          <c:order val="0"/>
          <c:tx>
            <c:strRef>
              <c:f>[Indice_sintetico.xlsx]Grafici!$F$1</c:f>
              <c:strCache>
                <c:ptCount val="1"/>
                <c:pt idx="0">
                  <c:v>Educazione e formazione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[Indice_sintetico.xlsx]Grafici!$A$2:$A$21</c:f>
              <c:strCache>
                <c:ptCount val="20"/>
                <c:pt idx="0">
                  <c:v>Belgio</c:v>
                </c:pt>
                <c:pt idx="1">
                  <c:v>Rep. Ceca</c:v>
                </c:pt>
                <c:pt idx="2">
                  <c:v>Danimarca</c:v>
                </c:pt>
                <c:pt idx="3">
                  <c:v>Germania</c:v>
                </c:pt>
                <c:pt idx="4">
                  <c:v>Estonia</c:v>
                </c:pt>
                <c:pt idx="5">
                  <c:v>Irlanda</c:v>
                </c:pt>
                <c:pt idx="6">
                  <c:v>Grecia</c:v>
                </c:pt>
                <c:pt idx="7">
                  <c:v>Spagna</c:v>
                </c:pt>
                <c:pt idx="8">
                  <c:v>Francia</c:v>
                </c:pt>
                <c:pt idx="9">
                  <c:v>Italia</c:v>
                </c:pt>
                <c:pt idx="10">
                  <c:v>Ungheria</c:v>
                </c:pt>
                <c:pt idx="11">
                  <c:v>Olanda</c:v>
                </c:pt>
                <c:pt idx="12">
                  <c:v>Austria</c:v>
                </c:pt>
                <c:pt idx="13">
                  <c:v>Polonia</c:v>
                </c:pt>
                <c:pt idx="14">
                  <c:v>Portogallo</c:v>
                </c:pt>
                <c:pt idx="15">
                  <c:v>Slovenia</c:v>
                </c:pt>
                <c:pt idx="16">
                  <c:v>Slovachia</c:v>
                </c:pt>
                <c:pt idx="17">
                  <c:v>Finlandia</c:v>
                </c:pt>
                <c:pt idx="18">
                  <c:v>Svezia</c:v>
                </c:pt>
                <c:pt idx="19">
                  <c:v>Regno unito</c:v>
                </c:pt>
              </c:strCache>
            </c:strRef>
          </c:cat>
          <c:val>
            <c:numRef>
              <c:f>[Indice_sintetico.xlsx]Grafici!$F$2:$F$21</c:f>
              <c:numCache>
                <c:formatCode>0.0</c:formatCode>
                <c:ptCount val="20"/>
                <c:pt idx="0">
                  <c:v>101.309</c:v>
                </c:pt>
                <c:pt idx="1">
                  <c:v>96.944000000000244</c:v>
                </c:pt>
                <c:pt idx="2">
                  <c:v>102.95699999999999</c:v>
                </c:pt>
                <c:pt idx="3">
                  <c:v>103.639</c:v>
                </c:pt>
                <c:pt idx="4">
                  <c:v>109.422</c:v>
                </c:pt>
                <c:pt idx="5">
                  <c:v>98.912000000000006</c:v>
                </c:pt>
                <c:pt idx="6">
                  <c:v>94.915000000000006</c:v>
                </c:pt>
                <c:pt idx="7">
                  <c:v>99.384</c:v>
                </c:pt>
                <c:pt idx="8">
                  <c:v>97.393000000000001</c:v>
                </c:pt>
                <c:pt idx="9">
                  <c:v>97.921000000000006</c:v>
                </c:pt>
                <c:pt idx="10">
                  <c:v>98.867000000000004</c:v>
                </c:pt>
                <c:pt idx="11">
                  <c:v>101.307</c:v>
                </c:pt>
                <c:pt idx="12">
                  <c:v>98.305999999999983</c:v>
                </c:pt>
                <c:pt idx="13">
                  <c:v>95.843999999999994</c:v>
                </c:pt>
                <c:pt idx="14">
                  <c:v>93.149000000000001</c:v>
                </c:pt>
                <c:pt idx="15">
                  <c:v>98.057000000000002</c:v>
                </c:pt>
                <c:pt idx="16">
                  <c:v>92.983999999999995</c:v>
                </c:pt>
                <c:pt idx="17">
                  <c:v>107.15199999999999</c:v>
                </c:pt>
                <c:pt idx="18">
                  <c:v>95.338999999999999</c:v>
                </c:pt>
                <c:pt idx="19">
                  <c:v>98.97</c:v>
                </c:pt>
              </c:numCache>
            </c:numRef>
          </c:val>
        </c:ser>
        <c:axId val="56500608"/>
        <c:axId val="56502144"/>
      </c:radarChart>
      <c:catAx>
        <c:axId val="56500608"/>
        <c:scaling>
          <c:orientation val="minMax"/>
        </c:scaling>
        <c:axPos val="b"/>
        <c:majorGridlines/>
        <c:tickLblPos val="nextTo"/>
        <c:crossAx val="56502144"/>
        <c:crosses val="autoZero"/>
        <c:auto val="1"/>
        <c:lblAlgn val="ctr"/>
        <c:lblOffset val="100"/>
      </c:catAx>
      <c:valAx>
        <c:axId val="56502144"/>
        <c:scaling>
          <c:orientation val="minMax"/>
          <c:min val="80"/>
        </c:scaling>
        <c:axPos val="l"/>
        <c:majorGridlines/>
        <c:numFmt formatCode="0.0" sourceLinked="1"/>
        <c:majorTickMark val="cross"/>
        <c:tickLblPos val="nextTo"/>
        <c:crossAx val="56500608"/>
        <c:crosses val="autoZero"/>
        <c:crossBetween val="between"/>
        <c:majorUnit val="10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5.4677017150863184E-2"/>
          <c:y val="8.3386839600766052E-2"/>
        </c:manualLayout>
      </c:layout>
      <c:txPr>
        <a:bodyPr/>
        <a:lstStyle/>
        <a:p>
          <a:pPr>
            <a:defRPr sz="1400"/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0.21501924759405153"/>
          <c:y val="0.2375977278202544"/>
          <c:w val="0.565568009697895"/>
          <c:h val="0.67485648627271777"/>
        </c:manualLayout>
      </c:layout>
      <c:radarChart>
        <c:radarStyle val="marker"/>
        <c:ser>
          <c:idx val="5"/>
          <c:order val="0"/>
          <c:tx>
            <c:strRef>
              <c:f>'C:\Users\alessandro.caramis\AppData\Local\Microsoft\Windows\Temporary Internet Files\Content.IE5\LP2KZXMX\[Indice_sintetico.xlsx]Grafici'!$G$1</c:f>
              <c:strCache>
                <c:ptCount val="1"/>
                <c:pt idx="0">
                  <c:v>Partecipazione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'C:\Users\alessandro.caramis\AppData\Local\Microsoft\Windows\Temporary Internet Files\Content.IE5\LP2KZXMX\[Indice_sintetico.xlsx]Grafici'!$A$2:$A$21</c:f>
              <c:strCache>
                <c:ptCount val="20"/>
                <c:pt idx="0">
                  <c:v>Belgio</c:v>
                </c:pt>
                <c:pt idx="1">
                  <c:v>Rep. Ceca</c:v>
                </c:pt>
                <c:pt idx="2">
                  <c:v>Danimarca</c:v>
                </c:pt>
                <c:pt idx="3">
                  <c:v>Germania</c:v>
                </c:pt>
                <c:pt idx="4">
                  <c:v>Estonia</c:v>
                </c:pt>
                <c:pt idx="5">
                  <c:v>Irlanda</c:v>
                </c:pt>
                <c:pt idx="6">
                  <c:v>Grecia</c:v>
                </c:pt>
                <c:pt idx="7">
                  <c:v>Spagna</c:v>
                </c:pt>
                <c:pt idx="8">
                  <c:v>Francia</c:v>
                </c:pt>
                <c:pt idx="9">
                  <c:v>Italia</c:v>
                </c:pt>
                <c:pt idx="10">
                  <c:v>Ungheria</c:v>
                </c:pt>
                <c:pt idx="11">
                  <c:v>Olanda</c:v>
                </c:pt>
                <c:pt idx="12">
                  <c:v>Austria</c:v>
                </c:pt>
                <c:pt idx="13">
                  <c:v>Polonia</c:v>
                </c:pt>
                <c:pt idx="14">
                  <c:v>Portogallo</c:v>
                </c:pt>
                <c:pt idx="15">
                  <c:v>Slovenia</c:v>
                </c:pt>
                <c:pt idx="16">
                  <c:v>Slovachia</c:v>
                </c:pt>
                <c:pt idx="17">
                  <c:v>Finlandia</c:v>
                </c:pt>
                <c:pt idx="18">
                  <c:v>Svezia</c:v>
                </c:pt>
                <c:pt idx="19">
                  <c:v>Regno unito</c:v>
                </c:pt>
              </c:strCache>
            </c:strRef>
          </c:cat>
          <c:val>
            <c:numRef>
              <c:f>'C:\Users\alessandro.caramis\AppData\Local\Microsoft\Windows\Temporary Internet Files\Content.IE5\LP2KZXMX\[Indice_sintetico.xlsx]Grafici'!$G$2:$G$21</c:f>
              <c:numCache>
                <c:formatCode>General</c:formatCode>
                <c:ptCount val="20"/>
                <c:pt idx="0">
                  <c:v>101.723</c:v>
                </c:pt>
                <c:pt idx="1">
                  <c:v>96.399000000000001</c:v>
                </c:pt>
                <c:pt idx="2">
                  <c:v>118.23099999999999</c:v>
                </c:pt>
                <c:pt idx="3">
                  <c:v>98.149000000000001</c:v>
                </c:pt>
                <c:pt idx="4">
                  <c:v>101.995</c:v>
                </c:pt>
                <c:pt idx="5">
                  <c:v>98.212999999999994</c:v>
                </c:pt>
                <c:pt idx="6">
                  <c:v>89.376999999999981</c:v>
                </c:pt>
                <c:pt idx="7">
                  <c:v>98.031000000000006</c:v>
                </c:pt>
                <c:pt idx="8">
                  <c:v>97.769000000000005</c:v>
                </c:pt>
                <c:pt idx="9">
                  <c:v>89.909000000000006</c:v>
                </c:pt>
                <c:pt idx="10">
                  <c:v>89.367999999999995</c:v>
                </c:pt>
                <c:pt idx="11">
                  <c:v>112.387</c:v>
                </c:pt>
                <c:pt idx="12">
                  <c:v>95.682999999999979</c:v>
                </c:pt>
                <c:pt idx="13">
                  <c:v>92.537000000000006</c:v>
                </c:pt>
                <c:pt idx="14">
                  <c:v>88.682999999999979</c:v>
                </c:pt>
                <c:pt idx="15">
                  <c:v>101.37799999999999</c:v>
                </c:pt>
                <c:pt idx="16">
                  <c:v>93.588999999999999</c:v>
                </c:pt>
                <c:pt idx="17">
                  <c:v>114.504</c:v>
                </c:pt>
                <c:pt idx="18">
                  <c:v>115.91500000000002</c:v>
                </c:pt>
                <c:pt idx="19">
                  <c:v>102.096</c:v>
                </c:pt>
              </c:numCache>
            </c:numRef>
          </c:val>
        </c:ser>
        <c:axId val="56518144"/>
        <c:axId val="56519680"/>
      </c:radarChart>
      <c:catAx>
        <c:axId val="56518144"/>
        <c:scaling>
          <c:orientation val="minMax"/>
        </c:scaling>
        <c:axPos val="b"/>
        <c:majorGridlines/>
        <c:tickLblPos val="nextTo"/>
        <c:crossAx val="56519680"/>
        <c:crosses val="autoZero"/>
        <c:auto val="1"/>
        <c:lblAlgn val="ctr"/>
        <c:lblOffset val="100"/>
      </c:catAx>
      <c:valAx>
        <c:axId val="56519680"/>
        <c:scaling>
          <c:orientation val="minMax"/>
          <c:min val="8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cross"/>
        <c:tickLblPos val="nextTo"/>
        <c:crossAx val="56518144"/>
        <c:crosses val="autoZero"/>
        <c:crossBetween val="between"/>
        <c:majorUnit val="10"/>
      </c:valAx>
    </c:plotArea>
    <c:plotVisOnly val="1"/>
    <c:dispBlanksAs val="gap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3196352114137189"/>
          <c:y val="0.11639724557069279"/>
        </c:manualLayout>
      </c:layout>
      <c:txPr>
        <a:bodyPr/>
        <a:lstStyle/>
        <a:p>
          <a:pPr>
            <a:defRPr sz="1400"/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0.22890813648294051"/>
          <c:y val="0.23437711590399027"/>
          <c:w val="0.565568009697895"/>
          <c:h val="0.67485648627271799"/>
        </c:manualLayout>
      </c:layout>
      <c:radarChart>
        <c:radarStyle val="marker"/>
        <c:ser>
          <c:idx val="1"/>
          <c:order val="0"/>
          <c:tx>
            <c:strRef>
              <c:f>'C:\Users\alessandro.caramis\AppData\Local\Microsoft\Windows\Temporary Internet Files\Content.IE5\LP2KZXMX\[Indice_sintetico.xlsx]Grafici'!$C$1</c:f>
              <c:strCache>
                <c:ptCount val="1"/>
                <c:pt idx="0">
                  <c:v>Diversità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'C:\Users\alessandro.caramis\AppData\Local\Microsoft\Windows\Temporary Internet Files\Content.IE5\LP2KZXMX\[Indice_sintetico.xlsx]Grafici'!$A$2:$A$21</c:f>
              <c:strCache>
                <c:ptCount val="20"/>
                <c:pt idx="0">
                  <c:v>Belgio</c:v>
                </c:pt>
                <c:pt idx="1">
                  <c:v>Rep. Ceca</c:v>
                </c:pt>
                <c:pt idx="2">
                  <c:v>Danimarca</c:v>
                </c:pt>
                <c:pt idx="3">
                  <c:v>Germania</c:v>
                </c:pt>
                <c:pt idx="4">
                  <c:v>Estonia</c:v>
                </c:pt>
                <c:pt idx="5">
                  <c:v>Irlanda</c:v>
                </c:pt>
                <c:pt idx="6">
                  <c:v>Grecia</c:v>
                </c:pt>
                <c:pt idx="7">
                  <c:v>Spagna</c:v>
                </c:pt>
                <c:pt idx="8">
                  <c:v>Francia</c:v>
                </c:pt>
                <c:pt idx="9">
                  <c:v>Italia</c:v>
                </c:pt>
                <c:pt idx="10">
                  <c:v>Ungheria</c:v>
                </c:pt>
                <c:pt idx="11">
                  <c:v>Olanda</c:v>
                </c:pt>
                <c:pt idx="12">
                  <c:v>Austria</c:v>
                </c:pt>
                <c:pt idx="13">
                  <c:v>Polonia</c:v>
                </c:pt>
                <c:pt idx="14">
                  <c:v>Portogallo</c:v>
                </c:pt>
                <c:pt idx="15">
                  <c:v>Slovenia</c:v>
                </c:pt>
                <c:pt idx="16">
                  <c:v>Slovachia</c:v>
                </c:pt>
                <c:pt idx="17">
                  <c:v>Finlandia</c:v>
                </c:pt>
                <c:pt idx="18">
                  <c:v>Svezia</c:v>
                </c:pt>
                <c:pt idx="19">
                  <c:v>Regno unito</c:v>
                </c:pt>
              </c:strCache>
            </c:strRef>
          </c:cat>
          <c:val>
            <c:numRef>
              <c:f>'C:\Users\alessandro.caramis\AppData\Local\Microsoft\Windows\Temporary Internet Files\Content.IE5\LP2KZXMX\[Indice_sintetico.xlsx]Grafici'!$C$2:$C$21</c:f>
              <c:numCache>
                <c:formatCode>General</c:formatCode>
                <c:ptCount val="20"/>
                <c:pt idx="0">
                  <c:v>101.13800000000001</c:v>
                </c:pt>
                <c:pt idx="1">
                  <c:v>94.158999999999978</c:v>
                </c:pt>
                <c:pt idx="2">
                  <c:v>104.232</c:v>
                </c:pt>
                <c:pt idx="3">
                  <c:v>99.10299999999998</c:v>
                </c:pt>
                <c:pt idx="4">
                  <c:v>97.801999999999992</c:v>
                </c:pt>
                <c:pt idx="5">
                  <c:v>102.71899999999999</c:v>
                </c:pt>
                <c:pt idx="6">
                  <c:v>89.289000000000001</c:v>
                </c:pt>
                <c:pt idx="7">
                  <c:v>94.861999999999995</c:v>
                </c:pt>
                <c:pt idx="8">
                  <c:v>96.614000000000004</c:v>
                </c:pt>
                <c:pt idx="9">
                  <c:v>99.921999999999997</c:v>
                </c:pt>
                <c:pt idx="10">
                  <c:v>98.757999999999996</c:v>
                </c:pt>
                <c:pt idx="11">
                  <c:v>102.801</c:v>
                </c:pt>
                <c:pt idx="12">
                  <c:v>97.247000000000185</c:v>
                </c:pt>
                <c:pt idx="13">
                  <c:v>101.304</c:v>
                </c:pt>
                <c:pt idx="14">
                  <c:v>96.037999999999997</c:v>
                </c:pt>
                <c:pt idx="15">
                  <c:v>99.034999999999997</c:v>
                </c:pt>
                <c:pt idx="16">
                  <c:v>92.85</c:v>
                </c:pt>
                <c:pt idx="17">
                  <c:v>103.13</c:v>
                </c:pt>
                <c:pt idx="18">
                  <c:v>108.34699999999999</c:v>
                </c:pt>
                <c:pt idx="19">
                  <c:v>104.023</c:v>
                </c:pt>
              </c:numCache>
            </c:numRef>
          </c:val>
        </c:ser>
        <c:axId val="56384128"/>
        <c:axId val="56390016"/>
      </c:radarChart>
      <c:catAx>
        <c:axId val="56384128"/>
        <c:scaling>
          <c:orientation val="minMax"/>
        </c:scaling>
        <c:axPos val="b"/>
        <c:majorGridlines/>
        <c:tickLblPos val="nextTo"/>
        <c:crossAx val="56390016"/>
        <c:crosses val="autoZero"/>
        <c:auto val="1"/>
        <c:lblAlgn val="ctr"/>
        <c:lblOffset val="100"/>
      </c:catAx>
      <c:valAx>
        <c:axId val="56390016"/>
        <c:scaling>
          <c:orientation val="minMax"/>
          <c:min val="8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cross"/>
        <c:tickLblPos val="nextTo"/>
        <c:crossAx val="56384128"/>
        <c:crosses val="autoZero"/>
        <c:crossBetween val="between"/>
        <c:majorUnit val="10"/>
      </c:valAx>
    </c:plotArea>
    <c:plotVisOnly val="1"/>
    <c:dispBlanksAs val="gap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Comunicazione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7393307086614171"/>
          <c:y val="0.19492308253135063"/>
          <c:w val="0.42435629921259937"/>
          <c:h val="0.7072604986876635"/>
        </c:manualLayout>
      </c:layout>
      <c:radarChart>
        <c:radarStyle val="marker"/>
        <c:ser>
          <c:idx val="0"/>
          <c:order val="0"/>
          <c:tx>
            <c:strRef>
              <c:f>grafici_indici!$E$2:$E$21</c:f>
              <c:strCache>
                <c:ptCount val="1"/>
                <c:pt idx="0">
                  <c:v>99,4 99,3 109,4 100,6 108,4 102,1 80,5 94,7 96,1 96,1 91,5 108,0 96,0 98,7 96,1 94,1 99,4 112,0 107,6 99,5</c:v>
                </c:pt>
              </c:strCache>
            </c:strRef>
          </c:tx>
          <c:spPr>
            <a:ln w="2857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grafici_indici!$A$2:$A$21</c:f>
              <c:strCache>
                <c:ptCount val="20"/>
                <c:pt idx="0">
                  <c:v>Belgio</c:v>
                </c:pt>
                <c:pt idx="1">
                  <c:v>Rep. Ceca</c:v>
                </c:pt>
                <c:pt idx="2">
                  <c:v>Danimarca</c:v>
                </c:pt>
                <c:pt idx="3">
                  <c:v>Germania</c:v>
                </c:pt>
                <c:pt idx="4">
                  <c:v>Estonia</c:v>
                </c:pt>
                <c:pt idx="5">
                  <c:v>Irlanda</c:v>
                </c:pt>
                <c:pt idx="6">
                  <c:v>Grecia</c:v>
                </c:pt>
                <c:pt idx="7">
                  <c:v>Spagna</c:v>
                </c:pt>
                <c:pt idx="8">
                  <c:v>Francia</c:v>
                </c:pt>
                <c:pt idx="9">
                  <c:v>Italia</c:v>
                </c:pt>
                <c:pt idx="10">
                  <c:v>Ungheria</c:v>
                </c:pt>
                <c:pt idx="11">
                  <c:v>Olanda</c:v>
                </c:pt>
                <c:pt idx="12">
                  <c:v>Austria</c:v>
                </c:pt>
                <c:pt idx="13">
                  <c:v>Polonia</c:v>
                </c:pt>
                <c:pt idx="14">
                  <c:v>Portogallo</c:v>
                </c:pt>
                <c:pt idx="15">
                  <c:v>Slovenia</c:v>
                </c:pt>
                <c:pt idx="16">
                  <c:v>Slovachia</c:v>
                </c:pt>
                <c:pt idx="17">
                  <c:v>Finlandia</c:v>
                </c:pt>
                <c:pt idx="18">
                  <c:v>Svezia</c:v>
                </c:pt>
                <c:pt idx="19">
                  <c:v>Regno unito</c:v>
                </c:pt>
              </c:strCache>
            </c:strRef>
          </c:cat>
          <c:val>
            <c:numRef>
              <c:f>grafici_indici!$K$47:$K$66</c:f>
              <c:numCache>
                <c:formatCode>0.0</c:formatCode>
                <c:ptCount val="20"/>
                <c:pt idx="0">
                  <c:v>99.379599999999982</c:v>
                </c:pt>
                <c:pt idx="1">
                  <c:v>99.26</c:v>
                </c:pt>
                <c:pt idx="2">
                  <c:v>109.3569</c:v>
                </c:pt>
                <c:pt idx="3">
                  <c:v>100.6497</c:v>
                </c:pt>
                <c:pt idx="4">
                  <c:v>108.42440000000002</c:v>
                </c:pt>
                <c:pt idx="5">
                  <c:v>102.0869</c:v>
                </c:pt>
                <c:pt idx="6">
                  <c:v>80.535200000000003</c:v>
                </c:pt>
                <c:pt idx="7">
                  <c:v>94.712500000000006</c:v>
                </c:pt>
                <c:pt idx="8">
                  <c:v>96.08829999999999</c:v>
                </c:pt>
                <c:pt idx="9">
                  <c:v>96.074699999999993</c:v>
                </c:pt>
                <c:pt idx="10">
                  <c:v>91.529600000000002</c:v>
                </c:pt>
                <c:pt idx="11">
                  <c:v>108.02930000000001</c:v>
                </c:pt>
                <c:pt idx="12">
                  <c:v>95.989500000000007</c:v>
                </c:pt>
                <c:pt idx="13">
                  <c:v>98.704499999999996</c:v>
                </c:pt>
                <c:pt idx="14">
                  <c:v>96.116299999999995</c:v>
                </c:pt>
                <c:pt idx="15">
                  <c:v>94.140900000000002</c:v>
                </c:pt>
                <c:pt idx="16">
                  <c:v>99.392699999999991</c:v>
                </c:pt>
                <c:pt idx="17">
                  <c:v>111.9988</c:v>
                </c:pt>
                <c:pt idx="18">
                  <c:v>107.592</c:v>
                </c:pt>
                <c:pt idx="19">
                  <c:v>99.543200000000027</c:v>
                </c:pt>
              </c:numCache>
            </c:numRef>
          </c:val>
        </c:ser>
        <c:axId val="56400512"/>
        <c:axId val="66244992"/>
      </c:radarChart>
      <c:catAx>
        <c:axId val="56400512"/>
        <c:scaling>
          <c:orientation val="minMax"/>
        </c:scaling>
        <c:axPos val="b"/>
        <c:majorGridlines/>
        <c:tickLblPos val="nextTo"/>
        <c:crossAx val="66244992"/>
        <c:crosses val="autoZero"/>
        <c:auto val="1"/>
        <c:lblAlgn val="ctr"/>
        <c:lblOffset val="100"/>
      </c:catAx>
      <c:valAx>
        <c:axId val="66244992"/>
        <c:scaling>
          <c:orientation val="minMax"/>
          <c:min val="80"/>
        </c:scaling>
        <c:axPos val="l"/>
        <c:majorGridlines/>
        <c:numFmt formatCode="0.0" sourceLinked="1"/>
        <c:majorTickMark val="cross"/>
        <c:tickLblPos val="nextTo"/>
        <c:crossAx val="56400512"/>
        <c:crosses val="autoZero"/>
        <c:crossBetween val="between"/>
        <c:majorUnit val="10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"/>
  <c:chart>
    <c:plotArea>
      <c:layout>
        <c:manualLayout>
          <c:layoutTarget val="inner"/>
          <c:xMode val="edge"/>
          <c:yMode val="edge"/>
          <c:x val="0.21264238845144412"/>
          <c:y val="1.8389359471661683E-2"/>
          <c:w val="0.72178827646544375"/>
          <c:h val="0.88174940914220001"/>
        </c:manualLayout>
      </c:layout>
      <c:barChart>
        <c:barDir val="bar"/>
        <c:grouping val="clustered"/>
        <c:ser>
          <c:idx val="0"/>
          <c:order val="0"/>
          <c:dPt>
            <c:idx val="11"/>
            <c:spPr>
              <a:solidFill>
                <a:srgbClr val="C00000"/>
              </a:solidFill>
            </c:spPr>
          </c:dPt>
          <c:cat>
            <c:strRef>
              <c:f>grafici_indici!$A$86:$A$105</c:f>
              <c:strCache>
                <c:ptCount val="20"/>
                <c:pt idx="0">
                  <c:v>Grecia</c:v>
                </c:pt>
                <c:pt idx="1">
                  <c:v>Portogallo</c:v>
                </c:pt>
                <c:pt idx="2">
                  <c:v>Slovacchia</c:v>
                </c:pt>
                <c:pt idx="3">
                  <c:v>Ungheria</c:v>
                </c:pt>
                <c:pt idx="4">
                  <c:v>Rep. Ceca</c:v>
                </c:pt>
                <c:pt idx="5">
                  <c:v>Polonia</c:v>
                </c:pt>
                <c:pt idx="6">
                  <c:v>Spagna</c:v>
                </c:pt>
                <c:pt idx="7">
                  <c:v>Slovenia</c:v>
                </c:pt>
                <c:pt idx="8">
                  <c:v>Austria</c:v>
                </c:pt>
                <c:pt idx="9">
                  <c:v>Francia</c:v>
                </c:pt>
                <c:pt idx="10">
                  <c:v>Irlanda</c:v>
                </c:pt>
                <c:pt idx="11">
                  <c:v>Italia</c:v>
                </c:pt>
                <c:pt idx="12">
                  <c:v>Belgio</c:v>
                </c:pt>
                <c:pt idx="13">
                  <c:v>Regno Unito</c:v>
                </c:pt>
                <c:pt idx="14">
                  <c:v>Germania</c:v>
                </c:pt>
                <c:pt idx="15">
                  <c:v>Estonia</c:v>
                </c:pt>
                <c:pt idx="16">
                  <c:v>Svezia</c:v>
                </c:pt>
                <c:pt idx="17">
                  <c:v>Olanda</c:v>
                </c:pt>
                <c:pt idx="18">
                  <c:v>Danimarca</c:v>
                </c:pt>
                <c:pt idx="19">
                  <c:v>Finlandia</c:v>
                </c:pt>
              </c:strCache>
            </c:strRef>
          </c:cat>
          <c:val>
            <c:numRef>
              <c:f>grafici_indici!$B$86:$B$105</c:f>
              <c:numCache>
                <c:formatCode>General</c:formatCode>
                <c:ptCount val="20"/>
                <c:pt idx="0">
                  <c:v>90.4145443234884</c:v>
                </c:pt>
                <c:pt idx="1">
                  <c:v>92.790244813175093</c:v>
                </c:pt>
                <c:pt idx="2">
                  <c:v>93.376210264979122</c:v>
                </c:pt>
                <c:pt idx="3">
                  <c:v>95.013579477553918</c:v>
                </c:pt>
                <c:pt idx="4">
                  <c:v>96.19879234821245</c:v>
                </c:pt>
                <c:pt idx="5">
                  <c:v>96.735838011406344</c:v>
                </c:pt>
                <c:pt idx="6">
                  <c:v>97.866583474647697</c:v>
                </c:pt>
                <c:pt idx="7">
                  <c:v>98.252171416430954</c:v>
                </c:pt>
                <c:pt idx="8">
                  <c:v>98.2998185088817</c:v>
                </c:pt>
                <c:pt idx="9">
                  <c:v>98.663216746133386</c:v>
                </c:pt>
                <c:pt idx="10">
                  <c:v>98.737019573657037</c:v>
                </c:pt>
                <c:pt idx="11">
                  <c:v>98.994421010763446</c:v>
                </c:pt>
                <c:pt idx="12">
                  <c:v>100.97295230746163</c:v>
                </c:pt>
                <c:pt idx="13">
                  <c:v>102.03757926283616</c:v>
                </c:pt>
                <c:pt idx="14">
                  <c:v>102.11227557299365</c:v>
                </c:pt>
                <c:pt idx="15">
                  <c:v>102.8793944320189</c:v>
                </c:pt>
                <c:pt idx="16">
                  <c:v>104.47447657132695</c:v>
                </c:pt>
                <c:pt idx="17">
                  <c:v>105.07978262955386</c:v>
                </c:pt>
                <c:pt idx="18">
                  <c:v>105.19996011015924</c:v>
                </c:pt>
                <c:pt idx="19">
                  <c:v>105.74161961829043</c:v>
                </c:pt>
              </c:numCache>
            </c:numRef>
          </c:val>
        </c:ser>
        <c:axId val="84076416"/>
        <c:axId val="84077952"/>
      </c:barChart>
      <c:catAx>
        <c:axId val="84076416"/>
        <c:scaling>
          <c:orientation val="minMax"/>
        </c:scaling>
        <c:axPos val="l"/>
        <c:tickLblPos val="nextTo"/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84077952"/>
        <c:crosses val="autoZero"/>
        <c:auto val="1"/>
        <c:lblAlgn val="ctr"/>
        <c:lblOffset val="100"/>
      </c:catAx>
      <c:valAx>
        <c:axId val="84077952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crossAx val="84076416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"/>
  <c:chart>
    <c:plotArea>
      <c:layout>
        <c:manualLayout>
          <c:layoutTarget val="inner"/>
          <c:xMode val="edge"/>
          <c:yMode val="edge"/>
          <c:x val="0.25517018213290932"/>
          <c:y val="6.0994466305469383E-2"/>
          <c:w val="0.54890410658559374"/>
          <c:h val="0.86555486027470363"/>
        </c:manualLayout>
      </c:layout>
      <c:radarChart>
        <c:radarStyle val="marker"/>
        <c:ser>
          <c:idx val="0"/>
          <c:order val="0"/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grafici_indici!$A$73:$A$78</c:f>
              <c:strCache>
                <c:ptCount val="6"/>
                <c:pt idx="0">
                  <c:v>Partecipazione</c:v>
                </c:pt>
                <c:pt idx="1">
                  <c:v>Economia</c:v>
                </c:pt>
                <c:pt idx="2">
                  <c:v>Comunicazione</c:v>
                </c:pt>
                <c:pt idx="3">
                  <c:v>Inclusione</c:v>
                </c:pt>
                <c:pt idx="4">
                  <c:v>Educazione e 
formazione</c:v>
                </c:pt>
                <c:pt idx="5">
                  <c:v>Patrimonio</c:v>
                </c:pt>
              </c:strCache>
            </c:strRef>
          </c:cat>
          <c:val>
            <c:numRef>
              <c:f>grafici_indici!$B$73:$B$78</c:f>
              <c:numCache>
                <c:formatCode>General</c:formatCode>
                <c:ptCount val="6"/>
                <c:pt idx="0">
                  <c:v>89.909000000000006</c:v>
                </c:pt>
                <c:pt idx="1">
                  <c:v>97.959000000000003</c:v>
                </c:pt>
                <c:pt idx="2">
                  <c:v>96.074699999999993</c:v>
                </c:pt>
                <c:pt idx="3">
                  <c:v>99.921999999999997</c:v>
                </c:pt>
                <c:pt idx="4">
                  <c:v>97.921000000000006</c:v>
                </c:pt>
                <c:pt idx="5">
                  <c:v>116.006</c:v>
                </c:pt>
              </c:numCache>
            </c:numRef>
          </c:val>
        </c:ser>
        <c:axId val="84480384"/>
        <c:axId val="84482688"/>
      </c:radarChart>
      <c:catAx>
        <c:axId val="84480384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84482688"/>
        <c:crosses val="autoZero"/>
        <c:auto val="1"/>
        <c:lblAlgn val="ctr"/>
        <c:lblOffset val="100"/>
      </c:catAx>
      <c:valAx>
        <c:axId val="84482688"/>
        <c:scaling>
          <c:orientation val="minMax"/>
          <c:min val="80"/>
        </c:scaling>
        <c:axPos val="l"/>
        <c:majorGridlines/>
        <c:numFmt formatCode="General" sourceLinked="1"/>
        <c:majorTickMark val="cross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84480384"/>
        <c:crosses val="autoZero"/>
        <c:crossBetween val="between"/>
        <c:majorUnit val="10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Indice_sintetcio_VS_Soft_Power!$H$3</c:f>
              <c:strCache>
                <c:ptCount val="1"/>
                <c:pt idx="0">
                  <c:v>Soft Power Culture Index </c:v>
                </c:pt>
              </c:strCache>
            </c:strRef>
          </c:tx>
          <c:cat>
            <c:strRef>
              <c:f>Indice_sintetcio_VS_Soft_Power!$G$4:$G$20</c:f>
              <c:strCache>
                <c:ptCount val="17"/>
                <c:pt idx="0">
                  <c:v>Regno Unito</c:v>
                </c:pt>
                <c:pt idx="1">
                  <c:v>Francia</c:v>
                </c:pt>
                <c:pt idx="2">
                  <c:v>Germania</c:v>
                </c:pt>
                <c:pt idx="3">
                  <c:v>Spagna</c:v>
                </c:pt>
                <c:pt idx="4">
                  <c:v>Italia</c:v>
                </c:pt>
                <c:pt idx="5">
                  <c:v>Belgio</c:v>
                </c:pt>
                <c:pt idx="6">
                  <c:v>Olanda</c:v>
                </c:pt>
                <c:pt idx="7">
                  <c:v>Austria</c:v>
                </c:pt>
                <c:pt idx="8">
                  <c:v>Irlanda</c:v>
                </c:pt>
                <c:pt idx="9">
                  <c:v>Svezia</c:v>
                </c:pt>
                <c:pt idx="10">
                  <c:v>Portogallo</c:v>
                </c:pt>
                <c:pt idx="11">
                  <c:v>Polonia</c:v>
                </c:pt>
                <c:pt idx="12">
                  <c:v>Danimarca</c:v>
                </c:pt>
                <c:pt idx="13">
                  <c:v>Finlandia</c:v>
                </c:pt>
                <c:pt idx="14">
                  <c:v>Rep. Ceca</c:v>
                </c:pt>
                <c:pt idx="15">
                  <c:v>Grecia</c:v>
                </c:pt>
                <c:pt idx="16">
                  <c:v>Ungheria</c:v>
                </c:pt>
              </c:strCache>
            </c:strRef>
          </c:cat>
          <c:val>
            <c:numRef>
              <c:f>Indice_sintetcio_VS_Soft_Power!$H$4:$H$20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val>
        </c:ser>
        <c:ser>
          <c:idx val="1"/>
          <c:order val="1"/>
          <c:tx>
            <c:strRef>
              <c:f>Indice_sintetcio_VS_Soft_Power!$I$3</c:f>
              <c:strCache>
                <c:ptCount val="1"/>
                <c:pt idx="0">
                  <c:v>Indice di Sviluppo Culturale</c:v>
                </c:pt>
              </c:strCache>
            </c:strRef>
          </c:tx>
          <c:cat>
            <c:strRef>
              <c:f>Indice_sintetcio_VS_Soft_Power!$G$4:$G$20</c:f>
              <c:strCache>
                <c:ptCount val="17"/>
                <c:pt idx="0">
                  <c:v>Regno Unito</c:v>
                </c:pt>
                <c:pt idx="1">
                  <c:v>Francia</c:v>
                </c:pt>
                <c:pt idx="2">
                  <c:v>Germania</c:v>
                </c:pt>
                <c:pt idx="3">
                  <c:v>Spagna</c:v>
                </c:pt>
                <c:pt idx="4">
                  <c:v>Italia</c:v>
                </c:pt>
                <c:pt idx="5">
                  <c:v>Belgio</c:v>
                </c:pt>
                <c:pt idx="6">
                  <c:v>Olanda</c:v>
                </c:pt>
                <c:pt idx="7">
                  <c:v>Austria</c:v>
                </c:pt>
                <c:pt idx="8">
                  <c:v>Irlanda</c:v>
                </c:pt>
                <c:pt idx="9">
                  <c:v>Svezia</c:v>
                </c:pt>
                <c:pt idx="10">
                  <c:v>Portogallo</c:v>
                </c:pt>
                <c:pt idx="11">
                  <c:v>Polonia</c:v>
                </c:pt>
                <c:pt idx="12">
                  <c:v>Danimarca</c:v>
                </c:pt>
                <c:pt idx="13">
                  <c:v>Finlandia</c:v>
                </c:pt>
                <c:pt idx="14">
                  <c:v>Rep. Ceca</c:v>
                </c:pt>
                <c:pt idx="15">
                  <c:v>Grecia</c:v>
                </c:pt>
                <c:pt idx="16">
                  <c:v>Ungheria</c:v>
                </c:pt>
              </c:strCache>
            </c:strRef>
          </c:cat>
          <c:val>
            <c:numRef>
              <c:f>Indice_sintetcio_VS_Soft_Power!$I$4:$I$20</c:f>
              <c:numCache>
                <c:formatCode>General</c:formatCode>
                <c:ptCount val="17"/>
                <c:pt idx="0">
                  <c:v>6</c:v>
                </c:pt>
                <c:pt idx="1">
                  <c:v>10</c:v>
                </c:pt>
                <c:pt idx="2">
                  <c:v>5</c:v>
                </c:pt>
                <c:pt idx="3">
                  <c:v>12</c:v>
                </c:pt>
                <c:pt idx="4">
                  <c:v>8</c:v>
                </c:pt>
                <c:pt idx="5">
                  <c:v>7</c:v>
                </c:pt>
                <c:pt idx="6">
                  <c:v>3</c:v>
                </c:pt>
                <c:pt idx="7">
                  <c:v>11</c:v>
                </c:pt>
                <c:pt idx="8">
                  <c:v>9</c:v>
                </c:pt>
                <c:pt idx="9">
                  <c:v>4</c:v>
                </c:pt>
                <c:pt idx="10">
                  <c:v>16</c:v>
                </c:pt>
                <c:pt idx="11">
                  <c:v>13</c:v>
                </c:pt>
                <c:pt idx="12">
                  <c:v>2</c:v>
                </c:pt>
                <c:pt idx="13">
                  <c:v>1</c:v>
                </c:pt>
                <c:pt idx="14">
                  <c:v>14</c:v>
                </c:pt>
                <c:pt idx="15">
                  <c:v>17</c:v>
                </c:pt>
                <c:pt idx="16">
                  <c:v>15</c:v>
                </c:pt>
              </c:numCache>
            </c:numRef>
          </c:val>
        </c:ser>
        <c:gapWidth val="75"/>
        <c:axId val="85048704"/>
        <c:axId val="85427712"/>
      </c:barChart>
      <c:catAx>
        <c:axId val="85048704"/>
        <c:scaling>
          <c:orientation val="maxMin"/>
        </c:scaling>
        <c:axPos val="l"/>
        <c:majorTickMark val="none"/>
        <c:tickLblPos val="nextTo"/>
        <c:crossAx val="85427712"/>
        <c:crosses val="autoZero"/>
        <c:auto val="1"/>
        <c:lblAlgn val="ctr"/>
        <c:lblOffset val="100"/>
      </c:catAx>
      <c:valAx>
        <c:axId val="85427712"/>
        <c:scaling>
          <c:orientation val="minMax"/>
          <c:max val="17"/>
          <c:min val="0"/>
        </c:scaling>
        <c:axPos val="t"/>
        <c:majorGridlines>
          <c:spPr>
            <a:ln w="6350">
              <a:prstDash val="dash"/>
            </a:ln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crossAx val="85048704"/>
        <c:crosses val="autoZero"/>
        <c:crossBetween val="between"/>
        <c:majorUnit val="1"/>
      </c:valAx>
    </c:plotArea>
    <c:legend>
      <c:legendPos val="b"/>
      <c:layout/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8.6071741032370933E-2"/>
          <c:y val="4.1177628424192467E-2"/>
          <c:w val="0.86224781277340556"/>
          <c:h val="0.83234109311327265"/>
        </c:manualLayout>
      </c:layout>
      <c:scatterChart>
        <c:scatterStyle val="lineMarker"/>
        <c:ser>
          <c:idx val="0"/>
          <c:order val="0"/>
          <c:tx>
            <c:strRef>
              <c:f>Indicesintetico_VS_PILprocapite!$A$24</c:f>
              <c:strCache>
                <c:ptCount val="1"/>
                <c:pt idx="0">
                  <c:v>Regione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1050381982438752"/>
                  <c:y val="-1.727790810359534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Belgio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1"/>
              <c:layout>
                <c:manualLayout>
                  <c:x val="-6.5621920827164681E-17"/>
                  <c:y val="-1.2243645066177387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Rep. Ceca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2"/>
              <c:layout>
                <c:manualLayout>
                  <c:x val="-0.1173475364109019"/>
                  <c:y val="-2.074591514345689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Danimarca</a:t>
                    </a:r>
                    <a:endParaRPr lang="en-US"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CatName val="1"/>
              <c:showSerName val="1"/>
            </c:dLbl>
            <c:dLbl>
              <c:idx val="3"/>
              <c:layout>
                <c:manualLayout>
                  <c:x val="-0.14534105293244318"/>
                  <c:y val="-1.036230073414274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Germania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/>
                      <a:t>Estonia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5"/>
              <c:layout>
                <c:manualLayout>
                  <c:x val="-0.11969469102209043"/>
                  <c:y val="2.8796135603950212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Irlanda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6"/>
              <c:layout>
                <c:manualLayout>
                  <c:x val="-0.11257696729912404"/>
                  <c:y val="1.72776813623701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Grecia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/>
                      <a:t>Spagna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8"/>
              <c:layout>
                <c:manualLayout>
                  <c:x val="-0.11726767426992114"/>
                  <c:y val="-3.1675749164345297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Francia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b="1">
                        <a:solidFill>
                          <a:srgbClr val="C00000"/>
                        </a:solidFill>
                      </a:rPr>
                      <a:t>ITALIA</a:t>
                    </a:r>
                    <a:endParaRPr lang="en-US" b="1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CatName val="1"/>
              <c:showSerName val="1"/>
            </c:dLbl>
            <c:dLbl>
              <c:idx val="11"/>
              <c:layout>
                <c:manualLayout>
                  <c:x val="-0.11969469102209029"/>
                  <c:y val="-8.6388406811850581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Olanda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12"/>
              <c:layout>
                <c:manualLayout>
                  <c:x val="-0.12458018861482864"/>
                  <c:y val="5.7592271207900511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Austria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200"/>
                      <a:t>Polonia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14"/>
              <c:layout>
                <c:manualLayout>
                  <c:x val="-0.14879772009480399"/>
                  <c:y val="-2.895394749670885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Portogallo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15"/>
              <c:layout>
                <c:manualLayout>
                  <c:x val="-1.7897094244689756E-3"/>
                  <c:y val="1.714110309264834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Slovenia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16"/>
              <c:layout>
                <c:manualLayout>
                  <c:x val="-0.16546081025130024"/>
                  <c:y val="5.759227120790059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Slovacchia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17"/>
              <c:layout>
                <c:manualLayout>
                  <c:x val="-1.446164990178034E-2"/>
                  <c:y val="-2.879613560395019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Finlandia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18"/>
              <c:layout>
                <c:manualLayout>
                  <c:x val="-8.380205579430601E-2"/>
                  <c:y val="3.7414569574864792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Svezia</a:t>
                    </a:r>
                    <a:endParaRPr lang="en-US"/>
                  </a:p>
                </c:rich>
              </c:tx>
              <c:showCatName val="1"/>
              <c:showSerName val="1"/>
            </c:dLbl>
            <c:dLbl>
              <c:idx val="19"/>
              <c:layout>
                <c:manualLayout>
                  <c:x val="-1.2960940446119481E-2"/>
                  <c:y val="2.879613560395019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Regno Unito</a:t>
                    </a:r>
                    <a:endParaRPr lang="en-US"/>
                  </a:p>
                </c:rich>
              </c:tx>
              <c:showCatName val="1"/>
              <c:showSerName val="1"/>
            </c:dLbl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CatName val="1"/>
            <c:showSerName val="1"/>
          </c:dLbls>
          <c:trendline>
            <c:trendlineType val="linear"/>
          </c:trendline>
          <c:xVal>
            <c:numRef>
              <c:f>Indicesintetico_VS_PILprocapite!$B$25:$B$44</c:f>
              <c:numCache>
                <c:formatCode>General</c:formatCode>
                <c:ptCount val="20"/>
                <c:pt idx="0">
                  <c:v>100.97295230746163</c:v>
                </c:pt>
                <c:pt idx="1">
                  <c:v>96.19879234821245</c:v>
                </c:pt>
                <c:pt idx="2">
                  <c:v>105.19996011015924</c:v>
                </c:pt>
                <c:pt idx="3">
                  <c:v>102.11227557299365</c:v>
                </c:pt>
                <c:pt idx="4">
                  <c:v>102.8793944320189</c:v>
                </c:pt>
                <c:pt idx="5">
                  <c:v>98.737019573657037</c:v>
                </c:pt>
                <c:pt idx="6">
                  <c:v>90.4145443234884</c:v>
                </c:pt>
                <c:pt idx="7">
                  <c:v>97.866583474647697</c:v>
                </c:pt>
                <c:pt idx="8">
                  <c:v>98.663216746133386</c:v>
                </c:pt>
                <c:pt idx="9">
                  <c:v>98.994421010763446</c:v>
                </c:pt>
                <c:pt idx="10">
                  <c:v>95.013579477553918</c:v>
                </c:pt>
                <c:pt idx="11">
                  <c:v>105.07978262955386</c:v>
                </c:pt>
                <c:pt idx="12">
                  <c:v>98.2998185088817</c:v>
                </c:pt>
                <c:pt idx="13">
                  <c:v>96.735838011406344</c:v>
                </c:pt>
                <c:pt idx="14">
                  <c:v>92.790244813175093</c:v>
                </c:pt>
                <c:pt idx="15">
                  <c:v>98.252171416430954</c:v>
                </c:pt>
                <c:pt idx="16">
                  <c:v>93.376210264979122</c:v>
                </c:pt>
                <c:pt idx="17">
                  <c:v>105.74161961829043</c:v>
                </c:pt>
                <c:pt idx="18">
                  <c:v>104.47447657132695</c:v>
                </c:pt>
                <c:pt idx="19">
                  <c:v>102.03757926283616</c:v>
                </c:pt>
              </c:numCache>
            </c:numRef>
          </c:xVal>
          <c:yVal>
            <c:numRef>
              <c:f>Indicesintetico_VS_PILprocapite!$C$25:$C$44</c:f>
              <c:numCache>
                <c:formatCode>General</c:formatCode>
                <c:ptCount val="20"/>
                <c:pt idx="0">
                  <c:v>120.0958542836968</c:v>
                </c:pt>
                <c:pt idx="1">
                  <c:v>84.882563675822766</c:v>
                </c:pt>
                <c:pt idx="2">
                  <c:v>127.13851240527161</c:v>
                </c:pt>
                <c:pt idx="3">
                  <c:v>126.02651375449665</c:v>
                </c:pt>
                <c:pt idx="4">
                  <c:v>75.245242035773003</c:v>
                </c:pt>
                <c:pt idx="5">
                  <c:v>136.40516782839634</c:v>
                </c:pt>
                <c:pt idx="6">
                  <c:v>72.650578517297845</c:v>
                </c:pt>
                <c:pt idx="7">
                  <c:v>93.037220448172832</c:v>
                </c:pt>
                <c:pt idx="8">
                  <c:v>108.97586777594709</c:v>
                </c:pt>
                <c:pt idx="9">
                  <c:v>97.855881268197379</c:v>
                </c:pt>
                <c:pt idx="10">
                  <c:v>36.210382731402284</c:v>
                </c:pt>
                <c:pt idx="11">
                  <c:v>133.43983809299644</c:v>
                </c:pt>
                <c:pt idx="12">
                  <c:v>129.36250970682156</c:v>
                </c:pt>
                <c:pt idx="13">
                  <c:v>68.573250131123118</c:v>
                </c:pt>
                <c:pt idx="14">
                  <c:v>79.322570421947887</c:v>
                </c:pt>
                <c:pt idx="15">
                  <c:v>83.770565025047915</c:v>
                </c:pt>
                <c:pt idx="16">
                  <c:v>77.469239337322932</c:v>
                </c:pt>
                <c:pt idx="17">
                  <c:v>111.94119751134727</c:v>
                </c:pt>
                <c:pt idx="18">
                  <c:v>126.39717997142164</c:v>
                </c:pt>
                <c:pt idx="19">
                  <c:v>111.19986507749704</c:v>
                </c:pt>
              </c:numCache>
            </c:numRef>
          </c:yVal>
        </c:ser>
        <c:axId val="86598400"/>
        <c:axId val="86599936"/>
      </c:scatterChart>
      <c:valAx>
        <c:axId val="86598400"/>
        <c:scaling>
          <c:orientation val="minMax"/>
          <c:max val="110"/>
          <c:min val="85"/>
        </c:scaling>
        <c:axPos val="b"/>
        <c:numFmt formatCode="General" sourceLinked="1"/>
        <c:tickLblPos val="nextTo"/>
        <c:crossAx val="86599936"/>
        <c:crosses val="autoZero"/>
        <c:crossBetween val="midCat"/>
      </c:valAx>
      <c:valAx>
        <c:axId val="86599936"/>
        <c:scaling>
          <c:orientation val="minMax"/>
          <c:max val="140"/>
          <c:min val="50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crossAx val="86598400"/>
        <c:crosses val="autoZero"/>
        <c:crossBetween val="midCat"/>
        <c:majorUnit val="10"/>
      </c:valAx>
    </c:plotArea>
    <c:plotVisOnly val="1"/>
    <c:dispBlanksAs val="gap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5.1338997346046522E-2"/>
          <c:y val="3.1154032854444458E-2"/>
          <c:w val="0.56677447779572765"/>
          <c:h val="0.85846128216249262"/>
        </c:manualLayout>
      </c:layout>
      <c:lineChart>
        <c:grouping val="standard"/>
        <c:ser>
          <c:idx val="0"/>
          <c:order val="0"/>
          <c:tx>
            <c:strRef>
              <c:f>Foglio3!$A$2</c:f>
              <c:strCache>
                <c:ptCount val="1"/>
                <c:pt idx="0">
                  <c:v>Teatro</c:v>
                </c:pt>
              </c:strCache>
            </c:strRef>
          </c:tx>
          <c:cat>
            <c:strRef>
              <c:f>Foglio3!$B$1:$X$1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2004*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strCache>
            </c:strRef>
          </c:cat>
          <c:val>
            <c:numRef>
              <c:f>Foglio3!$B$2:$X$2</c:f>
              <c:numCache>
                <c:formatCode>General</c:formatCode>
                <c:ptCount val="23"/>
                <c:pt idx="0">
                  <c:v>14.5</c:v>
                </c:pt>
                <c:pt idx="1">
                  <c:v>14.3</c:v>
                </c:pt>
                <c:pt idx="2">
                  <c:v>15.2</c:v>
                </c:pt>
                <c:pt idx="3">
                  <c:v>15.8</c:v>
                </c:pt>
                <c:pt idx="4">
                  <c:v>17</c:v>
                </c:pt>
                <c:pt idx="5">
                  <c:v>16</c:v>
                </c:pt>
                <c:pt idx="6">
                  <c:v>16.7</c:v>
                </c:pt>
                <c:pt idx="7">
                  <c:v>17.2</c:v>
                </c:pt>
                <c:pt idx="8">
                  <c:v>18.7</c:v>
                </c:pt>
                <c:pt idx="9">
                  <c:v>18.600000000000001</c:v>
                </c:pt>
                <c:pt idx="10">
                  <c:v>17.8</c:v>
                </c:pt>
                <c:pt idx="11">
                  <c:v>18.850000000000001</c:v>
                </c:pt>
                <c:pt idx="12">
                  <c:v>19.899999999999999</c:v>
                </c:pt>
                <c:pt idx="13">
                  <c:v>20</c:v>
                </c:pt>
                <c:pt idx="14">
                  <c:v>21</c:v>
                </c:pt>
                <c:pt idx="15">
                  <c:v>20.7</c:v>
                </c:pt>
                <c:pt idx="16">
                  <c:v>21.5</c:v>
                </c:pt>
                <c:pt idx="17">
                  <c:v>22.5</c:v>
                </c:pt>
                <c:pt idx="18">
                  <c:v>22</c:v>
                </c:pt>
                <c:pt idx="19">
                  <c:v>20.2</c:v>
                </c:pt>
                <c:pt idx="20">
                  <c:v>18.5</c:v>
                </c:pt>
                <c:pt idx="21">
                  <c:v>19</c:v>
                </c:pt>
                <c:pt idx="22">
                  <c:v>19.600000000000001</c:v>
                </c:pt>
              </c:numCache>
            </c:numRef>
          </c:val>
        </c:ser>
        <c:ser>
          <c:idx val="1"/>
          <c:order val="1"/>
          <c:tx>
            <c:strRef>
              <c:f>Foglio3!$A$3</c:f>
              <c:strCache>
                <c:ptCount val="1"/>
                <c:pt idx="0">
                  <c:v>Cinema</c:v>
                </c:pt>
              </c:strCache>
            </c:strRef>
          </c:tx>
          <c:cat>
            <c:strRef>
              <c:f>Foglio3!$B$1:$X$1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2004*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strCache>
            </c:strRef>
          </c:cat>
          <c:val>
            <c:numRef>
              <c:f>Foglio3!$B$3:$X$3</c:f>
              <c:numCache>
                <c:formatCode>General</c:formatCode>
                <c:ptCount val="23"/>
                <c:pt idx="0">
                  <c:v>40.700000000000003</c:v>
                </c:pt>
                <c:pt idx="1">
                  <c:v>42.1</c:v>
                </c:pt>
                <c:pt idx="2">
                  <c:v>41.3</c:v>
                </c:pt>
                <c:pt idx="3">
                  <c:v>41.9</c:v>
                </c:pt>
                <c:pt idx="4">
                  <c:v>44.4</c:v>
                </c:pt>
                <c:pt idx="5">
                  <c:v>47.3</c:v>
                </c:pt>
                <c:pt idx="6">
                  <c:v>45</c:v>
                </c:pt>
                <c:pt idx="7">
                  <c:v>44.7</c:v>
                </c:pt>
                <c:pt idx="8">
                  <c:v>49.4</c:v>
                </c:pt>
                <c:pt idx="9">
                  <c:v>49.7</c:v>
                </c:pt>
                <c:pt idx="10">
                  <c:v>47.5</c:v>
                </c:pt>
                <c:pt idx="11">
                  <c:v>49.1</c:v>
                </c:pt>
                <c:pt idx="12">
                  <c:v>50.7</c:v>
                </c:pt>
                <c:pt idx="13">
                  <c:v>48.9</c:v>
                </c:pt>
                <c:pt idx="14">
                  <c:v>48.8</c:v>
                </c:pt>
                <c:pt idx="15">
                  <c:v>50.2</c:v>
                </c:pt>
                <c:pt idx="16">
                  <c:v>49.6</c:v>
                </c:pt>
                <c:pt idx="17">
                  <c:v>52.3</c:v>
                </c:pt>
                <c:pt idx="18">
                  <c:v>53.8</c:v>
                </c:pt>
                <c:pt idx="19">
                  <c:v>49.9</c:v>
                </c:pt>
                <c:pt idx="20">
                  <c:v>47.1</c:v>
                </c:pt>
                <c:pt idx="21">
                  <c:v>48</c:v>
                </c:pt>
                <c:pt idx="22">
                  <c:v>49.7</c:v>
                </c:pt>
              </c:numCache>
            </c:numRef>
          </c:val>
        </c:ser>
        <c:ser>
          <c:idx val="2"/>
          <c:order val="2"/>
          <c:tx>
            <c:strRef>
              <c:f>Foglio3!$A$4</c:f>
              <c:strCache>
                <c:ptCount val="1"/>
                <c:pt idx="0">
                  <c:v>Musei e mostre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strRef>
              <c:f>Foglio3!$B$1:$X$1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2004*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strCache>
            </c:strRef>
          </c:cat>
          <c:val>
            <c:numRef>
              <c:f>Foglio3!$B$4:$X$4</c:f>
              <c:numCache>
                <c:formatCode>General</c:formatCode>
                <c:ptCount val="23"/>
                <c:pt idx="0">
                  <c:v>22.7</c:v>
                </c:pt>
                <c:pt idx="1">
                  <c:v>24.3</c:v>
                </c:pt>
                <c:pt idx="2">
                  <c:v>24.8</c:v>
                </c:pt>
                <c:pt idx="3">
                  <c:v>25.6</c:v>
                </c:pt>
                <c:pt idx="4">
                  <c:v>26.8</c:v>
                </c:pt>
                <c:pt idx="5">
                  <c:v>26.7</c:v>
                </c:pt>
                <c:pt idx="6">
                  <c:v>26.8</c:v>
                </c:pt>
                <c:pt idx="7">
                  <c:v>28.6</c:v>
                </c:pt>
                <c:pt idx="8">
                  <c:v>28.1</c:v>
                </c:pt>
                <c:pt idx="9">
                  <c:v>28</c:v>
                </c:pt>
                <c:pt idx="10">
                  <c:v>28.4</c:v>
                </c:pt>
                <c:pt idx="11">
                  <c:v>28</c:v>
                </c:pt>
                <c:pt idx="12">
                  <c:v>27.6</c:v>
                </c:pt>
                <c:pt idx="13">
                  <c:v>27.7</c:v>
                </c:pt>
                <c:pt idx="14">
                  <c:v>27.9</c:v>
                </c:pt>
                <c:pt idx="15">
                  <c:v>28.5</c:v>
                </c:pt>
                <c:pt idx="16">
                  <c:v>28.8</c:v>
                </c:pt>
                <c:pt idx="17">
                  <c:v>30.1</c:v>
                </c:pt>
                <c:pt idx="18">
                  <c:v>29.8</c:v>
                </c:pt>
                <c:pt idx="19">
                  <c:v>28.1</c:v>
                </c:pt>
                <c:pt idx="20">
                  <c:v>25.9</c:v>
                </c:pt>
                <c:pt idx="21">
                  <c:v>27.9</c:v>
                </c:pt>
                <c:pt idx="22">
                  <c:v>29.9</c:v>
                </c:pt>
              </c:numCache>
            </c:numRef>
          </c:val>
        </c:ser>
        <c:ser>
          <c:idx val="3"/>
          <c:order val="3"/>
          <c:tx>
            <c:strRef>
              <c:f>Foglio3!$A$5</c:f>
              <c:strCache>
                <c:ptCount val="1"/>
                <c:pt idx="0">
                  <c:v>Concerti di musica classica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Foglio3!$B$1:$X$1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2004*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strCache>
            </c:strRef>
          </c:cat>
          <c:val>
            <c:numRef>
              <c:f>Foglio3!$B$5:$X$5</c:f>
              <c:numCache>
                <c:formatCode>General</c:formatCode>
                <c:ptCount val="23"/>
                <c:pt idx="0">
                  <c:v>7.1</c:v>
                </c:pt>
                <c:pt idx="1">
                  <c:v>7.5</c:v>
                </c:pt>
                <c:pt idx="2">
                  <c:v>7.8</c:v>
                </c:pt>
                <c:pt idx="3">
                  <c:v>7.7</c:v>
                </c:pt>
                <c:pt idx="4">
                  <c:v>8.8000000000000007</c:v>
                </c:pt>
                <c:pt idx="5">
                  <c:v>7.9</c:v>
                </c:pt>
                <c:pt idx="6">
                  <c:v>8.9</c:v>
                </c:pt>
                <c:pt idx="7">
                  <c:v>8.5</c:v>
                </c:pt>
                <c:pt idx="8">
                  <c:v>9.1</c:v>
                </c:pt>
                <c:pt idx="9">
                  <c:v>9</c:v>
                </c:pt>
                <c:pt idx="10">
                  <c:v>8.7000000000000011</c:v>
                </c:pt>
                <c:pt idx="11">
                  <c:v>8.8000000000000007</c:v>
                </c:pt>
                <c:pt idx="12">
                  <c:v>8.9</c:v>
                </c:pt>
                <c:pt idx="13">
                  <c:v>9.4</c:v>
                </c:pt>
                <c:pt idx="14">
                  <c:v>9.3000000000000007</c:v>
                </c:pt>
                <c:pt idx="15">
                  <c:v>9.9</c:v>
                </c:pt>
                <c:pt idx="16">
                  <c:v>10.1</c:v>
                </c:pt>
                <c:pt idx="17">
                  <c:v>10.5</c:v>
                </c:pt>
                <c:pt idx="18">
                  <c:v>10.1</c:v>
                </c:pt>
                <c:pt idx="19">
                  <c:v>7.8</c:v>
                </c:pt>
                <c:pt idx="20">
                  <c:v>9.1</c:v>
                </c:pt>
                <c:pt idx="21">
                  <c:v>9.3000000000000007</c:v>
                </c:pt>
                <c:pt idx="22">
                  <c:v>9.7000000000000011</c:v>
                </c:pt>
              </c:numCache>
            </c:numRef>
          </c:val>
        </c:ser>
        <c:ser>
          <c:idx val="4"/>
          <c:order val="4"/>
          <c:tx>
            <c:strRef>
              <c:f>Foglio3!$A$6</c:f>
              <c:strCache>
                <c:ptCount val="1"/>
                <c:pt idx="0">
                  <c:v>Altri concerti di musica</c:v>
                </c:pt>
              </c:strCache>
            </c:strRef>
          </c:tx>
          <c:cat>
            <c:strRef>
              <c:f>Foglio3!$B$1:$X$1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2004*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strCache>
            </c:strRef>
          </c:cat>
          <c:val>
            <c:numRef>
              <c:f>Foglio3!$B$6:$X$6</c:f>
              <c:numCache>
                <c:formatCode>General</c:formatCode>
                <c:ptCount val="23"/>
                <c:pt idx="0">
                  <c:v>14.4</c:v>
                </c:pt>
                <c:pt idx="1">
                  <c:v>14.7</c:v>
                </c:pt>
                <c:pt idx="2">
                  <c:v>15.4</c:v>
                </c:pt>
                <c:pt idx="3">
                  <c:v>17.100000000000001</c:v>
                </c:pt>
                <c:pt idx="4">
                  <c:v>17.7</c:v>
                </c:pt>
                <c:pt idx="5">
                  <c:v>17</c:v>
                </c:pt>
                <c:pt idx="6">
                  <c:v>17.399999999999999</c:v>
                </c:pt>
                <c:pt idx="7">
                  <c:v>18.3</c:v>
                </c:pt>
                <c:pt idx="8">
                  <c:v>19</c:v>
                </c:pt>
                <c:pt idx="9">
                  <c:v>19.3</c:v>
                </c:pt>
                <c:pt idx="10">
                  <c:v>20.3</c:v>
                </c:pt>
                <c:pt idx="11">
                  <c:v>19.950000000000003</c:v>
                </c:pt>
                <c:pt idx="12">
                  <c:v>19.600000000000001</c:v>
                </c:pt>
                <c:pt idx="13">
                  <c:v>19.5</c:v>
                </c:pt>
                <c:pt idx="14">
                  <c:v>19.2</c:v>
                </c:pt>
                <c:pt idx="15">
                  <c:v>19.899999999999999</c:v>
                </c:pt>
                <c:pt idx="16">
                  <c:v>20.5</c:v>
                </c:pt>
                <c:pt idx="17">
                  <c:v>21.4</c:v>
                </c:pt>
                <c:pt idx="18">
                  <c:v>20.8</c:v>
                </c:pt>
                <c:pt idx="19">
                  <c:v>19.100000000000001</c:v>
                </c:pt>
                <c:pt idx="20">
                  <c:v>17.899999999999999</c:v>
                </c:pt>
                <c:pt idx="21">
                  <c:v>18.399999999999999</c:v>
                </c:pt>
                <c:pt idx="22">
                  <c:v>19.3</c:v>
                </c:pt>
              </c:numCache>
            </c:numRef>
          </c:val>
        </c:ser>
        <c:ser>
          <c:idx val="5"/>
          <c:order val="5"/>
          <c:tx>
            <c:strRef>
              <c:f>Foglio3!$A$7</c:f>
              <c:strCache>
                <c:ptCount val="1"/>
                <c:pt idx="0">
                  <c:v>Spettacoli sportivi</c:v>
                </c:pt>
              </c:strCache>
            </c:strRef>
          </c:tx>
          <c:cat>
            <c:strRef>
              <c:f>Foglio3!$B$1:$X$1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2004*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strCache>
            </c:strRef>
          </c:cat>
          <c:val>
            <c:numRef>
              <c:f>Foglio3!$B$7:$X$7</c:f>
              <c:numCache>
                <c:formatCode>General</c:formatCode>
                <c:ptCount val="23"/>
                <c:pt idx="0">
                  <c:v>25.6</c:v>
                </c:pt>
                <c:pt idx="1">
                  <c:v>27</c:v>
                </c:pt>
                <c:pt idx="2">
                  <c:v>26.9</c:v>
                </c:pt>
                <c:pt idx="3">
                  <c:v>26.4</c:v>
                </c:pt>
                <c:pt idx="4">
                  <c:v>27.9</c:v>
                </c:pt>
                <c:pt idx="5">
                  <c:v>26.5</c:v>
                </c:pt>
                <c:pt idx="6">
                  <c:v>26.9</c:v>
                </c:pt>
                <c:pt idx="7">
                  <c:v>27.8</c:v>
                </c:pt>
                <c:pt idx="8">
                  <c:v>28.1</c:v>
                </c:pt>
                <c:pt idx="9">
                  <c:v>27.1</c:v>
                </c:pt>
                <c:pt idx="10">
                  <c:v>28.7</c:v>
                </c:pt>
                <c:pt idx="11">
                  <c:v>28.35</c:v>
                </c:pt>
                <c:pt idx="12">
                  <c:v>28</c:v>
                </c:pt>
                <c:pt idx="13">
                  <c:v>27.3</c:v>
                </c:pt>
                <c:pt idx="14">
                  <c:v>26.5</c:v>
                </c:pt>
                <c:pt idx="15">
                  <c:v>26.8</c:v>
                </c:pt>
                <c:pt idx="16">
                  <c:v>26.7</c:v>
                </c:pt>
                <c:pt idx="17">
                  <c:v>26.4</c:v>
                </c:pt>
                <c:pt idx="18">
                  <c:v>28.4</c:v>
                </c:pt>
                <c:pt idx="19">
                  <c:v>25.5</c:v>
                </c:pt>
                <c:pt idx="20">
                  <c:v>24.4</c:v>
                </c:pt>
                <c:pt idx="21">
                  <c:v>25.3</c:v>
                </c:pt>
                <c:pt idx="22">
                  <c:v>25.7</c:v>
                </c:pt>
              </c:numCache>
            </c:numRef>
          </c:val>
        </c:ser>
        <c:ser>
          <c:idx val="6"/>
          <c:order val="6"/>
          <c:tx>
            <c:strRef>
              <c:f>Foglio3!$A$8</c:f>
              <c:strCache>
                <c:ptCount val="1"/>
                <c:pt idx="0">
                  <c:v>Discoteche, balere e altri luoghi in cui si balla</c:v>
                </c:pt>
              </c:strCache>
            </c:strRef>
          </c:tx>
          <c:cat>
            <c:strRef>
              <c:f>Foglio3!$B$1:$X$1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2004*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strCache>
            </c:strRef>
          </c:cat>
          <c:val>
            <c:numRef>
              <c:f>Foglio3!$B$8:$X$8</c:f>
              <c:numCache>
                <c:formatCode>General</c:formatCode>
                <c:ptCount val="23"/>
                <c:pt idx="0">
                  <c:v>23.7</c:v>
                </c:pt>
                <c:pt idx="1">
                  <c:v>25.3</c:v>
                </c:pt>
                <c:pt idx="2">
                  <c:v>25.1</c:v>
                </c:pt>
                <c:pt idx="3">
                  <c:v>25.5</c:v>
                </c:pt>
                <c:pt idx="4">
                  <c:v>25.1</c:v>
                </c:pt>
                <c:pt idx="5">
                  <c:v>25</c:v>
                </c:pt>
                <c:pt idx="6">
                  <c:v>25</c:v>
                </c:pt>
                <c:pt idx="7">
                  <c:v>25.9</c:v>
                </c:pt>
                <c:pt idx="8">
                  <c:v>26.4</c:v>
                </c:pt>
                <c:pt idx="9">
                  <c:v>25</c:v>
                </c:pt>
                <c:pt idx="10">
                  <c:v>25.9</c:v>
                </c:pt>
                <c:pt idx="11">
                  <c:v>25.6</c:v>
                </c:pt>
                <c:pt idx="12">
                  <c:v>25.3</c:v>
                </c:pt>
                <c:pt idx="13">
                  <c:v>24.8</c:v>
                </c:pt>
                <c:pt idx="14">
                  <c:v>23.6</c:v>
                </c:pt>
                <c:pt idx="15">
                  <c:v>22.7</c:v>
                </c:pt>
                <c:pt idx="16">
                  <c:v>22.6</c:v>
                </c:pt>
                <c:pt idx="17">
                  <c:v>22.4</c:v>
                </c:pt>
                <c:pt idx="18">
                  <c:v>22.6</c:v>
                </c:pt>
                <c:pt idx="19">
                  <c:v>20.6</c:v>
                </c:pt>
                <c:pt idx="20">
                  <c:v>19.600000000000001</c:v>
                </c:pt>
                <c:pt idx="21">
                  <c:v>19.5</c:v>
                </c:pt>
                <c:pt idx="22">
                  <c:v>20.100000000000001</c:v>
                </c:pt>
              </c:numCache>
            </c:numRef>
          </c:val>
        </c:ser>
        <c:ser>
          <c:idx val="7"/>
          <c:order val="7"/>
          <c:tx>
            <c:strRef>
              <c:f>Foglio3!$A$9</c:f>
              <c:strCache>
                <c:ptCount val="1"/>
                <c:pt idx="0">
                  <c:v>Siti archeologici e monumenti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Foglio3!$B$1:$X$1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2004*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</c:strCache>
            </c:strRef>
          </c:cat>
          <c:val>
            <c:numRef>
              <c:f>Foglio3!$B$9:$X$9</c:f>
              <c:numCache>
                <c:formatCode>General</c:formatCode>
                <c:ptCount val="23"/>
                <c:pt idx="4">
                  <c:v>21.5</c:v>
                </c:pt>
                <c:pt idx="5">
                  <c:v>22.1</c:v>
                </c:pt>
                <c:pt idx="6">
                  <c:v>21.5</c:v>
                </c:pt>
                <c:pt idx="7">
                  <c:v>23.3</c:v>
                </c:pt>
                <c:pt idx="8">
                  <c:v>21.4</c:v>
                </c:pt>
                <c:pt idx="9">
                  <c:v>21.3</c:v>
                </c:pt>
                <c:pt idx="10">
                  <c:v>22.6</c:v>
                </c:pt>
                <c:pt idx="11">
                  <c:v>21.9</c:v>
                </c:pt>
                <c:pt idx="12">
                  <c:v>21.2</c:v>
                </c:pt>
                <c:pt idx="13">
                  <c:v>21.1</c:v>
                </c:pt>
                <c:pt idx="14">
                  <c:v>21.6</c:v>
                </c:pt>
                <c:pt idx="15">
                  <c:v>21.4</c:v>
                </c:pt>
                <c:pt idx="16">
                  <c:v>21.9</c:v>
                </c:pt>
                <c:pt idx="17">
                  <c:v>23.2</c:v>
                </c:pt>
                <c:pt idx="18">
                  <c:v>22.9</c:v>
                </c:pt>
                <c:pt idx="19">
                  <c:v>21.2</c:v>
                </c:pt>
                <c:pt idx="20">
                  <c:v>20.7</c:v>
                </c:pt>
                <c:pt idx="21">
                  <c:v>22</c:v>
                </c:pt>
                <c:pt idx="22">
                  <c:v>23.6</c:v>
                </c:pt>
              </c:numCache>
            </c:numRef>
          </c:val>
        </c:ser>
        <c:marker val="1"/>
        <c:axId val="66135168"/>
        <c:axId val="66136704"/>
      </c:lineChart>
      <c:catAx>
        <c:axId val="661351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66136704"/>
        <c:crosses val="autoZero"/>
        <c:auto val="1"/>
        <c:lblAlgn val="ctr"/>
        <c:lblOffset val="100"/>
      </c:catAx>
      <c:valAx>
        <c:axId val="66136704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#,##0.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6613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365062867859145"/>
          <c:y val="0.10490073095343606"/>
          <c:w val="0.37572527235465536"/>
          <c:h val="0.74104379492786687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it-IT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1613843119882247"/>
          <c:y val="0.15512912763565187"/>
          <c:w val="0.54802920959743961"/>
          <c:h val="0.79203680556875067"/>
        </c:manualLayout>
      </c:layout>
      <c:radarChart>
        <c:radarStyle val="marker"/>
        <c:ser>
          <c:idx val="0"/>
          <c:order val="0"/>
          <c:tx>
            <c:strRef>
              <c:f>'93_2015_attività_nonpraticate'!$B$59</c:f>
              <c:strCache>
                <c:ptCount val="1"/>
                <c:pt idx="0">
                  <c:v>1993</c:v>
                </c:pt>
              </c:strCache>
            </c:strRef>
          </c:tx>
          <c:spPr>
            <a:ln w="28575">
              <a:solidFill>
                <a:schemeClr val="accent5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'93_2015_attività_nonpraticate'!$A$60:$A$69</c:f>
              <c:strCache>
                <c:ptCount val="10"/>
                <c:pt idx="0">
                  <c:v>Musei</c:v>
                </c:pt>
                <c:pt idx="1">
                  <c:v>Monumenti</c:v>
                </c:pt>
                <c:pt idx="2">
                  <c:v>Concerti musica classica</c:v>
                </c:pt>
                <c:pt idx="3">
                  <c:v>Concerti altra musica</c:v>
                </c:pt>
                <c:pt idx="4">
                  <c:v>Teatro</c:v>
                </c:pt>
                <c:pt idx="5">
                  <c:v>Cinema</c:v>
                </c:pt>
                <c:pt idx="6">
                  <c:v>Spettacoli sportivi</c:v>
                </c:pt>
                <c:pt idx="7">
                  <c:v>Discoteche, balere</c:v>
                </c:pt>
                <c:pt idx="8">
                  <c:v>Libri</c:v>
                </c:pt>
                <c:pt idx="9">
                  <c:v>Quotidiani</c:v>
                </c:pt>
              </c:strCache>
            </c:strRef>
          </c:cat>
          <c:val>
            <c:numRef>
              <c:f>'93_2015_attività_nonpraticate'!$B$60:$B$69</c:f>
              <c:numCache>
                <c:formatCode>0.0</c:formatCode>
                <c:ptCount val="10"/>
                <c:pt idx="0">
                  <c:v>75</c:v>
                </c:pt>
                <c:pt idx="1">
                  <c:v>76.3</c:v>
                </c:pt>
                <c:pt idx="2">
                  <c:v>90.7</c:v>
                </c:pt>
                <c:pt idx="3">
                  <c:v>83.3</c:v>
                </c:pt>
                <c:pt idx="4">
                  <c:v>83.3</c:v>
                </c:pt>
                <c:pt idx="5">
                  <c:v>57.4</c:v>
                </c:pt>
                <c:pt idx="6">
                  <c:v>72.3</c:v>
                </c:pt>
                <c:pt idx="7">
                  <c:v>74.2</c:v>
                </c:pt>
                <c:pt idx="8">
                  <c:v>56.6</c:v>
                </c:pt>
                <c:pt idx="9">
                  <c:v>33.9</c:v>
                </c:pt>
              </c:numCache>
            </c:numRef>
          </c:val>
        </c:ser>
        <c:ser>
          <c:idx val="1"/>
          <c:order val="1"/>
          <c:tx>
            <c:strRef>
              <c:f>'93_2015_attività_nonpraticate'!$C$59</c:f>
              <c:strCache>
                <c:ptCount val="1"/>
                <c:pt idx="0">
                  <c:v>2015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'93_2015_attività_nonpraticate'!$A$60:$A$69</c:f>
              <c:strCache>
                <c:ptCount val="10"/>
                <c:pt idx="0">
                  <c:v>Musei</c:v>
                </c:pt>
                <c:pt idx="1">
                  <c:v>Monumenti</c:v>
                </c:pt>
                <c:pt idx="2">
                  <c:v>Concerti musica classica</c:v>
                </c:pt>
                <c:pt idx="3">
                  <c:v>Concerti altra musica</c:v>
                </c:pt>
                <c:pt idx="4">
                  <c:v>Teatro</c:v>
                </c:pt>
                <c:pt idx="5">
                  <c:v>Cinema</c:v>
                </c:pt>
                <c:pt idx="6">
                  <c:v>Spettacoli sportivi</c:v>
                </c:pt>
                <c:pt idx="7">
                  <c:v>Discoteche, balere</c:v>
                </c:pt>
                <c:pt idx="8">
                  <c:v>Libri</c:v>
                </c:pt>
                <c:pt idx="9">
                  <c:v>Quotidiani</c:v>
                </c:pt>
              </c:strCache>
            </c:strRef>
          </c:cat>
          <c:val>
            <c:numRef>
              <c:f>'93_2015_attività_nonpraticate'!$C$60:$C$69</c:f>
              <c:numCache>
                <c:formatCode>0.0</c:formatCode>
                <c:ptCount val="10"/>
                <c:pt idx="0">
                  <c:v>68.3</c:v>
                </c:pt>
                <c:pt idx="1">
                  <c:v>74.7</c:v>
                </c:pt>
                <c:pt idx="2">
                  <c:v>88.3</c:v>
                </c:pt>
                <c:pt idx="3">
                  <c:v>78.8</c:v>
                </c:pt>
                <c:pt idx="4">
                  <c:v>78.8</c:v>
                </c:pt>
                <c:pt idx="5">
                  <c:v>48.9</c:v>
                </c:pt>
                <c:pt idx="6">
                  <c:v>72.5</c:v>
                </c:pt>
                <c:pt idx="7">
                  <c:v>78.2</c:v>
                </c:pt>
                <c:pt idx="8">
                  <c:v>56.5</c:v>
                </c:pt>
                <c:pt idx="9">
                  <c:v>51.9</c:v>
                </c:pt>
              </c:numCache>
            </c:numRef>
          </c:val>
        </c:ser>
        <c:axId val="86636800"/>
        <c:axId val="85876736"/>
      </c:radarChart>
      <c:catAx>
        <c:axId val="86636800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85876736"/>
        <c:crosses val="autoZero"/>
        <c:auto val="1"/>
        <c:lblAlgn val="ctr"/>
        <c:lblOffset val="100"/>
      </c:catAx>
      <c:valAx>
        <c:axId val="85876736"/>
        <c:scaling>
          <c:orientation val="minMax"/>
          <c:min val="0"/>
        </c:scaling>
        <c:axPos val="l"/>
        <c:majorGridlines/>
        <c:numFmt formatCode="0.0" sourceLinked="1"/>
        <c:majorTickMark val="cross"/>
        <c:tickLblPos val="nextTo"/>
        <c:crossAx val="8663680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4764961763961169"/>
          <c:y val="0.81916054674240257"/>
          <c:w val="0.14803664061048641"/>
          <c:h val="0.11995299095075801"/>
        </c:manualLayout>
      </c:layout>
      <c:txPr>
        <a:bodyPr/>
        <a:lstStyle/>
        <a:p>
          <a:pPr>
            <a:defRPr sz="1200" b="1"/>
          </a:pPr>
          <a:endParaRPr lang="it-IT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hart>
    <c:plotArea>
      <c:layout/>
      <c:barChart>
        <c:barDir val="bar"/>
        <c:grouping val="stacked"/>
        <c:ser>
          <c:idx val="0"/>
          <c:order val="0"/>
          <c:dPt>
            <c:idx val="18"/>
            <c:spPr>
              <a:solidFill>
                <a:schemeClr val="accent6"/>
              </a:solidFill>
              <a:ln w="12700" cap="flat" cmpd="sng" algn="ctr">
                <a:solidFill>
                  <a:schemeClr val="accent6">
                    <a:shade val="50000"/>
                  </a:schemeClr>
                </a:solidFill>
                <a:prstDash val="solid"/>
                <a:miter lim="800000"/>
              </a:ln>
              <a:effectLst/>
            </c:spPr>
          </c:dPt>
          <c:cat>
            <c:strRef>
              <c:f>'Dimensione educativa_formativa3'!$F$7:$F$26</c:f>
              <c:strCache>
                <c:ptCount val="20"/>
                <c:pt idx="0">
                  <c:v>Sweden</c:v>
                </c:pt>
                <c:pt idx="1">
                  <c:v>Slovakia</c:v>
                </c:pt>
                <c:pt idx="2">
                  <c:v>Poland</c:v>
                </c:pt>
                <c:pt idx="3">
                  <c:v>Czech Republic</c:v>
                </c:pt>
                <c:pt idx="4">
                  <c:v>Netherlands</c:v>
                </c:pt>
                <c:pt idx="5">
                  <c:v>Austria</c:v>
                </c:pt>
                <c:pt idx="6">
                  <c:v>Spain</c:v>
                </c:pt>
                <c:pt idx="7">
                  <c:v>Portugal</c:v>
                </c:pt>
                <c:pt idx="8">
                  <c:v>Hungary</c:v>
                </c:pt>
                <c:pt idx="9">
                  <c:v>France</c:v>
                </c:pt>
                <c:pt idx="10">
                  <c:v>Slovenia</c:v>
                </c:pt>
                <c:pt idx="11">
                  <c:v>Belgium</c:v>
                </c:pt>
                <c:pt idx="12">
                  <c:v>Greece</c:v>
                </c:pt>
                <c:pt idx="13">
                  <c:v>Ireland</c:v>
                </c:pt>
                <c:pt idx="14">
                  <c:v>Denmark</c:v>
                </c:pt>
                <c:pt idx="15">
                  <c:v>Germany </c:v>
                </c:pt>
                <c:pt idx="16">
                  <c:v>Estonia</c:v>
                </c:pt>
                <c:pt idx="17">
                  <c:v>Finland</c:v>
                </c:pt>
                <c:pt idx="18">
                  <c:v>Italy</c:v>
                </c:pt>
                <c:pt idx="19">
                  <c:v>United Kingdom</c:v>
                </c:pt>
              </c:strCache>
            </c:strRef>
          </c:cat>
          <c:val>
            <c:numRef>
              <c:f>'Dimensione educativa_formativa3'!$G$7:$G$26</c:f>
              <c:numCache>
                <c:formatCode>General</c:formatCode>
                <c:ptCount val="20"/>
                <c:pt idx="0">
                  <c:v>5.9315457075572704</c:v>
                </c:pt>
                <c:pt idx="1">
                  <c:v>7.1743662567604245</c:v>
                </c:pt>
                <c:pt idx="2">
                  <c:v>7.2660904424591539</c:v>
                </c:pt>
                <c:pt idx="3">
                  <c:v>7.6363080509405714</c:v>
                </c:pt>
                <c:pt idx="4">
                  <c:v>8.6232037941530173</c:v>
                </c:pt>
                <c:pt idx="5">
                  <c:v>8.6742285644590584</c:v>
                </c:pt>
                <c:pt idx="6">
                  <c:v>8.7949815145233377</c:v>
                </c:pt>
                <c:pt idx="7">
                  <c:v>9.0640995220500997</c:v>
                </c:pt>
                <c:pt idx="8">
                  <c:v>9.2706823983992486</c:v>
                </c:pt>
                <c:pt idx="9">
                  <c:v>9.3870269511662112</c:v>
                </c:pt>
                <c:pt idx="10">
                  <c:v>9.9402173913043477</c:v>
                </c:pt>
                <c:pt idx="11">
                  <c:v>10.743272491162248</c:v>
                </c:pt>
                <c:pt idx="12">
                  <c:v>11.354924974000896</c:v>
                </c:pt>
                <c:pt idx="13">
                  <c:v>11.515664690939882</c:v>
                </c:pt>
                <c:pt idx="14">
                  <c:v>11.735899552999459</c:v>
                </c:pt>
                <c:pt idx="15">
                  <c:v>12.263794804970825</c:v>
                </c:pt>
                <c:pt idx="16">
                  <c:v>13.042198233562322</c:v>
                </c:pt>
                <c:pt idx="17">
                  <c:v>13.155647945358051</c:v>
                </c:pt>
                <c:pt idx="18">
                  <c:v>15.844937799349816</c:v>
                </c:pt>
                <c:pt idx="19">
                  <c:v>16.257791035809632</c:v>
                </c:pt>
              </c:numCache>
            </c:numRef>
          </c:val>
        </c:ser>
        <c:overlap val="100"/>
        <c:axId val="55776768"/>
        <c:axId val="55778304"/>
      </c:barChart>
      <c:catAx>
        <c:axId val="55776768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55778304"/>
        <c:crosses val="autoZero"/>
        <c:auto val="1"/>
        <c:lblAlgn val="ctr"/>
        <c:lblOffset val="100"/>
      </c:catAx>
      <c:valAx>
        <c:axId val="55778304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#,##0.0" sourceLinked="0"/>
        <c:tickLblPos val="nextTo"/>
        <c:crossAx val="55776768"/>
        <c:crosses val="autoZero"/>
        <c:crossBetween val="between"/>
      </c:valAx>
    </c:plotArea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9.3002405949256753E-2"/>
          <c:y val="5.1400554097404488E-2"/>
          <c:w val="0.86937508765602911"/>
          <c:h val="0.8326195683872849"/>
        </c:manualLayout>
      </c:layout>
      <c:lineChart>
        <c:grouping val="standard"/>
        <c:ser>
          <c:idx val="2"/>
          <c:order val="0"/>
          <c:tx>
            <c:strRef>
              <c:f>'Territorio_%'!$D$16</c:f>
              <c:strCache>
                <c:ptCount val="1"/>
                <c:pt idx="0">
                  <c:v>Comuni fino a 2.000 abitanti                          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28575">
                <a:solidFill>
                  <a:srgbClr val="C00000"/>
                </a:solidFill>
              </a:ln>
            </c:spPr>
            <c:trendlineType val="linear"/>
          </c:trendline>
          <c:cat>
            <c:numRef>
              <c:f>'Territorio_%'!$A$17:$A$38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'Territorio_%'!$D$17:$D$38</c:f>
              <c:numCache>
                <c:formatCode>0.0</c:formatCode>
                <c:ptCount val="22"/>
                <c:pt idx="0">
                  <c:v>23.9</c:v>
                </c:pt>
                <c:pt idx="1">
                  <c:v>20.6</c:v>
                </c:pt>
                <c:pt idx="2">
                  <c:v>24.1</c:v>
                </c:pt>
                <c:pt idx="3">
                  <c:v>21.3</c:v>
                </c:pt>
                <c:pt idx="4">
                  <c:v>21.9</c:v>
                </c:pt>
                <c:pt idx="5">
                  <c:v>20.9</c:v>
                </c:pt>
                <c:pt idx="6">
                  <c:v>24</c:v>
                </c:pt>
                <c:pt idx="7">
                  <c:v>20.6</c:v>
                </c:pt>
                <c:pt idx="8">
                  <c:v>20.6</c:v>
                </c:pt>
                <c:pt idx="9">
                  <c:v>20.6</c:v>
                </c:pt>
                <c:pt idx="10">
                  <c:v>21.6</c:v>
                </c:pt>
                <c:pt idx="11">
                  <c:v>18.899999999999999</c:v>
                </c:pt>
                <c:pt idx="12">
                  <c:v>20.3</c:v>
                </c:pt>
                <c:pt idx="13">
                  <c:v>19.899999999999999</c:v>
                </c:pt>
                <c:pt idx="14">
                  <c:v>22.4</c:v>
                </c:pt>
                <c:pt idx="15">
                  <c:v>18.600000000000001</c:v>
                </c:pt>
                <c:pt idx="16">
                  <c:v>19.5</c:v>
                </c:pt>
                <c:pt idx="17">
                  <c:v>18.2</c:v>
                </c:pt>
                <c:pt idx="18">
                  <c:v>21.4</c:v>
                </c:pt>
                <c:pt idx="19">
                  <c:v>24.4</c:v>
                </c:pt>
                <c:pt idx="20">
                  <c:v>22.7</c:v>
                </c:pt>
                <c:pt idx="21">
                  <c:v>22</c:v>
                </c:pt>
              </c:numCache>
            </c:numRef>
          </c:val>
        </c:ser>
        <c:ser>
          <c:idx val="0"/>
          <c:order val="1"/>
          <c:tx>
            <c:strRef>
              <c:f>'Territorio_%'!$C$16</c:f>
              <c:strCache>
                <c:ptCount val="1"/>
                <c:pt idx="0">
                  <c:v>Periferie di aree metropolitane              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'Territorio_%'!$A$17:$A$38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'Territorio_%'!$C$17:$C$38</c:f>
              <c:numCache>
                <c:formatCode>0.0</c:formatCode>
                <c:ptCount val="22"/>
                <c:pt idx="0">
                  <c:v>13.1</c:v>
                </c:pt>
                <c:pt idx="1">
                  <c:v>16.8</c:v>
                </c:pt>
                <c:pt idx="2">
                  <c:v>18.7</c:v>
                </c:pt>
                <c:pt idx="3">
                  <c:v>16.8</c:v>
                </c:pt>
                <c:pt idx="4">
                  <c:v>16</c:v>
                </c:pt>
                <c:pt idx="5">
                  <c:v>16.3</c:v>
                </c:pt>
                <c:pt idx="6">
                  <c:v>16.399999999999999</c:v>
                </c:pt>
                <c:pt idx="7">
                  <c:v>16</c:v>
                </c:pt>
                <c:pt idx="8">
                  <c:v>14.9</c:v>
                </c:pt>
                <c:pt idx="9">
                  <c:v>15.1</c:v>
                </c:pt>
                <c:pt idx="10">
                  <c:v>15.2</c:v>
                </c:pt>
                <c:pt idx="11">
                  <c:v>13.1</c:v>
                </c:pt>
                <c:pt idx="12">
                  <c:v>14.7</c:v>
                </c:pt>
                <c:pt idx="13">
                  <c:v>13.1</c:v>
                </c:pt>
                <c:pt idx="14">
                  <c:v>14.1</c:v>
                </c:pt>
                <c:pt idx="15">
                  <c:v>13.4</c:v>
                </c:pt>
                <c:pt idx="16">
                  <c:v>14.5</c:v>
                </c:pt>
                <c:pt idx="17">
                  <c:v>13.1</c:v>
                </c:pt>
                <c:pt idx="18">
                  <c:v>15.2</c:v>
                </c:pt>
                <c:pt idx="19">
                  <c:v>17.5</c:v>
                </c:pt>
                <c:pt idx="20">
                  <c:v>17</c:v>
                </c:pt>
                <c:pt idx="21">
                  <c:v>15.8</c:v>
                </c:pt>
              </c:numCache>
            </c:numRef>
          </c:val>
        </c:ser>
        <c:ser>
          <c:idx val="1"/>
          <c:order val="2"/>
          <c:tx>
            <c:strRef>
              <c:f>'Territorio_%'!$H$16</c:f>
              <c:strCache>
                <c:ptCount val="1"/>
                <c:pt idx="0">
                  <c:v>Italia                                          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trendlineType val="linear"/>
          </c:trendline>
          <c:trendline>
            <c:spPr>
              <a:ln w="28575">
                <a:solidFill>
                  <a:srgbClr val="0070C0"/>
                </a:solidFill>
              </a:ln>
            </c:spPr>
            <c:trendlineType val="linear"/>
          </c:trendline>
          <c:val>
            <c:numRef>
              <c:f>'Territorio_%'!$H$17:$H$38</c:f>
              <c:numCache>
                <c:formatCode>0.0</c:formatCode>
                <c:ptCount val="22"/>
                <c:pt idx="0">
                  <c:v>18.2</c:v>
                </c:pt>
                <c:pt idx="1">
                  <c:v>17.7</c:v>
                </c:pt>
                <c:pt idx="2">
                  <c:v>19.600000000000001</c:v>
                </c:pt>
                <c:pt idx="3">
                  <c:v>18.399999999999999</c:v>
                </c:pt>
                <c:pt idx="4">
                  <c:v>17.399999999999999</c:v>
                </c:pt>
                <c:pt idx="5">
                  <c:v>17.399999999999999</c:v>
                </c:pt>
                <c:pt idx="6">
                  <c:v>18.899999999999999</c:v>
                </c:pt>
                <c:pt idx="7">
                  <c:v>18.100000000000001</c:v>
                </c:pt>
                <c:pt idx="8">
                  <c:v>16.899999999999999</c:v>
                </c:pt>
                <c:pt idx="9">
                  <c:v>16</c:v>
                </c:pt>
                <c:pt idx="10">
                  <c:v>15.9</c:v>
                </c:pt>
                <c:pt idx="11">
                  <c:v>15.4</c:v>
                </c:pt>
                <c:pt idx="12">
                  <c:v>16.399999999999999</c:v>
                </c:pt>
                <c:pt idx="13">
                  <c:v>16.2</c:v>
                </c:pt>
                <c:pt idx="14">
                  <c:v>16.399999999999999</c:v>
                </c:pt>
                <c:pt idx="15">
                  <c:v>15.8</c:v>
                </c:pt>
                <c:pt idx="16">
                  <c:v>15.2</c:v>
                </c:pt>
                <c:pt idx="17">
                  <c:v>15.9</c:v>
                </c:pt>
                <c:pt idx="18">
                  <c:v>17.899999999999999</c:v>
                </c:pt>
                <c:pt idx="19">
                  <c:v>19.7</c:v>
                </c:pt>
                <c:pt idx="20">
                  <c:v>19.3</c:v>
                </c:pt>
                <c:pt idx="21">
                  <c:v>18.5</c:v>
                </c:pt>
              </c:numCache>
            </c:numRef>
          </c:val>
        </c:ser>
        <c:marker val="1"/>
        <c:axId val="86737280"/>
        <c:axId val="86738816"/>
      </c:lineChart>
      <c:catAx>
        <c:axId val="86737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86738816"/>
        <c:crosses val="autoZero"/>
        <c:auto val="1"/>
        <c:lblAlgn val="ctr"/>
        <c:lblOffset val="100"/>
      </c:catAx>
      <c:valAx>
        <c:axId val="86738816"/>
        <c:scaling>
          <c:orientation val="minMax"/>
          <c:max val="25"/>
          <c:min val="10"/>
        </c:scaling>
        <c:axPos val="l"/>
        <c:majorGridlines>
          <c:spPr>
            <a:ln>
              <a:prstDash val="dash"/>
            </a:ln>
          </c:spPr>
        </c:majorGridlines>
        <c:numFmt formatCode="0.0" sourceLinked="1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86737280"/>
        <c:crosses val="autoZero"/>
        <c:crossBetween val="between"/>
        <c:majorUnit val="5"/>
      </c:valAx>
    </c:plotArea>
    <c:plotVisOnly val="1"/>
    <c:dispBlanksAs val="gap"/>
  </c:chart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 algn="ctr" rtl="0">
              <a:defRPr lang="it-IT" sz="13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300" b="1" i="0" u="none" strike="noStrike" kern="12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Quota di persone culturalmente inattive per classi di età </a:t>
            </a:r>
            <a:r>
              <a:rPr lang="it-IT" sz="1300" b="0" i="0" u="none" strike="noStrike" kern="12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(valori %)</a:t>
            </a:r>
            <a:endParaRPr lang="it-IT" sz="1300" b="0" i="0" u="none" strike="noStrike" kern="1200" baseline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6.7582310341473523E-2"/>
          <c:y val="0.10436342497718203"/>
          <c:w val="0.71970393898223617"/>
          <c:h val="0.83054147813404733"/>
        </c:manualLayout>
      </c:layout>
      <c:lineChart>
        <c:grouping val="standard"/>
        <c:ser>
          <c:idx val="0"/>
          <c:order val="0"/>
          <c:tx>
            <c:strRef>
              <c:f>Analisi_genereazioni!$B$105</c:f>
              <c:strCache>
                <c:ptCount val="1"/>
                <c:pt idx="0">
                  <c:v>1995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</a:ln>
          </c:spPr>
          <c:cat>
            <c:strRef>
              <c:f>Analisi_genereazioni!$A$106:$A$120</c:f>
              <c:strCache>
                <c:ptCount val="15"/>
                <c:pt idx="0">
                  <c:v> 06-09</c:v>
                </c:pt>
                <c:pt idx="1">
                  <c:v> 10-14</c:v>
                </c:pt>
                <c:pt idx="2">
                  <c:v> 15-19</c:v>
                </c:pt>
                <c:pt idx="3">
                  <c:v> 20-24</c:v>
                </c:pt>
                <c:pt idx="4">
                  <c:v> 25-29</c:v>
                </c:pt>
                <c:pt idx="5">
                  <c:v> 30-34</c:v>
                </c:pt>
                <c:pt idx="6">
                  <c:v> 35-39</c:v>
                </c:pt>
                <c:pt idx="7">
                  <c:v> 40-44</c:v>
                </c:pt>
                <c:pt idx="8">
                  <c:v> 45-49</c:v>
                </c:pt>
                <c:pt idx="9">
                  <c:v> 50-54</c:v>
                </c:pt>
                <c:pt idx="10">
                  <c:v> 55-59</c:v>
                </c:pt>
                <c:pt idx="11">
                  <c:v> 60-64</c:v>
                </c:pt>
                <c:pt idx="12">
                  <c:v> 65-69</c:v>
                </c:pt>
                <c:pt idx="13">
                  <c:v> 70-74</c:v>
                </c:pt>
                <c:pt idx="14">
                  <c:v> 75+</c:v>
                </c:pt>
              </c:strCache>
            </c:strRef>
          </c:cat>
          <c:val>
            <c:numRef>
              <c:f>Analisi_genereazioni!$B$106:$B$120</c:f>
              <c:numCache>
                <c:formatCode>0.0</c:formatCode>
                <c:ptCount val="15"/>
                <c:pt idx="0">
                  <c:v>26.9</c:v>
                </c:pt>
                <c:pt idx="1">
                  <c:v>14.4</c:v>
                </c:pt>
                <c:pt idx="2">
                  <c:v>4.8</c:v>
                </c:pt>
                <c:pt idx="3">
                  <c:v>4.8</c:v>
                </c:pt>
                <c:pt idx="4">
                  <c:v>8.3000000000000007</c:v>
                </c:pt>
                <c:pt idx="5">
                  <c:v>10.5</c:v>
                </c:pt>
                <c:pt idx="6">
                  <c:v>11.6</c:v>
                </c:pt>
                <c:pt idx="7">
                  <c:v>13.1</c:v>
                </c:pt>
                <c:pt idx="8">
                  <c:v>15.6</c:v>
                </c:pt>
                <c:pt idx="9">
                  <c:v>18.399999999999999</c:v>
                </c:pt>
                <c:pt idx="10">
                  <c:v>25.3</c:v>
                </c:pt>
                <c:pt idx="11">
                  <c:v>32.800000000000004</c:v>
                </c:pt>
                <c:pt idx="12">
                  <c:v>36.4</c:v>
                </c:pt>
                <c:pt idx="13">
                  <c:v>39.9</c:v>
                </c:pt>
                <c:pt idx="14">
                  <c:v>52.6</c:v>
                </c:pt>
              </c:numCache>
            </c:numRef>
          </c:val>
        </c:ser>
        <c:ser>
          <c:idx val="1"/>
          <c:order val="1"/>
          <c:tx>
            <c:strRef>
              <c:f>Analisi_genereazioni!$C$105</c:f>
              <c:strCache>
                <c:ptCount val="1"/>
                <c:pt idx="0">
                  <c:v>2015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Analisi_genereazioni!$A$106:$A$120</c:f>
              <c:strCache>
                <c:ptCount val="15"/>
                <c:pt idx="0">
                  <c:v> 06-09</c:v>
                </c:pt>
                <c:pt idx="1">
                  <c:v> 10-14</c:v>
                </c:pt>
                <c:pt idx="2">
                  <c:v> 15-19</c:v>
                </c:pt>
                <c:pt idx="3">
                  <c:v> 20-24</c:v>
                </c:pt>
                <c:pt idx="4">
                  <c:v> 25-29</c:v>
                </c:pt>
                <c:pt idx="5">
                  <c:v> 30-34</c:v>
                </c:pt>
                <c:pt idx="6">
                  <c:v> 35-39</c:v>
                </c:pt>
                <c:pt idx="7">
                  <c:v> 40-44</c:v>
                </c:pt>
                <c:pt idx="8">
                  <c:v> 45-49</c:v>
                </c:pt>
                <c:pt idx="9">
                  <c:v> 50-54</c:v>
                </c:pt>
                <c:pt idx="10">
                  <c:v> 55-59</c:v>
                </c:pt>
                <c:pt idx="11">
                  <c:v> 60-64</c:v>
                </c:pt>
                <c:pt idx="12">
                  <c:v> 65-69</c:v>
                </c:pt>
                <c:pt idx="13">
                  <c:v> 70-74</c:v>
                </c:pt>
                <c:pt idx="14">
                  <c:v> 75+</c:v>
                </c:pt>
              </c:strCache>
            </c:strRef>
          </c:cat>
          <c:val>
            <c:numRef>
              <c:f>Analisi_genereazioni!$C$106:$C$120</c:f>
              <c:numCache>
                <c:formatCode>0.0</c:formatCode>
                <c:ptCount val="15"/>
                <c:pt idx="0">
                  <c:v>15</c:v>
                </c:pt>
                <c:pt idx="1">
                  <c:v>9.3000000000000007</c:v>
                </c:pt>
                <c:pt idx="2">
                  <c:v>5.8</c:v>
                </c:pt>
                <c:pt idx="3">
                  <c:v>4.8</c:v>
                </c:pt>
                <c:pt idx="4">
                  <c:v>8.9</c:v>
                </c:pt>
                <c:pt idx="5">
                  <c:v>12.9</c:v>
                </c:pt>
                <c:pt idx="6">
                  <c:v>14.1</c:v>
                </c:pt>
                <c:pt idx="7">
                  <c:v>15.2</c:v>
                </c:pt>
                <c:pt idx="8">
                  <c:v>15.7</c:v>
                </c:pt>
                <c:pt idx="9">
                  <c:v>15.8</c:v>
                </c:pt>
                <c:pt idx="10">
                  <c:v>17.399999999999999</c:v>
                </c:pt>
                <c:pt idx="11">
                  <c:v>20.9</c:v>
                </c:pt>
                <c:pt idx="12">
                  <c:v>23</c:v>
                </c:pt>
                <c:pt idx="13">
                  <c:v>29.1</c:v>
                </c:pt>
                <c:pt idx="14">
                  <c:v>44.6</c:v>
                </c:pt>
              </c:numCache>
            </c:numRef>
          </c:val>
        </c:ser>
        <c:marker val="1"/>
        <c:axId val="66165760"/>
        <c:axId val="66175744"/>
      </c:lineChart>
      <c:catAx>
        <c:axId val="66165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66175744"/>
        <c:crosses val="autoZero"/>
        <c:auto val="1"/>
        <c:lblAlgn val="ctr"/>
        <c:lblOffset val="100"/>
      </c:catAx>
      <c:valAx>
        <c:axId val="66175744"/>
        <c:scaling>
          <c:orientation val="minMax"/>
          <c:max val="60"/>
        </c:scaling>
        <c:axPos val="l"/>
        <c:majorGridlines/>
        <c:numFmt formatCode="0.0" sourceLinked="0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6616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779359430606"/>
          <c:y val="0.21548491809849668"/>
          <c:w val="0.10483985765124555"/>
          <c:h val="0.11107439477773565"/>
        </c:manualLayout>
      </c:layout>
      <c:txPr>
        <a:bodyPr/>
        <a:lstStyle/>
        <a:p>
          <a:pPr>
            <a:defRPr sz="13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it-IT" sz="1200" b="1" i="0" baseline="0" dirty="0" smtClean="0">
                <a:effectLst/>
              </a:rPr>
              <a:t>Tasso di inattività culturale per età e generazioni 1926-55</a:t>
            </a:r>
            <a:r>
              <a:rPr lang="it-IT" sz="1200" b="1" i="0" baseline="0" dirty="0">
                <a:effectLst/>
              </a:rPr>
              <a:t/>
            </a:r>
            <a:br>
              <a:rPr lang="it-IT" sz="1200" b="1" i="0" baseline="0" dirty="0">
                <a:effectLst/>
              </a:rPr>
            </a:br>
            <a:r>
              <a:rPr lang="it-IT" sz="1200" b="1" i="0" baseline="0" dirty="0">
                <a:effectLst/>
              </a:rPr>
              <a:t>(valori </a:t>
            </a:r>
            <a:r>
              <a:rPr lang="it-IT" sz="1200" b="1" i="0" baseline="0" dirty="0" smtClean="0">
                <a:effectLst/>
              </a:rPr>
              <a:t>%)</a:t>
            </a:r>
            <a:endParaRPr lang="it-IT" sz="1200" dirty="0">
              <a:effectLst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Analisi_genereazioni!$A$56</c:f>
              <c:strCache>
                <c:ptCount val="1"/>
                <c:pt idx="0">
                  <c:v>1926-1930</c:v>
                </c:pt>
              </c:strCache>
            </c:strRef>
          </c:tx>
          <c:cat>
            <c:strRef>
              <c:f>Analisi_genereazioni!$H$55:$O$55</c:f>
              <c:strCache>
                <c:ptCount val="8"/>
                <c:pt idx="0">
                  <c:v> 35-39</c:v>
                </c:pt>
                <c:pt idx="1">
                  <c:v> 40-44</c:v>
                </c:pt>
                <c:pt idx="2">
                  <c:v> 45-49</c:v>
                </c:pt>
                <c:pt idx="3">
                  <c:v> 50-54</c:v>
                </c:pt>
                <c:pt idx="4">
                  <c:v> 55-59</c:v>
                </c:pt>
                <c:pt idx="5">
                  <c:v> 60-64</c:v>
                </c:pt>
                <c:pt idx="6">
                  <c:v> 65-69</c:v>
                </c:pt>
                <c:pt idx="7">
                  <c:v> 70-74</c:v>
                </c:pt>
              </c:strCache>
            </c:strRef>
          </c:cat>
          <c:val>
            <c:numRef>
              <c:f>Analisi_genereazioni!$H$56:$O$56</c:f>
              <c:numCache>
                <c:formatCode>General</c:formatCode>
                <c:ptCount val="8"/>
                <c:pt idx="6">
                  <c:v>36.4</c:v>
                </c:pt>
                <c:pt idx="7">
                  <c:v>39.5</c:v>
                </c:pt>
              </c:numCache>
            </c:numRef>
          </c:val>
        </c:ser>
        <c:ser>
          <c:idx val="1"/>
          <c:order val="1"/>
          <c:tx>
            <c:strRef>
              <c:f>Analisi_genereazioni!$A$57</c:f>
              <c:strCache>
                <c:ptCount val="1"/>
                <c:pt idx="0">
                  <c:v>1931-1935</c:v>
                </c:pt>
              </c:strCache>
            </c:strRef>
          </c:tx>
          <c:cat>
            <c:strRef>
              <c:f>Analisi_genereazioni!$H$55:$O$55</c:f>
              <c:strCache>
                <c:ptCount val="8"/>
                <c:pt idx="0">
                  <c:v> 35-39</c:v>
                </c:pt>
                <c:pt idx="1">
                  <c:v> 40-44</c:v>
                </c:pt>
                <c:pt idx="2">
                  <c:v> 45-49</c:v>
                </c:pt>
                <c:pt idx="3">
                  <c:v> 50-54</c:v>
                </c:pt>
                <c:pt idx="4">
                  <c:v> 55-59</c:v>
                </c:pt>
                <c:pt idx="5">
                  <c:v> 60-64</c:v>
                </c:pt>
                <c:pt idx="6">
                  <c:v> 65-69</c:v>
                </c:pt>
                <c:pt idx="7">
                  <c:v> 70-74</c:v>
                </c:pt>
              </c:strCache>
            </c:strRef>
          </c:cat>
          <c:val>
            <c:numRef>
              <c:f>Analisi_genereazioni!$H$57:$O$57</c:f>
              <c:numCache>
                <c:formatCode>General</c:formatCode>
                <c:ptCount val="8"/>
                <c:pt idx="5">
                  <c:v>32.800000000000004</c:v>
                </c:pt>
                <c:pt idx="6">
                  <c:v>32.9</c:v>
                </c:pt>
                <c:pt idx="7">
                  <c:v>34.700000000000003</c:v>
                </c:pt>
              </c:numCache>
            </c:numRef>
          </c:val>
        </c:ser>
        <c:ser>
          <c:idx val="2"/>
          <c:order val="2"/>
          <c:tx>
            <c:strRef>
              <c:f>Analisi_genereazioni!$A$58</c:f>
              <c:strCache>
                <c:ptCount val="1"/>
                <c:pt idx="0">
                  <c:v>1936-1940</c:v>
                </c:pt>
              </c:strCache>
            </c:strRef>
          </c:tx>
          <c:cat>
            <c:strRef>
              <c:f>Analisi_genereazioni!$H$55:$O$55</c:f>
              <c:strCache>
                <c:ptCount val="8"/>
                <c:pt idx="0">
                  <c:v> 35-39</c:v>
                </c:pt>
                <c:pt idx="1">
                  <c:v> 40-44</c:v>
                </c:pt>
                <c:pt idx="2">
                  <c:v> 45-49</c:v>
                </c:pt>
                <c:pt idx="3">
                  <c:v> 50-54</c:v>
                </c:pt>
                <c:pt idx="4">
                  <c:v> 55-59</c:v>
                </c:pt>
                <c:pt idx="5">
                  <c:v> 60-64</c:v>
                </c:pt>
                <c:pt idx="6">
                  <c:v> 65-69</c:v>
                </c:pt>
                <c:pt idx="7">
                  <c:v> 70-74</c:v>
                </c:pt>
              </c:strCache>
            </c:strRef>
          </c:cat>
          <c:val>
            <c:numRef>
              <c:f>Analisi_genereazioni!$H$58:$O$58</c:f>
              <c:numCache>
                <c:formatCode>General</c:formatCode>
                <c:ptCount val="8"/>
                <c:pt idx="4">
                  <c:v>25.3</c:v>
                </c:pt>
                <c:pt idx="5">
                  <c:v>26.4</c:v>
                </c:pt>
                <c:pt idx="6">
                  <c:v>27</c:v>
                </c:pt>
                <c:pt idx="7">
                  <c:v>29</c:v>
                </c:pt>
              </c:numCache>
            </c:numRef>
          </c:val>
        </c:ser>
        <c:ser>
          <c:idx val="3"/>
          <c:order val="3"/>
          <c:tx>
            <c:strRef>
              <c:f>Analisi_genereazioni!$A$59</c:f>
              <c:strCache>
                <c:ptCount val="1"/>
                <c:pt idx="0">
                  <c:v>1941-1945</c:v>
                </c:pt>
              </c:strCache>
            </c:strRef>
          </c:tx>
          <c:cat>
            <c:strRef>
              <c:f>Analisi_genereazioni!$H$55:$O$55</c:f>
              <c:strCache>
                <c:ptCount val="8"/>
                <c:pt idx="0">
                  <c:v> 35-39</c:v>
                </c:pt>
                <c:pt idx="1">
                  <c:v> 40-44</c:v>
                </c:pt>
                <c:pt idx="2">
                  <c:v> 45-49</c:v>
                </c:pt>
                <c:pt idx="3">
                  <c:v> 50-54</c:v>
                </c:pt>
                <c:pt idx="4">
                  <c:v> 55-59</c:v>
                </c:pt>
                <c:pt idx="5">
                  <c:v> 60-64</c:v>
                </c:pt>
                <c:pt idx="6">
                  <c:v> 65-69</c:v>
                </c:pt>
                <c:pt idx="7">
                  <c:v> 70-74</c:v>
                </c:pt>
              </c:strCache>
            </c:strRef>
          </c:cat>
          <c:val>
            <c:numRef>
              <c:f>Analisi_genereazioni!$H$59:$O$59</c:f>
              <c:numCache>
                <c:formatCode>General</c:formatCode>
                <c:ptCount val="8"/>
                <c:pt idx="3">
                  <c:v>18.399999999999999</c:v>
                </c:pt>
                <c:pt idx="4">
                  <c:v>19.2</c:v>
                </c:pt>
                <c:pt idx="5">
                  <c:v>21.5</c:v>
                </c:pt>
                <c:pt idx="6">
                  <c:v>22.3</c:v>
                </c:pt>
                <c:pt idx="7">
                  <c:v>29.1</c:v>
                </c:pt>
              </c:numCache>
            </c:numRef>
          </c:val>
        </c:ser>
        <c:ser>
          <c:idx val="4"/>
          <c:order val="4"/>
          <c:tx>
            <c:strRef>
              <c:f>Analisi_genereazioni!$A$60</c:f>
              <c:strCache>
                <c:ptCount val="1"/>
                <c:pt idx="0">
                  <c:v>1946-1950</c:v>
                </c:pt>
              </c:strCache>
            </c:strRef>
          </c:tx>
          <c:cat>
            <c:strRef>
              <c:f>Analisi_genereazioni!$H$55:$O$55</c:f>
              <c:strCache>
                <c:ptCount val="8"/>
                <c:pt idx="0">
                  <c:v> 35-39</c:v>
                </c:pt>
                <c:pt idx="1">
                  <c:v> 40-44</c:v>
                </c:pt>
                <c:pt idx="2">
                  <c:v> 45-49</c:v>
                </c:pt>
                <c:pt idx="3">
                  <c:v> 50-54</c:v>
                </c:pt>
                <c:pt idx="4">
                  <c:v> 55-59</c:v>
                </c:pt>
                <c:pt idx="5">
                  <c:v> 60-64</c:v>
                </c:pt>
                <c:pt idx="6">
                  <c:v> 65-69</c:v>
                </c:pt>
                <c:pt idx="7">
                  <c:v> 70-74</c:v>
                </c:pt>
              </c:strCache>
            </c:strRef>
          </c:cat>
          <c:val>
            <c:numRef>
              <c:f>Analisi_genereazioni!$H$60:$O$60</c:f>
              <c:numCache>
                <c:formatCode>General</c:formatCode>
                <c:ptCount val="8"/>
                <c:pt idx="2">
                  <c:v>15.6</c:v>
                </c:pt>
                <c:pt idx="3">
                  <c:v>16.2</c:v>
                </c:pt>
                <c:pt idx="4">
                  <c:v>17.100000000000001</c:v>
                </c:pt>
                <c:pt idx="5">
                  <c:v>16.7</c:v>
                </c:pt>
                <c:pt idx="6">
                  <c:v>23</c:v>
                </c:pt>
              </c:numCache>
            </c:numRef>
          </c:val>
        </c:ser>
        <c:ser>
          <c:idx val="5"/>
          <c:order val="5"/>
          <c:tx>
            <c:strRef>
              <c:f>Analisi_genereazioni!$A$61</c:f>
              <c:strCache>
                <c:ptCount val="1"/>
                <c:pt idx="0">
                  <c:v>1951-1955</c:v>
                </c:pt>
              </c:strCache>
            </c:strRef>
          </c:tx>
          <c:cat>
            <c:strRef>
              <c:f>Analisi_genereazioni!$H$55:$O$55</c:f>
              <c:strCache>
                <c:ptCount val="8"/>
                <c:pt idx="0">
                  <c:v> 35-39</c:v>
                </c:pt>
                <c:pt idx="1">
                  <c:v> 40-44</c:v>
                </c:pt>
                <c:pt idx="2">
                  <c:v> 45-49</c:v>
                </c:pt>
                <c:pt idx="3">
                  <c:v> 50-54</c:v>
                </c:pt>
                <c:pt idx="4">
                  <c:v> 55-59</c:v>
                </c:pt>
                <c:pt idx="5">
                  <c:v> 60-64</c:v>
                </c:pt>
                <c:pt idx="6">
                  <c:v> 65-69</c:v>
                </c:pt>
                <c:pt idx="7">
                  <c:v> 70-74</c:v>
                </c:pt>
              </c:strCache>
            </c:strRef>
          </c:cat>
          <c:val>
            <c:numRef>
              <c:f>Analisi_genereazioni!$H$61:$O$61</c:f>
              <c:numCache>
                <c:formatCode>General</c:formatCode>
                <c:ptCount val="8"/>
                <c:pt idx="1">
                  <c:v>13.1</c:v>
                </c:pt>
                <c:pt idx="2">
                  <c:v>14.1</c:v>
                </c:pt>
                <c:pt idx="3">
                  <c:v>11.6</c:v>
                </c:pt>
                <c:pt idx="4">
                  <c:v>14.8</c:v>
                </c:pt>
                <c:pt idx="5">
                  <c:v>20.9</c:v>
                </c:pt>
              </c:numCache>
            </c:numRef>
          </c:val>
        </c:ser>
        <c:marker val="1"/>
        <c:axId val="56358784"/>
        <c:axId val="56360320"/>
      </c:lineChart>
      <c:catAx>
        <c:axId val="56358784"/>
        <c:scaling>
          <c:orientation val="minMax"/>
        </c:scaling>
        <c:axPos val="b"/>
        <c:majorTickMark val="none"/>
        <c:tickLblPos val="nextTo"/>
        <c:crossAx val="56360320"/>
        <c:crosses val="autoZero"/>
        <c:auto val="1"/>
        <c:lblAlgn val="ctr"/>
        <c:lblOffset val="100"/>
      </c:catAx>
      <c:valAx>
        <c:axId val="56360320"/>
        <c:scaling>
          <c:orientation val="minMax"/>
        </c:scaling>
        <c:axPos val="l"/>
        <c:majorGridlines/>
        <c:numFmt formatCode="#,##0.0" sourceLinked="0"/>
        <c:majorTickMark val="none"/>
        <c:tickLblPos val="nextTo"/>
        <c:spPr>
          <a:ln w="9525">
            <a:noFill/>
          </a:ln>
        </c:spPr>
        <c:crossAx val="56358784"/>
        <c:crosses val="autoZero"/>
        <c:crossBetween val="between"/>
        <c:majorUnit val="10"/>
      </c:valAx>
    </c:plotArea>
    <c:legend>
      <c:legendPos val="b"/>
      <c:layout/>
    </c:legend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sz="1200"/>
            </a:pPr>
            <a:r>
              <a:rPr lang="it-IT" sz="1200" dirty="0"/>
              <a:t>Tasso di inattività culturale per età e </a:t>
            </a:r>
            <a:r>
              <a:rPr lang="it-IT" sz="1200" dirty="0" smtClean="0"/>
              <a:t>generazioni 1971-90 </a:t>
            </a:r>
            <a:br>
              <a:rPr lang="it-IT" sz="1200" dirty="0" smtClean="0"/>
            </a:br>
            <a:r>
              <a:rPr lang="it-IT" sz="1200" dirty="0" smtClean="0"/>
              <a:t>(</a:t>
            </a:r>
            <a:r>
              <a:rPr lang="it-IT" sz="1200" dirty="0"/>
              <a:t>valori 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3410721872655423E-2"/>
          <c:y val="0.15349772949689386"/>
          <c:w val="0.85893777455592724"/>
          <c:h val="0.75511455635354785"/>
        </c:manualLayout>
      </c:layout>
      <c:lineChart>
        <c:grouping val="standard"/>
        <c:ser>
          <c:idx val="0"/>
          <c:order val="0"/>
          <c:tx>
            <c:strRef>
              <c:f>Analisi_genereazioni!$A$148</c:f>
              <c:strCache>
                <c:ptCount val="1"/>
                <c:pt idx="0">
                  <c:v>1956-1960 (Baby boom)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3.2993609098010676E-2"/>
                  <c:y val="-5.107159876221728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1956-1960 </a:t>
                    </a:r>
                    <a:br>
                      <a:rPr lang="en-US" b="1">
                        <a:solidFill>
                          <a:srgbClr val="FF0000"/>
                        </a:solidFill>
                      </a:rPr>
                    </a:br>
                    <a:r>
                      <a:rPr lang="en-US" b="1">
                        <a:solidFill>
                          <a:srgbClr val="FF0000"/>
                        </a:solidFill>
                      </a:rPr>
                      <a:t>(Baby boom)</a:t>
                    </a:r>
                    <a:endParaRPr lang="en-US"/>
                  </a:p>
                </c:rich>
              </c:tx>
              <c:showSerName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Analisi_genereazioni!$B$147:$I$147</c:f>
              <c:strCache>
                <c:ptCount val="8"/>
                <c:pt idx="0">
                  <c:v> 20-24</c:v>
                </c:pt>
                <c:pt idx="1">
                  <c:v> 25-29</c:v>
                </c:pt>
                <c:pt idx="2">
                  <c:v> 30-34</c:v>
                </c:pt>
                <c:pt idx="3">
                  <c:v> 35-39</c:v>
                </c:pt>
                <c:pt idx="4">
                  <c:v> 40-44</c:v>
                </c:pt>
                <c:pt idx="5">
                  <c:v> 45-49</c:v>
                </c:pt>
                <c:pt idx="6">
                  <c:v> 50-54</c:v>
                </c:pt>
                <c:pt idx="7">
                  <c:v> 55-59</c:v>
                </c:pt>
              </c:strCache>
            </c:strRef>
          </c:cat>
          <c:val>
            <c:numRef>
              <c:f>Analisi_genereazioni!$B$148:$I$148</c:f>
              <c:numCache>
                <c:formatCode>General</c:formatCode>
                <c:ptCount val="8"/>
                <c:pt idx="3">
                  <c:v>11.6</c:v>
                </c:pt>
                <c:pt idx="4">
                  <c:v>12.3</c:v>
                </c:pt>
                <c:pt idx="5">
                  <c:v>10.9</c:v>
                </c:pt>
                <c:pt idx="6">
                  <c:v>12.1</c:v>
                </c:pt>
                <c:pt idx="7">
                  <c:v>17.399999999999999</c:v>
                </c:pt>
              </c:numCache>
            </c:numRef>
          </c:val>
        </c:ser>
        <c:ser>
          <c:idx val="1"/>
          <c:order val="1"/>
          <c:tx>
            <c:strRef>
              <c:f>Analisi_genereazioni!$A$149</c:f>
              <c:strCache>
                <c:ptCount val="1"/>
                <c:pt idx="0">
                  <c:v>1971-1975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4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1.1669999624056961E-2"/>
                  <c:y val="-1.8239856700791954E-2"/>
                </c:manualLayout>
              </c:layout>
              <c:showSerName val="1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SerName val="1"/>
          </c:dLbls>
          <c:cat>
            <c:strRef>
              <c:f>Analisi_genereazioni!$B$147:$I$147</c:f>
              <c:strCache>
                <c:ptCount val="8"/>
                <c:pt idx="0">
                  <c:v> 20-24</c:v>
                </c:pt>
                <c:pt idx="1">
                  <c:v> 25-29</c:v>
                </c:pt>
                <c:pt idx="2">
                  <c:v> 30-34</c:v>
                </c:pt>
                <c:pt idx="3">
                  <c:v> 35-39</c:v>
                </c:pt>
                <c:pt idx="4">
                  <c:v> 40-44</c:v>
                </c:pt>
                <c:pt idx="5">
                  <c:v> 45-49</c:v>
                </c:pt>
                <c:pt idx="6">
                  <c:v> 50-54</c:v>
                </c:pt>
                <c:pt idx="7">
                  <c:v> 55-59</c:v>
                </c:pt>
              </c:strCache>
            </c:strRef>
          </c:cat>
          <c:val>
            <c:numRef>
              <c:f>Analisi_genereazioni!$B$149:$I$149</c:f>
              <c:numCache>
                <c:formatCode>General</c:formatCode>
                <c:ptCount val="8"/>
                <c:pt idx="0">
                  <c:v>4.8</c:v>
                </c:pt>
                <c:pt idx="1">
                  <c:v>6.2</c:v>
                </c:pt>
                <c:pt idx="2">
                  <c:v>7.6</c:v>
                </c:pt>
                <c:pt idx="3">
                  <c:v>11.2</c:v>
                </c:pt>
                <c:pt idx="4">
                  <c:v>15.2</c:v>
                </c:pt>
              </c:numCache>
            </c:numRef>
          </c:val>
        </c:ser>
        <c:ser>
          <c:idx val="2"/>
          <c:order val="2"/>
          <c:tx>
            <c:strRef>
              <c:f>Analisi_genereazioni!$A$150</c:f>
              <c:strCache>
                <c:ptCount val="1"/>
                <c:pt idx="0">
                  <c:v>1976-1980 (Generazione X)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7.5757713588983394E-2"/>
                  <c:y val="-5.8367541442534428E-2"/>
                </c:manualLayout>
              </c:layout>
              <c:showSerName val="1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SerName val="1"/>
          </c:dLbls>
          <c:cat>
            <c:strRef>
              <c:f>Analisi_genereazioni!$B$147:$I$147</c:f>
              <c:strCache>
                <c:ptCount val="8"/>
                <c:pt idx="0">
                  <c:v> 20-24</c:v>
                </c:pt>
                <c:pt idx="1">
                  <c:v> 25-29</c:v>
                </c:pt>
                <c:pt idx="2">
                  <c:v> 30-34</c:v>
                </c:pt>
                <c:pt idx="3">
                  <c:v> 35-39</c:v>
                </c:pt>
                <c:pt idx="4">
                  <c:v> 40-44</c:v>
                </c:pt>
                <c:pt idx="5">
                  <c:v> 45-49</c:v>
                </c:pt>
                <c:pt idx="6">
                  <c:v> 50-54</c:v>
                </c:pt>
                <c:pt idx="7">
                  <c:v> 55-59</c:v>
                </c:pt>
              </c:strCache>
            </c:strRef>
          </c:cat>
          <c:val>
            <c:numRef>
              <c:f>Analisi_genereazioni!$B$150:$I$150</c:f>
              <c:numCache>
                <c:formatCode>General</c:formatCode>
                <c:ptCount val="8"/>
                <c:pt idx="0" formatCode="0.0">
                  <c:v>3.8</c:v>
                </c:pt>
                <c:pt idx="1">
                  <c:v>5.0999999999999996</c:v>
                </c:pt>
                <c:pt idx="2" formatCode="0.0">
                  <c:v>10</c:v>
                </c:pt>
                <c:pt idx="3" formatCode="0.0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Analisi_genereazioni!$A$151</c:f>
              <c:strCache>
                <c:ptCount val="1"/>
                <c:pt idx="0">
                  <c:v>1981-1985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Lbls>
            <c:dLbl>
              <c:idx val="2"/>
              <c:layout>
                <c:manualLayout>
                  <c:x val="-9.2803012256609363E-2"/>
                  <c:y val="-2.9183770721267228E-2"/>
                </c:manualLayout>
              </c:layout>
              <c:showSerName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</c:dLbls>
          <c:cat>
            <c:strRef>
              <c:f>Analisi_genereazioni!$B$147:$I$147</c:f>
              <c:strCache>
                <c:ptCount val="8"/>
                <c:pt idx="0">
                  <c:v> 20-24</c:v>
                </c:pt>
                <c:pt idx="1">
                  <c:v> 25-29</c:v>
                </c:pt>
                <c:pt idx="2">
                  <c:v> 30-34</c:v>
                </c:pt>
                <c:pt idx="3">
                  <c:v> 35-39</c:v>
                </c:pt>
                <c:pt idx="4">
                  <c:v> 40-44</c:v>
                </c:pt>
                <c:pt idx="5">
                  <c:v> 45-49</c:v>
                </c:pt>
                <c:pt idx="6">
                  <c:v> 50-54</c:v>
                </c:pt>
                <c:pt idx="7">
                  <c:v> 55-59</c:v>
                </c:pt>
              </c:strCache>
            </c:strRef>
          </c:cat>
          <c:val>
            <c:numRef>
              <c:f>Analisi_genereazioni!$B$151:$I$151</c:f>
              <c:numCache>
                <c:formatCode>General</c:formatCode>
                <c:ptCount val="8"/>
                <c:pt idx="0">
                  <c:v>2.9</c:v>
                </c:pt>
                <c:pt idx="1">
                  <c:v>7.9</c:v>
                </c:pt>
                <c:pt idx="2">
                  <c:v>12.9</c:v>
                </c:pt>
              </c:numCache>
            </c:numRef>
          </c:val>
        </c:ser>
        <c:ser>
          <c:idx val="4"/>
          <c:order val="4"/>
          <c:tx>
            <c:strRef>
              <c:f>Analisi_genereazioni!$A$152</c:f>
              <c:strCache>
                <c:ptCount val="1"/>
                <c:pt idx="0">
                  <c:v>1986-1990 (Millennials)</c:v>
                </c:pt>
              </c:strCache>
            </c:strRef>
          </c:tx>
          <c:dLbls>
            <c:dLbl>
              <c:idx val="1"/>
              <c:layout>
                <c:manualLayout>
                  <c:x val="-0.11736803143230314"/>
                  <c:y val="-8.02553694834851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1986-1990 </a:t>
                    </a:r>
                    <a:br>
                      <a:rPr lang="en-US" b="1"/>
                    </a:br>
                    <a:r>
                      <a:rPr lang="en-US" b="1"/>
                      <a:t>(Millennials)</a:t>
                    </a:r>
                    <a:endParaRPr lang="en-US"/>
                  </a:p>
                </c:rich>
              </c:tx>
              <c:showSerName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</c:dLbls>
          <c:cat>
            <c:strRef>
              <c:f>Analisi_genereazioni!$B$147:$I$147</c:f>
              <c:strCache>
                <c:ptCount val="8"/>
                <c:pt idx="0">
                  <c:v> 20-24</c:v>
                </c:pt>
                <c:pt idx="1">
                  <c:v> 25-29</c:v>
                </c:pt>
                <c:pt idx="2">
                  <c:v> 30-34</c:v>
                </c:pt>
                <c:pt idx="3">
                  <c:v> 35-39</c:v>
                </c:pt>
                <c:pt idx="4">
                  <c:v> 40-44</c:v>
                </c:pt>
                <c:pt idx="5">
                  <c:v> 45-49</c:v>
                </c:pt>
                <c:pt idx="6">
                  <c:v> 50-54</c:v>
                </c:pt>
                <c:pt idx="7">
                  <c:v> 55-59</c:v>
                </c:pt>
              </c:strCache>
            </c:strRef>
          </c:cat>
          <c:val>
            <c:numRef>
              <c:f>Analisi_genereazioni!$B$152:$I$152</c:f>
              <c:numCache>
                <c:formatCode>General</c:formatCode>
                <c:ptCount val="8"/>
                <c:pt idx="0">
                  <c:v>3.3</c:v>
                </c:pt>
                <c:pt idx="1">
                  <c:v>8.9</c:v>
                </c:pt>
              </c:numCache>
            </c:numRef>
          </c:val>
        </c:ser>
        <c:marker val="1"/>
        <c:axId val="66659840"/>
        <c:axId val="66661376"/>
      </c:lineChart>
      <c:catAx>
        <c:axId val="666598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66661376"/>
        <c:crosses val="autoZero"/>
        <c:auto val="1"/>
        <c:lblAlgn val="ctr"/>
        <c:lblOffset val="100"/>
      </c:catAx>
      <c:valAx>
        <c:axId val="66661376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#,##0.0" sourceLinked="0"/>
        <c:maj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66659840"/>
        <c:crosses val="autoZero"/>
        <c:crossBetween val="between"/>
        <c:majorUnit val="5"/>
      </c:valAx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hart>
    <c:plotArea>
      <c:layout/>
      <c:barChart>
        <c:barDir val="bar"/>
        <c:grouping val="stacked"/>
        <c:ser>
          <c:idx val="0"/>
          <c:order val="0"/>
          <c:dPt>
            <c:idx val="18"/>
            <c:spPr>
              <a:solidFill>
                <a:schemeClr val="accent6"/>
              </a:solidFill>
              <a:ln w="12700" cap="flat" cmpd="sng" algn="ctr">
                <a:solidFill>
                  <a:schemeClr val="accent6">
                    <a:shade val="50000"/>
                  </a:schemeClr>
                </a:solidFill>
                <a:prstDash val="solid"/>
                <a:miter lim="800000"/>
              </a:ln>
              <a:effectLst/>
            </c:spPr>
          </c:dPt>
          <c:cat>
            <c:strRef>
              <c:f>Dimensione_patrimonio2!$F$7:$F$26</c:f>
              <c:strCache>
                <c:ptCount val="20"/>
                <c:pt idx="0">
                  <c:v>Portugal</c:v>
                </c:pt>
                <c:pt idx="1">
                  <c:v>Denmark</c:v>
                </c:pt>
                <c:pt idx="2">
                  <c:v>Poland</c:v>
                </c:pt>
                <c:pt idx="3">
                  <c:v>Czech Republic</c:v>
                </c:pt>
                <c:pt idx="4">
                  <c:v>Finland</c:v>
                </c:pt>
                <c:pt idx="5">
                  <c:v>United Kingdom</c:v>
                </c:pt>
                <c:pt idx="6">
                  <c:v>Hungary</c:v>
                </c:pt>
                <c:pt idx="7">
                  <c:v>Sweden</c:v>
                </c:pt>
                <c:pt idx="8">
                  <c:v>Slovenia</c:v>
                </c:pt>
                <c:pt idx="9">
                  <c:v>Greece</c:v>
                </c:pt>
                <c:pt idx="10">
                  <c:v>Germany</c:v>
                </c:pt>
                <c:pt idx="11">
                  <c:v>Ireland</c:v>
                </c:pt>
                <c:pt idx="12">
                  <c:v>France</c:v>
                </c:pt>
                <c:pt idx="13">
                  <c:v>Slovakia</c:v>
                </c:pt>
                <c:pt idx="14">
                  <c:v>Netherlands</c:v>
                </c:pt>
                <c:pt idx="15">
                  <c:v>Spain</c:v>
                </c:pt>
                <c:pt idx="16">
                  <c:v>Estonia</c:v>
                </c:pt>
                <c:pt idx="17">
                  <c:v>Austria</c:v>
                </c:pt>
                <c:pt idx="18">
                  <c:v>Italy</c:v>
                </c:pt>
                <c:pt idx="19">
                  <c:v>Belgium</c:v>
                </c:pt>
              </c:strCache>
            </c:strRef>
          </c:cat>
          <c:val>
            <c:numRef>
              <c:f>Dimensione_patrimonio2!$G$7:$G$26</c:f>
              <c:numCache>
                <c:formatCode>General</c:formatCode>
                <c:ptCount val="20"/>
                <c:pt idx="0">
                  <c:v>2.1999999999999999E-2</c:v>
                </c:pt>
                <c:pt idx="1">
                  <c:v>5.1000000000000004E-2</c:v>
                </c:pt>
                <c:pt idx="2">
                  <c:v>6.0000000000000032E-2</c:v>
                </c:pt>
                <c:pt idx="3">
                  <c:v>6.9000000000000034E-2</c:v>
                </c:pt>
                <c:pt idx="4">
                  <c:v>0.14000000000000001</c:v>
                </c:pt>
                <c:pt idx="5">
                  <c:v>0.14800000000000021</c:v>
                </c:pt>
                <c:pt idx="6">
                  <c:v>0.15800000000000033</c:v>
                </c:pt>
                <c:pt idx="7">
                  <c:v>0.16700000000000001</c:v>
                </c:pt>
                <c:pt idx="8">
                  <c:v>0.17400000000000004</c:v>
                </c:pt>
                <c:pt idx="9">
                  <c:v>0.17500000000000004</c:v>
                </c:pt>
                <c:pt idx="10">
                  <c:v>0.18900000000000033</c:v>
                </c:pt>
                <c:pt idx="11">
                  <c:v>0.223</c:v>
                </c:pt>
                <c:pt idx="12">
                  <c:v>0.27200000000000002</c:v>
                </c:pt>
                <c:pt idx="13">
                  <c:v>0.30700000000000038</c:v>
                </c:pt>
                <c:pt idx="14">
                  <c:v>0.38900000000000068</c:v>
                </c:pt>
                <c:pt idx="15">
                  <c:v>0.43800000000000061</c:v>
                </c:pt>
                <c:pt idx="16">
                  <c:v>0.47600000000000031</c:v>
                </c:pt>
                <c:pt idx="17">
                  <c:v>0.54</c:v>
                </c:pt>
                <c:pt idx="18">
                  <c:v>0.59299999999999997</c:v>
                </c:pt>
                <c:pt idx="19">
                  <c:v>0.73400000000000065</c:v>
                </c:pt>
              </c:numCache>
            </c:numRef>
          </c:val>
        </c:ser>
        <c:overlap val="100"/>
        <c:axId val="55834880"/>
        <c:axId val="55836672"/>
      </c:barChart>
      <c:catAx>
        <c:axId val="55834880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55836672"/>
        <c:crosses val="autoZero"/>
        <c:auto val="1"/>
        <c:lblAlgn val="ctr"/>
        <c:lblOffset val="100"/>
      </c:catAx>
      <c:valAx>
        <c:axId val="55836672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crossAx val="55834880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</c:spPr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Foglio1!$A$88:$A$107</c:f>
              <c:strCache>
                <c:ptCount val="20"/>
                <c:pt idx="0">
                  <c:v>Slovakia</c:v>
                </c:pt>
                <c:pt idx="1">
                  <c:v>Sweden</c:v>
                </c:pt>
                <c:pt idx="2">
                  <c:v>Greece</c:v>
                </c:pt>
                <c:pt idx="3">
                  <c:v>Slovenia</c:v>
                </c:pt>
                <c:pt idx="4">
                  <c:v>Hungary</c:v>
                </c:pt>
                <c:pt idx="5">
                  <c:v>Austria</c:v>
                </c:pt>
                <c:pt idx="6">
                  <c:v>Italy</c:v>
                </c:pt>
                <c:pt idx="7">
                  <c:v>France</c:v>
                </c:pt>
                <c:pt idx="8">
                  <c:v>Portugal</c:v>
                </c:pt>
                <c:pt idx="9">
                  <c:v>Spain</c:v>
                </c:pt>
                <c:pt idx="10">
                  <c:v>Czech Republic</c:v>
                </c:pt>
                <c:pt idx="11">
                  <c:v>United Kingdom</c:v>
                </c:pt>
                <c:pt idx="12">
                  <c:v>Belgium</c:v>
                </c:pt>
                <c:pt idx="13">
                  <c:v>Denmark</c:v>
                </c:pt>
                <c:pt idx="14">
                  <c:v>Germany </c:v>
                </c:pt>
                <c:pt idx="15">
                  <c:v>Netherlands</c:v>
                </c:pt>
                <c:pt idx="16">
                  <c:v>Finland</c:v>
                </c:pt>
                <c:pt idx="17">
                  <c:v>Poland</c:v>
                </c:pt>
                <c:pt idx="18">
                  <c:v>Ireland</c:v>
                </c:pt>
                <c:pt idx="19">
                  <c:v>Estonia</c:v>
                </c:pt>
              </c:strCache>
            </c:strRef>
          </c:cat>
          <c:val>
            <c:numRef>
              <c:f>Foglio1!$B$88:$B$107</c:f>
              <c:numCache>
                <c:formatCode>General</c:formatCode>
                <c:ptCount val="20"/>
                <c:pt idx="0">
                  <c:v>28.2</c:v>
                </c:pt>
                <c:pt idx="1">
                  <c:v>22.7</c:v>
                </c:pt>
                <c:pt idx="2">
                  <c:v>22.6</c:v>
                </c:pt>
                <c:pt idx="3">
                  <c:v>21.1</c:v>
                </c:pt>
                <c:pt idx="4">
                  <c:v>19.7</c:v>
                </c:pt>
                <c:pt idx="5">
                  <c:v>19.5</c:v>
                </c:pt>
                <c:pt idx="6">
                  <c:v>19.5</c:v>
                </c:pt>
                <c:pt idx="7">
                  <c:v>18.899999999999999</c:v>
                </c:pt>
                <c:pt idx="8">
                  <c:v>18.8</c:v>
                </c:pt>
                <c:pt idx="9">
                  <c:v>18.3</c:v>
                </c:pt>
                <c:pt idx="10">
                  <c:v>16.899999999999999</c:v>
                </c:pt>
                <c:pt idx="11">
                  <c:v>16.600000000000001</c:v>
                </c:pt>
                <c:pt idx="12">
                  <c:v>16.100000000000001</c:v>
                </c:pt>
                <c:pt idx="13">
                  <c:v>14.6</c:v>
                </c:pt>
                <c:pt idx="14">
                  <c:v>14.5</c:v>
                </c:pt>
                <c:pt idx="15">
                  <c:v>14</c:v>
                </c:pt>
                <c:pt idx="16">
                  <c:v>11.3</c:v>
                </c:pt>
                <c:pt idx="17">
                  <c:v>10.6</c:v>
                </c:pt>
                <c:pt idx="18">
                  <c:v>9.6</c:v>
                </c:pt>
                <c:pt idx="19">
                  <c:v>9.1</c:v>
                </c:pt>
              </c:numCache>
            </c:numRef>
          </c:val>
        </c:ser>
        <c:axId val="55894016"/>
        <c:axId val="55895552"/>
      </c:barChart>
      <c:catAx>
        <c:axId val="55894016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55895552"/>
        <c:crosses val="autoZero"/>
        <c:auto val="1"/>
        <c:lblAlgn val="ctr"/>
        <c:lblOffset val="100"/>
      </c:catAx>
      <c:valAx>
        <c:axId val="55895552"/>
        <c:scaling>
          <c:orientation val="minMax"/>
        </c:scaling>
        <c:axPos val="b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dash"/>
            </a:ln>
          </c:spPr>
        </c:majorGridlines>
        <c:numFmt formatCode="#,##0.0" sourceLinked="0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5589401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4"/>
  <c:chart>
    <c:plotArea>
      <c:layout/>
      <c:barChart>
        <c:barDir val="bar"/>
        <c:grouping val="clustered"/>
        <c:ser>
          <c:idx val="0"/>
          <c:order val="0"/>
          <c:dPt>
            <c:idx val="18"/>
            <c:spPr>
              <a:solidFill>
                <a:srgbClr val="00B050"/>
              </a:solidFill>
            </c:spPr>
          </c:dPt>
          <c:cat>
            <c:strRef>
              <c:f>'Dimensione patrimonio1'!$I$7:$I$26</c:f>
              <c:strCache>
                <c:ptCount val="20"/>
                <c:pt idx="0">
                  <c:v>Slovacchia</c:v>
                </c:pt>
                <c:pt idx="1">
                  <c:v>Belgio</c:v>
                </c:pt>
                <c:pt idx="2">
                  <c:v>Slovenia</c:v>
                </c:pt>
                <c:pt idx="3">
                  <c:v>Svezia</c:v>
                </c:pt>
                <c:pt idx="4">
                  <c:v>Grecia</c:v>
                </c:pt>
                <c:pt idx="5">
                  <c:v>Estonia</c:v>
                </c:pt>
                <c:pt idx="6">
                  <c:v>Irlanda</c:v>
                </c:pt>
                <c:pt idx="7">
                  <c:v>Danimarca</c:v>
                </c:pt>
                <c:pt idx="8">
                  <c:v>Finlandia</c:v>
                </c:pt>
                <c:pt idx="9">
                  <c:v>Austria</c:v>
                </c:pt>
                <c:pt idx="10">
                  <c:v>Rep.Ceca</c:v>
                </c:pt>
                <c:pt idx="11">
                  <c:v>Portogallo</c:v>
                </c:pt>
                <c:pt idx="12">
                  <c:v>Ungheria</c:v>
                </c:pt>
                <c:pt idx="13">
                  <c:v>Olanda</c:v>
                </c:pt>
                <c:pt idx="14">
                  <c:v>Polonia</c:v>
                </c:pt>
                <c:pt idx="15">
                  <c:v>Francia</c:v>
                </c:pt>
                <c:pt idx="16">
                  <c:v>Spagna</c:v>
                </c:pt>
                <c:pt idx="17">
                  <c:v>Regno Unito</c:v>
                </c:pt>
                <c:pt idx="18">
                  <c:v>Italia</c:v>
                </c:pt>
                <c:pt idx="19">
                  <c:v>Germania</c:v>
                </c:pt>
              </c:strCache>
            </c:strRef>
          </c:cat>
          <c:val>
            <c:numRef>
              <c:f>'Dimensione patrimonio1'!$J$7:$J$26</c:f>
              <c:numCache>
                <c:formatCode>General</c:formatCode>
                <c:ptCount val="20"/>
                <c:pt idx="0">
                  <c:v>106</c:v>
                </c:pt>
                <c:pt idx="1">
                  <c:v>162</c:v>
                </c:pt>
                <c:pt idx="2">
                  <c:v>163</c:v>
                </c:pt>
                <c:pt idx="3">
                  <c:v>164</c:v>
                </c:pt>
                <c:pt idx="4">
                  <c:v>232</c:v>
                </c:pt>
                <c:pt idx="5">
                  <c:v>256</c:v>
                </c:pt>
                <c:pt idx="6">
                  <c:v>258</c:v>
                </c:pt>
                <c:pt idx="7">
                  <c:v>281</c:v>
                </c:pt>
                <c:pt idx="8">
                  <c:v>327</c:v>
                </c:pt>
                <c:pt idx="9">
                  <c:v>449</c:v>
                </c:pt>
                <c:pt idx="10">
                  <c:v>486</c:v>
                </c:pt>
                <c:pt idx="11">
                  <c:v>674</c:v>
                </c:pt>
                <c:pt idx="12">
                  <c:v>752</c:v>
                </c:pt>
                <c:pt idx="13" formatCode="0">
                  <c:v>810</c:v>
                </c:pt>
                <c:pt idx="14">
                  <c:v>844</c:v>
                </c:pt>
                <c:pt idx="15">
                  <c:v>1218</c:v>
                </c:pt>
                <c:pt idx="16">
                  <c:v>1468</c:v>
                </c:pt>
                <c:pt idx="17">
                  <c:v>1732</c:v>
                </c:pt>
                <c:pt idx="18">
                  <c:v>4762</c:v>
                </c:pt>
                <c:pt idx="19">
                  <c:v>6375</c:v>
                </c:pt>
              </c:numCache>
            </c:numRef>
          </c:val>
        </c:ser>
        <c:axId val="56061952"/>
        <c:axId val="56063488"/>
      </c:barChart>
      <c:catAx>
        <c:axId val="56061952"/>
        <c:scaling>
          <c:orientation val="minMax"/>
        </c:scaling>
        <c:axPos val="l"/>
        <c:tickLblPos val="nextTo"/>
        <c:crossAx val="56063488"/>
        <c:crosses val="autoZero"/>
        <c:auto val="1"/>
        <c:lblAlgn val="ctr"/>
        <c:lblOffset val="100"/>
      </c:catAx>
      <c:valAx>
        <c:axId val="56063488"/>
        <c:scaling>
          <c:orientation val="minMax"/>
          <c:max val="8000"/>
        </c:scaling>
        <c:axPos val="b"/>
        <c:majorGridlines>
          <c:spPr>
            <a:ln>
              <a:solidFill>
                <a:prstClr val="black">
                  <a:tint val="75000"/>
                </a:prstClr>
              </a:solidFill>
              <a:prstDash val="dash"/>
            </a:ln>
          </c:spPr>
        </c:majorGridlines>
        <c:numFmt formatCode="#,##0_ ;\-#,##0\ " sourceLinked="0"/>
        <c:tickLblPos val="nextTo"/>
        <c:crossAx val="56061952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8.1802964010557783E-2"/>
          <c:y val="4.8191427996629045E-2"/>
          <c:w val="0.91676476088465841"/>
          <c:h val="0.71438528815021651"/>
        </c:manualLayout>
      </c:layout>
      <c:barChart>
        <c:barDir val="col"/>
        <c:grouping val="clustered"/>
        <c:ser>
          <c:idx val="0"/>
          <c:order val="0"/>
          <c:tx>
            <c:strRef>
              <c:f>Foglio1!$B$2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0051051744442619E-17"/>
                  <c:y val="7.1641813496866366E-2"/>
                </c:manualLayout>
              </c:layout>
              <c:showVal val="1"/>
            </c:dLbl>
            <c:dLbl>
              <c:idx val="1"/>
              <c:layout>
                <c:manualLayout>
                  <c:x val="2.0102103488885247E-17"/>
                  <c:y val="8.358211574634412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7.960201499651839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7.164181349686636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7.1641813496866366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5.9701511247388796E-2"/>
                </c:manualLayout>
              </c:layout>
              <c:showVal val="1"/>
            </c:dLbl>
            <c:dLbl>
              <c:idx val="6"/>
              <c:layout>
                <c:manualLayout>
                  <c:x val="8.0408413955540814E-17"/>
                  <c:y val="7.1641813496866366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7.562191424669230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Foglio1!$A$3:$A$10</c:f>
              <c:strCache>
                <c:ptCount val="8"/>
                <c:pt idx="0">
                  <c:v>Origine 
etnica</c:v>
                </c:pt>
                <c:pt idx="1">
                  <c:v>Orientamento 
sessuale (omosex, bisex)</c:v>
                </c:pt>
                <c:pt idx="2">
                  <c:v>Identità di genere (transex, transgender)</c:v>
                </c:pt>
                <c:pt idx="3">
                  <c:v>Religione</c:v>
                </c:pt>
                <c:pt idx="4">
                  <c:v>Disabilità</c:v>
                </c:pt>
                <c:pt idx="5">
                  <c:v>Genere femminile</c:v>
                </c:pt>
                <c:pt idx="6">
                  <c:v>Età 
over 75</c:v>
                </c:pt>
                <c:pt idx="7">
                  <c:v>Età 
under 30</c:v>
                </c:pt>
              </c:strCache>
            </c:strRef>
          </c:cat>
          <c:val>
            <c:numRef>
              <c:f>Foglio1!$B$3:$B$10</c:f>
              <c:numCache>
                <c:formatCode>General</c:formatCode>
                <c:ptCount val="8"/>
                <c:pt idx="0">
                  <c:v>51</c:v>
                </c:pt>
                <c:pt idx="1">
                  <c:v>49</c:v>
                </c:pt>
                <c:pt idx="2">
                  <c:v>38</c:v>
                </c:pt>
                <c:pt idx="3">
                  <c:v>54</c:v>
                </c:pt>
                <c:pt idx="4">
                  <c:v>71</c:v>
                </c:pt>
                <c:pt idx="5">
                  <c:v>81</c:v>
                </c:pt>
                <c:pt idx="6">
                  <c:v>63</c:v>
                </c:pt>
                <c:pt idx="7">
                  <c:v>59</c:v>
                </c:pt>
              </c:numCache>
            </c:numRef>
          </c:val>
        </c:ser>
        <c:ser>
          <c:idx val="1"/>
          <c:order val="1"/>
          <c:tx>
            <c:strRef>
              <c:f>Foglio1!$C$2</c:f>
              <c:strCache>
                <c:ptCount val="1"/>
                <c:pt idx="0">
                  <c:v>Media EU20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Foglio1!$A$3:$A$10</c:f>
              <c:strCache>
                <c:ptCount val="8"/>
                <c:pt idx="0">
                  <c:v>Origine 
etnica</c:v>
                </c:pt>
                <c:pt idx="1">
                  <c:v>Orientamento 
sessuale (omosex, bisex)</c:v>
                </c:pt>
                <c:pt idx="2">
                  <c:v>Identità di genere (transex, transgender)</c:v>
                </c:pt>
                <c:pt idx="3">
                  <c:v>Religione</c:v>
                </c:pt>
                <c:pt idx="4">
                  <c:v>Disabilità</c:v>
                </c:pt>
                <c:pt idx="5">
                  <c:v>Genere femminile</c:v>
                </c:pt>
                <c:pt idx="6">
                  <c:v>Età 
over 75</c:v>
                </c:pt>
                <c:pt idx="7">
                  <c:v>Età 
under 30</c:v>
                </c:pt>
              </c:strCache>
            </c:strRef>
          </c:cat>
          <c:val>
            <c:numRef>
              <c:f>Foglio1!$C$3:$C$10</c:f>
              <c:numCache>
                <c:formatCode>0</c:formatCode>
                <c:ptCount val="8"/>
                <c:pt idx="0">
                  <c:v>51.9</c:v>
                </c:pt>
                <c:pt idx="1">
                  <c:v>51.7</c:v>
                </c:pt>
                <c:pt idx="2">
                  <c:v>41.849999999999994</c:v>
                </c:pt>
                <c:pt idx="3">
                  <c:v>53.15</c:v>
                </c:pt>
                <c:pt idx="4">
                  <c:v>65.2</c:v>
                </c:pt>
                <c:pt idx="5">
                  <c:v>79.95</c:v>
                </c:pt>
                <c:pt idx="6">
                  <c:v>42.9</c:v>
                </c:pt>
                <c:pt idx="7">
                  <c:v>54.8</c:v>
                </c:pt>
              </c:numCache>
            </c:numRef>
          </c:val>
        </c:ser>
        <c:ser>
          <c:idx val="2"/>
          <c:order val="2"/>
          <c:tx>
            <c:strRef>
              <c:f>Foglio1!$D$2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Svezia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Svezia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Svezia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Irlanda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Svezia,</a:t>
                    </a:r>
                    <a:r>
                      <a:rPr lang="en-US" baseline="0"/>
                      <a:t> UK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4.38596415493090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Svezia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Irlanda</a:t>
                    </a:r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Polonia</a:t>
                    </a:r>
                  </a:p>
                </c:rich>
              </c:tx>
              <c:showVal val="1"/>
            </c:dLbl>
            <c:showVal val="1"/>
          </c:dLbls>
          <c:cat>
            <c:strRef>
              <c:f>Foglio1!$A$3:$A$10</c:f>
              <c:strCache>
                <c:ptCount val="8"/>
                <c:pt idx="0">
                  <c:v>Origine 
etnica</c:v>
                </c:pt>
                <c:pt idx="1">
                  <c:v>Orientamento 
sessuale (omosex, bisex)</c:v>
                </c:pt>
                <c:pt idx="2">
                  <c:v>Identità di genere (transex, transgender)</c:v>
                </c:pt>
                <c:pt idx="3">
                  <c:v>Religione</c:v>
                </c:pt>
                <c:pt idx="4">
                  <c:v>Disabilità</c:v>
                </c:pt>
                <c:pt idx="5">
                  <c:v>Genere femminile</c:v>
                </c:pt>
                <c:pt idx="6">
                  <c:v>Età 
over 75</c:v>
                </c:pt>
                <c:pt idx="7">
                  <c:v>Età 
under 30</c:v>
                </c:pt>
              </c:strCache>
            </c:strRef>
          </c:cat>
          <c:val>
            <c:numRef>
              <c:f>Foglio1!$D$3:$D$10</c:f>
              <c:numCache>
                <c:formatCode>0</c:formatCode>
                <c:ptCount val="8"/>
                <c:pt idx="0" formatCode="General">
                  <c:v>80</c:v>
                </c:pt>
                <c:pt idx="1">
                  <c:v>87</c:v>
                </c:pt>
                <c:pt idx="2">
                  <c:v>77</c:v>
                </c:pt>
                <c:pt idx="3">
                  <c:v>81</c:v>
                </c:pt>
                <c:pt idx="4">
                  <c:v>88</c:v>
                </c:pt>
                <c:pt idx="5">
                  <c:v>96</c:v>
                </c:pt>
                <c:pt idx="6">
                  <c:v>64</c:v>
                </c:pt>
                <c:pt idx="7">
                  <c:v>70</c:v>
                </c:pt>
              </c:numCache>
            </c:numRef>
          </c:val>
        </c:ser>
        <c:axId val="56173312"/>
        <c:axId val="56174848"/>
      </c:barChart>
      <c:catAx>
        <c:axId val="5617331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56174848"/>
        <c:crosses val="autoZero"/>
        <c:auto val="1"/>
        <c:lblAlgn val="ctr"/>
        <c:lblOffset val="100"/>
      </c:catAx>
      <c:valAx>
        <c:axId val="56174848"/>
        <c:scaling>
          <c:orientation val="minMax"/>
          <c:max val="100"/>
        </c:scaling>
        <c:axPos val="l"/>
        <c:numFmt formatCode="#,##0.0" sourceLinked="0"/>
        <c:tickLblPos val="nextTo"/>
        <c:spPr>
          <a:ln w="9525">
            <a:prstDash val="dash"/>
          </a:ln>
        </c:spPr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5617331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5116611955753123"/>
          <c:y val="0.9050477562640824"/>
          <c:w val="0.34631083154981873"/>
          <c:h val="9.4347542978605564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7.3258206717397648E-2"/>
          <c:y val="3.7130811556745885E-2"/>
          <c:w val="0.91676476088465819"/>
          <c:h val="0.71573116845435181"/>
        </c:manualLayout>
      </c:layout>
      <c:barChart>
        <c:barDir val="col"/>
        <c:grouping val="clustered"/>
        <c:ser>
          <c:idx val="0"/>
          <c:order val="0"/>
          <c:tx>
            <c:strRef>
              <c:f>Foglio1!$B$34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0051051744442639E-17"/>
                  <c:y val="7.1641813496866366E-2"/>
                </c:manualLayout>
              </c:layout>
              <c:showVal val="1"/>
            </c:dLbl>
            <c:dLbl>
              <c:idx val="1"/>
              <c:layout>
                <c:manualLayout>
                  <c:x val="2.0102103488885293E-17"/>
                  <c:y val="8.358211574634412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7.960201499651843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7.164181349686636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7.1641813496866366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5.9701511247388837E-2"/>
                </c:manualLayout>
              </c:layout>
              <c:showVal val="1"/>
            </c:dLbl>
            <c:dLbl>
              <c:idx val="6"/>
              <c:layout>
                <c:manualLayout>
                  <c:x val="8.0408413955540937E-17"/>
                  <c:y val="7.1641813496866366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7.562191424669230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Foglio1!$A$35:$A$39</c:f>
              <c:strCache>
                <c:ptCount val="5"/>
                <c:pt idx="0">
                  <c:v>Genere 
(femminile)</c:v>
                </c:pt>
                <c:pt idx="1">
                  <c:v>Origine 
etnica</c:v>
                </c:pt>
                <c:pt idx="2">
                  <c:v>Religione</c:v>
                </c:pt>
                <c:pt idx="3">
                  <c:v>Orientamento 
sessuale 
(omosex, bisex)</c:v>
                </c:pt>
                <c:pt idx="4">
                  <c:v>Disabilità</c:v>
                </c:pt>
              </c:strCache>
            </c:strRef>
          </c:cat>
          <c:val>
            <c:numRef>
              <c:f>Foglio1!$B$35:$B$39</c:f>
              <c:numCache>
                <c:formatCode>General</c:formatCode>
                <c:ptCount val="5"/>
                <c:pt idx="0">
                  <c:v>74</c:v>
                </c:pt>
                <c:pt idx="1">
                  <c:v>59</c:v>
                </c:pt>
                <c:pt idx="2">
                  <c:v>68</c:v>
                </c:pt>
                <c:pt idx="3">
                  <c:v>47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tx>
            <c:strRef>
              <c:f>Foglio1!$C$34</c:f>
              <c:strCache>
                <c:ptCount val="1"/>
                <c:pt idx="0">
                  <c:v>Media EU28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Foglio1!$A$35:$A$39</c:f>
              <c:strCache>
                <c:ptCount val="5"/>
                <c:pt idx="0">
                  <c:v>Genere 
(femminile)</c:v>
                </c:pt>
                <c:pt idx="1">
                  <c:v>Origine 
etnica</c:v>
                </c:pt>
                <c:pt idx="2">
                  <c:v>Religione</c:v>
                </c:pt>
                <c:pt idx="3">
                  <c:v>Orientamento 
sessuale 
(omosex, bisex)</c:v>
                </c:pt>
                <c:pt idx="4">
                  <c:v>Disabilità</c:v>
                </c:pt>
              </c:strCache>
            </c:strRef>
          </c:cat>
          <c:val>
            <c:numRef>
              <c:f>Foglio1!$C$35:$C$39</c:f>
              <c:numCache>
                <c:formatCode>General</c:formatCode>
                <c:ptCount val="5"/>
                <c:pt idx="0">
                  <c:v>73</c:v>
                </c:pt>
                <c:pt idx="1">
                  <c:v>60</c:v>
                </c:pt>
                <c:pt idx="2">
                  <c:v>59</c:v>
                </c:pt>
                <c:pt idx="3">
                  <c:v>58</c:v>
                </c:pt>
                <c:pt idx="4">
                  <c:v>52</c:v>
                </c:pt>
              </c:numCache>
            </c:numRef>
          </c:val>
        </c:ser>
        <c:ser>
          <c:idx val="2"/>
          <c:order val="2"/>
          <c:tx>
            <c:strRef>
              <c:f>Foglio1!$D$34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Germania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Finlandia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Finlandia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Finlandia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2.619515929957034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Finlandia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0"/>
                  <c:y val="1.24610632655704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Svezia</a:t>
                    </a:r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Irlanda</a:t>
                    </a:r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Polonia</a:t>
                    </a:r>
                  </a:p>
                </c:rich>
              </c:tx>
              <c:showVal val="1"/>
            </c:dLbl>
            <c:showVal val="1"/>
          </c:dLbls>
          <c:cat>
            <c:strRef>
              <c:f>Foglio1!$A$35:$A$39</c:f>
              <c:strCache>
                <c:ptCount val="5"/>
                <c:pt idx="0">
                  <c:v>Genere 
(femminile)</c:v>
                </c:pt>
                <c:pt idx="1">
                  <c:v>Origine 
etnica</c:v>
                </c:pt>
                <c:pt idx="2">
                  <c:v>Religione</c:v>
                </c:pt>
                <c:pt idx="3">
                  <c:v>Orientamento 
sessuale 
(omosex, bisex)</c:v>
                </c:pt>
                <c:pt idx="4">
                  <c:v>Disabilità</c:v>
                </c:pt>
              </c:strCache>
            </c:strRef>
          </c:cat>
          <c:val>
            <c:numRef>
              <c:f>Foglio1!$D$35:$D$39</c:f>
              <c:numCache>
                <c:formatCode>General</c:formatCode>
                <c:ptCount val="5"/>
                <c:pt idx="0">
                  <c:v>81</c:v>
                </c:pt>
                <c:pt idx="1">
                  <c:v>73</c:v>
                </c:pt>
                <c:pt idx="2">
                  <c:v>73</c:v>
                </c:pt>
                <c:pt idx="3">
                  <c:v>79</c:v>
                </c:pt>
                <c:pt idx="4">
                  <c:v>72</c:v>
                </c:pt>
              </c:numCache>
            </c:numRef>
          </c:val>
        </c:ser>
        <c:gapWidth val="262"/>
        <c:axId val="56222080"/>
        <c:axId val="56223616"/>
      </c:barChart>
      <c:catAx>
        <c:axId val="5622208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56223616"/>
        <c:crosses val="autoZero"/>
        <c:auto val="1"/>
        <c:lblAlgn val="ctr"/>
        <c:lblOffset val="100"/>
      </c:catAx>
      <c:valAx>
        <c:axId val="56223616"/>
        <c:scaling>
          <c:orientation val="minMax"/>
          <c:max val="100"/>
          <c:min val="0"/>
        </c:scaling>
        <c:axPos val="l"/>
        <c:numFmt formatCode="#,##0.0" sourceLinked="0"/>
        <c:tickLblPos val="nextTo"/>
        <c:spPr>
          <a:ln w="9525">
            <a:prstDash val="dash"/>
          </a:ln>
        </c:spPr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5622208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58355619922834556"/>
          <c:y val="0.9101489205178106"/>
          <c:w val="0.41266427401910388"/>
          <c:h val="8.6671270002934633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95283857919944E-2"/>
          <c:y val="3.4294042287756038E-2"/>
        </c:manualLayout>
      </c:layout>
      <c:txPr>
        <a:bodyPr/>
        <a:lstStyle/>
        <a:p>
          <a:pPr>
            <a:defRPr sz="1400"/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0.20784066320673364"/>
          <c:y val="0.15605334310910873"/>
          <c:w val="0.59048730035287056"/>
          <c:h val="0.72100323351519258"/>
        </c:manualLayout>
      </c:layout>
      <c:radarChart>
        <c:radarStyle val="marker"/>
        <c:ser>
          <c:idx val="2"/>
          <c:order val="0"/>
          <c:tx>
            <c:strRef>
              <c:f>[Indice_sintetico.xlsx]Grafici!$D$1</c:f>
              <c:strCache>
                <c:ptCount val="1"/>
                <c:pt idx="0">
                  <c:v>Patrimonio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[Indice_sintetico.xlsx]Grafici!$A$2:$A$21</c:f>
              <c:strCache>
                <c:ptCount val="20"/>
                <c:pt idx="0">
                  <c:v>Belgio</c:v>
                </c:pt>
                <c:pt idx="1">
                  <c:v>Rep. Ceca</c:v>
                </c:pt>
                <c:pt idx="2">
                  <c:v>Danimarca</c:v>
                </c:pt>
                <c:pt idx="3">
                  <c:v>Germania</c:v>
                </c:pt>
                <c:pt idx="4">
                  <c:v>Estonia</c:v>
                </c:pt>
                <c:pt idx="5">
                  <c:v>Irlanda</c:v>
                </c:pt>
                <c:pt idx="6">
                  <c:v>Grecia</c:v>
                </c:pt>
                <c:pt idx="7">
                  <c:v>Spagna</c:v>
                </c:pt>
                <c:pt idx="8">
                  <c:v>Francia</c:v>
                </c:pt>
                <c:pt idx="9">
                  <c:v>Italia</c:v>
                </c:pt>
                <c:pt idx="10">
                  <c:v>Ungheria</c:v>
                </c:pt>
                <c:pt idx="11">
                  <c:v>Olanda</c:v>
                </c:pt>
                <c:pt idx="12">
                  <c:v>Austria</c:v>
                </c:pt>
                <c:pt idx="13">
                  <c:v>Polonia</c:v>
                </c:pt>
                <c:pt idx="14">
                  <c:v>Portogallo</c:v>
                </c:pt>
                <c:pt idx="15">
                  <c:v>Slovenia</c:v>
                </c:pt>
                <c:pt idx="16">
                  <c:v>Slovachia</c:v>
                </c:pt>
                <c:pt idx="17">
                  <c:v>Finlandia</c:v>
                </c:pt>
                <c:pt idx="18">
                  <c:v>Svezia</c:v>
                </c:pt>
                <c:pt idx="19">
                  <c:v>Regno unito</c:v>
                </c:pt>
              </c:strCache>
            </c:strRef>
          </c:cat>
          <c:val>
            <c:numRef>
              <c:f>[Indice_sintetico.xlsx]Grafici!$D$2:$D$21</c:f>
              <c:numCache>
                <c:formatCode>0.0</c:formatCode>
                <c:ptCount val="20"/>
                <c:pt idx="0">
                  <c:v>101.22799999999999</c:v>
                </c:pt>
                <c:pt idx="1">
                  <c:v>94.691000000000003</c:v>
                </c:pt>
                <c:pt idx="2">
                  <c:v>93.738</c:v>
                </c:pt>
                <c:pt idx="3">
                  <c:v>105.371</c:v>
                </c:pt>
                <c:pt idx="4">
                  <c:v>108.833</c:v>
                </c:pt>
                <c:pt idx="5">
                  <c:v>95.798000000000002</c:v>
                </c:pt>
                <c:pt idx="6">
                  <c:v>95.578000000000003</c:v>
                </c:pt>
                <c:pt idx="7">
                  <c:v>106.298</c:v>
                </c:pt>
                <c:pt idx="8">
                  <c:v>101.526</c:v>
                </c:pt>
                <c:pt idx="9">
                  <c:v>116.006</c:v>
                </c:pt>
                <c:pt idx="10">
                  <c:v>97.644000000000005</c:v>
                </c:pt>
                <c:pt idx="11">
                  <c:v>99.807000000000002</c:v>
                </c:pt>
                <c:pt idx="12">
                  <c:v>102.10899999999998</c:v>
                </c:pt>
                <c:pt idx="13">
                  <c:v>92.983999999999995</c:v>
                </c:pt>
                <c:pt idx="14">
                  <c:v>95.804000000000002</c:v>
                </c:pt>
                <c:pt idx="15">
                  <c:v>96.871999999999986</c:v>
                </c:pt>
                <c:pt idx="16">
                  <c:v>95.32</c:v>
                </c:pt>
                <c:pt idx="17">
                  <c:v>95.902000000000001</c:v>
                </c:pt>
                <c:pt idx="18">
                  <c:v>94.641000000000005</c:v>
                </c:pt>
                <c:pt idx="19">
                  <c:v>97.952000000000012</c:v>
                </c:pt>
              </c:numCache>
            </c:numRef>
          </c:val>
        </c:ser>
        <c:axId val="56440704"/>
        <c:axId val="56442240"/>
      </c:radarChart>
      <c:catAx>
        <c:axId val="56440704"/>
        <c:scaling>
          <c:orientation val="minMax"/>
        </c:scaling>
        <c:axPos val="b"/>
        <c:majorGridlines/>
        <c:tickLblPos val="nextTo"/>
        <c:crossAx val="56442240"/>
        <c:crosses val="autoZero"/>
        <c:auto val="1"/>
        <c:lblAlgn val="ctr"/>
        <c:lblOffset val="100"/>
      </c:catAx>
      <c:valAx>
        <c:axId val="56442240"/>
        <c:scaling>
          <c:orientation val="minMax"/>
          <c:min val="80"/>
        </c:scaling>
        <c:axPos val="l"/>
        <c:majorGridlines/>
        <c:numFmt formatCode="0.0" sourceLinked="1"/>
        <c:majorTickMark val="cross"/>
        <c:tickLblPos val="nextTo"/>
        <c:crossAx val="56440704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7399194509054783E-2"/>
          <c:y val="0.10240639245873857"/>
        </c:manualLayout>
      </c:layout>
      <c:txPr>
        <a:bodyPr/>
        <a:lstStyle/>
        <a:p>
          <a:pPr>
            <a:defRPr sz="1400"/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0.21295010722898253"/>
          <c:y val="0.23925722047067804"/>
          <c:w val="0.565568009697895"/>
          <c:h val="0.67485648627271788"/>
        </c:manualLayout>
      </c:layout>
      <c:radarChart>
        <c:radarStyle val="marker"/>
        <c:ser>
          <c:idx val="0"/>
          <c:order val="0"/>
          <c:tx>
            <c:strRef>
              <c:f>[Indice_sintetico.xlsx]Grafici!$B$1</c:f>
              <c:strCache>
                <c:ptCount val="1"/>
                <c:pt idx="0">
                  <c:v>Economia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[Indice_sintetico.xlsx]Grafici!$A$2:$A$21</c:f>
              <c:strCache>
                <c:ptCount val="20"/>
                <c:pt idx="0">
                  <c:v>Belgio</c:v>
                </c:pt>
                <c:pt idx="1">
                  <c:v>Rep. Ceca</c:v>
                </c:pt>
                <c:pt idx="2">
                  <c:v>Danimarca</c:v>
                </c:pt>
                <c:pt idx="3">
                  <c:v>Germania</c:v>
                </c:pt>
                <c:pt idx="4">
                  <c:v>Estonia</c:v>
                </c:pt>
                <c:pt idx="5">
                  <c:v>Irlanda</c:v>
                </c:pt>
                <c:pt idx="6">
                  <c:v>Grecia</c:v>
                </c:pt>
                <c:pt idx="7">
                  <c:v>Spagna</c:v>
                </c:pt>
                <c:pt idx="8">
                  <c:v>Francia</c:v>
                </c:pt>
                <c:pt idx="9">
                  <c:v>Italia</c:v>
                </c:pt>
                <c:pt idx="10">
                  <c:v>Ungheria</c:v>
                </c:pt>
                <c:pt idx="11">
                  <c:v>Olanda</c:v>
                </c:pt>
                <c:pt idx="12">
                  <c:v>Austria</c:v>
                </c:pt>
                <c:pt idx="13">
                  <c:v>Polonia</c:v>
                </c:pt>
                <c:pt idx="14">
                  <c:v>Portogallo</c:v>
                </c:pt>
                <c:pt idx="15">
                  <c:v>Slovenia</c:v>
                </c:pt>
                <c:pt idx="16">
                  <c:v>Slovachia</c:v>
                </c:pt>
                <c:pt idx="17">
                  <c:v>Finlandia</c:v>
                </c:pt>
                <c:pt idx="18">
                  <c:v>Svezia</c:v>
                </c:pt>
                <c:pt idx="19">
                  <c:v>Regno unito</c:v>
                </c:pt>
              </c:strCache>
            </c:strRef>
          </c:cat>
          <c:val>
            <c:numRef>
              <c:f>[Indice_sintetico.xlsx]Grafici!$B$2:$B$21</c:f>
              <c:numCache>
                <c:formatCode>0.0</c:formatCode>
                <c:ptCount val="20"/>
                <c:pt idx="0">
                  <c:v>101.093</c:v>
                </c:pt>
                <c:pt idx="1">
                  <c:v>95.911000000000229</c:v>
                </c:pt>
                <c:pt idx="2">
                  <c:v>105.742</c:v>
                </c:pt>
                <c:pt idx="3">
                  <c:v>106.32499999999999</c:v>
                </c:pt>
                <c:pt idx="4">
                  <c:v>93.042000000000002</c:v>
                </c:pt>
                <c:pt idx="5">
                  <c:v>95.185000000000002</c:v>
                </c:pt>
                <c:pt idx="6">
                  <c:v>94.599000000000004</c:v>
                </c:pt>
                <c:pt idx="7">
                  <c:v>94.940000000000026</c:v>
                </c:pt>
                <c:pt idx="8">
                  <c:v>102.99600000000002</c:v>
                </c:pt>
                <c:pt idx="9">
                  <c:v>97.959000000000003</c:v>
                </c:pt>
                <c:pt idx="10">
                  <c:v>94.753</c:v>
                </c:pt>
                <c:pt idx="11">
                  <c:v>107.22799999999999</c:v>
                </c:pt>
                <c:pt idx="12">
                  <c:v>100.81100000000002</c:v>
                </c:pt>
                <c:pt idx="13">
                  <c:v>99.724000000000004</c:v>
                </c:pt>
                <c:pt idx="14">
                  <c:v>87.738</c:v>
                </c:pt>
                <c:pt idx="15">
                  <c:v>100.37299999999998</c:v>
                </c:pt>
                <c:pt idx="16">
                  <c:v>86.989000000000004</c:v>
                </c:pt>
                <c:pt idx="17">
                  <c:v>103.877</c:v>
                </c:pt>
                <c:pt idx="18">
                  <c:v>108.334</c:v>
                </c:pt>
                <c:pt idx="19">
                  <c:v>110.73399999999999</c:v>
                </c:pt>
              </c:numCache>
            </c:numRef>
          </c:val>
        </c:ser>
        <c:axId val="56454144"/>
        <c:axId val="56468224"/>
      </c:radarChart>
      <c:catAx>
        <c:axId val="56454144"/>
        <c:scaling>
          <c:orientation val="minMax"/>
        </c:scaling>
        <c:axPos val="b"/>
        <c:majorGridlines/>
        <c:tickLblPos val="nextTo"/>
        <c:crossAx val="56468224"/>
        <c:crosses val="autoZero"/>
        <c:auto val="1"/>
        <c:lblAlgn val="ctr"/>
        <c:lblOffset val="100"/>
      </c:catAx>
      <c:valAx>
        <c:axId val="56468224"/>
        <c:scaling>
          <c:orientation val="minMax"/>
          <c:min val="80"/>
        </c:scaling>
        <c:axPos val="l"/>
        <c:majorGridlines/>
        <c:numFmt formatCode="0.0" sourceLinked="1"/>
        <c:majorTickMark val="cross"/>
        <c:tickLblPos val="nextTo"/>
        <c:crossAx val="56454144"/>
        <c:crosses val="autoZero"/>
        <c:crossBetween val="between"/>
        <c:majorUnit val="10"/>
      </c:valAx>
    </c:plotArea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467F4-B9FF-4D4E-A522-16C175A50767}" type="doc">
      <dgm:prSet loTypeId="urn:microsoft.com/office/officeart/2005/8/layout/hList7#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900AD104-FAC5-423F-9E88-816F6F459C7B}">
      <dgm:prSet phldrT="[Testo]" custT="1"/>
      <dgm:spPr/>
      <dgm:t>
        <a:bodyPr/>
        <a:lstStyle/>
        <a:p>
          <a:pPr algn="ctr"/>
          <a:endParaRPr lang="it-IT" sz="1600" b="1" dirty="0" smtClean="0"/>
        </a:p>
        <a:p>
          <a:pPr algn="ctr"/>
          <a:endParaRPr lang="it-IT" sz="1600" b="1" dirty="0" smtClean="0"/>
        </a:p>
        <a:p>
          <a:pPr algn="ctr"/>
          <a:r>
            <a:rPr lang="it-IT" sz="1600" b="1" dirty="0" smtClean="0"/>
            <a:t>1928-1953</a:t>
          </a:r>
        </a:p>
        <a:p>
          <a:pPr algn="ctr"/>
          <a:r>
            <a:rPr lang="it-IT" sz="1400" b="1" dirty="0" smtClean="0"/>
            <a:t>Book and Press</a:t>
          </a:r>
          <a:r>
            <a:rPr lang="it-IT" sz="1400" dirty="0" smtClean="0"/>
            <a:t>: </a:t>
          </a:r>
          <a:br>
            <a:rPr lang="it-IT" sz="1400" dirty="0" smtClean="0"/>
          </a:br>
          <a:r>
            <a:rPr lang="it-IT" sz="1400" dirty="0" smtClean="0"/>
            <a:t>Libri e giornali</a:t>
          </a:r>
        </a:p>
        <a:p>
          <a:pPr algn="ctr"/>
          <a:endParaRPr lang="it-IT" sz="1400" dirty="0" smtClean="0"/>
        </a:p>
        <a:p>
          <a:pPr algn="ctr"/>
          <a:r>
            <a:rPr lang="it-IT" sz="1400" dirty="0" smtClean="0">
              <a:solidFill>
                <a:srgbClr val="C00000"/>
              </a:solidFill>
            </a:rPr>
            <a:t>Nessun riferimento al capitolo  “Cultura” </a:t>
          </a:r>
          <a:br>
            <a:rPr lang="it-IT" sz="1400" dirty="0" smtClean="0">
              <a:solidFill>
                <a:srgbClr val="C00000"/>
              </a:solidFill>
            </a:rPr>
          </a:br>
          <a:r>
            <a:rPr lang="it-IT" sz="1400" dirty="0" smtClean="0">
              <a:solidFill>
                <a:srgbClr val="C00000"/>
              </a:solidFill>
            </a:rPr>
            <a:t>(</a:t>
          </a:r>
          <a:r>
            <a:rPr lang="it-IT" sz="1400" i="1" dirty="0" smtClean="0">
              <a:solidFill>
                <a:srgbClr val="C00000"/>
              </a:solidFill>
            </a:rPr>
            <a:t>i giornali compaiono in “Articoli vari”, Radio e Tv non compaiono</a:t>
          </a:r>
          <a:r>
            <a:rPr lang="it-IT" sz="1400" dirty="0" smtClean="0">
              <a:solidFill>
                <a:srgbClr val="C00000"/>
              </a:solidFill>
            </a:rPr>
            <a:t>)</a:t>
          </a:r>
          <a:endParaRPr lang="it-IT" sz="1400" dirty="0">
            <a:solidFill>
              <a:srgbClr val="C00000"/>
            </a:solidFill>
          </a:endParaRPr>
        </a:p>
      </dgm:t>
    </dgm:pt>
    <dgm:pt modelId="{38098FA1-E80F-4ACD-AF74-A1F9AE90D9D2}" type="parTrans" cxnId="{C3243396-C8C1-4481-B3C1-63E8C7A89EBC}">
      <dgm:prSet/>
      <dgm:spPr/>
      <dgm:t>
        <a:bodyPr/>
        <a:lstStyle/>
        <a:p>
          <a:endParaRPr lang="it-IT"/>
        </a:p>
      </dgm:t>
    </dgm:pt>
    <dgm:pt modelId="{BA59D71A-1DBB-428B-A114-13182F5ACAEB}" type="sibTrans" cxnId="{C3243396-C8C1-4481-B3C1-63E8C7A89EBC}">
      <dgm:prSet/>
      <dgm:spPr/>
      <dgm:t>
        <a:bodyPr/>
        <a:lstStyle/>
        <a:p>
          <a:endParaRPr lang="it-IT"/>
        </a:p>
      </dgm:t>
    </dgm:pt>
    <dgm:pt modelId="{0A49CE75-6939-4C21-A68C-213CAE2FC8B5}">
      <dgm:prSet phldrT="[Testo]" custT="1"/>
      <dgm:spPr/>
      <dgm:t>
        <a:bodyPr/>
        <a:lstStyle/>
        <a:p>
          <a:pPr algn="l"/>
          <a:r>
            <a:rPr lang="it-IT" sz="1400" b="1" dirty="0" smtClean="0"/>
            <a:t>Book and Press</a:t>
          </a:r>
          <a:r>
            <a:rPr lang="it-IT" sz="1400" dirty="0" smtClean="0"/>
            <a:t>: Libri, giornali, </a:t>
          </a:r>
          <a:r>
            <a:rPr lang="it-IT" sz="1400" u="sng" dirty="0" smtClean="0"/>
            <a:t>riviste</a:t>
          </a:r>
          <a:endParaRPr lang="it-IT" sz="1400" u="sng" dirty="0"/>
        </a:p>
      </dgm:t>
    </dgm:pt>
    <dgm:pt modelId="{2E2DA750-B4AA-4387-A65D-E36763D20BBC}" type="parTrans" cxnId="{8DD1C909-AA14-46E7-966F-7ABC671BC90F}">
      <dgm:prSet/>
      <dgm:spPr/>
      <dgm:t>
        <a:bodyPr/>
        <a:lstStyle/>
        <a:p>
          <a:endParaRPr lang="it-IT"/>
        </a:p>
      </dgm:t>
    </dgm:pt>
    <dgm:pt modelId="{68F1ADE0-EC87-4579-AC3A-BF4C019CD945}" type="sibTrans" cxnId="{8DD1C909-AA14-46E7-966F-7ABC671BC90F}">
      <dgm:prSet/>
      <dgm:spPr/>
      <dgm:t>
        <a:bodyPr/>
        <a:lstStyle/>
        <a:p>
          <a:endParaRPr lang="it-IT"/>
        </a:p>
      </dgm:t>
    </dgm:pt>
    <dgm:pt modelId="{FF0B017D-C821-417B-A198-4DBC2893534A}">
      <dgm:prSet phldrT="[Testo]" custT="1"/>
      <dgm:spPr/>
      <dgm:t>
        <a:bodyPr/>
        <a:lstStyle/>
        <a:p>
          <a:pPr algn="l"/>
          <a:r>
            <a:rPr lang="it-IT" sz="1400" b="1" dirty="0" smtClean="0"/>
            <a:t>Sport and </a:t>
          </a:r>
          <a:r>
            <a:rPr lang="it-IT" sz="1400" b="1" dirty="0" err="1" smtClean="0"/>
            <a:t>Recreation</a:t>
          </a:r>
          <a:r>
            <a:rPr lang="it-IT" sz="1400" dirty="0" smtClean="0"/>
            <a:t>: </a:t>
          </a:r>
          <a:r>
            <a:rPr lang="it-IT" sz="1400" u="sng" dirty="0" smtClean="0"/>
            <a:t>Sport</a:t>
          </a:r>
          <a:br>
            <a:rPr lang="it-IT" sz="1400" u="sng" dirty="0" smtClean="0"/>
          </a:br>
          <a:r>
            <a:rPr lang="it-IT" sz="1400" u="sng" dirty="0" smtClean="0"/>
            <a:t/>
          </a:r>
          <a:br>
            <a:rPr lang="it-IT" sz="1400" u="sng" dirty="0" smtClean="0"/>
          </a:br>
          <a:r>
            <a:rPr lang="it-IT" sz="1400" dirty="0" smtClean="0">
              <a:solidFill>
                <a:srgbClr val="C00000"/>
              </a:solidFill>
            </a:rPr>
            <a:t>1967, compare il capitolo </a:t>
          </a:r>
          <a:br>
            <a:rPr lang="it-IT" sz="1400" dirty="0" smtClean="0">
              <a:solidFill>
                <a:srgbClr val="C00000"/>
              </a:solidFill>
            </a:rPr>
          </a:br>
          <a:r>
            <a:rPr lang="it-IT" sz="1400" dirty="0" smtClean="0">
              <a:solidFill>
                <a:srgbClr val="C00000"/>
              </a:solidFill>
            </a:rPr>
            <a:t>“</a:t>
          </a:r>
          <a:r>
            <a:rPr lang="it-IT" sz="1400" i="1" dirty="0" smtClean="0">
              <a:solidFill>
                <a:srgbClr val="C00000"/>
              </a:solidFill>
            </a:rPr>
            <a:t>Beni e servizi a carattere ricreativo e culturale” (30 beni)</a:t>
          </a:r>
          <a:r>
            <a:rPr lang="it-IT" sz="1400" dirty="0" smtClean="0">
              <a:solidFill>
                <a:srgbClr val="C00000"/>
              </a:solidFill>
            </a:rPr>
            <a:t>.</a:t>
          </a:r>
          <a:endParaRPr lang="it-IT" sz="1400" u="sng" dirty="0">
            <a:solidFill>
              <a:srgbClr val="C00000"/>
            </a:solidFill>
          </a:endParaRPr>
        </a:p>
      </dgm:t>
    </dgm:pt>
    <dgm:pt modelId="{59C7B335-07C7-4296-A3ED-137D15AF1FF2}" type="sibTrans" cxnId="{A96CA37F-FE71-4EC7-9943-B9B059BD94B8}">
      <dgm:prSet/>
      <dgm:spPr/>
      <dgm:t>
        <a:bodyPr/>
        <a:lstStyle/>
        <a:p>
          <a:endParaRPr lang="it-IT"/>
        </a:p>
      </dgm:t>
    </dgm:pt>
    <dgm:pt modelId="{9456DEBA-4083-4E16-A1ED-238B7AE96C22}" type="parTrans" cxnId="{A96CA37F-FE71-4EC7-9943-B9B059BD94B8}">
      <dgm:prSet/>
      <dgm:spPr/>
      <dgm:t>
        <a:bodyPr/>
        <a:lstStyle/>
        <a:p>
          <a:endParaRPr lang="it-IT"/>
        </a:p>
      </dgm:t>
    </dgm:pt>
    <dgm:pt modelId="{FD8B971A-FA03-4B83-97E5-992A8CE0B39E}">
      <dgm:prSet phldrT="[Testo]" custT="1"/>
      <dgm:spPr/>
      <dgm:t>
        <a:bodyPr/>
        <a:lstStyle/>
        <a:p>
          <a:pPr algn="ctr"/>
          <a:r>
            <a:rPr lang="it-IT" sz="1600" b="1" dirty="0" smtClean="0"/>
            <a:t>1954-1976</a:t>
          </a:r>
          <a:endParaRPr lang="it-IT" sz="1600" b="1" dirty="0"/>
        </a:p>
      </dgm:t>
    </dgm:pt>
    <dgm:pt modelId="{D6ADAEC4-B27D-4838-8D8D-4F4161F09E43}" type="sibTrans" cxnId="{465B10E9-7C59-4D46-8A54-3967C28C95DD}">
      <dgm:prSet/>
      <dgm:spPr/>
      <dgm:t>
        <a:bodyPr/>
        <a:lstStyle/>
        <a:p>
          <a:endParaRPr lang="it-IT"/>
        </a:p>
      </dgm:t>
    </dgm:pt>
    <dgm:pt modelId="{2959E2E2-8483-470A-8085-5A6BA2D393F6}" type="parTrans" cxnId="{465B10E9-7C59-4D46-8A54-3967C28C95DD}">
      <dgm:prSet/>
      <dgm:spPr/>
      <dgm:t>
        <a:bodyPr/>
        <a:lstStyle/>
        <a:p>
          <a:endParaRPr lang="it-IT"/>
        </a:p>
      </dgm:t>
    </dgm:pt>
    <dgm:pt modelId="{BD0F3115-9624-4A25-B380-CD43547044DE}">
      <dgm:prSet phldrT="[Testo]" custT="1"/>
      <dgm:spPr/>
      <dgm:t>
        <a:bodyPr/>
        <a:lstStyle/>
        <a:p>
          <a:pPr algn="ctr"/>
          <a:endParaRPr lang="it-IT" sz="600" dirty="0" smtClean="0"/>
        </a:p>
        <a:p>
          <a:pPr algn="ctr"/>
          <a:endParaRPr lang="it-IT" sz="600" dirty="0" smtClean="0"/>
        </a:p>
        <a:p>
          <a:pPr algn="ctr"/>
          <a:endParaRPr lang="it-IT" sz="600" dirty="0" smtClean="0"/>
        </a:p>
        <a:p>
          <a:pPr algn="ctr"/>
          <a:r>
            <a:rPr lang="it-IT" sz="1600" b="1" dirty="0" smtClean="0"/>
            <a:t>1999-2016</a:t>
          </a:r>
        </a:p>
        <a:p>
          <a:pPr marL="88900" indent="0" algn="l"/>
          <a:r>
            <a:rPr lang="it-IT" sz="1200" b="1" dirty="0" smtClean="0"/>
            <a:t>Book and Press</a:t>
          </a:r>
          <a:r>
            <a:rPr lang="it-IT" sz="1200" dirty="0" smtClean="0"/>
            <a:t>: Libri, giornali e riviste, </a:t>
          </a:r>
          <a:r>
            <a:rPr lang="it-IT" sz="1200" u="sng" dirty="0" smtClean="0"/>
            <a:t>Prodotti digitali</a:t>
          </a:r>
        </a:p>
        <a:p>
          <a:pPr marL="88900" indent="0" algn="l"/>
          <a:r>
            <a:rPr lang="it-IT" sz="1200" b="1" dirty="0" smtClean="0"/>
            <a:t>Audio video and </a:t>
          </a:r>
          <a:r>
            <a:rPr lang="it-IT" sz="1200" b="1" u="sng" dirty="0" err="1" smtClean="0"/>
            <a:t>Interactive</a:t>
          </a:r>
          <a:r>
            <a:rPr lang="it-IT" sz="1200" b="1" u="sng" dirty="0" smtClean="0"/>
            <a:t> Media:</a:t>
          </a:r>
          <a:r>
            <a:rPr lang="it-IT" sz="1200" b="1" u="none" dirty="0" smtClean="0"/>
            <a:t> </a:t>
          </a:r>
          <a:br>
            <a:rPr lang="it-IT" sz="1200" b="1" u="none" dirty="0" smtClean="0"/>
          </a:br>
          <a:r>
            <a:rPr lang="it-IT" sz="1200" dirty="0" smtClean="0"/>
            <a:t>Tv, radio, Film e </a:t>
          </a:r>
          <a:r>
            <a:rPr lang="it-IT" sz="1200" u="none" dirty="0" smtClean="0"/>
            <a:t>video </a:t>
          </a:r>
          <a:r>
            <a:rPr lang="it-IT" sz="1200" u="sng" dirty="0" smtClean="0"/>
            <a:t>(Internet ,Streaming</a:t>
          </a:r>
          <a:r>
            <a:rPr lang="it-IT" sz="1200" u="none" dirty="0" smtClean="0"/>
            <a:t>, </a:t>
          </a:r>
          <a:r>
            <a:rPr lang="it-IT" sz="1200" u="sng" dirty="0" err="1" smtClean="0"/>
            <a:t>Podcasting</a:t>
          </a:r>
          <a:r>
            <a:rPr lang="it-IT" sz="1200" u="sng" dirty="0" smtClean="0"/>
            <a:t>, </a:t>
          </a:r>
          <a:r>
            <a:rPr lang="it-IT" sz="1200" u="sng" dirty="0" err="1" smtClean="0"/>
            <a:t>Videogames</a:t>
          </a:r>
          <a:r>
            <a:rPr lang="it-IT" sz="1200" u="sng" dirty="0" smtClean="0"/>
            <a:t>)</a:t>
          </a:r>
        </a:p>
        <a:p>
          <a:pPr marL="88900" indent="0" algn="l"/>
          <a:r>
            <a:rPr lang="it-IT" sz="1200" b="1" dirty="0" smtClean="0"/>
            <a:t>Performance and </a:t>
          </a:r>
          <a:r>
            <a:rPr lang="it-IT" sz="1200" b="1" dirty="0" err="1" smtClean="0"/>
            <a:t>celebration</a:t>
          </a:r>
          <a:r>
            <a:rPr lang="it-IT" sz="1200" dirty="0" smtClean="0"/>
            <a:t>: Spettacoli, </a:t>
          </a:r>
          <a:r>
            <a:rPr lang="it-IT" sz="1200" u="none" dirty="0" smtClean="0"/>
            <a:t>Musica.</a:t>
          </a:r>
        </a:p>
        <a:p>
          <a:pPr marL="88900" indent="0" algn="l"/>
          <a:r>
            <a:rPr lang="it-IT" sz="1200" b="1" dirty="0" err="1" smtClean="0"/>
            <a:t>Visual</a:t>
          </a:r>
          <a:r>
            <a:rPr lang="it-IT" sz="1200" b="1" dirty="0" smtClean="0"/>
            <a:t> </a:t>
          </a:r>
          <a:r>
            <a:rPr lang="it-IT" sz="1200" b="1" dirty="0" err="1" smtClean="0"/>
            <a:t>arts</a:t>
          </a:r>
          <a:r>
            <a:rPr lang="it-IT" sz="1200" b="1" dirty="0" smtClean="0"/>
            <a:t> and </a:t>
          </a:r>
          <a:r>
            <a:rPr lang="it-IT" sz="1200" b="1" dirty="0" err="1" smtClean="0"/>
            <a:t>crafts</a:t>
          </a:r>
          <a:r>
            <a:rPr lang="it-IT" sz="1200" b="1" dirty="0" smtClean="0"/>
            <a:t>: </a:t>
          </a:r>
          <a:r>
            <a:rPr lang="it-IT" sz="1200" b="0" dirty="0" smtClean="0"/>
            <a:t>Foto</a:t>
          </a:r>
        </a:p>
        <a:p>
          <a:pPr marL="88900" indent="0" algn="l"/>
          <a:r>
            <a:rPr lang="it-IT" sz="1200" b="1" dirty="0" smtClean="0"/>
            <a:t>Sport and </a:t>
          </a:r>
          <a:r>
            <a:rPr lang="it-IT" sz="1200" b="1" dirty="0" err="1" smtClean="0"/>
            <a:t>recreation</a:t>
          </a:r>
          <a:r>
            <a:rPr lang="it-IT" sz="1200" dirty="0" smtClean="0"/>
            <a:t>: Sport, </a:t>
          </a:r>
          <a:r>
            <a:rPr lang="it-IT" sz="1200" u="none" dirty="0" smtClean="0"/>
            <a:t>Fitness e benessere, </a:t>
          </a:r>
          <a:r>
            <a:rPr lang="it-IT" sz="1200" b="0" u="none" dirty="0" smtClean="0"/>
            <a:t>Giochi e scommesse, Consumazioni fuori casa, </a:t>
          </a:r>
          <a:r>
            <a:rPr lang="it-IT" sz="1200" b="0" u="sng" dirty="0" smtClean="0"/>
            <a:t>Parchi a tema</a:t>
          </a:r>
          <a:endParaRPr lang="it-IT" sz="1200" u="sng" dirty="0" smtClean="0"/>
        </a:p>
        <a:p>
          <a:pPr marL="88900" indent="0" algn="l"/>
          <a:r>
            <a:rPr lang="it-IT" sz="1200" b="1" dirty="0" err="1" smtClean="0"/>
            <a:t>Tourism</a:t>
          </a:r>
          <a:r>
            <a:rPr lang="it-IT" sz="1200" b="1" dirty="0" smtClean="0"/>
            <a:t>:</a:t>
          </a:r>
          <a:r>
            <a:rPr lang="it-IT" sz="1200" b="0" dirty="0" smtClean="0"/>
            <a:t> </a:t>
          </a:r>
          <a:r>
            <a:rPr lang="it-IT" sz="1200" b="0" u="none" dirty="0" smtClean="0"/>
            <a:t>Alberghi, Servizi turistici, Gite e viaggi, </a:t>
          </a:r>
          <a:r>
            <a:rPr lang="it-IT" sz="1200" b="0" dirty="0" smtClean="0"/>
            <a:t> </a:t>
          </a:r>
          <a:r>
            <a:rPr lang="it-IT" sz="1200" b="0" u="sng" dirty="0" smtClean="0"/>
            <a:t>Voli charter</a:t>
          </a:r>
          <a:r>
            <a:rPr lang="it-IT" sz="1200" b="0" dirty="0" smtClean="0"/>
            <a:t>.</a:t>
          </a:r>
        </a:p>
        <a:p>
          <a:pPr marL="88900" indent="0" algn="l"/>
          <a:r>
            <a:rPr lang="it-IT" sz="1200" b="1" dirty="0" smtClean="0"/>
            <a:t>Cultural &amp; </a:t>
          </a:r>
          <a:r>
            <a:rPr lang="it-IT" sz="1200" b="1" dirty="0" err="1" smtClean="0"/>
            <a:t>Natural</a:t>
          </a:r>
          <a:r>
            <a:rPr lang="it-IT" sz="1200" b="1" dirty="0" smtClean="0"/>
            <a:t> Heritage</a:t>
          </a:r>
          <a:r>
            <a:rPr lang="it-IT" sz="1200" b="0" dirty="0" smtClean="0"/>
            <a:t>: Musei, </a:t>
          </a:r>
          <a:r>
            <a:rPr lang="it-IT" sz="1200" b="0" u="sng" dirty="0" smtClean="0"/>
            <a:t>Siti archeologici</a:t>
          </a:r>
          <a:r>
            <a:rPr lang="it-IT" sz="1200" b="0" u="none" dirty="0" smtClean="0"/>
            <a:t>, </a:t>
          </a:r>
          <a:r>
            <a:rPr lang="it-IT" sz="1200" b="0" u="sng" dirty="0" smtClean="0"/>
            <a:t>Parchi Naturali.</a:t>
          </a:r>
          <a:br>
            <a:rPr lang="it-IT" sz="1200" b="0" u="sng" dirty="0" smtClean="0"/>
          </a:br>
          <a:endParaRPr lang="it-IT" sz="1200" b="0" u="sng" dirty="0" smtClean="0"/>
        </a:p>
        <a:p>
          <a:pPr algn="ctr"/>
          <a:r>
            <a:rPr lang="it-IT" sz="1400" b="0" i="0" dirty="0" smtClean="0">
              <a:solidFill>
                <a:srgbClr val="C00000"/>
              </a:solidFill>
            </a:rPr>
            <a:t>Turn-over, spese mensili </a:t>
          </a:r>
        </a:p>
      </dgm:t>
    </dgm:pt>
    <dgm:pt modelId="{6E5976FE-A53A-4BF2-A5DC-21CBD9F578E5}" type="parTrans" cxnId="{0E7EEE2B-7AF2-4925-B422-D33B8D636A2B}">
      <dgm:prSet/>
      <dgm:spPr/>
      <dgm:t>
        <a:bodyPr/>
        <a:lstStyle/>
        <a:p>
          <a:endParaRPr lang="it-IT"/>
        </a:p>
      </dgm:t>
    </dgm:pt>
    <dgm:pt modelId="{592C6096-62DA-4E3C-BD5D-8AE930D31423}" type="sibTrans" cxnId="{0E7EEE2B-7AF2-4925-B422-D33B8D636A2B}">
      <dgm:prSet/>
      <dgm:spPr/>
      <dgm:t>
        <a:bodyPr/>
        <a:lstStyle/>
        <a:p>
          <a:endParaRPr lang="it-IT"/>
        </a:p>
      </dgm:t>
    </dgm:pt>
    <dgm:pt modelId="{38362D46-7436-489D-AD71-385C3CEF5B1A}">
      <dgm:prSet phldrT="[Testo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it-IT" sz="7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it-IT" sz="7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it-IT" sz="7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it-IT" sz="1600" b="1" dirty="0" smtClean="0"/>
            <a:t>1977-1998</a:t>
          </a:r>
        </a:p>
        <a:p>
          <a:pPr marL="88900" indent="0" algn="just">
            <a:lnSpc>
              <a:spcPct val="100000"/>
            </a:lnSpc>
            <a:spcAft>
              <a:spcPts val="0"/>
            </a:spcAft>
          </a:pPr>
          <a:r>
            <a:rPr lang="it-IT" sz="1300" b="1" dirty="0" smtClean="0"/>
            <a:t>Book and Press</a:t>
          </a:r>
          <a:r>
            <a:rPr lang="it-IT" sz="1300" dirty="0" smtClean="0"/>
            <a:t>: Libri, giornali, riviste  </a:t>
          </a:r>
        </a:p>
        <a:p>
          <a:pPr marL="88900" indent="0" algn="just">
            <a:lnSpc>
              <a:spcPct val="100000"/>
            </a:lnSpc>
            <a:spcAft>
              <a:spcPts val="0"/>
            </a:spcAft>
          </a:pPr>
          <a:r>
            <a:rPr lang="it-IT" sz="1300" b="1" dirty="0" smtClean="0"/>
            <a:t>Audio video: </a:t>
          </a:r>
          <a:r>
            <a:rPr lang="it-IT" sz="1300" dirty="0" smtClean="0"/>
            <a:t>Tv, radio, Film e </a:t>
          </a:r>
          <a:r>
            <a:rPr lang="it-IT" sz="1300" u="sng" dirty="0" smtClean="0"/>
            <a:t>video</a:t>
          </a:r>
          <a:r>
            <a:rPr lang="it-IT" sz="1300" u="none" dirty="0" smtClean="0"/>
            <a:t>.</a:t>
          </a:r>
        </a:p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it-IT" sz="1300" b="1" dirty="0" smtClean="0"/>
            <a:t>Performance and </a:t>
          </a:r>
          <a:r>
            <a:rPr lang="it-IT" sz="1300" b="1" dirty="0" err="1" smtClean="0"/>
            <a:t>celebration</a:t>
          </a:r>
          <a:r>
            <a:rPr lang="it-IT" sz="1300" dirty="0" smtClean="0"/>
            <a:t>: </a:t>
          </a:r>
        </a:p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it-IT" sz="1300" dirty="0" smtClean="0"/>
            <a:t>Spettacoli, </a:t>
          </a:r>
          <a:r>
            <a:rPr lang="it-IT" sz="1300" u="sng" dirty="0" smtClean="0"/>
            <a:t>Musica</a:t>
          </a:r>
          <a:r>
            <a:rPr lang="it-IT" sz="1300" dirty="0" smtClean="0"/>
            <a:t>.</a:t>
          </a:r>
        </a:p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it-IT" sz="1300" b="1" dirty="0" err="1" smtClean="0"/>
            <a:t>Visual</a:t>
          </a:r>
          <a:r>
            <a:rPr lang="it-IT" sz="1300" b="1" dirty="0" smtClean="0"/>
            <a:t> </a:t>
          </a:r>
          <a:r>
            <a:rPr lang="it-IT" sz="1300" b="1" dirty="0" err="1" smtClean="0"/>
            <a:t>arts</a:t>
          </a:r>
          <a:r>
            <a:rPr lang="it-IT" sz="1300" b="1" dirty="0" smtClean="0"/>
            <a:t> and </a:t>
          </a:r>
          <a:r>
            <a:rPr lang="it-IT" sz="1300" b="1" dirty="0" err="1" smtClean="0"/>
            <a:t>crafts</a:t>
          </a:r>
          <a:r>
            <a:rPr lang="it-IT" sz="1300" b="1" dirty="0" smtClean="0"/>
            <a:t>: </a:t>
          </a:r>
          <a:r>
            <a:rPr lang="it-IT" sz="1300" b="0" dirty="0" smtClean="0"/>
            <a:t>Fotografia</a:t>
          </a:r>
        </a:p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it-IT" sz="1300" b="1" dirty="0" smtClean="0"/>
            <a:t>Sport and </a:t>
          </a:r>
          <a:r>
            <a:rPr lang="it-IT" sz="1300" b="1" dirty="0" err="1" smtClean="0"/>
            <a:t>recreation</a:t>
          </a:r>
          <a:r>
            <a:rPr lang="it-IT" sz="1300" dirty="0" smtClean="0"/>
            <a:t>: </a:t>
          </a:r>
          <a:br>
            <a:rPr lang="it-IT" sz="1300" dirty="0" smtClean="0"/>
          </a:br>
          <a:r>
            <a:rPr lang="it-IT" sz="1300" dirty="0" smtClean="0"/>
            <a:t>Sport, </a:t>
          </a:r>
          <a:r>
            <a:rPr lang="it-IT" sz="1300" u="sng" smtClean="0"/>
            <a:t>Fitness e </a:t>
          </a:r>
          <a:r>
            <a:rPr lang="it-IT" sz="1300" u="sng" dirty="0" smtClean="0"/>
            <a:t>benessere,</a:t>
          </a:r>
          <a:r>
            <a:rPr lang="it-IT" sz="1300" u="none" dirty="0" smtClean="0"/>
            <a:t> </a:t>
          </a:r>
          <a:r>
            <a:rPr lang="it-IT" sz="1300" b="0" u="sng" dirty="0" smtClean="0"/>
            <a:t>Giochi e scommesse, Consumazioni fuori casa</a:t>
          </a:r>
          <a:r>
            <a:rPr lang="it-IT" sz="1300" b="0" u="none" dirty="0" smtClean="0"/>
            <a:t> (</a:t>
          </a:r>
          <a:r>
            <a:rPr lang="it-IT" sz="1300" b="0" i="1" dirty="0" smtClean="0"/>
            <a:t>prima in spese alimentari</a:t>
          </a:r>
          <a:r>
            <a:rPr lang="it-IT" sz="1300" b="0" dirty="0" smtClean="0"/>
            <a:t>).</a:t>
          </a:r>
          <a:endParaRPr lang="it-IT" sz="1300" u="sng" dirty="0" smtClean="0"/>
        </a:p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it-IT" sz="1300" b="1" smtClean="0"/>
            <a:t>Tourism: </a:t>
          </a:r>
          <a:r>
            <a:rPr lang="it-IT" sz="1300" b="0" u="sng" dirty="0" smtClean="0"/>
            <a:t>Alberghi, Servizi turistici, Gite e viaggi.</a:t>
          </a:r>
          <a:endParaRPr lang="it-IT" sz="1300" b="0" i="1" u="sng" dirty="0" smtClean="0"/>
        </a:p>
        <a:p>
          <a:pPr marL="88900" indent="0" algn="l">
            <a:lnSpc>
              <a:spcPct val="100000"/>
            </a:lnSpc>
            <a:spcAft>
              <a:spcPts val="0"/>
            </a:spcAft>
          </a:pPr>
          <a:r>
            <a:rPr lang="it-IT" sz="1300" b="1" dirty="0" smtClean="0"/>
            <a:t>Cultural &amp; </a:t>
          </a:r>
          <a:r>
            <a:rPr lang="it-IT" sz="1300" b="1" dirty="0" err="1" smtClean="0"/>
            <a:t>Natural</a:t>
          </a:r>
          <a:r>
            <a:rPr lang="it-IT" sz="1300" b="1" dirty="0" smtClean="0"/>
            <a:t> Heritage</a:t>
          </a:r>
          <a:r>
            <a:rPr lang="it-IT" sz="1300" b="0" dirty="0" smtClean="0"/>
            <a:t>: Musei</a:t>
          </a:r>
          <a:br>
            <a:rPr lang="it-IT" sz="1300" b="0" dirty="0" smtClean="0"/>
          </a:br>
          <a:endParaRPr lang="it-IT" sz="1300" b="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it-IT" sz="1400" b="0" i="0" dirty="0" smtClean="0">
              <a:solidFill>
                <a:srgbClr val="C00000"/>
              </a:solidFill>
            </a:rPr>
            <a:t>Incremento quantitativo: </a:t>
          </a:r>
          <a:r>
            <a:rPr lang="it-IT" sz="1200" b="0" i="0" dirty="0" smtClean="0">
              <a:solidFill>
                <a:srgbClr val="C00000"/>
              </a:solidFill>
            </a:rPr>
            <a:t/>
          </a:r>
          <a:br>
            <a:rPr lang="it-IT" sz="1200" b="0" i="0" dirty="0" smtClean="0">
              <a:solidFill>
                <a:srgbClr val="C00000"/>
              </a:solidFill>
            </a:rPr>
          </a:br>
          <a:r>
            <a:rPr lang="it-IT" sz="1200" b="0" i="0" dirty="0" smtClean="0">
              <a:solidFill>
                <a:srgbClr val="C00000"/>
              </a:solidFill>
            </a:rPr>
            <a:t>Tot. voci da 242 a 783; Ricreazione e cultura da 29 a 94 (12%).</a:t>
          </a:r>
          <a:endParaRPr lang="it-IT" sz="1200" i="0" dirty="0"/>
        </a:p>
      </dgm:t>
    </dgm:pt>
    <dgm:pt modelId="{D8293750-7A2A-46DC-9252-7F8AD5A3B051}" type="parTrans" cxnId="{B8DD6875-082C-4AC5-8CF6-EBFCDD836F9E}">
      <dgm:prSet/>
      <dgm:spPr/>
      <dgm:t>
        <a:bodyPr/>
        <a:lstStyle/>
        <a:p>
          <a:endParaRPr lang="it-IT"/>
        </a:p>
      </dgm:t>
    </dgm:pt>
    <dgm:pt modelId="{B92193E3-C2D1-4A4D-A3A7-0F0DEA1CFC6B}" type="sibTrans" cxnId="{B8DD6875-082C-4AC5-8CF6-EBFCDD836F9E}">
      <dgm:prSet/>
      <dgm:spPr/>
      <dgm:t>
        <a:bodyPr/>
        <a:lstStyle/>
        <a:p>
          <a:endParaRPr lang="it-IT"/>
        </a:p>
      </dgm:t>
    </dgm:pt>
    <dgm:pt modelId="{2EADE780-22BE-4C79-9821-C220749528F0}">
      <dgm:prSet custT="1"/>
      <dgm:spPr/>
      <dgm:t>
        <a:bodyPr/>
        <a:lstStyle/>
        <a:p>
          <a:pPr algn="l"/>
          <a:r>
            <a:rPr lang="it-IT" sz="1400" b="1" dirty="0" smtClean="0"/>
            <a:t>Audio video:</a:t>
          </a:r>
          <a:r>
            <a:rPr lang="it-IT" sz="1400" dirty="0" smtClean="0"/>
            <a:t> </a:t>
          </a:r>
          <a:r>
            <a:rPr lang="it-IT" sz="1400" u="sng" dirty="0" smtClean="0"/>
            <a:t>Tv, Radio, Film</a:t>
          </a:r>
          <a:endParaRPr lang="it-IT" sz="1400" u="sng" dirty="0"/>
        </a:p>
      </dgm:t>
    </dgm:pt>
    <dgm:pt modelId="{97CDAA77-6964-49EA-8955-A0EF03E456B6}" type="parTrans" cxnId="{A2F33ED9-770A-4DBD-B9BB-E3F9414FB79F}">
      <dgm:prSet/>
      <dgm:spPr/>
      <dgm:t>
        <a:bodyPr/>
        <a:lstStyle/>
        <a:p>
          <a:endParaRPr lang="it-IT"/>
        </a:p>
      </dgm:t>
    </dgm:pt>
    <dgm:pt modelId="{D0AEE5E2-E663-4FF6-89F0-31D6557BEF19}" type="sibTrans" cxnId="{A2F33ED9-770A-4DBD-B9BB-E3F9414FB79F}">
      <dgm:prSet/>
      <dgm:spPr/>
      <dgm:t>
        <a:bodyPr/>
        <a:lstStyle/>
        <a:p>
          <a:endParaRPr lang="it-IT"/>
        </a:p>
      </dgm:t>
    </dgm:pt>
    <dgm:pt modelId="{F357D148-882A-4633-A56C-54BBB4AF7484}">
      <dgm:prSet custT="1"/>
      <dgm:spPr/>
      <dgm:t>
        <a:bodyPr/>
        <a:lstStyle/>
        <a:p>
          <a:pPr algn="l"/>
          <a:r>
            <a:rPr lang="it-IT" sz="1400" b="1" dirty="0" smtClean="0"/>
            <a:t>Performance and </a:t>
          </a:r>
          <a:r>
            <a:rPr lang="it-IT" sz="1400" b="1" dirty="0" err="1" smtClean="0"/>
            <a:t>celebration</a:t>
          </a:r>
          <a:r>
            <a:rPr lang="it-IT" sz="1400" dirty="0" smtClean="0"/>
            <a:t>: </a:t>
          </a:r>
          <a:r>
            <a:rPr lang="it-IT" sz="1400" u="sng" dirty="0" smtClean="0"/>
            <a:t>Spettacoli</a:t>
          </a:r>
          <a:endParaRPr lang="it-IT" sz="1400" u="sng" dirty="0"/>
        </a:p>
      </dgm:t>
    </dgm:pt>
    <dgm:pt modelId="{84511797-9052-462B-93B2-27A1EF5EBDCC}" type="parTrans" cxnId="{F6D6A7BF-A21F-4309-9CE2-32148DFD6E58}">
      <dgm:prSet/>
      <dgm:spPr/>
      <dgm:t>
        <a:bodyPr/>
        <a:lstStyle/>
        <a:p>
          <a:endParaRPr lang="it-IT"/>
        </a:p>
      </dgm:t>
    </dgm:pt>
    <dgm:pt modelId="{91A6D008-462D-4D18-A47F-7AE633B9B654}" type="sibTrans" cxnId="{F6D6A7BF-A21F-4309-9CE2-32148DFD6E58}">
      <dgm:prSet/>
      <dgm:spPr/>
      <dgm:t>
        <a:bodyPr/>
        <a:lstStyle/>
        <a:p>
          <a:endParaRPr lang="it-IT"/>
        </a:p>
      </dgm:t>
    </dgm:pt>
    <dgm:pt modelId="{6446FE54-9928-4502-93F9-0436DFD307AD}">
      <dgm:prSet custT="1"/>
      <dgm:spPr/>
      <dgm:t>
        <a:bodyPr/>
        <a:lstStyle/>
        <a:p>
          <a:pPr algn="l"/>
          <a:r>
            <a:rPr lang="it-IT" sz="1400" b="1" dirty="0" err="1" smtClean="0"/>
            <a:t>Visual</a:t>
          </a:r>
          <a:r>
            <a:rPr lang="it-IT" sz="1400" b="1" dirty="0" smtClean="0"/>
            <a:t> </a:t>
          </a:r>
          <a:r>
            <a:rPr lang="it-IT" sz="1400" b="1" dirty="0" err="1" smtClean="0"/>
            <a:t>arts</a:t>
          </a:r>
          <a:r>
            <a:rPr lang="it-IT" sz="1400" b="1" dirty="0" smtClean="0"/>
            <a:t> and </a:t>
          </a:r>
          <a:r>
            <a:rPr lang="it-IT" sz="1400" b="1" dirty="0" err="1" smtClean="0"/>
            <a:t>crafts</a:t>
          </a:r>
          <a:r>
            <a:rPr lang="it-IT" sz="1400" b="1" dirty="0" smtClean="0"/>
            <a:t>: </a:t>
          </a:r>
          <a:r>
            <a:rPr lang="it-IT" sz="1400" b="0" u="sng" dirty="0" smtClean="0"/>
            <a:t>Fotografia </a:t>
          </a:r>
          <a:endParaRPr lang="it-IT" sz="1400" b="0" u="sng" dirty="0"/>
        </a:p>
      </dgm:t>
    </dgm:pt>
    <dgm:pt modelId="{A3B6A2BC-BDAC-42CD-97BB-CEB92960B395}" type="parTrans" cxnId="{E8FCAE11-EF31-45FC-AD60-72A1D1396588}">
      <dgm:prSet/>
      <dgm:spPr/>
      <dgm:t>
        <a:bodyPr/>
        <a:lstStyle/>
        <a:p>
          <a:endParaRPr lang="it-IT"/>
        </a:p>
      </dgm:t>
    </dgm:pt>
    <dgm:pt modelId="{9CFF0641-85E8-4704-BAC9-EA66D689598F}" type="sibTrans" cxnId="{E8FCAE11-EF31-45FC-AD60-72A1D1396588}">
      <dgm:prSet/>
      <dgm:spPr/>
      <dgm:t>
        <a:bodyPr/>
        <a:lstStyle/>
        <a:p>
          <a:endParaRPr lang="it-IT"/>
        </a:p>
      </dgm:t>
    </dgm:pt>
    <dgm:pt modelId="{E7B4751E-8B53-42D0-989B-B71FBE3E817A}" type="pres">
      <dgm:prSet presAssocID="{4AC467F4-B9FF-4D4E-A522-16C175A507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762988-4BB6-4950-9D10-CAC9F2201EA5}" type="pres">
      <dgm:prSet presAssocID="{4AC467F4-B9FF-4D4E-A522-16C175A50767}" presName="fgShape" presStyleLbl="fgShp" presStyleIdx="0" presStyleCnt="1" custScaleX="105244" custScaleY="31053" custLinFactY="-245234" custLinFactNeighborX="-1358" custLinFactNeighborY="-300000"/>
      <dgm:spPr/>
      <dgm:t>
        <a:bodyPr/>
        <a:lstStyle/>
        <a:p>
          <a:endParaRPr lang="it-IT"/>
        </a:p>
      </dgm:t>
    </dgm:pt>
    <dgm:pt modelId="{1513C3E9-9939-4B4C-AD7C-F67A582701BC}" type="pres">
      <dgm:prSet presAssocID="{4AC467F4-B9FF-4D4E-A522-16C175A50767}" presName="linComp" presStyleCnt="0"/>
      <dgm:spPr/>
      <dgm:t>
        <a:bodyPr/>
        <a:lstStyle/>
        <a:p>
          <a:endParaRPr lang="it-IT"/>
        </a:p>
      </dgm:t>
    </dgm:pt>
    <dgm:pt modelId="{2003AE7C-237F-4769-8DCA-E7F28FF67ADB}" type="pres">
      <dgm:prSet presAssocID="{900AD104-FAC5-423F-9E88-816F6F459C7B}" presName="compNode" presStyleCnt="0"/>
      <dgm:spPr/>
      <dgm:t>
        <a:bodyPr/>
        <a:lstStyle/>
        <a:p>
          <a:endParaRPr lang="it-IT"/>
        </a:p>
      </dgm:t>
    </dgm:pt>
    <dgm:pt modelId="{A14F5BFE-8CE7-4B08-AF18-574804985697}" type="pres">
      <dgm:prSet presAssocID="{900AD104-FAC5-423F-9E88-816F6F459C7B}" presName="bkgdShape" presStyleLbl="node1" presStyleIdx="0" presStyleCnt="4" custScaleX="79810"/>
      <dgm:spPr/>
      <dgm:t>
        <a:bodyPr/>
        <a:lstStyle/>
        <a:p>
          <a:endParaRPr lang="it-IT"/>
        </a:p>
      </dgm:t>
    </dgm:pt>
    <dgm:pt modelId="{D7BF129C-1A3D-40F1-A9B7-57C39E6C8886}" type="pres">
      <dgm:prSet presAssocID="{900AD104-FAC5-423F-9E88-816F6F459C7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939613-293C-4885-8AA4-8BD336754DEC}" type="pres">
      <dgm:prSet presAssocID="{900AD104-FAC5-423F-9E88-816F6F459C7B}" presName="invisiNode" presStyleLbl="node1" presStyleIdx="0" presStyleCnt="4"/>
      <dgm:spPr/>
      <dgm:t>
        <a:bodyPr/>
        <a:lstStyle/>
        <a:p>
          <a:endParaRPr lang="it-IT"/>
        </a:p>
      </dgm:t>
    </dgm:pt>
    <dgm:pt modelId="{0628F539-0B35-44E7-83E1-E438B027CB2E}" type="pres">
      <dgm:prSet presAssocID="{900AD104-FAC5-423F-9E88-816F6F459C7B}" presName="imagNode" presStyleLbl="fgImgPlace1" presStyleIdx="0" presStyleCnt="4" custScaleX="73830" custScaleY="67712" custLinFactNeighborX="0" custLinFactNeighborY="-38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  <dgm:pt modelId="{7065E70E-625F-4C54-B796-EE3935D065D9}" type="pres">
      <dgm:prSet presAssocID="{BA59D71A-1DBB-428B-A114-13182F5ACAEB}" presName="sibTrans" presStyleLbl="sibTrans2D1" presStyleIdx="0" presStyleCnt="0"/>
      <dgm:spPr/>
      <dgm:t>
        <a:bodyPr/>
        <a:lstStyle/>
        <a:p>
          <a:endParaRPr lang="it-IT"/>
        </a:p>
      </dgm:t>
    </dgm:pt>
    <dgm:pt modelId="{DBD10C48-9DA2-4837-B273-019F7F4BD81E}" type="pres">
      <dgm:prSet presAssocID="{FD8B971A-FA03-4B83-97E5-992A8CE0B39E}" presName="compNode" presStyleCnt="0"/>
      <dgm:spPr/>
      <dgm:t>
        <a:bodyPr/>
        <a:lstStyle/>
        <a:p>
          <a:endParaRPr lang="it-IT"/>
        </a:p>
      </dgm:t>
    </dgm:pt>
    <dgm:pt modelId="{7814DB63-A6F3-4C01-B5EF-2F2929216F84}" type="pres">
      <dgm:prSet presAssocID="{FD8B971A-FA03-4B83-97E5-992A8CE0B39E}" presName="bkgdShape" presStyleLbl="node1" presStyleIdx="1" presStyleCnt="4" custScaleX="96812" custLinFactNeighborX="721" custLinFactNeighborY="2269"/>
      <dgm:spPr/>
      <dgm:t>
        <a:bodyPr/>
        <a:lstStyle/>
        <a:p>
          <a:endParaRPr lang="it-IT"/>
        </a:p>
      </dgm:t>
    </dgm:pt>
    <dgm:pt modelId="{36F79255-B21C-4CF4-885A-F59E61A563E6}" type="pres">
      <dgm:prSet presAssocID="{FD8B971A-FA03-4B83-97E5-992A8CE0B39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9E729E-DA78-4492-BC6E-21020396D2AD}" type="pres">
      <dgm:prSet presAssocID="{FD8B971A-FA03-4B83-97E5-992A8CE0B39E}" presName="invisiNode" presStyleLbl="node1" presStyleIdx="1" presStyleCnt="4"/>
      <dgm:spPr/>
      <dgm:t>
        <a:bodyPr/>
        <a:lstStyle/>
        <a:p>
          <a:endParaRPr lang="it-IT"/>
        </a:p>
      </dgm:t>
    </dgm:pt>
    <dgm:pt modelId="{2798B8D7-76EF-4F70-9F24-3E0BFE7D67B0}" type="pres">
      <dgm:prSet presAssocID="{FD8B971A-FA03-4B83-97E5-992A8CE0B39E}" presName="imagNode" presStyleLbl="fgImgPlace1" presStyleIdx="1" presStyleCnt="4" custScaleX="68024" custScaleY="70613" custLinFactNeighborY="-88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3B7A7D3-E124-45A2-BAE6-1EDB55CF23E1}" type="pres">
      <dgm:prSet presAssocID="{D6ADAEC4-B27D-4838-8D8D-4F4161F09E43}" presName="sibTrans" presStyleLbl="sibTrans2D1" presStyleIdx="0" presStyleCnt="0"/>
      <dgm:spPr/>
      <dgm:t>
        <a:bodyPr/>
        <a:lstStyle/>
        <a:p>
          <a:endParaRPr lang="it-IT"/>
        </a:p>
      </dgm:t>
    </dgm:pt>
    <dgm:pt modelId="{0E3C007A-8EA4-431B-A909-3570995C5D76}" type="pres">
      <dgm:prSet presAssocID="{38362D46-7436-489D-AD71-385C3CEF5B1A}" presName="compNode" presStyleCnt="0"/>
      <dgm:spPr/>
      <dgm:t>
        <a:bodyPr/>
        <a:lstStyle/>
        <a:p>
          <a:endParaRPr lang="it-IT"/>
        </a:p>
      </dgm:t>
    </dgm:pt>
    <dgm:pt modelId="{C9E4EBE1-7FAA-461B-80C1-E1BA2288504B}" type="pres">
      <dgm:prSet presAssocID="{38362D46-7436-489D-AD71-385C3CEF5B1A}" presName="bkgdShape" presStyleLbl="node1" presStyleIdx="2" presStyleCnt="4" custScaleX="117209"/>
      <dgm:spPr/>
      <dgm:t>
        <a:bodyPr/>
        <a:lstStyle/>
        <a:p>
          <a:endParaRPr lang="it-IT"/>
        </a:p>
      </dgm:t>
    </dgm:pt>
    <dgm:pt modelId="{179A415B-F1D3-4F1B-95BA-0DDA802C794C}" type="pres">
      <dgm:prSet presAssocID="{38362D46-7436-489D-AD71-385C3CEF5B1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15C73F-09D4-4218-B8B5-BD9E1E9C710A}" type="pres">
      <dgm:prSet presAssocID="{38362D46-7436-489D-AD71-385C3CEF5B1A}" presName="invisiNode" presStyleLbl="node1" presStyleIdx="2" presStyleCnt="4"/>
      <dgm:spPr/>
      <dgm:t>
        <a:bodyPr/>
        <a:lstStyle/>
        <a:p>
          <a:endParaRPr lang="it-IT"/>
        </a:p>
      </dgm:t>
    </dgm:pt>
    <dgm:pt modelId="{A40C6282-C57F-4BE4-9150-0EBFC9CA15B5}" type="pres">
      <dgm:prSet presAssocID="{38362D46-7436-489D-AD71-385C3CEF5B1A}" presName="imagNode" presStyleLbl="fgImgPlace1" presStyleIdx="2" presStyleCnt="4" custScaleX="65495" custScaleY="60727" custLinFactNeighborX="-569" custLinFactNeighborY="-149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it-IT"/>
        </a:p>
      </dgm:t>
    </dgm:pt>
    <dgm:pt modelId="{7C956CA2-8E8C-4420-84BD-9ACE7E4EE4F3}" type="pres">
      <dgm:prSet presAssocID="{B92193E3-C2D1-4A4D-A3A7-0F0DEA1CFC6B}" presName="sibTrans" presStyleLbl="sibTrans2D1" presStyleIdx="0" presStyleCnt="0"/>
      <dgm:spPr/>
      <dgm:t>
        <a:bodyPr/>
        <a:lstStyle/>
        <a:p>
          <a:endParaRPr lang="it-IT"/>
        </a:p>
      </dgm:t>
    </dgm:pt>
    <dgm:pt modelId="{A3B8BD1C-D894-4E72-9826-BEE57D368E58}" type="pres">
      <dgm:prSet presAssocID="{BD0F3115-9624-4A25-B380-CD43547044DE}" presName="compNode" presStyleCnt="0"/>
      <dgm:spPr/>
      <dgm:t>
        <a:bodyPr/>
        <a:lstStyle/>
        <a:p>
          <a:endParaRPr lang="it-IT"/>
        </a:p>
      </dgm:t>
    </dgm:pt>
    <dgm:pt modelId="{A494E52F-0529-4A07-9B4F-B7A9010C2BCE}" type="pres">
      <dgm:prSet presAssocID="{BD0F3115-9624-4A25-B380-CD43547044DE}" presName="bkgdShape" presStyleLbl="node1" presStyleIdx="3" presStyleCnt="4" custLinFactNeighborX="798"/>
      <dgm:spPr/>
      <dgm:t>
        <a:bodyPr/>
        <a:lstStyle/>
        <a:p>
          <a:endParaRPr lang="it-IT"/>
        </a:p>
      </dgm:t>
    </dgm:pt>
    <dgm:pt modelId="{3EE5F6EA-2824-4005-894A-5993A473F191}" type="pres">
      <dgm:prSet presAssocID="{BD0F3115-9624-4A25-B380-CD43547044D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7B35EA-FFED-4C58-9582-92E6A1AF903C}" type="pres">
      <dgm:prSet presAssocID="{BD0F3115-9624-4A25-B380-CD43547044DE}" presName="invisiNode" presStyleLbl="node1" presStyleIdx="3" presStyleCnt="4"/>
      <dgm:spPr/>
      <dgm:t>
        <a:bodyPr/>
        <a:lstStyle/>
        <a:p>
          <a:endParaRPr lang="it-IT"/>
        </a:p>
      </dgm:t>
    </dgm:pt>
    <dgm:pt modelId="{8E8D8CC4-8180-4040-B83D-70A6E0F0DEEC}" type="pres">
      <dgm:prSet presAssocID="{BD0F3115-9624-4A25-B380-CD43547044DE}" presName="imagNode" presStyleLbl="fgImgPlace1" presStyleIdx="3" presStyleCnt="4" custScaleX="58007" custScaleY="56132" custLinFactNeighborX="647" custLinFactNeighborY="-1579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it-IT"/>
        </a:p>
      </dgm:t>
    </dgm:pt>
  </dgm:ptLst>
  <dgm:cxnLst>
    <dgm:cxn modelId="{B7D174BE-FC7B-4A25-9E26-7BBE4A89CC5D}" type="presOf" srcId="{900AD104-FAC5-423F-9E88-816F6F459C7B}" destId="{D7BF129C-1A3D-40F1-A9B7-57C39E6C8886}" srcOrd="1" destOrd="0" presId="urn:microsoft.com/office/officeart/2005/8/layout/hList7#1"/>
    <dgm:cxn modelId="{AF1BF071-7B17-4680-B5FD-119863287042}" type="presOf" srcId="{BD0F3115-9624-4A25-B380-CD43547044DE}" destId="{3EE5F6EA-2824-4005-894A-5993A473F191}" srcOrd="1" destOrd="0" presId="urn:microsoft.com/office/officeart/2005/8/layout/hList7#1"/>
    <dgm:cxn modelId="{AC3CD507-6713-4A96-B086-62EBAA7EAA9F}" type="presOf" srcId="{2EADE780-22BE-4C79-9821-C220749528F0}" destId="{7814DB63-A6F3-4C01-B5EF-2F2929216F84}" srcOrd="0" destOrd="2" presId="urn:microsoft.com/office/officeart/2005/8/layout/hList7#1"/>
    <dgm:cxn modelId="{A2F33ED9-770A-4DBD-B9BB-E3F9414FB79F}" srcId="{FD8B971A-FA03-4B83-97E5-992A8CE0B39E}" destId="{2EADE780-22BE-4C79-9821-C220749528F0}" srcOrd="1" destOrd="0" parTransId="{97CDAA77-6964-49EA-8955-A0EF03E456B6}" sibTransId="{D0AEE5E2-E663-4FF6-89F0-31D6557BEF19}"/>
    <dgm:cxn modelId="{ECBE29C4-DD21-4086-B27F-B6A3565DAA69}" type="presOf" srcId="{38362D46-7436-489D-AD71-385C3CEF5B1A}" destId="{179A415B-F1D3-4F1B-95BA-0DDA802C794C}" srcOrd="1" destOrd="0" presId="urn:microsoft.com/office/officeart/2005/8/layout/hList7#1"/>
    <dgm:cxn modelId="{16FD7167-6A7D-488E-9BFA-F1DD051EA6EE}" type="presOf" srcId="{6446FE54-9928-4502-93F9-0436DFD307AD}" destId="{7814DB63-A6F3-4C01-B5EF-2F2929216F84}" srcOrd="0" destOrd="4" presId="urn:microsoft.com/office/officeart/2005/8/layout/hList7#1"/>
    <dgm:cxn modelId="{5C13EE11-479D-4A13-BC97-974E5482277C}" type="presOf" srcId="{FF0B017D-C821-417B-A198-4DBC2893534A}" destId="{7814DB63-A6F3-4C01-B5EF-2F2929216F84}" srcOrd="0" destOrd="5" presId="urn:microsoft.com/office/officeart/2005/8/layout/hList7#1"/>
    <dgm:cxn modelId="{DA969F0C-4485-4E63-A938-EEED4E8CEA9D}" type="presOf" srcId="{0A49CE75-6939-4C21-A68C-213CAE2FC8B5}" destId="{36F79255-B21C-4CF4-885A-F59E61A563E6}" srcOrd="1" destOrd="1" presId="urn:microsoft.com/office/officeart/2005/8/layout/hList7#1"/>
    <dgm:cxn modelId="{DFBE5CA3-8E3F-4FAC-95DB-6BA6C4E6AB39}" type="presOf" srcId="{38362D46-7436-489D-AD71-385C3CEF5B1A}" destId="{C9E4EBE1-7FAA-461B-80C1-E1BA2288504B}" srcOrd="0" destOrd="0" presId="urn:microsoft.com/office/officeart/2005/8/layout/hList7#1"/>
    <dgm:cxn modelId="{096FD84B-38A4-46B8-BDF3-73505A8EA232}" type="presOf" srcId="{F357D148-882A-4633-A56C-54BBB4AF7484}" destId="{36F79255-B21C-4CF4-885A-F59E61A563E6}" srcOrd="1" destOrd="3" presId="urn:microsoft.com/office/officeart/2005/8/layout/hList7#1"/>
    <dgm:cxn modelId="{E8FCAE11-EF31-45FC-AD60-72A1D1396588}" srcId="{FD8B971A-FA03-4B83-97E5-992A8CE0B39E}" destId="{6446FE54-9928-4502-93F9-0436DFD307AD}" srcOrd="3" destOrd="0" parTransId="{A3B6A2BC-BDAC-42CD-97BB-CEB92960B395}" sibTransId="{9CFF0641-85E8-4704-BAC9-EA66D689598F}"/>
    <dgm:cxn modelId="{F5A57D3D-009F-4609-9620-41D368724A0E}" type="presOf" srcId="{2EADE780-22BE-4C79-9821-C220749528F0}" destId="{36F79255-B21C-4CF4-885A-F59E61A563E6}" srcOrd="1" destOrd="2" presId="urn:microsoft.com/office/officeart/2005/8/layout/hList7#1"/>
    <dgm:cxn modelId="{89DF4B74-F4FD-4E19-8A47-56A651EE6002}" type="presOf" srcId="{FD8B971A-FA03-4B83-97E5-992A8CE0B39E}" destId="{7814DB63-A6F3-4C01-B5EF-2F2929216F84}" srcOrd="0" destOrd="0" presId="urn:microsoft.com/office/officeart/2005/8/layout/hList7#1"/>
    <dgm:cxn modelId="{997FA146-02B2-4635-8B34-04D816D995A5}" type="presOf" srcId="{BA59D71A-1DBB-428B-A114-13182F5ACAEB}" destId="{7065E70E-625F-4C54-B796-EE3935D065D9}" srcOrd="0" destOrd="0" presId="urn:microsoft.com/office/officeart/2005/8/layout/hList7#1"/>
    <dgm:cxn modelId="{EDBB3EBA-9A49-4DB1-9167-B6C8879B63A1}" type="presOf" srcId="{900AD104-FAC5-423F-9E88-816F6F459C7B}" destId="{A14F5BFE-8CE7-4B08-AF18-574804985697}" srcOrd="0" destOrd="0" presId="urn:microsoft.com/office/officeart/2005/8/layout/hList7#1"/>
    <dgm:cxn modelId="{C3243396-C8C1-4481-B3C1-63E8C7A89EBC}" srcId="{4AC467F4-B9FF-4D4E-A522-16C175A50767}" destId="{900AD104-FAC5-423F-9E88-816F6F459C7B}" srcOrd="0" destOrd="0" parTransId="{38098FA1-E80F-4ACD-AF74-A1F9AE90D9D2}" sibTransId="{BA59D71A-1DBB-428B-A114-13182F5ACAEB}"/>
    <dgm:cxn modelId="{00A2C21F-DC23-4818-B70E-2F2382176B82}" type="presOf" srcId="{FF0B017D-C821-417B-A198-4DBC2893534A}" destId="{36F79255-B21C-4CF4-885A-F59E61A563E6}" srcOrd="1" destOrd="5" presId="urn:microsoft.com/office/officeart/2005/8/layout/hList7#1"/>
    <dgm:cxn modelId="{54D34695-14BC-419F-B02B-0A07682EA4F2}" type="presOf" srcId="{F357D148-882A-4633-A56C-54BBB4AF7484}" destId="{7814DB63-A6F3-4C01-B5EF-2F2929216F84}" srcOrd="0" destOrd="3" presId="urn:microsoft.com/office/officeart/2005/8/layout/hList7#1"/>
    <dgm:cxn modelId="{328C5D86-1264-477A-BE3A-EC3CCAAAB16E}" type="presOf" srcId="{D6ADAEC4-B27D-4838-8D8D-4F4161F09E43}" destId="{E3B7A7D3-E124-45A2-BAE6-1EDB55CF23E1}" srcOrd="0" destOrd="0" presId="urn:microsoft.com/office/officeart/2005/8/layout/hList7#1"/>
    <dgm:cxn modelId="{F6D6A7BF-A21F-4309-9CE2-32148DFD6E58}" srcId="{FD8B971A-FA03-4B83-97E5-992A8CE0B39E}" destId="{F357D148-882A-4633-A56C-54BBB4AF7484}" srcOrd="2" destOrd="0" parTransId="{84511797-9052-462B-93B2-27A1EF5EBDCC}" sibTransId="{91A6D008-462D-4D18-A47F-7AE633B9B654}"/>
    <dgm:cxn modelId="{9B1437CC-DF4E-4508-8AA2-97EF0B84CBF7}" type="presOf" srcId="{BD0F3115-9624-4A25-B380-CD43547044DE}" destId="{A494E52F-0529-4A07-9B4F-B7A9010C2BCE}" srcOrd="0" destOrd="0" presId="urn:microsoft.com/office/officeart/2005/8/layout/hList7#1"/>
    <dgm:cxn modelId="{B8DD6875-082C-4AC5-8CF6-EBFCDD836F9E}" srcId="{4AC467F4-B9FF-4D4E-A522-16C175A50767}" destId="{38362D46-7436-489D-AD71-385C3CEF5B1A}" srcOrd="2" destOrd="0" parTransId="{D8293750-7A2A-46DC-9252-7F8AD5A3B051}" sibTransId="{B92193E3-C2D1-4A4D-A3A7-0F0DEA1CFC6B}"/>
    <dgm:cxn modelId="{B293765D-A85D-4697-9D61-20CFFBD29B45}" type="presOf" srcId="{FD8B971A-FA03-4B83-97E5-992A8CE0B39E}" destId="{36F79255-B21C-4CF4-885A-F59E61A563E6}" srcOrd="1" destOrd="0" presId="urn:microsoft.com/office/officeart/2005/8/layout/hList7#1"/>
    <dgm:cxn modelId="{E490C592-8577-4F36-AF81-C7C51E12F40D}" type="presOf" srcId="{B92193E3-C2D1-4A4D-A3A7-0F0DEA1CFC6B}" destId="{7C956CA2-8E8C-4420-84BD-9ACE7E4EE4F3}" srcOrd="0" destOrd="0" presId="urn:microsoft.com/office/officeart/2005/8/layout/hList7#1"/>
    <dgm:cxn modelId="{465B10E9-7C59-4D46-8A54-3967C28C95DD}" srcId="{4AC467F4-B9FF-4D4E-A522-16C175A50767}" destId="{FD8B971A-FA03-4B83-97E5-992A8CE0B39E}" srcOrd="1" destOrd="0" parTransId="{2959E2E2-8483-470A-8085-5A6BA2D393F6}" sibTransId="{D6ADAEC4-B27D-4838-8D8D-4F4161F09E43}"/>
    <dgm:cxn modelId="{A96CA37F-FE71-4EC7-9943-B9B059BD94B8}" srcId="{FD8B971A-FA03-4B83-97E5-992A8CE0B39E}" destId="{FF0B017D-C821-417B-A198-4DBC2893534A}" srcOrd="4" destOrd="0" parTransId="{9456DEBA-4083-4E16-A1ED-238B7AE96C22}" sibTransId="{59C7B335-07C7-4296-A3ED-137D15AF1FF2}"/>
    <dgm:cxn modelId="{AF3ED3F8-1C29-47DA-98D8-35D336C1145F}" type="presOf" srcId="{4AC467F4-B9FF-4D4E-A522-16C175A50767}" destId="{E7B4751E-8B53-42D0-989B-B71FBE3E817A}" srcOrd="0" destOrd="0" presId="urn:microsoft.com/office/officeart/2005/8/layout/hList7#1"/>
    <dgm:cxn modelId="{8DD1C909-AA14-46E7-966F-7ABC671BC90F}" srcId="{FD8B971A-FA03-4B83-97E5-992A8CE0B39E}" destId="{0A49CE75-6939-4C21-A68C-213CAE2FC8B5}" srcOrd="0" destOrd="0" parTransId="{2E2DA750-B4AA-4387-A65D-E36763D20BBC}" sibTransId="{68F1ADE0-EC87-4579-AC3A-BF4C019CD945}"/>
    <dgm:cxn modelId="{E317F5C1-E021-4984-B7C5-BCFFE82B9FA3}" type="presOf" srcId="{6446FE54-9928-4502-93F9-0436DFD307AD}" destId="{36F79255-B21C-4CF4-885A-F59E61A563E6}" srcOrd="1" destOrd="4" presId="urn:microsoft.com/office/officeart/2005/8/layout/hList7#1"/>
    <dgm:cxn modelId="{ED6D01EC-1BD3-4E29-B4E5-C7F160203B6F}" type="presOf" srcId="{0A49CE75-6939-4C21-A68C-213CAE2FC8B5}" destId="{7814DB63-A6F3-4C01-B5EF-2F2929216F84}" srcOrd="0" destOrd="1" presId="urn:microsoft.com/office/officeart/2005/8/layout/hList7#1"/>
    <dgm:cxn modelId="{0E7EEE2B-7AF2-4925-B422-D33B8D636A2B}" srcId="{4AC467F4-B9FF-4D4E-A522-16C175A50767}" destId="{BD0F3115-9624-4A25-B380-CD43547044DE}" srcOrd="3" destOrd="0" parTransId="{6E5976FE-A53A-4BF2-A5DC-21CBD9F578E5}" sibTransId="{592C6096-62DA-4E3C-BD5D-8AE930D31423}"/>
    <dgm:cxn modelId="{AFDA8C64-8A46-4140-BBF9-B78877ED8B7A}" type="presParOf" srcId="{E7B4751E-8B53-42D0-989B-B71FBE3E817A}" destId="{D6762988-4BB6-4950-9D10-CAC9F2201EA5}" srcOrd="0" destOrd="0" presId="urn:microsoft.com/office/officeart/2005/8/layout/hList7#1"/>
    <dgm:cxn modelId="{BA8638C0-6613-4C3A-9F96-034231BFFD9F}" type="presParOf" srcId="{E7B4751E-8B53-42D0-989B-B71FBE3E817A}" destId="{1513C3E9-9939-4B4C-AD7C-F67A582701BC}" srcOrd="1" destOrd="0" presId="urn:microsoft.com/office/officeart/2005/8/layout/hList7#1"/>
    <dgm:cxn modelId="{B49851FC-856D-4D02-98D3-5796FBA15FD7}" type="presParOf" srcId="{1513C3E9-9939-4B4C-AD7C-F67A582701BC}" destId="{2003AE7C-237F-4769-8DCA-E7F28FF67ADB}" srcOrd="0" destOrd="0" presId="urn:microsoft.com/office/officeart/2005/8/layout/hList7#1"/>
    <dgm:cxn modelId="{F487D771-5E35-475C-BBE4-B10E9D89241B}" type="presParOf" srcId="{2003AE7C-237F-4769-8DCA-E7F28FF67ADB}" destId="{A14F5BFE-8CE7-4B08-AF18-574804985697}" srcOrd="0" destOrd="0" presId="urn:microsoft.com/office/officeart/2005/8/layout/hList7#1"/>
    <dgm:cxn modelId="{034EFA55-4171-4D2A-BDB9-BC7EEA11F5F5}" type="presParOf" srcId="{2003AE7C-237F-4769-8DCA-E7F28FF67ADB}" destId="{D7BF129C-1A3D-40F1-A9B7-57C39E6C8886}" srcOrd="1" destOrd="0" presId="urn:microsoft.com/office/officeart/2005/8/layout/hList7#1"/>
    <dgm:cxn modelId="{66110AEE-1836-4BAA-8B02-46EE895D9A0D}" type="presParOf" srcId="{2003AE7C-237F-4769-8DCA-E7F28FF67ADB}" destId="{52939613-293C-4885-8AA4-8BD336754DEC}" srcOrd="2" destOrd="0" presId="urn:microsoft.com/office/officeart/2005/8/layout/hList7#1"/>
    <dgm:cxn modelId="{1C64EABA-F8D5-4044-B86D-2397F9B39E57}" type="presParOf" srcId="{2003AE7C-237F-4769-8DCA-E7F28FF67ADB}" destId="{0628F539-0B35-44E7-83E1-E438B027CB2E}" srcOrd="3" destOrd="0" presId="urn:microsoft.com/office/officeart/2005/8/layout/hList7#1"/>
    <dgm:cxn modelId="{FF82F82C-1B9D-48B0-BCEC-A09B330C614E}" type="presParOf" srcId="{1513C3E9-9939-4B4C-AD7C-F67A582701BC}" destId="{7065E70E-625F-4C54-B796-EE3935D065D9}" srcOrd="1" destOrd="0" presId="urn:microsoft.com/office/officeart/2005/8/layout/hList7#1"/>
    <dgm:cxn modelId="{CA08017B-D9DE-42AC-A369-9BED04E8F1C3}" type="presParOf" srcId="{1513C3E9-9939-4B4C-AD7C-F67A582701BC}" destId="{DBD10C48-9DA2-4837-B273-019F7F4BD81E}" srcOrd="2" destOrd="0" presId="urn:microsoft.com/office/officeart/2005/8/layout/hList7#1"/>
    <dgm:cxn modelId="{439599CA-5EA3-4F88-A1A7-E6B4CFAE0B49}" type="presParOf" srcId="{DBD10C48-9DA2-4837-B273-019F7F4BD81E}" destId="{7814DB63-A6F3-4C01-B5EF-2F2929216F84}" srcOrd="0" destOrd="0" presId="urn:microsoft.com/office/officeart/2005/8/layout/hList7#1"/>
    <dgm:cxn modelId="{B1E0286C-B891-427E-8455-3D9359B40981}" type="presParOf" srcId="{DBD10C48-9DA2-4837-B273-019F7F4BD81E}" destId="{36F79255-B21C-4CF4-885A-F59E61A563E6}" srcOrd="1" destOrd="0" presId="urn:microsoft.com/office/officeart/2005/8/layout/hList7#1"/>
    <dgm:cxn modelId="{CA48FE95-817D-4B59-AC9C-822561A7E079}" type="presParOf" srcId="{DBD10C48-9DA2-4837-B273-019F7F4BD81E}" destId="{779E729E-DA78-4492-BC6E-21020396D2AD}" srcOrd="2" destOrd="0" presId="urn:microsoft.com/office/officeart/2005/8/layout/hList7#1"/>
    <dgm:cxn modelId="{F9D96980-8324-40B1-B88B-3B1414976D50}" type="presParOf" srcId="{DBD10C48-9DA2-4837-B273-019F7F4BD81E}" destId="{2798B8D7-76EF-4F70-9F24-3E0BFE7D67B0}" srcOrd="3" destOrd="0" presId="urn:microsoft.com/office/officeart/2005/8/layout/hList7#1"/>
    <dgm:cxn modelId="{5F8FBCDF-BBD2-4913-96B1-D3855DEC6E29}" type="presParOf" srcId="{1513C3E9-9939-4B4C-AD7C-F67A582701BC}" destId="{E3B7A7D3-E124-45A2-BAE6-1EDB55CF23E1}" srcOrd="3" destOrd="0" presId="urn:microsoft.com/office/officeart/2005/8/layout/hList7#1"/>
    <dgm:cxn modelId="{7DD262D1-5325-4098-B601-43BFD410280B}" type="presParOf" srcId="{1513C3E9-9939-4B4C-AD7C-F67A582701BC}" destId="{0E3C007A-8EA4-431B-A909-3570995C5D76}" srcOrd="4" destOrd="0" presId="urn:microsoft.com/office/officeart/2005/8/layout/hList7#1"/>
    <dgm:cxn modelId="{759CF372-6111-449C-BB6C-85389A15199A}" type="presParOf" srcId="{0E3C007A-8EA4-431B-A909-3570995C5D76}" destId="{C9E4EBE1-7FAA-461B-80C1-E1BA2288504B}" srcOrd="0" destOrd="0" presId="urn:microsoft.com/office/officeart/2005/8/layout/hList7#1"/>
    <dgm:cxn modelId="{657A7EAF-0483-47F3-ADA1-CE993856327D}" type="presParOf" srcId="{0E3C007A-8EA4-431B-A909-3570995C5D76}" destId="{179A415B-F1D3-4F1B-95BA-0DDA802C794C}" srcOrd="1" destOrd="0" presId="urn:microsoft.com/office/officeart/2005/8/layout/hList7#1"/>
    <dgm:cxn modelId="{865542F9-413E-44E5-A9A1-30D697C6BEE8}" type="presParOf" srcId="{0E3C007A-8EA4-431B-A909-3570995C5D76}" destId="{C615C73F-09D4-4218-B8B5-BD9E1E9C710A}" srcOrd="2" destOrd="0" presId="urn:microsoft.com/office/officeart/2005/8/layout/hList7#1"/>
    <dgm:cxn modelId="{2D985DBF-CC48-4677-9967-460F8BEAD052}" type="presParOf" srcId="{0E3C007A-8EA4-431B-A909-3570995C5D76}" destId="{A40C6282-C57F-4BE4-9150-0EBFC9CA15B5}" srcOrd="3" destOrd="0" presId="urn:microsoft.com/office/officeart/2005/8/layout/hList7#1"/>
    <dgm:cxn modelId="{102914E8-531D-44ED-92AF-EBC931A3E0F8}" type="presParOf" srcId="{1513C3E9-9939-4B4C-AD7C-F67A582701BC}" destId="{7C956CA2-8E8C-4420-84BD-9ACE7E4EE4F3}" srcOrd="5" destOrd="0" presId="urn:microsoft.com/office/officeart/2005/8/layout/hList7#1"/>
    <dgm:cxn modelId="{345AF612-CAD1-46A5-8EBD-373A14FBE8B0}" type="presParOf" srcId="{1513C3E9-9939-4B4C-AD7C-F67A582701BC}" destId="{A3B8BD1C-D894-4E72-9826-BEE57D368E58}" srcOrd="6" destOrd="0" presId="urn:microsoft.com/office/officeart/2005/8/layout/hList7#1"/>
    <dgm:cxn modelId="{9253F050-40C5-43B2-A4A2-170E1042C566}" type="presParOf" srcId="{A3B8BD1C-D894-4E72-9826-BEE57D368E58}" destId="{A494E52F-0529-4A07-9B4F-B7A9010C2BCE}" srcOrd="0" destOrd="0" presId="urn:microsoft.com/office/officeart/2005/8/layout/hList7#1"/>
    <dgm:cxn modelId="{2638EF95-3201-4BD2-90A4-24D735EA3045}" type="presParOf" srcId="{A3B8BD1C-D894-4E72-9826-BEE57D368E58}" destId="{3EE5F6EA-2824-4005-894A-5993A473F191}" srcOrd="1" destOrd="0" presId="urn:microsoft.com/office/officeart/2005/8/layout/hList7#1"/>
    <dgm:cxn modelId="{FA2A7299-D608-406E-B4D4-890823CD1774}" type="presParOf" srcId="{A3B8BD1C-D894-4E72-9826-BEE57D368E58}" destId="{BA7B35EA-FFED-4C58-9582-92E6A1AF903C}" srcOrd="2" destOrd="0" presId="urn:microsoft.com/office/officeart/2005/8/layout/hList7#1"/>
    <dgm:cxn modelId="{131FD26B-87EA-4FC0-879D-A6CE49689BAE}" type="presParOf" srcId="{A3B8BD1C-D894-4E72-9826-BEE57D368E58}" destId="{8E8D8CC4-8180-4040-B83D-70A6E0F0DEE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500FA-180F-4E5A-9CB0-394787D72ACF}" type="doc">
      <dgm:prSet loTypeId="urn:microsoft.com/office/officeart/2005/8/layout/arrow2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A1F0294-5842-4C03-A2E2-B954E2083267}">
      <dgm:prSet phldrT="[Testo]" custT="1"/>
      <dgm:spPr/>
      <dgm:t>
        <a:bodyPr/>
        <a:lstStyle/>
        <a:p>
          <a:r>
            <a:rPr lang="it-IT" sz="1600" dirty="0" smtClean="0"/>
            <a:t>Dal </a:t>
          </a:r>
          <a:r>
            <a:rPr lang="it-IT" sz="1600" b="1" dirty="0" smtClean="0"/>
            <a:t>1927</a:t>
          </a:r>
          <a:r>
            <a:rPr lang="it-IT" sz="1600" dirty="0" smtClean="0"/>
            <a:t> </a:t>
          </a:r>
          <a:br>
            <a:rPr lang="it-IT" sz="1600" dirty="0" smtClean="0"/>
          </a:br>
          <a:r>
            <a:rPr lang="it-IT" sz="1600" dirty="0" smtClean="0"/>
            <a:t>Indagini sulle istituzioni culturali (editoria, musei, biblioteche e archivi)</a:t>
          </a:r>
          <a:endParaRPr lang="it-IT" sz="1600" dirty="0"/>
        </a:p>
      </dgm:t>
    </dgm:pt>
    <dgm:pt modelId="{0AAA777D-055A-4371-A653-E2A67EF2B234}" type="parTrans" cxnId="{02C29E1B-22F1-4B68-B6CD-683C14B5EE77}">
      <dgm:prSet/>
      <dgm:spPr/>
      <dgm:t>
        <a:bodyPr/>
        <a:lstStyle/>
        <a:p>
          <a:endParaRPr lang="it-IT"/>
        </a:p>
      </dgm:t>
    </dgm:pt>
    <dgm:pt modelId="{3EA8DEA2-D8CA-4041-84D0-77F2132B2DFB}" type="sibTrans" cxnId="{02C29E1B-22F1-4B68-B6CD-683C14B5EE77}">
      <dgm:prSet/>
      <dgm:spPr/>
      <dgm:t>
        <a:bodyPr/>
        <a:lstStyle/>
        <a:p>
          <a:endParaRPr lang="it-IT"/>
        </a:p>
      </dgm:t>
    </dgm:pt>
    <dgm:pt modelId="{1DF44B70-8FBA-42A9-B8C5-43E42D22BA39}">
      <dgm:prSet phldrT="[Testo]" custT="1"/>
      <dgm:spPr/>
      <dgm:t>
        <a:bodyPr/>
        <a:lstStyle/>
        <a:p>
          <a:r>
            <a:rPr lang="it-IT" sz="1600" dirty="0" smtClean="0"/>
            <a:t>Dal </a:t>
          </a:r>
          <a:r>
            <a:rPr lang="it-IT" sz="1600" b="1" dirty="0" smtClean="0"/>
            <a:t>1973</a:t>
          </a:r>
          <a:r>
            <a:rPr lang="it-IT" sz="1600" dirty="0" smtClean="0"/>
            <a:t> Indagini sui consumi delle famiglie</a:t>
          </a:r>
          <a:endParaRPr lang="it-IT" sz="1600" dirty="0"/>
        </a:p>
      </dgm:t>
    </dgm:pt>
    <dgm:pt modelId="{69AECC01-A591-4B91-93A3-D0B5AB803D93}" type="parTrans" cxnId="{F35B23CE-A789-4EFE-A5AC-F66BEC62351E}">
      <dgm:prSet/>
      <dgm:spPr/>
      <dgm:t>
        <a:bodyPr/>
        <a:lstStyle/>
        <a:p>
          <a:endParaRPr lang="it-IT"/>
        </a:p>
      </dgm:t>
    </dgm:pt>
    <dgm:pt modelId="{9306A311-BAA9-42DC-A547-EFBB8CF07280}" type="sibTrans" cxnId="{F35B23CE-A789-4EFE-A5AC-F66BEC62351E}">
      <dgm:prSet/>
      <dgm:spPr/>
      <dgm:t>
        <a:bodyPr/>
        <a:lstStyle/>
        <a:p>
          <a:endParaRPr lang="it-IT"/>
        </a:p>
      </dgm:t>
    </dgm:pt>
    <dgm:pt modelId="{C92115BE-452D-455F-B297-2C2C7F98382C}">
      <dgm:prSet phldrT="[Testo]" custT="1"/>
      <dgm:spPr/>
      <dgm:t>
        <a:bodyPr/>
        <a:lstStyle/>
        <a:p>
          <a:r>
            <a:rPr lang="it-IT" sz="1800" dirty="0" smtClean="0"/>
            <a:t>Dal </a:t>
          </a:r>
          <a:r>
            <a:rPr lang="it-IT" sz="1800" b="1" dirty="0" smtClean="0"/>
            <a:t>1987</a:t>
          </a:r>
          <a:r>
            <a:rPr lang="it-IT" sz="1800" dirty="0" smtClean="0"/>
            <a:t> </a:t>
          </a:r>
          <a:br>
            <a:rPr lang="it-IT" sz="1800" dirty="0" smtClean="0"/>
          </a:br>
          <a:r>
            <a:rPr lang="it-IT" sz="1800" dirty="0" smtClean="0"/>
            <a:t>Indagini multiscopo</a:t>
          </a:r>
        </a:p>
        <a:p>
          <a:r>
            <a:rPr lang="it-IT" sz="1800" dirty="0" smtClean="0"/>
            <a:t>Dal </a:t>
          </a:r>
          <a:r>
            <a:rPr lang="it-IT" sz="1800" b="1" dirty="0" smtClean="0"/>
            <a:t>1993</a:t>
          </a:r>
          <a:r>
            <a:rPr lang="it-IT" sz="1800" dirty="0" smtClean="0"/>
            <a:t>  </a:t>
          </a:r>
          <a:br>
            <a:rPr lang="it-IT" sz="1800" dirty="0" smtClean="0"/>
          </a:br>
          <a:r>
            <a:rPr lang="it-IT" sz="1800" dirty="0" smtClean="0"/>
            <a:t>moduli sulla partecipazione culturale</a:t>
          </a:r>
        </a:p>
        <a:p>
          <a:r>
            <a:rPr lang="it-IT" sz="1800" b="1" dirty="0" smtClean="0"/>
            <a:t>1998</a:t>
          </a:r>
          <a:r>
            <a:rPr lang="it-IT" sz="1800" dirty="0" smtClean="0"/>
            <a:t> </a:t>
          </a:r>
          <a:r>
            <a:rPr lang="it-IT" sz="1600" dirty="0" smtClean="0"/>
            <a:t>Framework </a:t>
          </a:r>
          <a:br>
            <a:rPr lang="it-IT" sz="1600" dirty="0" smtClean="0"/>
          </a:br>
          <a:r>
            <a:rPr lang="it-IT" sz="1600" dirty="0" smtClean="0"/>
            <a:t>Leadership Group Culture – EUROSTAT</a:t>
          </a:r>
          <a:endParaRPr lang="it-IT" sz="1600" dirty="0"/>
        </a:p>
      </dgm:t>
    </dgm:pt>
    <dgm:pt modelId="{AA02FE76-6285-4789-A88F-4C39FF082474}" type="parTrans" cxnId="{F53423EB-2214-4064-BF6D-4F7AF8C7933B}">
      <dgm:prSet/>
      <dgm:spPr/>
      <dgm:t>
        <a:bodyPr/>
        <a:lstStyle/>
        <a:p>
          <a:endParaRPr lang="it-IT"/>
        </a:p>
      </dgm:t>
    </dgm:pt>
    <dgm:pt modelId="{CED54AF5-E98B-4EA4-945E-632B33947DCD}" type="sibTrans" cxnId="{F53423EB-2214-4064-BF6D-4F7AF8C7933B}">
      <dgm:prSet/>
      <dgm:spPr/>
      <dgm:t>
        <a:bodyPr/>
        <a:lstStyle/>
        <a:p>
          <a:endParaRPr lang="it-IT"/>
        </a:p>
      </dgm:t>
    </dgm:pt>
    <dgm:pt modelId="{A384115A-C51C-4E5C-ADF0-F1B73963BB69}">
      <dgm:prSet phldrT="[Testo]" custT="1"/>
      <dgm:spPr/>
      <dgm:t>
        <a:bodyPr/>
        <a:lstStyle/>
        <a:p>
          <a:r>
            <a:rPr lang="it-IT" sz="1600" dirty="0" smtClean="0"/>
            <a:t>Anni </a:t>
          </a:r>
          <a:r>
            <a:rPr lang="it-IT" sz="1600" b="1" dirty="0" smtClean="0"/>
            <a:t>1957</a:t>
          </a:r>
          <a:r>
            <a:rPr lang="it-IT" sz="1600" dirty="0" smtClean="0"/>
            <a:t>, ‘</a:t>
          </a:r>
          <a:r>
            <a:rPr lang="it-IT" sz="1600" b="1" dirty="0" smtClean="0"/>
            <a:t>59, ‘65, ‘63</a:t>
          </a:r>
          <a:r>
            <a:rPr lang="it-IT" sz="1600" dirty="0" smtClean="0"/>
            <a:t> Indagini speciali sulle letture e sul tempo libero</a:t>
          </a:r>
          <a:endParaRPr lang="it-IT" sz="1600" dirty="0"/>
        </a:p>
      </dgm:t>
    </dgm:pt>
    <dgm:pt modelId="{299031D3-E8D2-4F08-AA11-1D7B29C3FAB2}" type="parTrans" cxnId="{AD5A2FD2-0D4D-49D8-9405-7C153D549253}">
      <dgm:prSet/>
      <dgm:spPr/>
      <dgm:t>
        <a:bodyPr/>
        <a:lstStyle/>
        <a:p>
          <a:endParaRPr lang="it-IT"/>
        </a:p>
      </dgm:t>
    </dgm:pt>
    <dgm:pt modelId="{DEBA5EEB-CC44-4554-A037-5B4673605366}" type="sibTrans" cxnId="{AD5A2FD2-0D4D-49D8-9405-7C153D549253}">
      <dgm:prSet/>
      <dgm:spPr/>
      <dgm:t>
        <a:bodyPr/>
        <a:lstStyle/>
        <a:p>
          <a:endParaRPr lang="it-IT"/>
        </a:p>
      </dgm:t>
    </dgm:pt>
    <dgm:pt modelId="{B9CA48CE-9377-4062-AE78-ACF022AAF0E8}">
      <dgm:prSet phldrT="[Testo]" custT="1"/>
      <dgm:spPr/>
      <dgm:t>
        <a:bodyPr/>
        <a:lstStyle/>
        <a:p>
          <a:pPr algn="r"/>
          <a:r>
            <a:rPr lang="it-IT" sz="1600" dirty="0" smtClean="0"/>
            <a:t>dal </a:t>
          </a:r>
          <a:r>
            <a:rPr lang="it-IT" sz="1600" b="1" dirty="0" smtClean="0"/>
            <a:t>1936</a:t>
          </a:r>
          <a:r>
            <a:rPr lang="it-IT" sz="1600" dirty="0" smtClean="0"/>
            <a:t> </a:t>
          </a:r>
          <a:br>
            <a:rPr lang="it-IT" sz="1600" dirty="0" smtClean="0"/>
          </a:br>
          <a:r>
            <a:rPr lang="it-IT" sz="1600" dirty="0" smtClean="0"/>
            <a:t>Spettacolo (S.I.A.E.)</a:t>
          </a:r>
        </a:p>
      </dgm:t>
    </dgm:pt>
    <dgm:pt modelId="{740C3938-F449-4F55-B303-669975D8C040}" type="parTrans" cxnId="{D3F0C07E-52AF-41C5-8F69-1CD9E6B64489}">
      <dgm:prSet/>
      <dgm:spPr/>
      <dgm:t>
        <a:bodyPr/>
        <a:lstStyle/>
        <a:p>
          <a:endParaRPr lang="it-IT"/>
        </a:p>
      </dgm:t>
    </dgm:pt>
    <dgm:pt modelId="{33765B39-6858-4015-BFF6-1FFCBE1A6F1D}" type="sibTrans" cxnId="{D3F0C07E-52AF-41C5-8F69-1CD9E6B64489}">
      <dgm:prSet/>
      <dgm:spPr/>
      <dgm:t>
        <a:bodyPr/>
        <a:lstStyle/>
        <a:p>
          <a:endParaRPr lang="it-IT"/>
        </a:p>
      </dgm:t>
    </dgm:pt>
    <dgm:pt modelId="{9007C95A-CA4F-407F-A9B3-0AB9BE2B5755}">
      <dgm:prSet phldrT="[Testo]"/>
      <dgm:spPr/>
      <dgm:t>
        <a:bodyPr/>
        <a:lstStyle/>
        <a:p>
          <a:endParaRPr lang="it-IT"/>
        </a:p>
      </dgm:t>
    </dgm:pt>
    <dgm:pt modelId="{512DB666-6963-448D-B03E-5EA3B64582AA}" type="parTrans" cxnId="{65E778CA-2086-43D7-A3E9-DCD029686778}">
      <dgm:prSet/>
      <dgm:spPr/>
      <dgm:t>
        <a:bodyPr/>
        <a:lstStyle/>
        <a:p>
          <a:endParaRPr lang="it-IT"/>
        </a:p>
      </dgm:t>
    </dgm:pt>
    <dgm:pt modelId="{AA8973A7-D8B2-4E8F-877B-C0910BD8FED0}" type="sibTrans" cxnId="{65E778CA-2086-43D7-A3E9-DCD029686778}">
      <dgm:prSet/>
      <dgm:spPr/>
      <dgm:t>
        <a:bodyPr/>
        <a:lstStyle/>
        <a:p>
          <a:endParaRPr lang="it-IT"/>
        </a:p>
      </dgm:t>
    </dgm:pt>
    <dgm:pt modelId="{7A2EF3C7-C870-4FC9-BD5E-A988C193CB6D}">
      <dgm:prSet phldrT="[Testo]"/>
      <dgm:spPr/>
      <dgm:t>
        <a:bodyPr/>
        <a:lstStyle/>
        <a:p>
          <a:endParaRPr lang="it-IT" dirty="0"/>
        </a:p>
      </dgm:t>
    </dgm:pt>
    <dgm:pt modelId="{53F5546E-4705-4E13-BDD4-C37469BBA8B1}" type="parTrans" cxnId="{2EBA40EE-FBE1-46C0-AC3D-E573F4BDCBDE}">
      <dgm:prSet/>
      <dgm:spPr/>
      <dgm:t>
        <a:bodyPr/>
        <a:lstStyle/>
        <a:p>
          <a:endParaRPr lang="it-IT"/>
        </a:p>
      </dgm:t>
    </dgm:pt>
    <dgm:pt modelId="{96E87055-444A-4781-8282-460150C5F635}" type="sibTrans" cxnId="{2EBA40EE-FBE1-46C0-AC3D-E573F4BDCBDE}">
      <dgm:prSet/>
      <dgm:spPr/>
      <dgm:t>
        <a:bodyPr/>
        <a:lstStyle/>
        <a:p>
          <a:endParaRPr lang="it-IT"/>
        </a:p>
      </dgm:t>
    </dgm:pt>
    <dgm:pt modelId="{56AC4930-884E-4B12-877C-2C020FFC8F28}">
      <dgm:prSet phldrT="[Testo]"/>
      <dgm:spPr/>
      <dgm:t>
        <a:bodyPr/>
        <a:lstStyle/>
        <a:p>
          <a:endParaRPr lang="it-IT" dirty="0"/>
        </a:p>
      </dgm:t>
    </dgm:pt>
    <dgm:pt modelId="{DC81323A-5FBE-4CBC-9D35-F91E307A9456}" type="parTrans" cxnId="{F1EAFADF-312B-4808-AFCA-58C609807243}">
      <dgm:prSet/>
      <dgm:spPr/>
      <dgm:t>
        <a:bodyPr/>
        <a:lstStyle/>
        <a:p>
          <a:endParaRPr lang="it-IT"/>
        </a:p>
      </dgm:t>
    </dgm:pt>
    <dgm:pt modelId="{369680E7-368F-41C8-82F8-5649BE59F592}" type="sibTrans" cxnId="{F1EAFADF-312B-4808-AFCA-58C609807243}">
      <dgm:prSet/>
      <dgm:spPr/>
      <dgm:t>
        <a:bodyPr/>
        <a:lstStyle/>
        <a:p>
          <a:endParaRPr lang="it-IT"/>
        </a:p>
      </dgm:t>
    </dgm:pt>
    <dgm:pt modelId="{9BFC94DB-AE9D-44FD-8D1B-00D24066931A}">
      <dgm:prSet phldrT="[Testo]" custLinFactX="-100000" custLinFactNeighborX="-103684" custLinFactNeighborY="-35766"/>
      <dgm:spPr/>
      <dgm:t>
        <a:bodyPr/>
        <a:lstStyle/>
        <a:p>
          <a:endParaRPr lang="it-IT"/>
        </a:p>
      </dgm:t>
    </dgm:pt>
    <dgm:pt modelId="{4C654E74-DFA9-4C61-BCA9-6FC14060833C}" type="parTrans" cxnId="{C1922B06-DFF5-47FF-9D28-9FD76BC3641D}">
      <dgm:prSet/>
      <dgm:spPr/>
      <dgm:t>
        <a:bodyPr/>
        <a:lstStyle/>
        <a:p>
          <a:endParaRPr lang="it-IT"/>
        </a:p>
      </dgm:t>
    </dgm:pt>
    <dgm:pt modelId="{6ABE0438-56F9-41F8-BC63-B0B4B803BA8D}" type="sibTrans" cxnId="{C1922B06-DFF5-47FF-9D28-9FD76BC3641D}">
      <dgm:prSet/>
      <dgm:spPr/>
      <dgm:t>
        <a:bodyPr/>
        <a:lstStyle/>
        <a:p>
          <a:endParaRPr lang="it-IT"/>
        </a:p>
      </dgm:t>
    </dgm:pt>
    <dgm:pt modelId="{9ADA123A-DCDB-435B-A0D1-58A6CA3160BF}">
      <dgm:prSet phldrT="[Testo]" custLinFactX="-100000" custLinFactNeighborX="-103684" custLinFactNeighborY="-35766"/>
      <dgm:spPr/>
      <dgm:t>
        <a:bodyPr/>
        <a:lstStyle/>
        <a:p>
          <a:endParaRPr lang="it-IT"/>
        </a:p>
      </dgm:t>
    </dgm:pt>
    <dgm:pt modelId="{FA5CE963-AE0A-45D8-9A7C-58ECD026C48D}" type="parTrans" cxnId="{499B2128-0220-48B2-8A57-02CA1B6F4151}">
      <dgm:prSet/>
      <dgm:spPr/>
      <dgm:t>
        <a:bodyPr/>
        <a:lstStyle/>
        <a:p>
          <a:endParaRPr lang="it-IT"/>
        </a:p>
      </dgm:t>
    </dgm:pt>
    <dgm:pt modelId="{693FBBDD-1D08-4739-9892-6935C9A5C99C}" type="sibTrans" cxnId="{499B2128-0220-48B2-8A57-02CA1B6F4151}">
      <dgm:prSet/>
      <dgm:spPr/>
      <dgm:t>
        <a:bodyPr/>
        <a:lstStyle/>
        <a:p>
          <a:endParaRPr lang="it-IT"/>
        </a:p>
      </dgm:t>
    </dgm:pt>
    <dgm:pt modelId="{898C13A3-C324-4992-A6AB-5063DB174764}">
      <dgm:prSet phldrT="[Testo]" custLinFactNeighborX="-46945" custLinFactNeighborY="16952"/>
      <dgm:spPr/>
      <dgm:t>
        <a:bodyPr/>
        <a:lstStyle/>
        <a:p>
          <a:endParaRPr lang="it-IT"/>
        </a:p>
      </dgm:t>
    </dgm:pt>
    <dgm:pt modelId="{02353279-11DC-4BD2-AD40-A154CBFAB57C}" type="parTrans" cxnId="{53F6EE84-C159-46FF-B216-3B46117A7D7C}">
      <dgm:prSet/>
      <dgm:spPr/>
      <dgm:t>
        <a:bodyPr/>
        <a:lstStyle/>
        <a:p>
          <a:endParaRPr lang="it-IT"/>
        </a:p>
      </dgm:t>
    </dgm:pt>
    <dgm:pt modelId="{57288AA4-0752-4618-9FD2-49987010408D}" type="sibTrans" cxnId="{53F6EE84-C159-46FF-B216-3B46117A7D7C}">
      <dgm:prSet/>
      <dgm:spPr/>
      <dgm:t>
        <a:bodyPr/>
        <a:lstStyle/>
        <a:p>
          <a:endParaRPr lang="it-IT"/>
        </a:p>
      </dgm:t>
    </dgm:pt>
    <dgm:pt modelId="{F59BB825-875B-4CEE-B27F-9E3DA06F97CA}" type="pres">
      <dgm:prSet presAssocID="{341500FA-180F-4E5A-9CB0-394787D72AC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818E2BB-1D71-4F7A-BCCD-4F42E1E5873D}" type="pres">
      <dgm:prSet presAssocID="{341500FA-180F-4E5A-9CB0-394787D72ACF}" presName="arrow" presStyleLbl="bgShp" presStyleIdx="0" presStyleCnt="1" custScaleX="109230"/>
      <dgm:spPr/>
    </dgm:pt>
    <dgm:pt modelId="{7F6F84CE-D94C-419A-A52A-88E1D6124494}" type="pres">
      <dgm:prSet presAssocID="{341500FA-180F-4E5A-9CB0-394787D72ACF}" presName="arrowDiagram5" presStyleCnt="0"/>
      <dgm:spPr/>
    </dgm:pt>
    <dgm:pt modelId="{54DC5636-2BC5-45BD-A0A5-E9CEB863E19B}" type="pres">
      <dgm:prSet presAssocID="{EA1F0294-5842-4C03-A2E2-B954E2083267}" presName="bullet5a" presStyleLbl="node1" presStyleIdx="0" presStyleCnt="5" custLinFactX="-100000" custLinFactNeighborX="-111983" custLinFactNeighborY="46218"/>
      <dgm:spPr/>
    </dgm:pt>
    <dgm:pt modelId="{10446F56-3990-4664-AC25-195AD8FAE120}" type="pres">
      <dgm:prSet presAssocID="{EA1F0294-5842-4C03-A2E2-B954E2083267}" presName="textBox5a" presStyleLbl="revTx" presStyleIdx="0" presStyleCnt="5" custScaleX="241977" custScaleY="65387" custLinFactNeighborX="-21044" custLinFactNeighborY="30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CEB670-EED6-4760-B973-5EADCFB2212A}" type="pres">
      <dgm:prSet presAssocID="{B9CA48CE-9377-4062-AE78-ACF022AAF0E8}" presName="bullet5b" presStyleLbl="node1" presStyleIdx="1" presStyleCnt="5" custLinFactX="-114220" custLinFactY="79137" custLinFactNeighborX="-200000" custLinFactNeighborY="100000"/>
      <dgm:spPr/>
    </dgm:pt>
    <dgm:pt modelId="{B34073EF-172B-47D0-9D07-CBBD6FE3465A}" type="pres">
      <dgm:prSet presAssocID="{B9CA48CE-9377-4062-AE78-ACF022AAF0E8}" presName="textBox5b" presStyleLbl="revTx" presStyleIdx="1" presStyleCnt="5" custScaleX="130408" custScaleY="31101" custLinFactX="-96538" custLinFactNeighborX="-100000" custLinFactNeighborY="-279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D3DB82-9515-434C-A0D5-2E98DC0D8BEA}" type="pres">
      <dgm:prSet presAssocID="{A384115A-C51C-4E5C-ADF0-F1B73963BB69}" presName="bullet5c" presStyleLbl="node1" presStyleIdx="2" presStyleCnt="5" custLinFactX="-200000" custLinFactY="100000" custLinFactNeighborX="-214302" custLinFactNeighborY="109817"/>
      <dgm:spPr/>
      <dgm:t>
        <a:bodyPr/>
        <a:lstStyle/>
        <a:p>
          <a:endParaRPr lang="it-IT"/>
        </a:p>
      </dgm:t>
    </dgm:pt>
    <dgm:pt modelId="{ECE3ADA6-BBA0-4905-B789-54D742DD6A65}" type="pres">
      <dgm:prSet presAssocID="{A384115A-C51C-4E5C-ADF0-F1B73963BB69}" presName="textBox5c" presStyleLbl="revTx" presStyleIdx="2" presStyleCnt="5" custScaleX="81194" custScaleY="53511" custLinFactNeighborX="-78735" custLinFactNeighborY="-26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E007E2-7711-4C04-86BB-E898730FFF81}" type="pres">
      <dgm:prSet presAssocID="{1DF44B70-8FBA-42A9-B8C5-43E42D22BA39}" presName="bullet5d" presStyleLbl="node1" presStyleIdx="3" presStyleCnt="5" custLinFactX="-100000" custLinFactNeighborX="-129595" custLinFactNeighborY="77459"/>
      <dgm:spPr/>
    </dgm:pt>
    <dgm:pt modelId="{D8D6BA74-71B9-4E87-93C7-D14B842BF0EF}" type="pres">
      <dgm:prSet presAssocID="{1DF44B70-8FBA-42A9-B8C5-43E42D22BA39}" presName="textBox5d" presStyleLbl="revTx" presStyleIdx="3" presStyleCnt="5" custScaleX="76014" custScaleY="54356" custLinFactX="-3319" custLinFactNeighborX="-100000" custLinFactNeighborY="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5CE730-394B-426E-807E-10EDAD0D2380}" type="pres">
      <dgm:prSet presAssocID="{C92115BE-452D-455F-B297-2C2C7F98382C}" presName="bullet5e" presStyleLbl="node1" presStyleIdx="4" presStyleCnt="5" custLinFactX="-100000" custLinFactNeighborX="-136740" custLinFactNeighborY="57588"/>
      <dgm:spPr/>
      <dgm:t>
        <a:bodyPr/>
        <a:lstStyle/>
        <a:p>
          <a:endParaRPr lang="it-IT"/>
        </a:p>
      </dgm:t>
    </dgm:pt>
    <dgm:pt modelId="{5EA45ACE-CBB6-4652-92B3-0DB9ECE62779}" type="pres">
      <dgm:prSet presAssocID="{C92115BE-452D-455F-B297-2C2C7F98382C}" presName="textBox5e" presStyleLbl="revTx" presStyleIdx="4" presStyleCnt="5" custScaleX="140197" custScaleY="50619" custLinFactX="-11235" custLinFactNeighborX="-100000" custLinFactNeighborY="-31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5E778CA-2086-43D7-A3E9-DCD029686778}" srcId="{341500FA-180F-4E5A-9CB0-394787D72ACF}" destId="{9007C95A-CA4F-407F-A9B3-0AB9BE2B5755}" srcOrd="6" destOrd="0" parTransId="{512DB666-6963-448D-B03E-5EA3B64582AA}" sibTransId="{AA8973A7-D8B2-4E8F-877B-C0910BD8FED0}"/>
    <dgm:cxn modelId="{2EBA40EE-FBE1-46C0-AC3D-E573F4BDCBDE}" srcId="{341500FA-180F-4E5A-9CB0-394787D72ACF}" destId="{7A2EF3C7-C870-4FC9-BD5E-A988C193CB6D}" srcOrd="7" destOrd="0" parTransId="{53F5546E-4705-4E13-BDD4-C37469BBA8B1}" sibTransId="{96E87055-444A-4781-8282-460150C5F635}"/>
    <dgm:cxn modelId="{C1922B06-DFF5-47FF-9D28-9FD76BC3641D}" srcId="{341500FA-180F-4E5A-9CB0-394787D72ACF}" destId="{9BFC94DB-AE9D-44FD-8D1B-00D24066931A}" srcOrd="8" destOrd="0" parTransId="{4C654E74-DFA9-4C61-BCA9-6FC14060833C}" sibTransId="{6ABE0438-56F9-41F8-BC63-B0B4B803BA8D}"/>
    <dgm:cxn modelId="{02C29E1B-22F1-4B68-B6CD-683C14B5EE77}" srcId="{341500FA-180F-4E5A-9CB0-394787D72ACF}" destId="{EA1F0294-5842-4C03-A2E2-B954E2083267}" srcOrd="0" destOrd="0" parTransId="{0AAA777D-055A-4371-A653-E2A67EF2B234}" sibTransId="{3EA8DEA2-D8CA-4041-84D0-77F2132B2DFB}"/>
    <dgm:cxn modelId="{F1EAFADF-312B-4808-AFCA-58C609807243}" srcId="{341500FA-180F-4E5A-9CB0-394787D72ACF}" destId="{56AC4930-884E-4B12-877C-2C020FFC8F28}" srcOrd="5" destOrd="0" parTransId="{DC81323A-5FBE-4CBC-9D35-F91E307A9456}" sibTransId="{369680E7-368F-41C8-82F8-5649BE59F592}"/>
    <dgm:cxn modelId="{ABB57753-63AC-4FD5-A638-D0A8822A2161}" type="presOf" srcId="{A384115A-C51C-4E5C-ADF0-F1B73963BB69}" destId="{ECE3ADA6-BBA0-4905-B789-54D742DD6A65}" srcOrd="0" destOrd="0" presId="urn:microsoft.com/office/officeart/2005/8/layout/arrow2"/>
    <dgm:cxn modelId="{F35B23CE-A789-4EFE-A5AC-F66BEC62351E}" srcId="{341500FA-180F-4E5A-9CB0-394787D72ACF}" destId="{1DF44B70-8FBA-42A9-B8C5-43E42D22BA39}" srcOrd="3" destOrd="0" parTransId="{69AECC01-A591-4B91-93A3-D0B5AB803D93}" sibTransId="{9306A311-BAA9-42DC-A547-EFBB8CF07280}"/>
    <dgm:cxn modelId="{9076F704-CA5D-4768-9D53-0CB4924271C4}" type="presOf" srcId="{B9CA48CE-9377-4062-AE78-ACF022AAF0E8}" destId="{B34073EF-172B-47D0-9D07-CBBD6FE3465A}" srcOrd="0" destOrd="0" presId="urn:microsoft.com/office/officeart/2005/8/layout/arrow2"/>
    <dgm:cxn modelId="{02AA92E0-FD9E-40AF-A5E7-4E1D361BF04B}" type="presOf" srcId="{EA1F0294-5842-4C03-A2E2-B954E2083267}" destId="{10446F56-3990-4664-AC25-195AD8FAE120}" srcOrd="0" destOrd="0" presId="urn:microsoft.com/office/officeart/2005/8/layout/arrow2"/>
    <dgm:cxn modelId="{2D8F3347-FA2F-4D4E-8F43-EC738A0656D7}" type="presOf" srcId="{1DF44B70-8FBA-42A9-B8C5-43E42D22BA39}" destId="{D8D6BA74-71B9-4E87-93C7-D14B842BF0EF}" srcOrd="0" destOrd="0" presId="urn:microsoft.com/office/officeart/2005/8/layout/arrow2"/>
    <dgm:cxn modelId="{499B2128-0220-48B2-8A57-02CA1B6F4151}" srcId="{341500FA-180F-4E5A-9CB0-394787D72ACF}" destId="{9ADA123A-DCDB-435B-A0D1-58A6CA3160BF}" srcOrd="9" destOrd="0" parTransId="{FA5CE963-AE0A-45D8-9A7C-58ECD026C48D}" sibTransId="{693FBBDD-1D08-4739-9892-6935C9A5C99C}"/>
    <dgm:cxn modelId="{D3F0C07E-52AF-41C5-8F69-1CD9E6B64489}" srcId="{341500FA-180F-4E5A-9CB0-394787D72ACF}" destId="{B9CA48CE-9377-4062-AE78-ACF022AAF0E8}" srcOrd="1" destOrd="0" parTransId="{740C3938-F449-4F55-B303-669975D8C040}" sibTransId="{33765B39-6858-4015-BFF6-1FFCBE1A6F1D}"/>
    <dgm:cxn modelId="{AD5A2FD2-0D4D-49D8-9405-7C153D549253}" srcId="{341500FA-180F-4E5A-9CB0-394787D72ACF}" destId="{A384115A-C51C-4E5C-ADF0-F1B73963BB69}" srcOrd="2" destOrd="0" parTransId="{299031D3-E8D2-4F08-AA11-1D7B29C3FAB2}" sibTransId="{DEBA5EEB-CC44-4554-A037-5B4673605366}"/>
    <dgm:cxn modelId="{53F6EE84-C159-46FF-B216-3B46117A7D7C}" srcId="{341500FA-180F-4E5A-9CB0-394787D72ACF}" destId="{898C13A3-C324-4992-A6AB-5063DB174764}" srcOrd="10" destOrd="0" parTransId="{02353279-11DC-4BD2-AD40-A154CBFAB57C}" sibTransId="{57288AA4-0752-4618-9FD2-49987010408D}"/>
    <dgm:cxn modelId="{F53423EB-2214-4064-BF6D-4F7AF8C7933B}" srcId="{341500FA-180F-4E5A-9CB0-394787D72ACF}" destId="{C92115BE-452D-455F-B297-2C2C7F98382C}" srcOrd="4" destOrd="0" parTransId="{AA02FE76-6285-4789-A88F-4C39FF082474}" sibTransId="{CED54AF5-E98B-4EA4-945E-632B33947DCD}"/>
    <dgm:cxn modelId="{A4769429-2E12-4BBA-8C37-3911B68F6FBE}" type="presOf" srcId="{C92115BE-452D-455F-B297-2C2C7F98382C}" destId="{5EA45ACE-CBB6-4652-92B3-0DB9ECE62779}" srcOrd="0" destOrd="0" presId="urn:microsoft.com/office/officeart/2005/8/layout/arrow2"/>
    <dgm:cxn modelId="{CC440A7C-71C6-4E8D-9451-A8E49ED3D1A9}" type="presOf" srcId="{341500FA-180F-4E5A-9CB0-394787D72ACF}" destId="{F59BB825-875B-4CEE-B27F-9E3DA06F97CA}" srcOrd="0" destOrd="0" presId="urn:microsoft.com/office/officeart/2005/8/layout/arrow2"/>
    <dgm:cxn modelId="{55008C4A-3B28-45D7-A3CA-485E690D09EC}" type="presParOf" srcId="{F59BB825-875B-4CEE-B27F-9E3DA06F97CA}" destId="{E818E2BB-1D71-4F7A-BCCD-4F42E1E5873D}" srcOrd="0" destOrd="0" presId="urn:microsoft.com/office/officeart/2005/8/layout/arrow2"/>
    <dgm:cxn modelId="{B48D6430-B595-4C1F-9A09-720EC4E64C5F}" type="presParOf" srcId="{F59BB825-875B-4CEE-B27F-9E3DA06F97CA}" destId="{7F6F84CE-D94C-419A-A52A-88E1D6124494}" srcOrd="1" destOrd="0" presId="urn:microsoft.com/office/officeart/2005/8/layout/arrow2"/>
    <dgm:cxn modelId="{16E30B2B-F07F-49BC-9E81-08F5604CB540}" type="presParOf" srcId="{7F6F84CE-D94C-419A-A52A-88E1D6124494}" destId="{54DC5636-2BC5-45BD-A0A5-E9CEB863E19B}" srcOrd="0" destOrd="0" presId="urn:microsoft.com/office/officeart/2005/8/layout/arrow2"/>
    <dgm:cxn modelId="{6AC3CF01-EF7D-4074-A49E-AA9D8C7D3712}" type="presParOf" srcId="{7F6F84CE-D94C-419A-A52A-88E1D6124494}" destId="{10446F56-3990-4664-AC25-195AD8FAE120}" srcOrd="1" destOrd="0" presId="urn:microsoft.com/office/officeart/2005/8/layout/arrow2"/>
    <dgm:cxn modelId="{E32AFF2C-4085-4B9B-AD49-C13FF0EED88B}" type="presParOf" srcId="{7F6F84CE-D94C-419A-A52A-88E1D6124494}" destId="{02CEB670-EED6-4760-B973-5EADCFB2212A}" srcOrd="2" destOrd="0" presId="urn:microsoft.com/office/officeart/2005/8/layout/arrow2"/>
    <dgm:cxn modelId="{F74809E7-6DFB-4DE6-A6A4-F6EFC0E7BA39}" type="presParOf" srcId="{7F6F84CE-D94C-419A-A52A-88E1D6124494}" destId="{B34073EF-172B-47D0-9D07-CBBD6FE3465A}" srcOrd="3" destOrd="0" presId="urn:microsoft.com/office/officeart/2005/8/layout/arrow2"/>
    <dgm:cxn modelId="{722B0393-7057-4044-82C0-6BBF995E9490}" type="presParOf" srcId="{7F6F84CE-D94C-419A-A52A-88E1D6124494}" destId="{5CD3DB82-9515-434C-A0D5-2E98DC0D8BEA}" srcOrd="4" destOrd="0" presId="urn:microsoft.com/office/officeart/2005/8/layout/arrow2"/>
    <dgm:cxn modelId="{226A8578-1DE9-4420-88FB-F150788B9912}" type="presParOf" srcId="{7F6F84CE-D94C-419A-A52A-88E1D6124494}" destId="{ECE3ADA6-BBA0-4905-B789-54D742DD6A65}" srcOrd="5" destOrd="0" presId="urn:microsoft.com/office/officeart/2005/8/layout/arrow2"/>
    <dgm:cxn modelId="{CACAB0B9-93E3-468D-AA6F-7AD602642B8F}" type="presParOf" srcId="{7F6F84CE-D94C-419A-A52A-88E1D6124494}" destId="{CEE007E2-7711-4C04-86BB-E898730FFF81}" srcOrd="6" destOrd="0" presId="urn:microsoft.com/office/officeart/2005/8/layout/arrow2"/>
    <dgm:cxn modelId="{8FE7024C-4CAC-4968-B6CC-64C676E57457}" type="presParOf" srcId="{7F6F84CE-D94C-419A-A52A-88E1D6124494}" destId="{D8D6BA74-71B9-4E87-93C7-D14B842BF0EF}" srcOrd="7" destOrd="0" presId="urn:microsoft.com/office/officeart/2005/8/layout/arrow2"/>
    <dgm:cxn modelId="{54D1C0D6-E24D-40DC-BB3C-1CD17E29657B}" type="presParOf" srcId="{7F6F84CE-D94C-419A-A52A-88E1D6124494}" destId="{1B5CE730-394B-426E-807E-10EDAD0D2380}" srcOrd="8" destOrd="0" presId="urn:microsoft.com/office/officeart/2005/8/layout/arrow2"/>
    <dgm:cxn modelId="{1D31BBD6-2EF2-43D2-B14C-B43021E7E233}" type="presParOf" srcId="{7F6F84CE-D94C-419A-A52A-88E1D6124494}" destId="{5EA45ACE-CBB6-4652-92B3-0DB9ECE6277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4F5BFE-8CE7-4B08-AF18-574804985697}">
      <dsp:nvSpPr>
        <dsp:cNvPr id="0" name=""/>
        <dsp:cNvSpPr/>
      </dsp:nvSpPr>
      <dsp:spPr>
        <a:xfrm>
          <a:off x="137389" y="0"/>
          <a:ext cx="2168439" cy="5210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1928-1953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Book and Press</a:t>
          </a:r>
          <a:r>
            <a:rPr lang="it-IT" sz="1400" kern="1200" dirty="0" smtClean="0"/>
            <a:t>: </a:t>
          </a:r>
          <a:br>
            <a:rPr lang="it-IT" sz="1400" kern="1200" dirty="0" smtClean="0"/>
          </a:br>
          <a:r>
            <a:rPr lang="it-IT" sz="1400" kern="1200" dirty="0" smtClean="0"/>
            <a:t>Libri e giornali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rgbClr val="C00000"/>
              </a:solidFill>
            </a:rPr>
            <a:t>Nessun riferimento al capitolo  “Cultura” </a:t>
          </a:r>
          <a:br>
            <a:rPr lang="it-IT" sz="1400" kern="1200" dirty="0" smtClean="0">
              <a:solidFill>
                <a:srgbClr val="C00000"/>
              </a:solidFill>
            </a:rPr>
          </a:br>
          <a:r>
            <a:rPr lang="it-IT" sz="1400" kern="1200" dirty="0" smtClean="0">
              <a:solidFill>
                <a:srgbClr val="C00000"/>
              </a:solidFill>
            </a:rPr>
            <a:t>(</a:t>
          </a:r>
          <a:r>
            <a:rPr lang="it-IT" sz="1400" i="1" kern="1200" dirty="0" smtClean="0">
              <a:solidFill>
                <a:srgbClr val="C00000"/>
              </a:solidFill>
            </a:rPr>
            <a:t>i giornali compaiono in “Articoli vari”, Radio e Tv non compaiono</a:t>
          </a:r>
          <a:r>
            <a:rPr lang="it-IT" sz="1400" kern="1200" dirty="0" smtClean="0">
              <a:solidFill>
                <a:srgbClr val="C00000"/>
              </a:solidFill>
            </a:rPr>
            <a:t>)</a:t>
          </a:r>
          <a:endParaRPr lang="it-IT" sz="1400" kern="1200" dirty="0">
            <a:solidFill>
              <a:srgbClr val="C00000"/>
            </a:solidFill>
          </a:endParaRPr>
        </a:p>
      </dsp:txBody>
      <dsp:txXfrm>
        <a:off x="137389" y="2084070"/>
        <a:ext cx="2168439" cy="2084070"/>
      </dsp:txXfrm>
    </dsp:sp>
    <dsp:sp modelId="{0628F539-0B35-44E7-83E1-E438B027CB2E}">
      <dsp:nvSpPr>
        <dsp:cNvPr id="0" name=""/>
        <dsp:cNvSpPr/>
      </dsp:nvSpPr>
      <dsp:spPr>
        <a:xfrm>
          <a:off x="581138" y="526760"/>
          <a:ext cx="1280941" cy="11747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4DB63-A6F3-4C01-B5EF-2F2929216F84}">
      <dsp:nvSpPr>
        <dsp:cNvPr id="0" name=""/>
        <dsp:cNvSpPr/>
      </dsp:nvSpPr>
      <dsp:spPr>
        <a:xfrm>
          <a:off x="2406928" y="0"/>
          <a:ext cx="2630383" cy="5210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1954-1976</a:t>
          </a:r>
          <a:endParaRPr lang="it-IT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Book and Press</a:t>
          </a:r>
          <a:r>
            <a:rPr lang="it-IT" sz="1400" kern="1200" dirty="0" smtClean="0"/>
            <a:t>: Libri, giornali, </a:t>
          </a:r>
          <a:r>
            <a:rPr lang="it-IT" sz="1400" u="sng" kern="1200" dirty="0" smtClean="0"/>
            <a:t>riviste</a:t>
          </a:r>
          <a:endParaRPr lang="it-IT" sz="1400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Audio video:</a:t>
          </a:r>
          <a:r>
            <a:rPr lang="it-IT" sz="1400" kern="1200" dirty="0" smtClean="0"/>
            <a:t> </a:t>
          </a:r>
          <a:r>
            <a:rPr lang="it-IT" sz="1400" u="sng" kern="1200" dirty="0" smtClean="0"/>
            <a:t>Tv, Radio, Film</a:t>
          </a:r>
          <a:endParaRPr lang="it-IT" sz="1400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Performance and </a:t>
          </a:r>
          <a:r>
            <a:rPr lang="it-IT" sz="1400" b="1" kern="1200" dirty="0" err="1" smtClean="0"/>
            <a:t>celebration</a:t>
          </a:r>
          <a:r>
            <a:rPr lang="it-IT" sz="1400" kern="1200" dirty="0" smtClean="0"/>
            <a:t>: </a:t>
          </a:r>
          <a:r>
            <a:rPr lang="it-IT" sz="1400" u="sng" kern="1200" dirty="0" smtClean="0"/>
            <a:t>Spettacoli</a:t>
          </a:r>
          <a:endParaRPr lang="it-IT" sz="1400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err="1" smtClean="0"/>
            <a:t>Visual</a:t>
          </a:r>
          <a:r>
            <a:rPr lang="it-IT" sz="1400" b="1" kern="1200" dirty="0" smtClean="0"/>
            <a:t> </a:t>
          </a:r>
          <a:r>
            <a:rPr lang="it-IT" sz="1400" b="1" kern="1200" dirty="0" err="1" smtClean="0"/>
            <a:t>arts</a:t>
          </a:r>
          <a:r>
            <a:rPr lang="it-IT" sz="1400" b="1" kern="1200" dirty="0" smtClean="0"/>
            <a:t> and </a:t>
          </a:r>
          <a:r>
            <a:rPr lang="it-IT" sz="1400" b="1" kern="1200" dirty="0" err="1" smtClean="0"/>
            <a:t>crafts</a:t>
          </a:r>
          <a:r>
            <a:rPr lang="it-IT" sz="1400" b="1" kern="1200" dirty="0" smtClean="0"/>
            <a:t>: </a:t>
          </a:r>
          <a:r>
            <a:rPr lang="it-IT" sz="1400" b="0" u="sng" kern="1200" dirty="0" smtClean="0"/>
            <a:t>Fotografia </a:t>
          </a:r>
          <a:endParaRPr lang="it-IT" sz="1400" b="0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Sport and </a:t>
          </a:r>
          <a:r>
            <a:rPr lang="it-IT" sz="1400" b="1" kern="1200" dirty="0" err="1" smtClean="0"/>
            <a:t>Recreation</a:t>
          </a:r>
          <a:r>
            <a:rPr lang="it-IT" sz="1400" kern="1200" dirty="0" smtClean="0"/>
            <a:t>: </a:t>
          </a:r>
          <a:r>
            <a:rPr lang="it-IT" sz="1400" u="sng" kern="1200" dirty="0" smtClean="0"/>
            <a:t>Sport</a:t>
          </a:r>
          <a:br>
            <a:rPr lang="it-IT" sz="1400" u="sng" kern="1200" dirty="0" smtClean="0"/>
          </a:br>
          <a:r>
            <a:rPr lang="it-IT" sz="1400" u="sng" kern="1200" dirty="0" smtClean="0"/>
            <a:t/>
          </a:r>
          <a:br>
            <a:rPr lang="it-IT" sz="1400" u="sng" kern="1200" dirty="0" smtClean="0"/>
          </a:br>
          <a:r>
            <a:rPr lang="it-IT" sz="1400" kern="1200" dirty="0" smtClean="0">
              <a:solidFill>
                <a:srgbClr val="C00000"/>
              </a:solidFill>
            </a:rPr>
            <a:t>1967, compare il capitolo </a:t>
          </a:r>
          <a:br>
            <a:rPr lang="it-IT" sz="1400" kern="1200" dirty="0" smtClean="0">
              <a:solidFill>
                <a:srgbClr val="C00000"/>
              </a:solidFill>
            </a:rPr>
          </a:br>
          <a:r>
            <a:rPr lang="it-IT" sz="1400" kern="1200" dirty="0" smtClean="0">
              <a:solidFill>
                <a:srgbClr val="C00000"/>
              </a:solidFill>
            </a:rPr>
            <a:t>“</a:t>
          </a:r>
          <a:r>
            <a:rPr lang="it-IT" sz="1400" i="1" kern="1200" dirty="0" smtClean="0">
              <a:solidFill>
                <a:srgbClr val="C00000"/>
              </a:solidFill>
            </a:rPr>
            <a:t>Beni e servizi a carattere ricreativo e culturale” (30 beni)</a:t>
          </a:r>
          <a:r>
            <a:rPr lang="it-IT" sz="1400" kern="1200" dirty="0" smtClean="0">
              <a:solidFill>
                <a:srgbClr val="C00000"/>
              </a:solidFill>
            </a:rPr>
            <a:t>.</a:t>
          </a:r>
          <a:endParaRPr lang="it-IT" sz="1400" u="sng" kern="1200" dirty="0">
            <a:solidFill>
              <a:srgbClr val="C00000"/>
            </a:solidFill>
          </a:endParaRPr>
        </a:p>
      </dsp:txBody>
      <dsp:txXfrm>
        <a:off x="2406928" y="2084070"/>
        <a:ext cx="2630383" cy="2084070"/>
      </dsp:txXfrm>
    </dsp:sp>
    <dsp:sp modelId="{2798B8D7-76EF-4F70-9F24-3E0BFE7D67B0}">
      <dsp:nvSpPr>
        <dsp:cNvPr id="0" name=""/>
        <dsp:cNvSpPr/>
      </dsp:nvSpPr>
      <dsp:spPr>
        <a:xfrm>
          <a:off x="3112426" y="413179"/>
          <a:ext cx="1180208" cy="12251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4EBE1-7FAA-461B-80C1-E1BA2288504B}">
      <dsp:nvSpPr>
        <dsp:cNvPr id="0" name=""/>
        <dsp:cNvSpPr/>
      </dsp:nvSpPr>
      <dsp:spPr>
        <a:xfrm>
          <a:off x="5099232" y="0"/>
          <a:ext cx="2717001" cy="5210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1977-1998</a:t>
          </a:r>
        </a:p>
        <a:p>
          <a:pPr marL="88900" lvl="0" indent="0" algn="just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300" b="1" kern="1200" dirty="0" smtClean="0"/>
            <a:t>Book and Press</a:t>
          </a:r>
          <a:r>
            <a:rPr lang="it-IT" sz="1300" kern="1200" dirty="0" smtClean="0"/>
            <a:t>: Libri, giornali, riviste  </a:t>
          </a:r>
        </a:p>
        <a:p>
          <a:pPr marL="88900" lvl="0" indent="0" algn="just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300" b="1" kern="1200" dirty="0" smtClean="0"/>
            <a:t>Audio video: </a:t>
          </a:r>
          <a:r>
            <a:rPr lang="it-IT" sz="1300" kern="1200" dirty="0" smtClean="0"/>
            <a:t>Tv, radio, Film e </a:t>
          </a:r>
          <a:r>
            <a:rPr lang="it-IT" sz="1300" u="sng" kern="1200" dirty="0" smtClean="0"/>
            <a:t>video</a:t>
          </a:r>
          <a:r>
            <a:rPr lang="it-IT" sz="1300" u="none" kern="1200" dirty="0" smtClean="0"/>
            <a:t>.</a:t>
          </a:r>
        </a:p>
        <a:p>
          <a:pPr marL="88900" lvl="0" indent="0" algn="l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300" b="1" kern="1200" dirty="0" smtClean="0"/>
            <a:t>Performance and </a:t>
          </a:r>
          <a:r>
            <a:rPr lang="it-IT" sz="1300" b="1" kern="1200" dirty="0" err="1" smtClean="0"/>
            <a:t>celebration</a:t>
          </a:r>
          <a:r>
            <a:rPr lang="it-IT" sz="1300" kern="1200" dirty="0" smtClean="0"/>
            <a:t>: </a:t>
          </a:r>
        </a:p>
        <a:p>
          <a:pPr marL="88900" lvl="0" indent="0" algn="l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300" kern="1200" dirty="0" smtClean="0"/>
            <a:t>Spettacoli, </a:t>
          </a:r>
          <a:r>
            <a:rPr lang="it-IT" sz="1300" u="sng" kern="1200" dirty="0" smtClean="0"/>
            <a:t>Musica</a:t>
          </a:r>
          <a:r>
            <a:rPr lang="it-IT" sz="1300" kern="1200" dirty="0" smtClean="0"/>
            <a:t>.</a:t>
          </a:r>
        </a:p>
        <a:p>
          <a:pPr marL="88900" lvl="0" indent="0" algn="l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300" b="1" kern="1200" dirty="0" err="1" smtClean="0"/>
            <a:t>Visual</a:t>
          </a:r>
          <a:r>
            <a:rPr lang="it-IT" sz="1300" b="1" kern="1200" dirty="0" smtClean="0"/>
            <a:t> </a:t>
          </a:r>
          <a:r>
            <a:rPr lang="it-IT" sz="1300" b="1" kern="1200" dirty="0" err="1" smtClean="0"/>
            <a:t>arts</a:t>
          </a:r>
          <a:r>
            <a:rPr lang="it-IT" sz="1300" b="1" kern="1200" dirty="0" smtClean="0"/>
            <a:t> and </a:t>
          </a:r>
          <a:r>
            <a:rPr lang="it-IT" sz="1300" b="1" kern="1200" dirty="0" err="1" smtClean="0"/>
            <a:t>crafts</a:t>
          </a:r>
          <a:r>
            <a:rPr lang="it-IT" sz="1300" b="1" kern="1200" dirty="0" smtClean="0"/>
            <a:t>: </a:t>
          </a:r>
          <a:r>
            <a:rPr lang="it-IT" sz="1300" b="0" kern="1200" dirty="0" smtClean="0"/>
            <a:t>Fotografia</a:t>
          </a:r>
        </a:p>
        <a:p>
          <a:pPr marL="88900" lvl="0" indent="0" algn="l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300" b="1" kern="1200" dirty="0" smtClean="0"/>
            <a:t>Sport and </a:t>
          </a:r>
          <a:r>
            <a:rPr lang="it-IT" sz="1300" b="1" kern="1200" dirty="0" err="1" smtClean="0"/>
            <a:t>recreation</a:t>
          </a:r>
          <a:r>
            <a:rPr lang="it-IT" sz="1300" kern="1200" dirty="0" smtClean="0"/>
            <a:t>: </a:t>
          </a:r>
          <a:br>
            <a:rPr lang="it-IT" sz="1300" kern="1200" dirty="0" smtClean="0"/>
          </a:br>
          <a:r>
            <a:rPr lang="it-IT" sz="1300" kern="1200" dirty="0" smtClean="0"/>
            <a:t>Sport, </a:t>
          </a:r>
          <a:r>
            <a:rPr lang="it-IT" sz="1300" u="sng" kern="1200" smtClean="0"/>
            <a:t>Fitness e </a:t>
          </a:r>
          <a:r>
            <a:rPr lang="it-IT" sz="1300" u="sng" kern="1200" dirty="0" smtClean="0"/>
            <a:t>benessere,</a:t>
          </a:r>
          <a:r>
            <a:rPr lang="it-IT" sz="1300" u="none" kern="1200" dirty="0" smtClean="0"/>
            <a:t> </a:t>
          </a:r>
          <a:r>
            <a:rPr lang="it-IT" sz="1300" b="0" u="sng" kern="1200" dirty="0" smtClean="0"/>
            <a:t>Giochi e scommesse, Consumazioni fuori casa</a:t>
          </a:r>
          <a:r>
            <a:rPr lang="it-IT" sz="1300" b="0" u="none" kern="1200" dirty="0" smtClean="0"/>
            <a:t> (</a:t>
          </a:r>
          <a:r>
            <a:rPr lang="it-IT" sz="1300" b="0" i="1" kern="1200" dirty="0" smtClean="0"/>
            <a:t>prima in spese alimentari</a:t>
          </a:r>
          <a:r>
            <a:rPr lang="it-IT" sz="1300" b="0" kern="1200" dirty="0" smtClean="0"/>
            <a:t>).</a:t>
          </a:r>
          <a:endParaRPr lang="it-IT" sz="1300" u="sng" kern="1200" dirty="0" smtClean="0"/>
        </a:p>
        <a:p>
          <a:pPr marL="88900" lvl="0" indent="0" algn="l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300" b="1" kern="1200" smtClean="0"/>
            <a:t>Tourism: </a:t>
          </a:r>
          <a:r>
            <a:rPr lang="it-IT" sz="1300" b="0" u="sng" kern="1200" dirty="0" smtClean="0"/>
            <a:t>Alberghi, Servizi turistici, Gite e viaggi.</a:t>
          </a:r>
          <a:endParaRPr lang="it-IT" sz="1300" b="0" i="1" u="sng" kern="1200" dirty="0" smtClean="0"/>
        </a:p>
        <a:p>
          <a:pPr marL="88900" lvl="0" indent="0" algn="l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300" b="1" kern="1200" dirty="0" smtClean="0"/>
            <a:t>Cultural &amp; </a:t>
          </a:r>
          <a:r>
            <a:rPr lang="it-IT" sz="1300" b="1" kern="1200" dirty="0" err="1" smtClean="0"/>
            <a:t>Natural</a:t>
          </a:r>
          <a:r>
            <a:rPr lang="it-IT" sz="1300" b="1" kern="1200" dirty="0" smtClean="0"/>
            <a:t> Heritage</a:t>
          </a:r>
          <a:r>
            <a:rPr lang="it-IT" sz="1300" b="0" kern="1200" dirty="0" smtClean="0"/>
            <a:t>: Musei</a:t>
          </a:r>
          <a:br>
            <a:rPr lang="it-IT" sz="1300" b="0" kern="1200" dirty="0" smtClean="0"/>
          </a:br>
          <a:endParaRPr lang="it-IT" sz="1300" b="0" kern="1200" dirty="0" smtClean="0"/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0" i="0" kern="1200" dirty="0" smtClean="0">
              <a:solidFill>
                <a:srgbClr val="C00000"/>
              </a:solidFill>
            </a:rPr>
            <a:t>Incremento quantitativo: </a:t>
          </a:r>
          <a:r>
            <a:rPr lang="it-IT" sz="1200" b="0" i="0" kern="1200" dirty="0" smtClean="0">
              <a:solidFill>
                <a:srgbClr val="C00000"/>
              </a:solidFill>
            </a:rPr>
            <a:t/>
          </a:r>
          <a:br>
            <a:rPr lang="it-IT" sz="1200" b="0" i="0" kern="1200" dirty="0" smtClean="0">
              <a:solidFill>
                <a:srgbClr val="C00000"/>
              </a:solidFill>
            </a:rPr>
          </a:br>
          <a:r>
            <a:rPr lang="it-IT" sz="1200" b="0" i="0" kern="1200" dirty="0" smtClean="0">
              <a:solidFill>
                <a:srgbClr val="C00000"/>
              </a:solidFill>
            </a:rPr>
            <a:t>Tot. voci da 242 a 783; Ricreazione e cultura da 29 a 94 (12%).</a:t>
          </a:r>
          <a:endParaRPr lang="it-IT" sz="1200" i="0" kern="1200" dirty="0"/>
        </a:p>
      </dsp:txBody>
      <dsp:txXfrm>
        <a:off x="5099232" y="2084070"/>
        <a:ext cx="2717001" cy="2084070"/>
      </dsp:txXfrm>
    </dsp:sp>
    <dsp:sp modelId="{A40C6282-C57F-4BE4-9150-0EBFC9CA15B5}">
      <dsp:nvSpPr>
        <dsp:cNvPr id="0" name=""/>
        <dsp:cNvSpPr/>
      </dsp:nvSpPr>
      <dsp:spPr>
        <a:xfrm>
          <a:off x="5879696" y="394198"/>
          <a:ext cx="1136330" cy="10536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4E52F-0529-4A07-9B4F-B7A9010C2BCE}">
      <dsp:nvSpPr>
        <dsp:cNvPr id="0" name=""/>
        <dsp:cNvSpPr/>
      </dsp:nvSpPr>
      <dsp:spPr>
        <a:xfrm>
          <a:off x="7919426" y="0"/>
          <a:ext cx="2717001" cy="5210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1999-2016</a:t>
          </a:r>
        </a:p>
        <a:p>
          <a:pPr marL="8890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Book and Press</a:t>
          </a:r>
          <a:r>
            <a:rPr lang="it-IT" sz="1200" kern="1200" dirty="0" smtClean="0"/>
            <a:t>: Libri, giornali e riviste, </a:t>
          </a:r>
          <a:r>
            <a:rPr lang="it-IT" sz="1200" u="sng" kern="1200" dirty="0" smtClean="0"/>
            <a:t>Prodotti digitali</a:t>
          </a:r>
        </a:p>
        <a:p>
          <a:pPr marL="8890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Audio video and </a:t>
          </a:r>
          <a:r>
            <a:rPr lang="it-IT" sz="1200" b="1" u="sng" kern="1200" dirty="0" err="1" smtClean="0"/>
            <a:t>Interactive</a:t>
          </a:r>
          <a:r>
            <a:rPr lang="it-IT" sz="1200" b="1" u="sng" kern="1200" dirty="0" smtClean="0"/>
            <a:t> Media:</a:t>
          </a:r>
          <a:r>
            <a:rPr lang="it-IT" sz="1200" b="1" u="none" kern="1200" dirty="0" smtClean="0"/>
            <a:t> </a:t>
          </a:r>
          <a:br>
            <a:rPr lang="it-IT" sz="1200" b="1" u="none" kern="1200" dirty="0" smtClean="0"/>
          </a:br>
          <a:r>
            <a:rPr lang="it-IT" sz="1200" kern="1200" dirty="0" smtClean="0"/>
            <a:t>Tv, radio, Film e </a:t>
          </a:r>
          <a:r>
            <a:rPr lang="it-IT" sz="1200" u="none" kern="1200" dirty="0" smtClean="0"/>
            <a:t>video </a:t>
          </a:r>
          <a:r>
            <a:rPr lang="it-IT" sz="1200" u="sng" kern="1200" dirty="0" smtClean="0"/>
            <a:t>(Internet ,Streaming</a:t>
          </a:r>
          <a:r>
            <a:rPr lang="it-IT" sz="1200" u="none" kern="1200" dirty="0" smtClean="0"/>
            <a:t>, </a:t>
          </a:r>
          <a:r>
            <a:rPr lang="it-IT" sz="1200" u="sng" kern="1200" dirty="0" err="1" smtClean="0"/>
            <a:t>Podcasting</a:t>
          </a:r>
          <a:r>
            <a:rPr lang="it-IT" sz="1200" u="sng" kern="1200" dirty="0" smtClean="0"/>
            <a:t>, </a:t>
          </a:r>
          <a:r>
            <a:rPr lang="it-IT" sz="1200" u="sng" kern="1200" dirty="0" err="1" smtClean="0"/>
            <a:t>Videogames</a:t>
          </a:r>
          <a:r>
            <a:rPr lang="it-IT" sz="1200" u="sng" kern="1200" dirty="0" smtClean="0"/>
            <a:t>)</a:t>
          </a:r>
        </a:p>
        <a:p>
          <a:pPr marL="8890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Performance and </a:t>
          </a:r>
          <a:r>
            <a:rPr lang="it-IT" sz="1200" b="1" kern="1200" dirty="0" err="1" smtClean="0"/>
            <a:t>celebration</a:t>
          </a:r>
          <a:r>
            <a:rPr lang="it-IT" sz="1200" kern="1200" dirty="0" smtClean="0"/>
            <a:t>: Spettacoli, </a:t>
          </a:r>
          <a:r>
            <a:rPr lang="it-IT" sz="1200" u="none" kern="1200" dirty="0" smtClean="0"/>
            <a:t>Musica.</a:t>
          </a:r>
        </a:p>
        <a:p>
          <a:pPr marL="8890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Visual</a:t>
          </a:r>
          <a:r>
            <a:rPr lang="it-IT" sz="1200" b="1" kern="1200" dirty="0" smtClean="0"/>
            <a:t> </a:t>
          </a:r>
          <a:r>
            <a:rPr lang="it-IT" sz="1200" b="1" kern="1200" dirty="0" err="1" smtClean="0"/>
            <a:t>arts</a:t>
          </a:r>
          <a:r>
            <a:rPr lang="it-IT" sz="1200" b="1" kern="1200" dirty="0" smtClean="0"/>
            <a:t> and </a:t>
          </a:r>
          <a:r>
            <a:rPr lang="it-IT" sz="1200" b="1" kern="1200" dirty="0" err="1" smtClean="0"/>
            <a:t>crafts</a:t>
          </a:r>
          <a:r>
            <a:rPr lang="it-IT" sz="1200" b="1" kern="1200" dirty="0" smtClean="0"/>
            <a:t>: </a:t>
          </a:r>
          <a:r>
            <a:rPr lang="it-IT" sz="1200" b="0" kern="1200" dirty="0" smtClean="0"/>
            <a:t>Foto</a:t>
          </a:r>
        </a:p>
        <a:p>
          <a:pPr marL="8890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Sport and </a:t>
          </a:r>
          <a:r>
            <a:rPr lang="it-IT" sz="1200" b="1" kern="1200" dirty="0" err="1" smtClean="0"/>
            <a:t>recreation</a:t>
          </a:r>
          <a:r>
            <a:rPr lang="it-IT" sz="1200" kern="1200" dirty="0" smtClean="0"/>
            <a:t>: Sport, </a:t>
          </a:r>
          <a:r>
            <a:rPr lang="it-IT" sz="1200" u="none" kern="1200" dirty="0" smtClean="0"/>
            <a:t>Fitness e benessere, </a:t>
          </a:r>
          <a:r>
            <a:rPr lang="it-IT" sz="1200" b="0" u="none" kern="1200" dirty="0" smtClean="0"/>
            <a:t>Giochi e scommesse, Consumazioni fuori casa, </a:t>
          </a:r>
          <a:r>
            <a:rPr lang="it-IT" sz="1200" b="0" u="sng" kern="1200" dirty="0" smtClean="0"/>
            <a:t>Parchi a tema</a:t>
          </a:r>
          <a:endParaRPr lang="it-IT" sz="1200" u="sng" kern="1200" dirty="0" smtClean="0"/>
        </a:p>
        <a:p>
          <a:pPr marL="8890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Tourism</a:t>
          </a:r>
          <a:r>
            <a:rPr lang="it-IT" sz="1200" b="1" kern="1200" dirty="0" smtClean="0"/>
            <a:t>:</a:t>
          </a:r>
          <a:r>
            <a:rPr lang="it-IT" sz="1200" b="0" kern="1200" dirty="0" smtClean="0"/>
            <a:t> </a:t>
          </a:r>
          <a:r>
            <a:rPr lang="it-IT" sz="1200" b="0" u="none" kern="1200" dirty="0" smtClean="0"/>
            <a:t>Alberghi, Servizi turistici, Gite e viaggi, </a:t>
          </a:r>
          <a:r>
            <a:rPr lang="it-IT" sz="1200" b="0" kern="1200" dirty="0" smtClean="0"/>
            <a:t> </a:t>
          </a:r>
          <a:r>
            <a:rPr lang="it-IT" sz="1200" b="0" u="sng" kern="1200" dirty="0" smtClean="0"/>
            <a:t>Voli charter</a:t>
          </a:r>
          <a:r>
            <a:rPr lang="it-IT" sz="1200" b="0" kern="1200" dirty="0" smtClean="0"/>
            <a:t>.</a:t>
          </a:r>
        </a:p>
        <a:p>
          <a:pPr marL="8890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Cultural &amp; </a:t>
          </a:r>
          <a:r>
            <a:rPr lang="it-IT" sz="1200" b="1" kern="1200" dirty="0" err="1" smtClean="0"/>
            <a:t>Natural</a:t>
          </a:r>
          <a:r>
            <a:rPr lang="it-IT" sz="1200" b="1" kern="1200" dirty="0" smtClean="0"/>
            <a:t> Heritage</a:t>
          </a:r>
          <a:r>
            <a:rPr lang="it-IT" sz="1200" b="0" kern="1200" dirty="0" smtClean="0"/>
            <a:t>: Musei, </a:t>
          </a:r>
          <a:r>
            <a:rPr lang="it-IT" sz="1200" b="0" u="sng" kern="1200" dirty="0" smtClean="0"/>
            <a:t>Siti archeologici</a:t>
          </a:r>
          <a:r>
            <a:rPr lang="it-IT" sz="1200" b="0" u="none" kern="1200" dirty="0" smtClean="0"/>
            <a:t>, </a:t>
          </a:r>
          <a:r>
            <a:rPr lang="it-IT" sz="1200" b="0" u="sng" kern="1200" dirty="0" smtClean="0"/>
            <a:t>Parchi Naturali.</a:t>
          </a:r>
          <a:br>
            <a:rPr lang="it-IT" sz="1200" b="0" u="sng" kern="1200" dirty="0" smtClean="0"/>
          </a:br>
          <a:endParaRPr lang="it-IT" sz="1200" b="0" u="sng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i="0" kern="1200" dirty="0" smtClean="0">
              <a:solidFill>
                <a:srgbClr val="C00000"/>
              </a:solidFill>
            </a:rPr>
            <a:t>Turn-over, spese mensili </a:t>
          </a:r>
        </a:p>
      </dsp:txBody>
      <dsp:txXfrm>
        <a:off x="7919426" y="2084070"/>
        <a:ext cx="2717001" cy="2084070"/>
      </dsp:txXfrm>
    </dsp:sp>
    <dsp:sp modelId="{8E8D8CC4-8180-4040-B83D-70A6E0F0DEEC}">
      <dsp:nvSpPr>
        <dsp:cNvPr id="0" name=""/>
        <dsp:cNvSpPr/>
      </dsp:nvSpPr>
      <dsp:spPr>
        <a:xfrm>
          <a:off x="8764263" y="419104"/>
          <a:ext cx="1006414" cy="97388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62988-4BB6-4950-9D10-CAC9F2201EA5}">
      <dsp:nvSpPr>
        <dsp:cNvPr id="0" name=""/>
        <dsp:cNvSpPr/>
      </dsp:nvSpPr>
      <dsp:spPr>
        <a:xfrm>
          <a:off x="171721" y="176412"/>
          <a:ext cx="10146836" cy="242687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18E2BB-1D71-4F7A-BCCD-4F42E1E5873D}">
      <dsp:nvSpPr>
        <dsp:cNvPr id="0" name=""/>
        <dsp:cNvSpPr/>
      </dsp:nvSpPr>
      <dsp:spPr>
        <a:xfrm>
          <a:off x="637063" y="0"/>
          <a:ext cx="9160508" cy="52415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C5636-2BC5-45BD-A0A5-E9CEB863E19B}">
      <dsp:nvSpPr>
        <dsp:cNvPr id="0" name=""/>
        <dsp:cNvSpPr/>
      </dsp:nvSpPr>
      <dsp:spPr>
        <a:xfrm>
          <a:off x="1441272" y="3986747"/>
          <a:ext cx="192888" cy="192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446F56-3990-4664-AC25-195AD8FAE120}">
      <dsp:nvSpPr>
        <dsp:cNvPr id="0" name=""/>
        <dsp:cNvSpPr/>
      </dsp:nvSpPr>
      <dsp:spPr>
        <a:xfrm>
          <a:off x="935515" y="4248035"/>
          <a:ext cx="2658416" cy="815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0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Dal </a:t>
          </a:r>
          <a:r>
            <a:rPr lang="it-IT" sz="1600" b="1" kern="1200" dirty="0" smtClean="0"/>
            <a:t>1927</a:t>
          </a:r>
          <a:r>
            <a:rPr lang="it-IT" sz="1600" kern="1200" dirty="0" smtClean="0"/>
            <a:t> </a:t>
          </a:r>
          <a:br>
            <a:rPr lang="it-IT" sz="1600" kern="1200" dirty="0" smtClean="0"/>
          </a:br>
          <a:r>
            <a:rPr lang="it-IT" sz="1600" kern="1200" dirty="0" smtClean="0"/>
            <a:t>Indagini sulle istituzioni culturali (editoria, musei, biblioteche e archivi)</a:t>
          </a:r>
          <a:endParaRPr lang="it-IT" sz="1600" kern="1200" dirty="0"/>
        </a:p>
      </dsp:txBody>
      <dsp:txXfrm>
        <a:off x="935515" y="4248035"/>
        <a:ext cx="2658416" cy="815691"/>
      </dsp:txXfrm>
    </dsp:sp>
    <dsp:sp modelId="{02CEB670-EED6-4760-B973-5EADCFB2212A}">
      <dsp:nvSpPr>
        <dsp:cNvPr id="0" name=""/>
        <dsp:cNvSpPr/>
      </dsp:nvSpPr>
      <dsp:spPr>
        <a:xfrm>
          <a:off x="1945606" y="3435205"/>
          <a:ext cx="301911" cy="3019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4073EF-172B-47D0-9D07-CBBD6FE3465A}">
      <dsp:nvSpPr>
        <dsp:cNvPr id="0" name=""/>
        <dsp:cNvSpPr/>
      </dsp:nvSpPr>
      <dsp:spPr>
        <a:xfrm>
          <a:off x="97465" y="3187650"/>
          <a:ext cx="1815473" cy="68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77" tIns="0" rIns="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dal </a:t>
          </a:r>
          <a:r>
            <a:rPr lang="it-IT" sz="1600" b="1" kern="1200" dirty="0" smtClean="0"/>
            <a:t>1936</a:t>
          </a:r>
          <a:r>
            <a:rPr lang="it-IT" sz="1600" kern="1200" dirty="0" smtClean="0"/>
            <a:t> </a:t>
          </a:r>
          <a:br>
            <a:rPr lang="it-IT" sz="1600" kern="1200" dirty="0" smtClean="0"/>
          </a:br>
          <a:r>
            <a:rPr lang="it-IT" sz="1600" kern="1200" dirty="0" smtClean="0"/>
            <a:t>Spettacolo (S.I.A.E.)</a:t>
          </a:r>
        </a:p>
      </dsp:txBody>
      <dsp:txXfrm>
        <a:off x="97465" y="3187650"/>
        <a:ext cx="1815473" cy="683039"/>
      </dsp:txXfrm>
    </dsp:sp>
    <dsp:sp modelId="{5CD3DB82-9515-434C-A0D5-2E98DC0D8BEA}">
      <dsp:nvSpPr>
        <dsp:cNvPr id="0" name=""/>
        <dsp:cNvSpPr/>
      </dsp:nvSpPr>
      <dsp:spPr>
        <a:xfrm>
          <a:off x="2568335" y="2939129"/>
          <a:ext cx="402549" cy="4025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E3ADA6-BBA0-4905-B789-54D742DD6A65}">
      <dsp:nvSpPr>
        <dsp:cNvPr id="0" name=""/>
        <dsp:cNvSpPr/>
      </dsp:nvSpPr>
      <dsp:spPr>
        <a:xfrm>
          <a:off x="3315183" y="2901917"/>
          <a:ext cx="1314192" cy="1576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0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Anni </a:t>
          </a:r>
          <a:r>
            <a:rPr lang="it-IT" sz="1600" b="1" kern="1200" dirty="0" smtClean="0"/>
            <a:t>1957</a:t>
          </a:r>
          <a:r>
            <a:rPr lang="it-IT" sz="1600" kern="1200" dirty="0" smtClean="0"/>
            <a:t>, ‘</a:t>
          </a:r>
          <a:r>
            <a:rPr lang="it-IT" sz="1600" b="1" kern="1200" dirty="0" smtClean="0"/>
            <a:t>59, ‘65, ‘63</a:t>
          </a:r>
          <a:r>
            <a:rPr lang="it-IT" sz="1600" kern="1200" dirty="0" smtClean="0"/>
            <a:t> Indagini speciali sulle letture e sul tempo libero</a:t>
          </a:r>
          <a:endParaRPr lang="it-IT" sz="1600" kern="1200" dirty="0"/>
        </a:p>
      </dsp:txBody>
      <dsp:txXfrm>
        <a:off x="3315183" y="2901917"/>
        <a:ext cx="1314192" cy="1576293"/>
      </dsp:txXfrm>
    </dsp:sp>
    <dsp:sp modelId="{CEE007E2-7711-4C04-86BB-E898730FFF81}">
      <dsp:nvSpPr>
        <dsp:cNvPr id="0" name=""/>
        <dsp:cNvSpPr/>
      </dsp:nvSpPr>
      <dsp:spPr>
        <a:xfrm>
          <a:off x="4602181" y="1872478"/>
          <a:ext cx="519959" cy="5199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D6BA74-71B9-4E87-93C7-D14B842BF0EF}">
      <dsp:nvSpPr>
        <dsp:cNvPr id="0" name=""/>
        <dsp:cNvSpPr/>
      </dsp:nvSpPr>
      <dsp:spPr>
        <a:xfrm>
          <a:off x="4524161" y="2532575"/>
          <a:ext cx="1274973" cy="190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1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Dal </a:t>
          </a:r>
          <a:r>
            <a:rPr lang="it-IT" sz="1600" b="1" kern="1200" dirty="0" smtClean="0"/>
            <a:t>1973</a:t>
          </a:r>
          <a:r>
            <a:rPr lang="it-IT" sz="1600" kern="1200" dirty="0" smtClean="0"/>
            <a:t> Indagini sui consumi delle famiglie</a:t>
          </a:r>
          <a:endParaRPr lang="it-IT" sz="1600" kern="1200" dirty="0"/>
        </a:p>
      </dsp:txBody>
      <dsp:txXfrm>
        <a:off x="4524161" y="2532575"/>
        <a:ext cx="1274973" cy="1908885"/>
      </dsp:txXfrm>
    </dsp:sp>
    <dsp:sp modelId="{1B5CE730-394B-426E-807E-10EDAD0D2380}">
      <dsp:nvSpPr>
        <dsp:cNvPr id="0" name=""/>
        <dsp:cNvSpPr/>
      </dsp:nvSpPr>
      <dsp:spPr>
        <a:xfrm>
          <a:off x="5833515" y="1434035"/>
          <a:ext cx="662528" cy="6625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A45ACE-CBB6-4652-92B3-0DB9ECE62779}">
      <dsp:nvSpPr>
        <dsp:cNvPr id="0" name=""/>
        <dsp:cNvSpPr/>
      </dsp:nvSpPr>
      <dsp:spPr>
        <a:xfrm>
          <a:off x="5530408" y="2216557"/>
          <a:ext cx="2351507" cy="195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06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Dal </a:t>
          </a:r>
          <a:r>
            <a:rPr lang="it-IT" sz="1800" b="1" kern="1200" dirty="0" smtClean="0"/>
            <a:t>1987</a:t>
          </a:r>
          <a:r>
            <a:rPr lang="it-IT" sz="1800" kern="1200" dirty="0" smtClean="0"/>
            <a:t> </a:t>
          </a:r>
          <a:br>
            <a:rPr lang="it-IT" sz="1800" kern="1200" dirty="0" smtClean="0"/>
          </a:br>
          <a:r>
            <a:rPr lang="it-IT" sz="1800" kern="1200" dirty="0" smtClean="0"/>
            <a:t>Indagini multiscopo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Dal </a:t>
          </a:r>
          <a:r>
            <a:rPr lang="it-IT" sz="1800" b="1" kern="1200" dirty="0" smtClean="0"/>
            <a:t>1993</a:t>
          </a:r>
          <a:r>
            <a:rPr lang="it-IT" sz="1800" kern="1200" dirty="0" smtClean="0"/>
            <a:t>  </a:t>
          </a:r>
          <a:br>
            <a:rPr lang="it-IT" sz="1800" kern="1200" dirty="0" smtClean="0"/>
          </a:br>
          <a:r>
            <a:rPr lang="it-IT" sz="1800" kern="1200" dirty="0" smtClean="0"/>
            <a:t>moduli sulla partecipazione culturale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1998</a:t>
          </a:r>
          <a:r>
            <a:rPr lang="it-IT" sz="1800" kern="1200" dirty="0" smtClean="0"/>
            <a:t> </a:t>
          </a:r>
          <a:r>
            <a:rPr lang="it-IT" sz="1600" kern="1200" dirty="0" smtClean="0"/>
            <a:t>Framework </a:t>
          </a:r>
          <a:br>
            <a:rPr lang="it-IT" sz="1600" kern="1200" dirty="0" smtClean="0"/>
          </a:br>
          <a:r>
            <a:rPr lang="it-IT" sz="1600" kern="1200" dirty="0" smtClean="0"/>
            <a:t>Leadership Group Culture – EUROSTAT</a:t>
          </a:r>
          <a:endParaRPr lang="it-IT" sz="1600" kern="1200" dirty="0"/>
        </a:p>
      </dsp:txBody>
      <dsp:txXfrm>
        <a:off x="5530408" y="2216557"/>
        <a:ext cx="2351507" cy="1952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0.31461</cdr:x>
      <cdr:y>0.93719</cdr:y>
    </cdr:from>
    <cdr:to>
      <cdr:x>0.69979</cdr:x>
      <cdr:y>1</cdr:y>
    </cdr:to>
    <cdr:sp macro="" textlink="">
      <cdr:nvSpPr>
        <cdr:cNvPr id="2" name="CasellaDiTesto 14"/>
        <cdr:cNvSpPr txBox="1"/>
      </cdr:nvSpPr>
      <cdr:spPr>
        <a:xfrm xmlns:a="http://schemas.openxmlformats.org/drawingml/2006/main">
          <a:off x="1703625" y="4133315"/>
          <a:ext cx="208573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 dirty="0" smtClean="0"/>
            <a:t>Indice Sviluppo Culturale</a:t>
          </a:r>
          <a:endParaRPr lang="it-IT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0.74018</cdr:x>
      <cdr:y>0.10711</cdr:y>
    </cdr:from>
    <cdr:to>
      <cdr:x>0.94018</cdr:x>
      <cdr:y>0.22528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731895" y="372711"/>
          <a:ext cx="1008380" cy="411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900" b="1" dirty="0">
              <a:latin typeface="Arial" panose="020B0604020202020204" pitchFamily="34" charset="0"/>
              <a:cs typeface="Arial" panose="020B0604020202020204" pitchFamily="34" charset="0"/>
            </a:rPr>
            <a:t>Comuni fino a 2.000 abitanti</a:t>
          </a:r>
        </a:p>
      </cdr:txBody>
    </cdr:sp>
  </cdr:relSizeAnchor>
  <cdr:relSizeAnchor xmlns:cdr="http://schemas.openxmlformats.org/drawingml/2006/chartDrawing">
    <cdr:from>
      <cdr:x>0.83577</cdr:x>
      <cdr:y>0.3862</cdr:y>
    </cdr:from>
    <cdr:to>
      <cdr:x>1</cdr:x>
      <cdr:y>0.4854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4213868" y="1343887"/>
          <a:ext cx="828032" cy="345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it-IT" sz="900" b="1" dirty="0">
              <a:latin typeface="Arial" panose="020B0604020202020204" pitchFamily="34" charset="0"/>
              <a:cs typeface="Arial" panose="020B0604020202020204" pitchFamily="34" charset="0"/>
            </a:rPr>
            <a:t>Media Italia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9972" y="1122363"/>
            <a:ext cx="10512056" cy="174842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9972" y="3306726"/>
            <a:ext cx="10512056" cy="1951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3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3422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4918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562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6509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5319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5671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705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4744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1451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0303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8971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32288" y="5806038"/>
            <a:ext cx="1059712" cy="105196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95270"/>
            <a:ext cx="6357938" cy="60272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29 SETTEMBRE 2016 | MANTOVA</a:t>
            </a:r>
          </a:p>
          <a:p>
            <a:pPr>
              <a:lnSpc>
                <a:spcPts val="1100"/>
              </a:lnSpc>
            </a:pPr>
            <a:r>
              <a:rPr lang="it-IT" sz="1000" b="1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IL RUOLO DELLA STATISTICA PER LA CONOSCENZA </a:t>
            </a:r>
          </a:p>
          <a:p>
            <a:pPr>
              <a:lnSpc>
                <a:spcPts val="1100"/>
              </a:lnSpc>
            </a:pPr>
            <a:r>
              <a:rPr lang="it-IT" sz="1000" b="1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DELLE TRASFORMAZIONI CULTURALI IN ITALIA</a:t>
            </a:r>
            <a:br>
              <a:rPr lang="it-IT" sz="1000" b="1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</a:br>
            <a:endParaRPr lang="it-IT" sz="1000" dirty="0">
              <a:solidFill>
                <a:schemeClr val="tx1"/>
              </a:solidFill>
              <a:latin typeface="Signika" charset="0"/>
              <a:ea typeface="Signika" charset="0"/>
              <a:cs typeface="Signik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48C66-3905-4E3C-897A-0D25E7C91505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D2822-780C-420D-B185-71B0CBDF95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4177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6462944" cy="3635406"/>
          </a:xfrm>
          <a:prstGeom prst="rect">
            <a:avLst/>
          </a:prstGeom>
          <a:solidFill>
            <a:srgbClr val="C72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A304A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254" y="5993223"/>
            <a:ext cx="40767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CONVEGNO SCIENTIFICO</a:t>
            </a:r>
          </a:p>
          <a:p>
            <a:r>
              <a:rPr lang="it-I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LE TRASFORMAZIONI CULTURALI IN ITALIA</a:t>
            </a:r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611254" y="5130721"/>
            <a:ext cx="852256" cy="0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40" r="25403" b="3079"/>
          <a:stretch/>
        </p:blipFill>
        <p:spPr>
          <a:xfrm>
            <a:off x="5168567" y="0"/>
            <a:ext cx="7023433" cy="68580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372"/>
          <a:stretch/>
        </p:blipFill>
        <p:spPr>
          <a:xfrm>
            <a:off x="10478763" y="6065091"/>
            <a:ext cx="1235400" cy="7294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11254" y="5296533"/>
            <a:ext cx="3380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FONDAZIONE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UNIVERSITÀ DI MANTOVA</a:t>
            </a:r>
          </a:p>
          <a:p>
            <a:r>
              <a:rPr lang="it-I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29 SETTEMBRE 2016</a:t>
            </a:r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611254" y="5833444"/>
            <a:ext cx="852256" cy="0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11253" y="3241214"/>
            <a:ext cx="5484747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1400" dirty="0" smtClean="0">
                <a:solidFill>
                  <a:schemeClr val="bg1"/>
                </a:solidFill>
                <a:latin typeface="Signika regular"/>
                <a:ea typeface="Signika Light" charset="0"/>
                <a:cs typeface="Signika regular"/>
              </a:rPr>
              <a:t>Fabrizio M. Arosio</a:t>
            </a:r>
            <a:r>
              <a:rPr lang="it-IT" sz="1400" dirty="0">
                <a:solidFill>
                  <a:schemeClr val="bg1"/>
                </a:solidFill>
                <a:latin typeface="Signika regular"/>
                <a:ea typeface="Signika Light" charset="0"/>
                <a:cs typeface="Signika regular"/>
              </a:rPr>
              <a:t> </a:t>
            </a:r>
            <a:r>
              <a:rPr lang="it-IT" sz="1400" dirty="0" smtClean="0">
                <a:solidFill>
                  <a:schemeClr val="bg1"/>
                </a:solidFill>
                <a:latin typeface="Signika regular"/>
                <a:ea typeface="Signika Light" charset="0"/>
                <a:cs typeface="Signika regular"/>
              </a:rPr>
              <a:t>| </a:t>
            </a:r>
            <a:r>
              <a:rPr lang="it-IT" sz="1400" dirty="0" smtClean="0">
                <a:solidFill>
                  <a:schemeClr val="bg1"/>
                </a:solidFill>
                <a:latin typeface="Signika Light" charset="0"/>
                <a:ea typeface="Signika Light" charset="0"/>
                <a:cs typeface="Signika Light" charset="0"/>
              </a:rPr>
              <a:t>ISTAT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254" y="415812"/>
            <a:ext cx="4773546" cy="1477328"/>
          </a:xfr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IL RUOLO DELLA STATISTICA PER LA CONOSCENZA DELLE TRASFORMAZIONI CULTURALI IN ITALIA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21338568"/>
              </p:ext>
            </p:extLst>
          </p:nvPr>
        </p:nvGraphicFramePr>
        <p:xfrm>
          <a:off x="558800" y="1943100"/>
          <a:ext cx="6011864" cy="376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58800" y="580235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Istat. Indagine sui consumi delle famiglie. </a:t>
            </a:r>
            <a:endParaRPr lang="it-IT" sz="1200" dirty="0"/>
          </a:p>
        </p:txBody>
      </p:sp>
      <p:sp>
        <p:nvSpPr>
          <p:cNvPr id="6" name="Rettangolo 5"/>
          <p:cNvSpPr/>
          <p:nvPr/>
        </p:nvSpPr>
        <p:spPr>
          <a:xfrm>
            <a:off x="6913564" y="1724312"/>
            <a:ext cx="5037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C00000"/>
                </a:solidFill>
              </a:rPr>
              <a:t>Nuova responsabilità della statistica: </a:t>
            </a:r>
          </a:p>
          <a:p>
            <a:pPr marL="266700" indent="-266700"/>
            <a:r>
              <a:rPr lang="it-IT" sz="1600" dirty="0" smtClean="0"/>
              <a:t>I dati strutturali per la quantificazione di offerta e domanda non bastano più.</a:t>
            </a:r>
          </a:p>
          <a:p>
            <a:pPr marL="266700" indent="-266700"/>
            <a:endParaRPr lang="it-IT" sz="1600" dirty="0" smtClean="0"/>
          </a:p>
          <a:p>
            <a:pPr marL="266700" indent="-266700">
              <a:buFont typeface="Wingdings" pitchFamily="2" charset="2"/>
              <a:buChar char="§"/>
            </a:pPr>
            <a:r>
              <a:rPr lang="it-IT" sz="1600" dirty="0" smtClean="0"/>
              <a:t>Analizzare le relazioni tra la struttura sociale e i comportamenti culturali. </a:t>
            </a:r>
          </a:p>
          <a:p>
            <a:pPr marL="266700" lvl="0" indent="-266700">
              <a:buFont typeface="Wingdings" pitchFamily="2" charset="2"/>
              <a:buChar char="§"/>
            </a:pPr>
            <a:r>
              <a:rPr lang="it-IT" sz="1600" dirty="0" smtClean="0"/>
              <a:t>Qualificare il contenuto culturale degli oggetti e dei comportamenti. </a:t>
            </a:r>
          </a:p>
          <a:p>
            <a:pPr marL="266700" lvl="0" indent="-266700">
              <a:buFont typeface="Wingdings" pitchFamily="2" charset="2"/>
              <a:buChar char="§"/>
            </a:pPr>
            <a:r>
              <a:rPr lang="it-IT" sz="1600" dirty="0" smtClean="0"/>
              <a:t>Costruire categorie descrittive e interpretative specifiche.</a:t>
            </a:r>
          </a:p>
          <a:p>
            <a:pPr marL="266700" lvl="0" indent="-266700">
              <a:buFont typeface="Wingdings" pitchFamily="2" charset="2"/>
              <a:buChar char="§"/>
            </a:pPr>
            <a:r>
              <a:rPr lang="it-IT" sz="1600" dirty="0" smtClean="0"/>
              <a:t>Far emergere fattori di deprivazione o vantaggio relativo. </a:t>
            </a:r>
          </a:p>
          <a:p>
            <a:pPr algn="ctr"/>
            <a:endParaRPr lang="it-IT" sz="1600" dirty="0" smtClean="0"/>
          </a:p>
          <a:p>
            <a:pPr marL="285750" indent="-285750">
              <a:buClr>
                <a:srgbClr val="DA304A"/>
              </a:buClr>
              <a:buSzPct val="160000"/>
              <a:buFont typeface="Arial" pitchFamily="34" charset="0"/>
              <a:buChar char="•"/>
              <a:defRPr/>
            </a:pPr>
            <a:r>
              <a:rPr lang="it-IT" sz="1600" dirty="0" smtClean="0"/>
              <a:t>E’ cresciuto il livello culturale del Paese? </a:t>
            </a:r>
          </a:p>
          <a:p>
            <a:pPr marL="285750" indent="-285750">
              <a:buClr>
                <a:srgbClr val="DA304A"/>
              </a:buClr>
              <a:buSzPct val="160000"/>
              <a:buFont typeface="Arial" pitchFamily="34" charset="0"/>
              <a:buChar char="•"/>
              <a:defRPr/>
            </a:pPr>
            <a:r>
              <a:rPr lang="it-IT" sz="1600" dirty="0" smtClean="0"/>
              <a:t>E’ aumentata la partecipazione o solo la spesa? </a:t>
            </a:r>
          </a:p>
          <a:p>
            <a:pPr marL="285750" indent="-285750">
              <a:buClr>
                <a:srgbClr val="DA304A"/>
              </a:buClr>
              <a:buSzPct val="160000"/>
              <a:buFont typeface="Arial" pitchFamily="34" charset="0"/>
              <a:buChar char="•"/>
              <a:defRPr/>
            </a:pPr>
            <a:r>
              <a:rPr lang="it-IT" sz="1600" dirty="0" smtClean="0"/>
              <a:t>E’ stato un reale processo di democratizzazione dell’accesso alla cultura? Chi ne ha beneficiato di più? Chi è rimasto indietro?</a:t>
            </a:r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558800" y="1139160"/>
            <a:ext cx="11049000" cy="424169"/>
          </a:xfrm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rgbClr val="C00000"/>
                </a:solidFill>
              </a:rPr>
              <a:t>La nuova mutazione culturale a 40 anni dalle profezie «luterane»</a:t>
            </a:r>
          </a:p>
        </p:txBody>
      </p:sp>
      <p:sp>
        <p:nvSpPr>
          <p:cNvPr id="9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58646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697504" y="1312382"/>
            <a:ext cx="2779343" cy="1834855"/>
          </a:xfrm>
        </p:spPr>
        <p:txBody>
          <a:bodyPr lIns="0" tIns="0" rIns="0" bIns="0" anchor="t" anchorCtr="0"/>
          <a:lstStyle/>
          <a:p>
            <a:pPr algn="l"/>
            <a:r>
              <a:rPr lang="it-IT" sz="2800" b="1" dirty="0">
                <a:solidFill>
                  <a:srgbClr val="C72A31"/>
                </a:solidFill>
                <a:latin typeface="Signika Semibold" charset="0"/>
                <a:ea typeface="Signika Semibold" charset="0"/>
                <a:cs typeface="Signika Semibold" charset="0"/>
              </a:rPr>
              <a:t>L’Istat e le statistiche culturali </a:t>
            </a:r>
          </a:p>
        </p:txBody>
      </p:sp>
      <p:graphicFrame>
        <p:nvGraphicFramePr>
          <p:cNvPr id="7" name="Segnaposto contenut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58361763"/>
              </p:ext>
            </p:extLst>
          </p:nvPr>
        </p:nvGraphicFramePr>
        <p:xfrm>
          <a:off x="347664" y="943374"/>
          <a:ext cx="10434636" cy="52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uppo 14"/>
          <p:cNvGrpSpPr/>
          <p:nvPr/>
        </p:nvGrpSpPr>
        <p:grpSpPr>
          <a:xfrm>
            <a:off x="697504" y="1708005"/>
            <a:ext cx="11456396" cy="3831818"/>
            <a:chOff x="697504" y="1708005"/>
            <a:chExt cx="11456396" cy="3831818"/>
          </a:xfrm>
        </p:grpSpPr>
        <p:sp>
          <p:nvSpPr>
            <p:cNvPr id="6" name="Ovale 5"/>
            <p:cNvSpPr>
              <a:spLocks noChangeAspect="1"/>
            </p:cNvSpPr>
            <p:nvPr/>
          </p:nvSpPr>
          <p:spPr>
            <a:xfrm>
              <a:off x="3941597" y="3263021"/>
              <a:ext cx="474307" cy="47430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CasellaDiTesto 1"/>
            <p:cNvSpPr txBox="1"/>
            <p:nvPr/>
          </p:nvSpPr>
          <p:spPr>
            <a:xfrm>
              <a:off x="697504" y="3247803"/>
              <a:ext cx="2779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600" dirty="0"/>
                <a:t>Dal </a:t>
              </a:r>
              <a:r>
                <a:rPr lang="it-IT" sz="1600" b="1" dirty="0" smtClean="0"/>
                <a:t>1954 </a:t>
              </a:r>
              <a:br>
                <a:rPr lang="it-IT" sz="1600" b="1" dirty="0" smtClean="0"/>
              </a:br>
              <a:r>
                <a:rPr lang="it-IT" sz="1600" dirty="0" smtClean="0"/>
                <a:t>Abbonamenti </a:t>
              </a:r>
              <a:r>
                <a:rPr lang="it-IT" sz="1600" dirty="0" err="1" smtClean="0"/>
                <a:t>RadioTV</a:t>
              </a:r>
              <a:r>
                <a:rPr lang="it-IT" sz="1600" dirty="0" smtClean="0"/>
                <a:t> </a:t>
              </a:r>
              <a:r>
                <a:rPr lang="it-IT" sz="1600" dirty="0"/>
                <a:t>(RAI)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8204200" y="2831389"/>
              <a:ext cx="16129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Dal </a:t>
              </a:r>
              <a:r>
                <a:rPr lang="it-IT" b="1" dirty="0" smtClean="0"/>
                <a:t>2012 </a:t>
              </a:r>
              <a:br>
                <a:rPr lang="it-IT" b="1" dirty="0" smtClean="0"/>
              </a:br>
              <a:r>
                <a:rPr lang="it-IT" dirty="0" smtClean="0"/>
                <a:t>Progetto Benessere BES</a:t>
              </a:r>
            </a:p>
            <a:p>
              <a:endParaRPr lang="it-IT" dirty="0" smtClean="0"/>
            </a:p>
            <a:p>
              <a:r>
                <a:rPr lang="en-US" sz="1600" dirty="0" smtClean="0"/>
                <a:t>European Statistical System network on Culture (</a:t>
              </a:r>
              <a:r>
                <a:rPr lang="en-US" sz="1600" dirty="0" err="1" smtClean="0"/>
                <a:t>ESSnet</a:t>
              </a:r>
              <a:r>
                <a:rPr lang="en-US" sz="1600" dirty="0" smtClean="0"/>
                <a:t>-Culture) </a:t>
              </a:r>
            </a:p>
            <a:p>
              <a:endParaRPr lang="it-IT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0191751" y="1708005"/>
              <a:ext cx="1962149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900" b="1" dirty="0" smtClean="0"/>
                <a:t>2016</a:t>
              </a:r>
              <a:r>
                <a:rPr lang="it-IT" sz="1900" dirty="0" smtClean="0"/>
                <a:t> </a:t>
              </a:r>
              <a:r>
                <a:rPr lang="it-IT" sz="1900" dirty="0" smtClean="0">
                  <a:solidFill>
                    <a:srgbClr val="C00000"/>
                  </a:solidFill>
                </a:rPr>
                <a:t>Modernizzazione (</a:t>
              </a:r>
              <a:r>
                <a:rPr lang="it-IT" sz="1900" i="1" dirty="0" smtClean="0">
                  <a:solidFill>
                    <a:srgbClr val="C00000"/>
                  </a:solidFill>
                </a:rPr>
                <a:t>Territorio, trasversalità, integrazione</a:t>
              </a:r>
              <a:r>
                <a:rPr lang="it-IT" sz="1900" dirty="0" smtClean="0">
                  <a:solidFill>
                    <a:srgbClr val="C00000"/>
                  </a:solidFill>
                </a:rPr>
                <a:t>)</a:t>
              </a:r>
              <a:endParaRPr lang="it-IT" sz="1900" dirty="0">
                <a:solidFill>
                  <a:srgbClr val="C00000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7948072" y="1905000"/>
              <a:ext cx="891128" cy="898151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29184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2" y="1029691"/>
            <a:ext cx="9196388" cy="506668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 smtClean="0">
                <a:solidFill>
                  <a:srgbClr val="C00000"/>
                </a:solidFill>
              </a:rPr>
              <a:t>Gli indici compositi come strumenti di policy </a:t>
            </a:r>
            <a:endParaRPr lang="it-IT" altLang="it-IT" sz="2800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0700" t="16959" r="20734" b="5346"/>
          <a:stretch>
            <a:fillRect/>
          </a:stretch>
        </p:blipFill>
        <p:spPr bwMode="auto">
          <a:xfrm>
            <a:off x="408368" y="1536358"/>
            <a:ext cx="6462332" cy="481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7277100" y="2628900"/>
            <a:ext cx="4279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Dal 2016 la nuova </a:t>
            </a:r>
            <a:r>
              <a:rPr lang="it-IT" sz="1600" dirty="0" smtClean="0">
                <a:solidFill>
                  <a:srgbClr val="C00000"/>
                </a:solidFill>
              </a:rPr>
              <a:t>Legge di bilancio </a:t>
            </a:r>
            <a:r>
              <a:rPr lang="it-IT" sz="1600" dirty="0" smtClean="0"/>
              <a:t>prevede gli indicatori BES nei documenti di programmazione economica del governo per valutare l'impatto delle misure di politica economica.</a:t>
            </a:r>
            <a:endParaRPr lang="it-IT" sz="1600" dirty="0"/>
          </a:p>
        </p:txBody>
      </p:sp>
      <p:sp>
        <p:nvSpPr>
          <p:cNvPr id="3" name="Rettangolo 2"/>
          <p:cNvSpPr/>
          <p:nvPr/>
        </p:nvSpPr>
        <p:spPr>
          <a:xfrm>
            <a:off x="7797800" y="4263936"/>
            <a:ext cx="375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 smtClean="0"/>
              <a:t>Le </a:t>
            </a:r>
            <a:r>
              <a:rPr lang="it-IT" sz="1400" dirty="0"/>
              <a:t>Nazioni Unite </a:t>
            </a:r>
            <a:r>
              <a:rPr lang="it-IT" sz="1400" dirty="0" smtClean="0"/>
              <a:t>danno mandato all'Istat </a:t>
            </a:r>
            <a:r>
              <a:rPr lang="it-IT" sz="1400" dirty="0"/>
              <a:t>di svolgere un ruolo di coordinamento nazionale per il monitoraggio degli obiettivi dell'Agenda 2030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per </a:t>
            </a:r>
            <a:r>
              <a:rPr lang="it-IT" sz="1400" dirty="0"/>
              <a:t>uno sviluppo </a:t>
            </a:r>
            <a:r>
              <a:rPr lang="it-IT" sz="1400" dirty="0" smtClean="0"/>
              <a:t>sostenibile: </a:t>
            </a:r>
            <a:br>
              <a:rPr lang="it-IT" sz="1400" dirty="0" smtClean="0"/>
            </a:br>
            <a:r>
              <a:rPr lang="it-IT" sz="1400" dirty="0" smtClean="0"/>
              <a:t>(</a:t>
            </a:r>
            <a:r>
              <a:rPr lang="it-IT" sz="1400" i="1" dirty="0" err="1" smtClean="0"/>
              <a:t>Sustainable</a:t>
            </a:r>
            <a:r>
              <a:rPr lang="it-IT" sz="1400" i="1" dirty="0" smtClean="0"/>
              <a:t> </a:t>
            </a:r>
            <a:r>
              <a:rPr lang="it-IT" sz="1400" i="1" dirty="0"/>
              <a:t>Development </a:t>
            </a:r>
            <a:r>
              <a:rPr lang="it-IT" sz="1400" i="1" dirty="0" err="1"/>
              <a:t>Goals</a:t>
            </a:r>
            <a:r>
              <a:rPr lang="it-IT" sz="1400" dirty="0"/>
              <a:t>). </a:t>
            </a:r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325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5571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2" y="1029690"/>
            <a:ext cx="9196388" cy="1036107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>
                <a:solidFill>
                  <a:srgbClr val="C00000"/>
                </a:solidFill>
              </a:rPr>
              <a:t>L’indice </a:t>
            </a:r>
            <a:r>
              <a:rPr lang="it-IT" altLang="it-IT" sz="2800" dirty="0" smtClean="0">
                <a:solidFill>
                  <a:srgbClr val="C00000"/>
                </a:solidFill>
              </a:rPr>
              <a:t>di </a:t>
            </a:r>
            <a:r>
              <a:rPr lang="it-IT" altLang="it-IT" sz="2800" dirty="0">
                <a:solidFill>
                  <a:srgbClr val="C00000"/>
                </a:solidFill>
              </a:rPr>
              <a:t>sviluppo </a:t>
            </a:r>
            <a:r>
              <a:rPr lang="it-IT" altLang="it-IT" sz="2800" dirty="0" smtClean="0">
                <a:solidFill>
                  <a:srgbClr val="C00000"/>
                </a:solidFill>
              </a:rPr>
              <a:t>culturale.</a:t>
            </a:r>
            <a:br>
              <a:rPr lang="it-IT" altLang="it-IT" sz="2800" dirty="0" smtClean="0">
                <a:solidFill>
                  <a:srgbClr val="C00000"/>
                </a:solidFill>
              </a:rPr>
            </a:br>
            <a:r>
              <a:rPr lang="it-IT" altLang="it-IT" sz="2800" dirty="0" smtClean="0">
                <a:solidFill>
                  <a:srgbClr val="C00000"/>
                </a:solidFill>
              </a:rPr>
              <a:t>Una </a:t>
            </a:r>
            <a:r>
              <a:rPr lang="it-IT" altLang="it-IT" sz="2800" dirty="0">
                <a:solidFill>
                  <a:srgbClr val="C00000"/>
                </a:solidFill>
              </a:rPr>
              <a:t>prima </a:t>
            </a:r>
            <a:r>
              <a:rPr lang="it-IT" altLang="it-IT" sz="2800" dirty="0" smtClean="0">
                <a:solidFill>
                  <a:srgbClr val="C00000"/>
                </a:solidFill>
              </a:rPr>
              <a:t>sperimentazione </a:t>
            </a:r>
            <a:endParaRPr lang="it-IT" altLang="it-IT" sz="2800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563565" y="2065797"/>
            <a:ext cx="5189535" cy="4290553"/>
          </a:xfr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«</a:t>
            </a:r>
            <a:r>
              <a:rPr lang="it-IT" sz="1600" i="1" dirty="0" smtClean="0"/>
              <a:t>Sviluppo culturale come capacità di condivisione e partecipazione attiva ai valori delle “comunità di eredità</a:t>
            </a:r>
            <a:r>
              <a:rPr lang="it-IT" sz="1600" dirty="0" smtClean="0"/>
              <a:t>”» (Convenzione internazionale di Faro del 2005) 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i="1" dirty="0" smtClean="0">
                <a:solidFill>
                  <a:srgbClr val="C00000"/>
                </a:solidFill>
              </a:rPr>
              <a:t>Definizione inclusiva e “multidimensionale”</a:t>
            </a:r>
            <a:r>
              <a:rPr lang="it-IT" sz="1600" dirty="0" smtClean="0"/>
              <a:t>: misurare il contributo della cultura rispetto ai processi di sviluppo, considerando aspetti intangibili e valoriali fondamentali in termini di progresso civile e sociale come l’inclusione e la tolleranza </a:t>
            </a:r>
            <a:r>
              <a:rPr lang="it-IT" sz="1600" i="1" dirty="0" smtClean="0"/>
              <a:t>(cultura come produzione di conoscenza, competenza, creatività, bellezza, umanità)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Quadro concettuale </a:t>
            </a:r>
            <a:r>
              <a:rPr lang="it-IT" sz="1600" dirty="0"/>
              <a:t>ispirato al modello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>
                <a:solidFill>
                  <a:srgbClr val="C00000"/>
                </a:solidFill>
              </a:rPr>
              <a:t>Culture </a:t>
            </a:r>
            <a:r>
              <a:rPr lang="it-IT" sz="1600" i="1" dirty="0" err="1" smtClean="0">
                <a:solidFill>
                  <a:srgbClr val="C00000"/>
                </a:solidFill>
              </a:rPr>
              <a:t>for</a:t>
            </a:r>
            <a:r>
              <a:rPr lang="it-IT" sz="1600" i="1" dirty="0" smtClean="0">
                <a:solidFill>
                  <a:srgbClr val="C00000"/>
                </a:solidFill>
              </a:rPr>
              <a:t> </a:t>
            </a:r>
            <a:r>
              <a:rPr lang="it-IT" sz="1600" i="1" dirty="0" err="1" smtClean="0">
                <a:solidFill>
                  <a:srgbClr val="C00000"/>
                </a:solidFill>
              </a:rPr>
              <a:t>Development</a:t>
            </a:r>
            <a:r>
              <a:rPr lang="it-IT" sz="1600" i="1" dirty="0" smtClean="0">
                <a:solidFill>
                  <a:srgbClr val="C00000"/>
                </a:solidFill>
              </a:rPr>
              <a:t> </a:t>
            </a:r>
            <a:r>
              <a:rPr lang="it-IT" sz="1600" i="1" dirty="0" err="1" smtClean="0">
                <a:solidFill>
                  <a:srgbClr val="C00000"/>
                </a:solidFill>
              </a:rPr>
              <a:t>Indicators</a:t>
            </a:r>
            <a:r>
              <a:rPr lang="it-IT" sz="1600" i="1" dirty="0" smtClean="0">
                <a:solidFill>
                  <a:srgbClr val="C00000"/>
                </a:solidFill>
              </a:rPr>
              <a:t> CDIS</a:t>
            </a:r>
            <a:r>
              <a:rPr lang="it-IT" sz="1600" dirty="0" smtClean="0"/>
              <a:t> </a:t>
            </a:r>
            <a:br>
              <a:rPr lang="it-IT" sz="1600" dirty="0" smtClean="0"/>
            </a:br>
            <a:r>
              <a:rPr lang="it-IT" sz="1600" dirty="0" smtClean="0"/>
              <a:t>di Unesco, 2011, declinato </a:t>
            </a:r>
            <a:r>
              <a:rPr lang="it-IT" sz="1600" dirty="0"/>
              <a:t>a livello </a:t>
            </a:r>
            <a:r>
              <a:rPr lang="it-IT" sz="1600" dirty="0" smtClean="0"/>
              <a:t>europeo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solidFill>
                  <a:srgbClr val="C00000"/>
                </a:solidFill>
              </a:rPr>
              <a:t>6 dimensioni </a:t>
            </a:r>
            <a:r>
              <a:rPr lang="it-IT" sz="1600" dirty="0" smtClean="0"/>
              <a:t>tematiche, </a:t>
            </a:r>
            <a:r>
              <a:rPr lang="it-IT" sz="1600" dirty="0" smtClean="0">
                <a:solidFill>
                  <a:srgbClr val="C00000"/>
                </a:solidFill>
              </a:rPr>
              <a:t>27 </a:t>
            </a:r>
            <a:r>
              <a:rPr lang="it-IT" sz="1600" dirty="0">
                <a:solidFill>
                  <a:srgbClr val="C00000"/>
                </a:solidFill>
              </a:rPr>
              <a:t>indicatori </a:t>
            </a:r>
            <a:r>
              <a:rPr lang="it-IT" sz="1600" dirty="0"/>
              <a:t>elementari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(Fonte</a:t>
            </a:r>
            <a:r>
              <a:rPr lang="it-IT" sz="1600" dirty="0"/>
              <a:t>: Eurostat, </a:t>
            </a:r>
            <a:r>
              <a:rPr lang="it-IT" sz="1600" dirty="0" err="1"/>
              <a:t>Eurobarometro</a:t>
            </a:r>
            <a:r>
              <a:rPr lang="it-IT" sz="1600" dirty="0"/>
              <a:t>, </a:t>
            </a:r>
            <a:r>
              <a:rPr lang="it-IT" sz="1600" dirty="0" err="1" smtClean="0"/>
              <a:t>Egmus</a:t>
            </a:r>
            <a:r>
              <a:rPr lang="it-IT" sz="1600" dirty="0" smtClean="0"/>
              <a:t>, </a:t>
            </a:r>
            <a:r>
              <a:rPr lang="it-IT" sz="1600" dirty="0"/>
              <a:t>Unesco, </a:t>
            </a:r>
            <a:r>
              <a:rPr lang="it-IT" sz="1600" dirty="0" smtClean="0"/>
              <a:t>ecc.)</a:t>
            </a:r>
            <a:endParaRPr lang="it-IT" sz="16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Costruzione di </a:t>
            </a:r>
            <a:r>
              <a:rPr lang="it-IT" sz="1600" dirty="0">
                <a:solidFill>
                  <a:srgbClr val="C00000"/>
                </a:solidFill>
              </a:rPr>
              <a:t>un Indice </a:t>
            </a:r>
            <a:r>
              <a:rPr lang="it-IT" sz="1600" dirty="0" smtClean="0">
                <a:solidFill>
                  <a:srgbClr val="C00000"/>
                </a:solidFill>
              </a:rPr>
              <a:t>composito </a:t>
            </a:r>
            <a:r>
              <a:rPr lang="it-IT" sz="1600" dirty="0" smtClean="0"/>
              <a:t>non </a:t>
            </a:r>
            <a:r>
              <a:rPr lang="it-IT" sz="1600" dirty="0"/>
              <a:t>compensativo basato sulla </a:t>
            </a:r>
            <a:r>
              <a:rPr lang="it-IT" sz="1600" dirty="0" smtClean="0"/>
              <a:t>sintesi statistica con il Metodo MPI </a:t>
            </a:r>
            <a:br>
              <a:rPr lang="it-IT" sz="1600" dirty="0" smtClean="0"/>
            </a:br>
            <a:r>
              <a:rPr lang="it-IT" sz="1600" dirty="0" smtClean="0"/>
              <a:t>(</a:t>
            </a:r>
            <a:r>
              <a:rPr lang="it-IT" sz="1600" dirty="0" err="1" smtClean="0"/>
              <a:t>Mazziotta-Pareto</a:t>
            </a:r>
            <a:r>
              <a:rPr lang="it-IT" sz="1600" dirty="0" smtClean="0"/>
              <a:t> </a:t>
            </a:r>
            <a:r>
              <a:rPr lang="it-IT" sz="1600" dirty="0" err="1" smtClean="0"/>
              <a:t>Index</a:t>
            </a:r>
            <a:r>
              <a:rPr lang="it-IT" sz="1600" dirty="0" smtClean="0"/>
              <a:t>).</a:t>
            </a:r>
            <a:endParaRPr lang="it-IT" sz="1400" dirty="0" smtClean="0"/>
          </a:p>
          <a:p>
            <a:pPr algn="l"/>
            <a:endParaRPr lang="it-IT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4514" t="14164" r="53026" b="64249"/>
          <a:stretch>
            <a:fillRect/>
          </a:stretch>
        </p:blipFill>
        <p:spPr bwMode="auto">
          <a:xfrm>
            <a:off x="6517758" y="1029691"/>
            <a:ext cx="4855091" cy="13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9387" t="14164" r="21169" b="11472"/>
          <a:stretch>
            <a:fillRect/>
          </a:stretch>
        </p:blipFill>
        <p:spPr bwMode="auto">
          <a:xfrm>
            <a:off x="6057900" y="2014996"/>
            <a:ext cx="5928650" cy="416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5571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157281"/>
            <a:ext cx="11071754" cy="448235"/>
          </a:xfrm>
        </p:spPr>
        <p:txBody>
          <a:bodyPr lIns="0" tIns="0" rIns="0" bIns="0" anchor="t" anchorCtr="0"/>
          <a:lstStyle/>
          <a:p>
            <a:pPr algn="l"/>
            <a:r>
              <a:rPr lang="it-IT" sz="2800" dirty="0" smtClean="0">
                <a:solidFill>
                  <a:srgbClr val="C72A31"/>
                </a:solidFill>
              </a:rPr>
              <a:t>Indice di sviluppo culturale: gli indicatori elementari</a:t>
            </a:r>
            <a:endParaRPr lang="it-IT" sz="2800" dirty="0">
              <a:solidFill>
                <a:srgbClr val="C72A3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5330813"/>
              </p:ext>
            </p:extLst>
          </p:nvPr>
        </p:nvGraphicFramePr>
        <p:xfrm>
          <a:off x="573296" y="1605516"/>
          <a:ext cx="11068371" cy="47238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19571"/>
                <a:gridCol w="1841500"/>
                <a:gridCol w="1816100"/>
                <a:gridCol w="2273300"/>
                <a:gridCol w="1752600"/>
                <a:gridCol w="1765300"/>
              </a:tblGrid>
              <a:tr h="230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DIMENSIONI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INDICATORI ELEMENTARI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38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Economia della cultura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Valore </a:t>
                      </a:r>
                      <a:r>
                        <a:rPr lang="it-IT" sz="1200" b="0" dirty="0">
                          <a:effectLst/>
                        </a:rPr>
                        <a:t>aggiunto </a:t>
                      </a:r>
                      <a:r>
                        <a:rPr lang="it-IT" sz="1200" b="0" dirty="0" smtClean="0">
                          <a:effectLst/>
                        </a:rPr>
                        <a:t>al costo dei fattori delle </a:t>
                      </a:r>
                      <a:r>
                        <a:rPr lang="it-IT" sz="1200" b="0" dirty="0">
                          <a:effectLst/>
                        </a:rPr>
                        <a:t>imprese </a:t>
                      </a:r>
                      <a:r>
                        <a:rPr lang="it-IT" sz="1200" b="0" dirty="0" smtClean="0">
                          <a:effectLst/>
                        </a:rPr>
                        <a:t/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del </a:t>
                      </a:r>
                      <a:r>
                        <a:rPr lang="it-IT" sz="1200" b="0" dirty="0">
                          <a:effectLst/>
                        </a:rPr>
                        <a:t>settore </a:t>
                      </a:r>
                      <a:r>
                        <a:rPr lang="it-IT" sz="1200" b="0" dirty="0" smtClean="0">
                          <a:effectLst/>
                        </a:rPr>
                        <a:t>culturale</a:t>
                      </a:r>
                      <a:endParaRPr lang="it-IT" sz="1200" b="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effectLst/>
                        </a:rPr>
                        <a:t>Occupazione</a:t>
                      </a:r>
                      <a:r>
                        <a:rPr lang="en-US" sz="1200" b="0" dirty="0" smtClean="0">
                          <a:effectLst/>
                        </a:rPr>
                        <a:t> </a:t>
                      </a:r>
                      <a:r>
                        <a:rPr lang="en-US" sz="1200" b="0" dirty="0" err="1" smtClean="0">
                          <a:effectLst/>
                        </a:rPr>
                        <a:t>culturale</a:t>
                      </a:r>
                      <a:r>
                        <a:rPr lang="en-US" sz="1200" b="0" dirty="0">
                          <a:effectLst/>
                        </a:rPr>
                        <a:t/>
                      </a:r>
                      <a:br>
                        <a:rPr lang="en-US" sz="1200" b="0" dirty="0">
                          <a:effectLst/>
                        </a:rPr>
                      </a:br>
                      <a:r>
                        <a:rPr lang="en-US" sz="1200" b="0" dirty="0" smtClean="0">
                          <a:effectLst/>
                        </a:rPr>
                        <a:t>(</a:t>
                      </a:r>
                      <a:r>
                        <a:rPr lang="en-US" sz="1200" b="0" dirty="0">
                          <a:effectLst/>
                        </a:rPr>
                        <a:t>Eurostat)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Spesa </a:t>
                      </a:r>
                      <a:r>
                        <a:rPr lang="it-IT" sz="1200" b="0" dirty="0">
                          <a:effectLst/>
                        </a:rPr>
                        <a:t>finale dei consumi delle famiglie </a:t>
                      </a:r>
                      <a:r>
                        <a:rPr lang="it-IT" sz="1200" b="0" dirty="0" smtClean="0">
                          <a:effectLst/>
                        </a:rPr>
                        <a:t>per ricreazione </a:t>
                      </a:r>
                      <a:r>
                        <a:rPr lang="it-IT" sz="1200" b="0" dirty="0">
                          <a:effectLst/>
                        </a:rPr>
                        <a:t>e cultura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Esportazione di beni e servizi culturali nel mondo</a:t>
                      </a:r>
                      <a:br>
                        <a:rPr lang="it-IT" sz="1200" b="0" dirty="0">
                          <a:effectLst/>
                        </a:rPr>
                      </a:br>
                      <a:r>
                        <a:rPr lang="it-IT" sz="1200" b="0" dirty="0">
                          <a:effectLst/>
                        </a:rPr>
                        <a:t>(% of </a:t>
                      </a:r>
                      <a:r>
                        <a:rPr lang="it-IT" sz="1200" b="0" dirty="0" err="1" smtClean="0">
                          <a:effectLst/>
                        </a:rPr>
                        <a:t>total</a:t>
                      </a:r>
                      <a:r>
                        <a:rPr lang="it-IT" sz="1200" b="0" dirty="0" smtClean="0">
                          <a:effectLst/>
                        </a:rPr>
                        <a:t> EU28)</a:t>
                      </a:r>
                      <a:r>
                        <a:rPr lang="it-IT" sz="1200" b="0" dirty="0">
                          <a:effectLst/>
                        </a:rPr>
                        <a:t/>
                      </a:r>
                      <a:br>
                        <a:rPr lang="it-IT" sz="1200" b="0" dirty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 smtClean="0">
                          <a:effectLst/>
                        </a:rPr>
                        <a:t>Eurostat</a:t>
                      </a:r>
                      <a:r>
                        <a:rPr lang="it-IT" sz="1200" b="0" dirty="0" smtClean="0">
                          <a:effectLst/>
                        </a:rPr>
                        <a:t> 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Imprese del settore culturale (% of </a:t>
                      </a:r>
                      <a:r>
                        <a:rPr lang="it-IT" sz="1200" b="0" dirty="0" err="1" smtClean="0">
                          <a:effectLst/>
                        </a:rPr>
                        <a:t>total</a:t>
                      </a:r>
                      <a:r>
                        <a:rPr lang="it-IT" sz="1200" b="0" dirty="0" smtClean="0">
                          <a:effectLst/>
                        </a:rPr>
                        <a:t>) </a:t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 smtClean="0">
                          <a:effectLst/>
                        </a:rPr>
                        <a:t>Eurostat</a:t>
                      </a:r>
                      <a:r>
                        <a:rPr lang="it-IT" sz="1200" b="0" dirty="0" smtClean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840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Educazione e formazione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Popolazione  dai 25 ai 64 anni con almeno un titolo di secondo grado superiore</a:t>
                      </a:r>
                    </a:p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Livello di conoscenza della maggiore lingua straniera conosciuta (</a:t>
                      </a:r>
                      <a:r>
                        <a:rPr lang="it-IT" sz="1200" b="0" dirty="0" smtClean="0">
                          <a:effectLst/>
                        </a:rPr>
                        <a:t>auto-indicata</a:t>
                      </a:r>
                      <a:r>
                        <a:rPr lang="it-IT" sz="1200" b="0" dirty="0">
                          <a:effectLst/>
                        </a:rPr>
                        <a:t>)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Laureati in materie umanistiche e </a:t>
                      </a:r>
                      <a:r>
                        <a:rPr lang="it-IT" sz="1200" b="0" dirty="0" smtClean="0">
                          <a:effectLst/>
                        </a:rPr>
                        <a:t>artistiche</a:t>
                      </a:r>
                      <a:endParaRPr lang="it-IT" sz="1200" b="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Giovani che abbandonano prematuramente gli studi o la formazione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 Scarse competenze </a:t>
                      </a:r>
                      <a:r>
                        <a:rPr lang="it-IT" sz="1200" b="0" dirty="0" smtClean="0">
                          <a:effectLst/>
                        </a:rPr>
                        <a:t/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di </a:t>
                      </a:r>
                      <a:r>
                        <a:rPr lang="it-IT" sz="1200" b="0" dirty="0" err="1" smtClean="0">
                          <a:effectLst/>
                        </a:rPr>
                        <a:t>literacy</a:t>
                      </a:r>
                      <a:endParaRPr lang="it-IT" sz="1200" b="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9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Partecipazione culturale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Indice di partecipazione culturale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 (</a:t>
                      </a:r>
                      <a:r>
                        <a:rPr lang="it-IT" sz="1200" b="0" dirty="0" err="1">
                          <a:effectLst/>
                        </a:rPr>
                        <a:t>Eurobarometro</a:t>
                      </a:r>
                      <a:r>
                        <a:rPr lang="it-IT" sz="1200" b="0" dirty="0">
                          <a:effectLst/>
                        </a:rPr>
                        <a:t>) 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Partecipazione ad attività artistiche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 smtClean="0">
                          <a:effectLst/>
                        </a:rPr>
                        <a:t>Eurobarometro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Uso </a:t>
                      </a:r>
                      <a:r>
                        <a:rPr lang="it-IT" sz="1200" b="0" dirty="0" smtClean="0">
                          <a:effectLst/>
                        </a:rPr>
                        <a:t>di Internet  per attività culturali e ricreative</a:t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 smtClean="0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Fiducia </a:t>
                      </a:r>
                      <a:r>
                        <a:rPr lang="it-IT" sz="1200" b="0" dirty="0" smtClean="0">
                          <a:effectLst/>
                        </a:rPr>
                        <a:t> interpersonale </a:t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>
                          <a:effectLst/>
                        </a:rPr>
                        <a:t>Eurostat)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200" b="0" dirty="0" smtClean="0">
                          <a:effectLst/>
                          <a:latin typeface="Calibri"/>
                        </a:rPr>
                        <a:t>-</a:t>
                      </a:r>
                      <a:endParaRPr lang="it-IT" sz="1200" b="0" dirty="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</a:tr>
              <a:tr h="66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Inclusione e diversità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Donne con diploma universitario  </a:t>
                      </a:r>
                      <a:r>
                        <a:rPr lang="it-IT" sz="1200" b="0" dirty="0" smtClean="0">
                          <a:effectLst/>
                        </a:rPr>
                        <a:t> </a:t>
                      </a: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Disoccupazione femminile di lunga durata </a:t>
                      </a:r>
                      <a:r>
                        <a:rPr lang="it-IT" sz="1200" b="0" dirty="0" smtClean="0">
                          <a:effectLst/>
                        </a:rPr>
                        <a:t/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 smtClean="0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Indice di tolleranza </a:t>
                      </a:r>
                      <a:r>
                        <a:rPr lang="it-IT" sz="1200" b="0" dirty="0" smtClean="0">
                          <a:effectLst/>
                        </a:rPr>
                        <a:t>delle diversità (di genere, etnica, religiosa, sessuale, disabilità,</a:t>
                      </a:r>
                      <a:r>
                        <a:rPr lang="it-IT" sz="1200" b="0" baseline="0" dirty="0" smtClean="0">
                          <a:effectLst/>
                        </a:rPr>
                        <a:t> generazionale)</a:t>
                      </a:r>
                      <a:r>
                        <a:rPr lang="it-IT" sz="1200" b="0" dirty="0" smtClean="0">
                          <a:effectLst/>
                        </a:rPr>
                        <a:t> </a:t>
                      </a:r>
                      <a:r>
                        <a:rPr lang="it-IT" sz="1200" b="0" dirty="0">
                          <a:effectLst/>
                        </a:rPr>
                        <a:t/>
                      </a:r>
                      <a:br>
                        <a:rPr lang="it-IT" sz="1200" b="0" dirty="0">
                          <a:effectLst/>
                        </a:rPr>
                      </a:b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Eurobarometro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Indice di percezione </a:t>
                      </a:r>
                      <a:r>
                        <a:rPr lang="it-IT" sz="1200" b="0" dirty="0" smtClean="0">
                          <a:effectLst/>
                        </a:rPr>
                        <a:t/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dell’uguaglianza </a:t>
                      </a:r>
                      <a:r>
                        <a:rPr lang="it-IT" sz="1200" b="0" dirty="0">
                          <a:effectLst/>
                        </a:rPr>
                        <a:t>di genere </a:t>
                      </a:r>
                      <a:r>
                        <a:rPr lang="it-IT" sz="1200" b="0" dirty="0" smtClean="0">
                          <a:effectLst/>
                        </a:rPr>
                        <a:t> </a:t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Eurobarometro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Attenzione dei media </a:t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alla diversità </a:t>
                      </a:r>
                      <a:r>
                        <a:rPr lang="it-IT" sz="1200" b="0" dirty="0">
                          <a:effectLst/>
                        </a:rPr>
                        <a:t>culturale </a:t>
                      </a:r>
                      <a:r>
                        <a:rPr lang="it-IT" sz="1200" b="0" dirty="0" smtClean="0">
                          <a:effectLst/>
                        </a:rPr>
                        <a:t/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Eurobarometro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71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Comunicazione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Indice di fiducia nei media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Eurobarometro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Indice di libertà di stampa </a:t>
                      </a:r>
                      <a:r>
                        <a:rPr lang="it-IT" sz="1200" b="0" dirty="0" smtClean="0">
                          <a:effectLst/>
                        </a:rPr>
                        <a:t> </a:t>
                      </a: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Freedom</a:t>
                      </a:r>
                      <a:r>
                        <a:rPr lang="it-IT" sz="1200" b="0" dirty="0">
                          <a:effectLst/>
                        </a:rPr>
                        <a:t> House)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Famiglie con accesso </a:t>
                      </a:r>
                      <a:r>
                        <a:rPr lang="it-IT" sz="1200" b="0" dirty="0" smtClean="0">
                          <a:effectLst/>
                        </a:rPr>
                        <a:t/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ad </a:t>
                      </a:r>
                      <a:r>
                        <a:rPr lang="it-IT" sz="1200" b="0" dirty="0">
                          <a:effectLst/>
                        </a:rPr>
                        <a:t>Internet </a:t>
                      </a:r>
                      <a:br>
                        <a:rPr lang="it-IT" sz="1200" b="0" dirty="0">
                          <a:effectLst/>
                        </a:rPr>
                      </a:b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Eurostat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Uso di </a:t>
                      </a:r>
                      <a:r>
                        <a:rPr lang="it-IT" sz="1200" b="0" dirty="0" smtClean="0">
                          <a:effectLst/>
                        </a:rPr>
                        <a:t>Internet </a:t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per </a:t>
                      </a:r>
                      <a:r>
                        <a:rPr lang="it-IT" sz="1200" b="0" dirty="0">
                          <a:effectLst/>
                        </a:rPr>
                        <a:t>scopi cultuali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 </a:t>
                      </a: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Eurobarometro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Barriere informative e di comunicazione all’accesso di attività culturali </a:t>
                      </a:r>
                      <a:r>
                        <a:rPr lang="it-IT" sz="1200" b="0" dirty="0" smtClean="0">
                          <a:effectLst/>
                        </a:rPr>
                        <a:t> </a:t>
                      </a: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Eurobarometro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Patrimonio culturale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Numero di musei per </a:t>
                      </a:r>
                      <a:r>
                        <a:rPr lang="it-IT" sz="1200" b="0" dirty="0" smtClean="0">
                          <a:effectLst/>
                        </a:rPr>
                        <a:t>100mila abitanti </a:t>
                      </a: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Egmus</a:t>
                      </a:r>
                      <a:r>
                        <a:rPr lang="it-IT" sz="1200" b="0" dirty="0">
                          <a:effectLst/>
                        </a:rPr>
                        <a:t>) 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</a:rPr>
                        <a:t>Indice di diversità </a:t>
                      </a:r>
                      <a:r>
                        <a:rPr lang="it-IT" sz="1200" b="0" dirty="0" smtClean="0">
                          <a:effectLst/>
                        </a:rPr>
                        <a:t>linguistica </a:t>
                      </a:r>
                      <a:r>
                        <a:rPr lang="it-IT" sz="1200" b="0" dirty="0">
                          <a:effectLst/>
                        </a:rPr>
                        <a:t>(</a:t>
                      </a:r>
                      <a:r>
                        <a:rPr lang="it-IT" sz="1200" b="0" dirty="0" err="1">
                          <a:effectLst/>
                        </a:rPr>
                        <a:t>Ethnologue</a:t>
                      </a:r>
                      <a:r>
                        <a:rPr lang="it-IT" sz="1200" b="0" dirty="0">
                          <a:effectLst/>
                        </a:rPr>
                        <a:t>)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effectLst/>
                        </a:rPr>
                        <a:t>Patrimonio </a:t>
                      </a:r>
                      <a:r>
                        <a:rPr lang="it-IT" sz="1200" b="0" dirty="0">
                          <a:effectLst/>
                        </a:rPr>
                        <a:t>dell’umanità </a:t>
                      </a:r>
                      <a:r>
                        <a:rPr lang="it-IT" sz="1200" b="0" dirty="0" smtClean="0">
                          <a:effectLst/>
                        </a:rPr>
                        <a:t/>
                      </a:r>
                      <a:br>
                        <a:rPr lang="it-IT" sz="1200" b="0" dirty="0" smtClean="0">
                          <a:effectLst/>
                        </a:rPr>
                      </a:br>
                      <a:r>
                        <a:rPr lang="it-IT" sz="1200" b="0" dirty="0" smtClean="0">
                          <a:effectLst/>
                        </a:rPr>
                        <a:t>(% </a:t>
                      </a:r>
                      <a:r>
                        <a:rPr lang="it-IT" sz="1200" b="0" dirty="0">
                          <a:effectLst/>
                        </a:rPr>
                        <a:t>Eu28)  (Unesco) 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200" b="0" dirty="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200" b="0" dirty="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6533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2" y="1040324"/>
            <a:ext cx="3113088" cy="489794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 smtClean="0">
                <a:solidFill>
                  <a:srgbClr val="C72A31"/>
                </a:solidFill>
              </a:rPr>
              <a:t>I valori</a:t>
            </a:r>
            <a:endParaRPr lang="it-IT" altLang="it-IT" sz="2800" dirty="0">
              <a:solidFill>
                <a:srgbClr val="C72A3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569912" y="1865409"/>
            <a:ext cx="2363788" cy="384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/>
              <a:t>Laureati in materie umanistiche </a:t>
            </a:r>
            <a:r>
              <a:rPr lang="it-IT" sz="1200" dirty="0" smtClean="0"/>
              <a:t>e artistiche – Anno  2014 (%)</a:t>
            </a:r>
            <a:endParaRPr lang="it-IT" sz="1200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933700" y="1565043"/>
            <a:ext cx="3048000" cy="7342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/>
              <a:t>Ragazzi di 15 anni privi delle abilità più elementari di lettura e gravi difficoltà nel gestire le informazioni per accrescere le proprie conoscenze) - Anno 2012 (%)</a:t>
            </a:r>
            <a:endParaRPr lang="it-IT" sz="1200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68842394"/>
              </p:ext>
            </p:extLst>
          </p:nvPr>
        </p:nvGraphicFramePr>
        <p:xfrm>
          <a:off x="379412" y="2299321"/>
          <a:ext cx="2820988" cy="365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1101059" y="6042565"/>
            <a:ext cx="2099341" cy="161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000" dirty="0" smtClean="0">
                <a:solidFill>
                  <a:sysClr val="windowText" lastClr="000000"/>
                </a:solidFill>
              </a:rPr>
              <a:t>Fonte: </a:t>
            </a:r>
            <a:r>
              <a:rPr lang="it-IT" sz="1000" dirty="0" err="1" smtClean="0">
                <a:solidFill>
                  <a:sysClr val="windowText" lastClr="000000"/>
                </a:solidFill>
              </a:rPr>
              <a:t>Eurostat</a:t>
            </a:r>
            <a:endParaRPr lang="it-IT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092114" y="5999817"/>
            <a:ext cx="1483185" cy="2078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000" dirty="0" smtClean="0">
                <a:solidFill>
                  <a:sysClr val="windowText" lastClr="000000"/>
                </a:solidFill>
              </a:rPr>
              <a:t>Fonte: Eurostat (PISA)</a:t>
            </a:r>
            <a:endParaRPr lang="it-IT" sz="10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63687143"/>
              </p:ext>
            </p:extLst>
          </p:nvPr>
        </p:nvGraphicFramePr>
        <p:xfrm>
          <a:off x="5981700" y="2281857"/>
          <a:ext cx="2871678" cy="374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tangolo 13"/>
          <p:cNvSpPr/>
          <p:nvPr/>
        </p:nvSpPr>
        <p:spPr>
          <a:xfrm>
            <a:off x="6870701" y="6023204"/>
            <a:ext cx="1385777" cy="1610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000" dirty="0" smtClean="0">
                <a:solidFill>
                  <a:sysClr val="windowText" lastClr="000000"/>
                </a:solidFill>
              </a:rPr>
              <a:t>Fonte: </a:t>
            </a:r>
            <a:r>
              <a:rPr lang="it-IT" sz="1000" dirty="0" err="1" smtClean="0">
                <a:solidFill>
                  <a:sysClr val="windowText" lastClr="000000"/>
                </a:solidFill>
              </a:rPr>
              <a:t>Ethnologue</a:t>
            </a:r>
            <a:endParaRPr lang="it-IT" sz="1000" dirty="0">
              <a:solidFill>
                <a:sysClr val="windowText" lastClr="000000"/>
              </a:solidFill>
            </a:endParaRPr>
          </a:p>
        </p:txBody>
      </p:sp>
      <p:sp>
        <p:nvSpPr>
          <p:cNvPr id="16" name="Segnaposto testo 2"/>
          <p:cNvSpPr txBox="1">
            <a:spLocks/>
          </p:cNvSpPr>
          <p:nvPr/>
        </p:nvSpPr>
        <p:spPr>
          <a:xfrm>
            <a:off x="6565900" y="1821076"/>
            <a:ext cx="2044700" cy="428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1200" dirty="0"/>
              <a:t>Indice di diversità linguistica 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dirty="0" smtClean="0"/>
              <a:t>- Anno 2005 (valori da 0 a 1)</a:t>
            </a:r>
            <a:endParaRPr lang="it-IT" sz="1200" dirty="0"/>
          </a:p>
        </p:txBody>
      </p:sp>
      <p:sp>
        <p:nvSpPr>
          <p:cNvPr id="17" name="Segnaposto testo 2"/>
          <p:cNvSpPr txBox="1">
            <a:spLocks/>
          </p:cNvSpPr>
          <p:nvPr/>
        </p:nvSpPr>
        <p:spPr>
          <a:xfrm>
            <a:off x="9629295" y="1821076"/>
            <a:ext cx="1902305" cy="415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1200" dirty="0" smtClean="0"/>
              <a:t>Numero di musei aperti al pubblico. Anni vari </a:t>
            </a:r>
            <a:endParaRPr lang="it-IT" sz="1200" dirty="0"/>
          </a:p>
        </p:txBody>
      </p:sp>
      <p:sp>
        <p:nvSpPr>
          <p:cNvPr id="18" name="Rettangolo 17"/>
          <p:cNvSpPr/>
          <p:nvPr/>
        </p:nvSpPr>
        <p:spPr>
          <a:xfrm>
            <a:off x="9725839" y="6024906"/>
            <a:ext cx="1805761" cy="161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000" dirty="0" smtClean="0">
                <a:solidFill>
                  <a:sysClr val="windowText" lastClr="000000"/>
                </a:solidFill>
              </a:rPr>
              <a:t>Fonte: EGMUS, Istat e varie</a:t>
            </a:r>
            <a:endParaRPr lang="it-IT" sz="10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1" name="Grafico 20"/>
          <p:cNvGraphicFramePr/>
          <p:nvPr/>
        </p:nvGraphicFramePr>
        <p:xfrm>
          <a:off x="3200400" y="2281857"/>
          <a:ext cx="2781300" cy="367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afico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34417289"/>
              </p:ext>
            </p:extLst>
          </p:nvPr>
        </p:nvGraphicFramePr>
        <p:xfrm>
          <a:off x="9017000" y="2299321"/>
          <a:ext cx="2933700" cy="372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3014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2" y="1040324"/>
            <a:ext cx="2351088" cy="489794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 smtClean="0">
                <a:solidFill>
                  <a:srgbClr val="C72A31"/>
                </a:solidFill>
              </a:rPr>
              <a:t>I valori</a:t>
            </a:r>
            <a:endParaRPr lang="it-IT" altLang="it-IT" sz="2800" dirty="0">
              <a:solidFill>
                <a:srgbClr val="C72A3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838200" y="1722419"/>
            <a:ext cx="5892800" cy="384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/>
              <a:t>Persone che non avrebbero alcun problema se al più alto livello delle Istituzioni del proprio Paese fosse eletta una persona con le seguenti caratteristiche di “diversità”. Anno 2015 (%)</a:t>
            </a:r>
            <a:endParaRPr lang="it-IT" sz="1200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7349665" y="1774397"/>
            <a:ext cx="4397836" cy="384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/>
              <a:t>Persone che ritengono che la diversità sia adeguatamente rappresentata dai media. Anno 2015 (valori %)</a:t>
            </a:r>
            <a:endParaRPr lang="it-IT" sz="1200" dirty="0"/>
          </a:p>
        </p:txBody>
      </p:sp>
      <p:sp>
        <p:nvSpPr>
          <p:cNvPr id="3" name="Rettangolo 2"/>
          <p:cNvSpPr/>
          <p:nvPr/>
        </p:nvSpPr>
        <p:spPr>
          <a:xfrm>
            <a:off x="1024859" y="5531505"/>
            <a:ext cx="2099341" cy="161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000" dirty="0" smtClean="0">
                <a:solidFill>
                  <a:sysClr val="windowText" lastClr="000000"/>
                </a:solidFill>
              </a:rPr>
              <a:t>Fonte: </a:t>
            </a:r>
            <a:r>
              <a:rPr lang="it-IT" sz="1000" dirty="0" err="1" smtClean="0">
                <a:solidFill>
                  <a:sysClr val="windowText" lastClr="000000"/>
                </a:solidFill>
              </a:rPr>
              <a:t>Eurobarometro</a:t>
            </a:r>
            <a:endParaRPr lang="it-IT" sz="10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9" name="Grafico 18"/>
          <p:cNvGraphicFramePr/>
          <p:nvPr/>
        </p:nvGraphicFramePr>
        <p:xfrm>
          <a:off x="569912" y="2247900"/>
          <a:ext cx="5945188" cy="344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fico 19"/>
          <p:cNvGraphicFramePr/>
          <p:nvPr/>
        </p:nvGraphicFramePr>
        <p:xfrm>
          <a:off x="7061200" y="2290880"/>
          <a:ext cx="4686301" cy="340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3014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944736"/>
            <a:ext cx="11071754" cy="448235"/>
          </a:xfrm>
        </p:spPr>
        <p:txBody>
          <a:bodyPr lIns="0" tIns="0" rIns="0" bIns="0" anchor="t" anchorCtr="0"/>
          <a:lstStyle/>
          <a:p>
            <a:pPr algn="l"/>
            <a:r>
              <a:rPr lang="it-IT" sz="2800" dirty="0" smtClean="0">
                <a:solidFill>
                  <a:srgbClr val="C72A31"/>
                </a:solidFill>
              </a:rPr>
              <a:t>Le 6 dimensioni dello Sviluppo Culturale</a:t>
            </a:r>
            <a:endParaRPr lang="it-IT" sz="2800" dirty="0">
              <a:solidFill>
                <a:srgbClr val="C72A3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01422683"/>
              </p:ext>
            </p:extLst>
          </p:nvPr>
        </p:nvGraphicFramePr>
        <p:xfrm>
          <a:off x="698500" y="1485751"/>
          <a:ext cx="3500474" cy="276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4270576"/>
              </p:ext>
            </p:extLst>
          </p:nvPr>
        </p:nvGraphicFramePr>
        <p:xfrm>
          <a:off x="4330700" y="1168854"/>
          <a:ext cx="3367769" cy="308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73447337"/>
              </p:ext>
            </p:extLst>
          </p:nvPr>
        </p:nvGraphicFramePr>
        <p:xfrm>
          <a:off x="569913" y="3971088"/>
          <a:ext cx="329668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afico 2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4692345"/>
              </p:ext>
            </p:extLst>
          </p:nvPr>
        </p:nvGraphicFramePr>
        <p:xfrm>
          <a:off x="3866600" y="3964258"/>
          <a:ext cx="4101193" cy="289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Grafico 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7779139"/>
              </p:ext>
            </p:extLst>
          </p:nvPr>
        </p:nvGraphicFramePr>
        <p:xfrm>
          <a:off x="7698469" y="1168854"/>
          <a:ext cx="4231821" cy="294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532558"/>
              </p:ext>
            </p:extLst>
          </p:nvPr>
        </p:nvGraphicFramePr>
        <p:xfrm>
          <a:off x="73787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941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2" y="1040324"/>
            <a:ext cx="10999788" cy="790064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>
                <a:solidFill>
                  <a:srgbClr val="C72A31"/>
                </a:solidFill>
              </a:rPr>
              <a:t>Indice di Sviluppo </a:t>
            </a:r>
            <a:r>
              <a:rPr lang="it-IT" altLang="it-IT" sz="2800" dirty="0" smtClean="0">
                <a:solidFill>
                  <a:srgbClr val="C72A31"/>
                </a:solidFill>
              </a:rPr>
              <a:t>Culturale per paese e dimensione (MPI Index)</a:t>
            </a:r>
            <a:endParaRPr lang="it-IT" sz="2800" dirty="0">
              <a:solidFill>
                <a:srgbClr val="C72A3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86449811"/>
              </p:ext>
            </p:extLst>
          </p:nvPr>
        </p:nvGraphicFramePr>
        <p:xfrm>
          <a:off x="5472112" y="1808164"/>
          <a:ext cx="6097588" cy="450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18175730"/>
              </p:ext>
            </p:extLst>
          </p:nvPr>
        </p:nvGraphicFramePr>
        <p:xfrm>
          <a:off x="0" y="1808164"/>
          <a:ext cx="5792788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473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2" y="1040323"/>
            <a:ext cx="10593388" cy="373017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 smtClean="0">
                <a:solidFill>
                  <a:srgbClr val="C72A31"/>
                </a:solidFill>
              </a:rPr>
              <a:t>Indice di Sviluppo culturale, </a:t>
            </a:r>
            <a:r>
              <a:rPr lang="it-IT" altLang="it-IT" sz="2800" dirty="0" err="1" smtClean="0">
                <a:solidFill>
                  <a:srgbClr val="C72A31"/>
                </a:solidFill>
              </a:rPr>
              <a:t>Pil</a:t>
            </a:r>
            <a:r>
              <a:rPr lang="it-IT" altLang="it-IT" sz="2800" dirty="0" smtClean="0">
                <a:solidFill>
                  <a:srgbClr val="C72A31"/>
                </a:solidFill>
              </a:rPr>
              <a:t> e Soft </a:t>
            </a:r>
            <a:r>
              <a:rPr lang="it-IT" altLang="it-IT" sz="2800" dirty="0" err="1" smtClean="0">
                <a:solidFill>
                  <a:srgbClr val="C72A31"/>
                </a:solidFill>
              </a:rPr>
              <a:t>Power</a:t>
            </a:r>
            <a:endParaRPr lang="it-IT" altLang="it-IT" sz="2800" dirty="0">
              <a:solidFill>
                <a:srgbClr val="C72A3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909639" y="1618926"/>
            <a:ext cx="5630860" cy="230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dirty="0"/>
              <a:t>Indice </a:t>
            </a:r>
            <a:r>
              <a:rPr lang="it-IT" sz="1600" dirty="0" smtClean="0"/>
              <a:t>Sviluppo Culturale e Pil (indice di correlazione)</a:t>
            </a:r>
            <a:endParaRPr lang="it-IT" sz="1600" dirty="0"/>
          </a:p>
        </p:txBody>
      </p:sp>
      <p:sp>
        <p:nvSpPr>
          <p:cNvPr id="12" name="Segnaposto testo 4"/>
          <p:cNvSpPr txBox="1">
            <a:spLocks/>
          </p:cNvSpPr>
          <p:nvPr/>
        </p:nvSpPr>
        <p:spPr>
          <a:xfrm>
            <a:off x="6172201" y="1644326"/>
            <a:ext cx="5740399" cy="2309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Confronto con posizione in graduatoria del Soft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Cultural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408154" y="3750976"/>
            <a:ext cx="39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PIL</a:t>
            </a:r>
            <a:endParaRPr lang="it-IT" sz="1200" b="1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35341542"/>
              </p:ext>
            </p:extLst>
          </p:nvPr>
        </p:nvGraphicFramePr>
        <p:xfrm>
          <a:off x="6388098" y="1875313"/>
          <a:ext cx="5245101" cy="448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08462144"/>
              </p:ext>
            </p:extLst>
          </p:nvPr>
        </p:nvGraphicFramePr>
        <p:xfrm>
          <a:off x="757239" y="1875313"/>
          <a:ext cx="5199061" cy="441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27458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2222501" y="2438401"/>
            <a:ext cx="8508999" cy="2260600"/>
          </a:xfrm>
        </p:spPr>
        <p:txBody>
          <a:bodyPr/>
          <a:lstStyle/>
          <a:p>
            <a:pPr marL="457200" indent="-457200" algn="l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it-IT" dirty="0" smtClean="0">
                <a:ea typeface="Signika Light" charset="0"/>
                <a:cs typeface="Signika Light" charset="0"/>
              </a:rPr>
              <a:t>I modelli di rappresentazione dei fenomeni culturali nelle statistiche dell’Istat. Un «racconto di racconti»</a:t>
            </a:r>
          </a:p>
          <a:p>
            <a:pPr marL="457200" indent="-457200" algn="l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it-IT" dirty="0" smtClean="0">
                <a:ea typeface="Signika Light" charset="0"/>
                <a:cs typeface="Signika Light" charset="0"/>
              </a:rPr>
              <a:t>Alcune misure dello sviluppo culturale del nostro Paese</a:t>
            </a:r>
          </a:p>
          <a:p>
            <a:pPr marL="457200" indent="-457200" algn="l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it-IT" dirty="0" smtClean="0">
                <a:ea typeface="Signika Light" charset="0"/>
                <a:cs typeface="Signika Light" charset="0"/>
              </a:rPr>
              <a:t>Quali prospettive per le statistiche culturali</a:t>
            </a:r>
            <a:endParaRPr lang="it-IT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697504" y="1312383"/>
            <a:ext cx="4052296" cy="618017"/>
          </a:xfrm>
        </p:spPr>
        <p:txBody>
          <a:bodyPr lIns="0" tIns="0" rIns="0" bIns="0" anchor="t" anchorCtr="0"/>
          <a:lstStyle/>
          <a:p>
            <a:pPr algn="l"/>
            <a:r>
              <a:rPr lang="it-IT" sz="3600" dirty="0" smtClean="0">
                <a:solidFill>
                  <a:srgbClr val="C72A31"/>
                </a:solidFill>
                <a:ea typeface="Signika Semibold" charset="0"/>
                <a:cs typeface="Signika Semibold" charset="0"/>
              </a:rPr>
              <a:t>Sommario</a:t>
            </a:r>
            <a:endParaRPr lang="it-IT" sz="3600" dirty="0">
              <a:solidFill>
                <a:srgbClr val="C72A31"/>
              </a:solidFill>
              <a:ea typeface="Signika Semibold" charset="0"/>
              <a:cs typeface="Signika Semibold" charset="0"/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2" y="1029691"/>
            <a:ext cx="9196388" cy="481609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 smtClean="0">
                <a:solidFill>
                  <a:srgbClr val="C00000"/>
                </a:solidFill>
              </a:rPr>
              <a:t>Ulteriori sviluppi dell’Indice sintetico</a:t>
            </a:r>
            <a:endParaRPr lang="it-IT" altLang="it-IT" sz="2800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569912" y="1879600"/>
            <a:ext cx="11177588" cy="4169903"/>
          </a:xfrm>
        </p:spPr>
        <p:txBody>
          <a:bodyPr lIns="0" tIns="0" rIns="0" bIns="0"/>
          <a:lstStyle/>
          <a:p>
            <a:pPr marL="342900" indent="-342900" algn="l">
              <a:buClr>
                <a:srgbClr val="C00000"/>
              </a:buClr>
              <a:buSzPct val="110000"/>
            </a:pPr>
            <a:r>
              <a:rPr lang="it-IT" sz="2000" dirty="0" smtClean="0"/>
              <a:t>Declinare l’indicatore a livello nazionale, come strumento di monitoraggio per il </a:t>
            </a:r>
            <a:r>
              <a:rPr lang="it-IT" sz="2000" dirty="0" err="1" smtClean="0"/>
              <a:t>policy-making</a:t>
            </a:r>
            <a:r>
              <a:rPr lang="it-IT" sz="2000" dirty="0" smtClean="0"/>
              <a:t>: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it-IT" sz="2000" dirty="0" smtClean="0"/>
              <a:t>Individuare </a:t>
            </a:r>
            <a:r>
              <a:rPr lang="it-IT" sz="2000" b="1" dirty="0" smtClean="0">
                <a:solidFill>
                  <a:srgbClr val="C00000"/>
                </a:solidFill>
              </a:rPr>
              <a:t>misure “reattive”  </a:t>
            </a:r>
            <a:r>
              <a:rPr lang="it-IT" sz="2000" dirty="0" smtClean="0"/>
              <a:t>(tempo)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it-IT" sz="2000" dirty="0" smtClean="0"/>
              <a:t>Individuare </a:t>
            </a:r>
            <a:r>
              <a:rPr lang="it-IT" sz="2000" b="1" dirty="0" smtClean="0">
                <a:solidFill>
                  <a:srgbClr val="C00000"/>
                </a:solidFill>
              </a:rPr>
              <a:t>misure “in scala”  </a:t>
            </a:r>
            <a:r>
              <a:rPr lang="it-IT" sz="2000" dirty="0" smtClean="0"/>
              <a:t>(territorio)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it-IT" sz="2000" dirty="0" smtClean="0"/>
              <a:t>Migliorare la copertura dei domini, colmando i </a:t>
            </a:r>
            <a:r>
              <a:rPr lang="it-IT" sz="2000" b="1" dirty="0" smtClean="0">
                <a:solidFill>
                  <a:srgbClr val="C00000"/>
                </a:solidFill>
              </a:rPr>
              <a:t>vuoti informativi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it-IT" sz="2000" dirty="0" smtClean="0"/>
              <a:t>Costruire la </a:t>
            </a:r>
            <a:r>
              <a:rPr lang="it-IT" sz="2000" b="1" dirty="0" smtClean="0">
                <a:solidFill>
                  <a:srgbClr val="C00000"/>
                </a:solidFill>
              </a:rPr>
              <a:t>dimensione della </a:t>
            </a:r>
            <a:r>
              <a:rPr lang="it-IT" sz="2000" b="1" dirty="0" err="1" smtClean="0">
                <a:solidFill>
                  <a:srgbClr val="C00000"/>
                </a:solidFill>
              </a:rPr>
              <a:t>Governance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dirty="0" smtClean="0"/>
              <a:t>(</a:t>
            </a:r>
            <a:r>
              <a:rPr lang="it-IT" sz="2000" i="1" dirty="0" smtClean="0"/>
              <a:t>indicatori del grado di sviluppo e adeguatezza dell’apparato istituzionale in termini di adeguatezza delle infrastrutture amministrative e di governo, delle policy, del quadro normativo e della capacità attuativa</a:t>
            </a:r>
            <a:r>
              <a:rPr lang="it-IT" sz="2000" dirty="0" smtClean="0"/>
              <a:t>)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it-IT" sz="2000" dirty="0" smtClean="0"/>
              <a:t>Sviluppare il modello concettuale e metodologico di </a:t>
            </a:r>
            <a:r>
              <a:rPr lang="it-IT" sz="2000" b="1" dirty="0" smtClean="0">
                <a:solidFill>
                  <a:srgbClr val="C00000"/>
                </a:solidFill>
              </a:rPr>
              <a:t>sintesi </a:t>
            </a:r>
            <a:r>
              <a:rPr lang="it-IT" sz="2000" dirty="0" smtClean="0"/>
              <a:t>degli indicatori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 smtClean="0"/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55711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1330" y="1063177"/>
            <a:ext cx="10752470" cy="455908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 smtClean="0">
                <a:solidFill>
                  <a:srgbClr val="C00000"/>
                </a:solidFill>
              </a:rPr>
              <a:t>L’evoluzione della partecipazione</a:t>
            </a:r>
            <a:endParaRPr lang="it-IT" altLang="it-IT" sz="2800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21</a:t>
            </a:fld>
            <a:endParaRPr lang="it-IT" dirty="0"/>
          </a:p>
        </p:txBody>
      </p:sp>
      <p:graphicFrame>
        <p:nvGraphicFramePr>
          <p:cNvPr id="6" name="Segnaposto contenut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50512495"/>
              </p:ext>
            </p:extLst>
          </p:nvPr>
        </p:nvGraphicFramePr>
        <p:xfrm>
          <a:off x="601330" y="1849533"/>
          <a:ext cx="8851900" cy="422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927100" y="6079351"/>
            <a:ext cx="4538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Istat. Indagine  multiscopo «Aspetti della vita quotidiana». </a:t>
            </a:r>
            <a:endParaRPr lang="it-IT" sz="12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20800" y="1721568"/>
            <a:ext cx="7640970" cy="31263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5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gnika Semibold" charset="0"/>
                <a:cs typeface="Arial" pitchFamily="34" charset="0"/>
              </a:rPr>
              <a:t>Persone che hanno svolto</a:t>
            </a:r>
            <a:r>
              <a:rPr kumimoji="0" lang="it-IT" altLang="it-IT" sz="105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gnika Semibold" charset="0"/>
                <a:cs typeface="Arial" pitchFamily="34" charset="0"/>
              </a:rPr>
              <a:t> attività culturali</a:t>
            </a:r>
            <a:r>
              <a:rPr kumimoji="0" lang="it-IT" sz="105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 Anni1993-2015 </a:t>
            </a: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(valori % su 100 abitanti di 6 anni e più)</a:t>
            </a:r>
            <a:r>
              <a:rPr kumimoji="0" lang="it-IT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it-IT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4452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29748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2900874"/>
              </p:ext>
            </p:extLst>
          </p:nvPr>
        </p:nvGraphicFramePr>
        <p:xfrm>
          <a:off x="293689" y="1652547"/>
          <a:ext cx="5751511" cy="438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2" y="1056268"/>
            <a:ext cx="4891088" cy="526383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 smtClean="0">
                <a:solidFill>
                  <a:srgbClr val="C00000"/>
                </a:solidFill>
              </a:rPr>
              <a:t>Il tasso di inattività culturale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048500" y="5511800"/>
            <a:ext cx="481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itchFamily="34" charset="0"/>
                <a:cs typeface="Arial" pitchFamily="34" charset="0"/>
              </a:rPr>
              <a:t>Fonte: Istat. Indagine  multiscopo «Aspetti della vita quotidiana».</a:t>
            </a:r>
          </a:p>
          <a:p>
            <a:r>
              <a:rPr lang="it-IT" sz="1000" dirty="0" smtClean="0">
                <a:latin typeface="Arial" pitchFamily="34" charset="0"/>
                <a:cs typeface="Arial" pitchFamily="34" charset="0"/>
              </a:rPr>
              <a:t>(a) Percentuale di persone di 6 anni e più che non hanno svolto alcuna attività culturale, non hanno letto nemmeno un libro all’anno e nemmeno un quotidiano a settimana, nei 12 mesi precedenti l’intervista.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744537" y="1675522"/>
            <a:ext cx="4810126" cy="2588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Persone che non hanno svolto le diverse attività culturali. Anni 1993-2015 </a:t>
            </a:r>
            <a:r>
              <a:rPr lang="it-I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(%) </a:t>
            </a:r>
            <a:endParaRPr lang="it-IT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5714699"/>
              </p:ext>
            </p:extLst>
          </p:nvPr>
        </p:nvGraphicFramePr>
        <p:xfrm>
          <a:off x="6613525" y="2032000"/>
          <a:ext cx="5041900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7454900" y="4483100"/>
            <a:ext cx="3898900" cy="40011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i="1" dirty="0" smtClean="0">
                <a:solidFill>
                  <a:srgbClr val="FF0000"/>
                </a:solidFill>
              </a:rPr>
              <a:t>Deficit di partecipazione nelle «aree interne»: Strategia Nazionale Aree Interne (SNAI) Accordi di partenariato 2014-20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7289800" y="1675522"/>
            <a:ext cx="4349751" cy="356477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Persone che non hanno svolto alcuna attività culturale. Anni 1993-2015 </a:t>
            </a:r>
            <a:r>
              <a:rPr lang="it-I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endParaRPr lang="it-IT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28906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2" y="1040324"/>
            <a:ext cx="6021387" cy="420178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 smtClean="0">
                <a:solidFill>
                  <a:srgbClr val="C00000"/>
                </a:solidFill>
              </a:rPr>
              <a:t>I tassi di inattività culturale per età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23</a:t>
            </a:fld>
            <a:endParaRPr lang="it-IT" dirty="0"/>
          </a:p>
        </p:txBody>
      </p:sp>
      <p:graphicFrame>
        <p:nvGraphicFramePr>
          <p:cNvPr id="13" name="Segnaposto contenut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5092441"/>
              </p:ext>
            </p:extLst>
          </p:nvPr>
        </p:nvGraphicFramePr>
        <p:xfrm>
          <a:off x="2590800" y="1460501"/>
          <a:ext cx="7137400" cy="466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755900" y="6120854"/>
            <a:ext cx="7708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Istat. Indagine  multiscopo «Aspetti della vita quotidiana».</a:t>
            </a:r>
          </a:p>
          <a:p>
            <a:r>
              <a:rPr lang="it-IT" sz="1100" dirty="0" smtClean="0"/>
              <a:t>Nota: Percentuale di persone che di 6 anni e più che non hanno svolto alcuna attività culturale o ricreativa nell’anno di riferimento. </a:t>
            </a:r>
            <a:endParaRPr lang="it-IT" sz="1100" dirty="0"/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8868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2" y="1040323"/>
            <a:ext cx="8929688" cy="559877"/>
          </a:xfrm>
        </p:spPr>
        <p:txBody>
          <a:bodyPr lIns="0" tIns="0" rIns="0" bIns="0" anchor="t" anchorCtr="0"/>
          <a:lstStyle/>
          <a:p>
            <a:pPr algn="l"/>
            <a:r>
              <a:rPr lang="it-IT" altLang="it-IT" sz="2800" dirty="0" smtClean="0">
                <a:solidFill>
                  <a:srgbClr val="C00000"/>
                </a:solidFill>
              </a:rPr>
              <a:t>I deserti culturali: un’analisi per generazioni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24</a:t>
            </a:fld>
            <a:endParaRPr lang="it-IT" dirty="0"/>
          </a:p>
        </p:txBody>
      </p:sp>
      <p:graphicFrame>
        <p:nvGraphicFramePr>
          <p:cNvPr id="8" name="Segnaposto contenut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59772647"/>
              </p:ext>
            </p:extLst>
          </p:nvPr>
        </p:nvGraphicFramePr>
        <p:xfrm>
          <a:off x="569912" y="1600200"/>
          <a:ext cx="521242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44349791"/>
              </p:ext>
            </p:extLst>
          </p:nvPr>
        </p:nvGraphicFramePr>
        <p:xfrm>
          <a:off x="6070600" y="1612900"/>
          <a:ext cx="5587999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108699" y="5826081"/>
            <a:ext cx="5549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Istat. Indagine  multiscopo «Aspetti della vita quotidiana».</a:t>
            </a:r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23458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7125" y="1247580"/>
            <a:ext cx="11051474" cy="374743"/>
          </a:xfrm>
        </p:spPr>
        <p:txBody>
          <a:bodyPr lIns="0" tIns="0" rIns="0" bIns="0" anchor="t" anchorCtr="0"/>
          <a:lstStyle/>
          <a:p>
            <a:pPr algn="l"/>
            <a:r>
              <a:rPr lang="it-IT" sz="2000" b="1" dirty="0" smtClean="0">
                <a:cs typeface="Arial" pitchFamily="34" charset="0"/>
              </a:rPr>
              <a:t>Partecipazione </a:t>
            </a:r>
            <a:r>
              <a:rPr lang="it-IT" sz="2000" b="1" dirty="0">
                <a:cs typeface="Arial" pitchFamily="34" charset="0"/>
              </a:rPr>
              <a:t>culturale e </a:t>
            </a:r>
            <a:r>
              <a:rPr lang="it-IT" sz="2000" b="1" dirty="0" smtClean="0">
                <a:cs typeface="Arial" pitchFamily="34" charset="0"/>
              </a:rPr>
              <a:t>Internet. Anni 2005–2013 </a:t>
            </a:r>
            <a:r>
              <a:rPr lang="it-IT" sz="2000" dirty="0" smtClean="0">
                <a:cs typeface="Arial" pitchFamily="34" charset="0"/>
              </a:rPr>
              <a:t>(% di persone </a:t>
            </a:r>
            <a:r>
              <a:rPr lang="it-IT" sz="2000" dirty="0">
                <a:cs typeface="Arial" pitchFamily="34" charset="0"/>
              </a:rPr>
              <a:t>di 25-34 </a:t>
            </a:r>
            <a:r>
              <a:rPr lang="it-IT" sz="2000" dirty="0" smtClean="0">
                <a:cs typeface="Arial" pitchFamily="34" charset="0"/>
              </a:rPr>
              <a:t>anni)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it-IT" sz="2000" b="1" dirty="0">
                <a:latin typeface="Arial" pitchFamily="34" charset="0"/>
                <a:cs typeface="Arial" pitchFamily="34" charset="0"/>
              </a:rPr>
            </a:b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5" y="1622323"/>
            <a:ext cx="77546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244408" y="1895227"/>
            <a:ext cx="640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b="1" dirty="0">
                <a:solidFill>
                  <a:srgbClr val="00FF00"/>
                </a:solidFill>
              </a:rPr>
              <a:t>+1,6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177312" y="3265027"/>
            <a:ext cx="774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b="1" dirty="0">
                <a:solidFill>
                  <a:srgbClr val="00FF00"/>
                </a:solidFill>
              </a:rPr>
              <a:t>+31,4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233106" y="4282826"/>
            <a:ext cx="582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b="1" dirty="0">
                <a:solidFill>
                  <a:srgbClr val="FF0000"/>
                </a:solidFill>
              </a:rPr>
              <a:t>-9,9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177312" y="4869160"/>
            <a:ext cx="710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b="1" dirty="0">
                <a:solidFill>
                  <a:srgbClr val="FF0000"/>
                </a:solidFill>
              </a:rPr>
              <a:t>-23,1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76299" y="6148286"/>
            <a:ext cx="5549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Istat. Indagine  multiscopo «Aspetti della vita quotidiana».</a:t>
            </a:r>
          </a:p>
        </p:txBody>
      </p:sp>
      <p:sp>
        <p:nvSpPr>
          <p:cNvPr id="15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41770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697504" y="1210783"/>
            <a:ext cx="5334996" cy="427517"/>
          </a:xfrm>
        </p:spPr>
        <p:txBody>
          <a:bodyPr lIns="0" tIns="0" rIns="0" bIns="0" anchor="t" anchorCtr="0"/>
          <a:lstStyle/>
          <a:p>
            <a:pPr algn="l"/>
            <a:r>
              <a:rPr lang="it-IT" sz="2800" dirty="0" smtClean="0">
                <a:solidFill>
                  <a:srgbClr val="C00000"/>
                </a:solidFill>
              </a:rPr>
              <a:t>Criticità e sfide aperte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845013" y="1210783"/>
            <a:ext cx="5054600" cy="47180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C00000"/>
                </a:solidFill>
              </a:rPr>
              <a:t>de-materializzazione,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C00000"/>
                </a:solidFill>
              </a:rPr>
              <a:t>dis-intermediazione,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C00000"/>
                </a:solidFill>
              </a:rPr>
              <a:t>de-centralizzazione,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C00000"/>
                </a:solidFill>
              </a:rPr>
              <a:t>de-istituzionalizzazione,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C00000"/>
                </a:solidFill>
              </a:rPr>
              <a:t>estinzione del supporto,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C00000"/>
                </a:solidFill>
              </a:rPr>
              <a:t>trionfo del contenuto,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C00000"/>
                </a:solidFill>
              </a:rPr>
              <a:t>consumo senza acquisto e senza </a:t>
            </a:r>
            <a:r>
              <a:rPr lang="it-IT" sz="1800" dirty="0">
                <a:solidFill>
                  <a:srgbClr val="C00000"/>
                </a:solidFill>
              </a:rPr>
              <a:t>possesso, </a:t>
            </a:r>
            <a:endParaRPr lang="it-IT" sz="18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C00000"/>
                </a:solidFill>
              </a:rPr>
              <a:t>simultaneità delle pratiche.</a:t>
            </a:r>
            <a:r>
              <a:rPr lang="it-IT" sz="1800" dirty="0" smtClean="0"/>
              <a:t> 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Cosa contare? 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Quali sono gli oggetti culturali rilevanti? 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Come si quantifica la frequenza e l’intensità di forme di fruizione continuative, complementari e simultanee?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Quali unità di analisi e di rilevazione</a:t>
            </a:r>
            <a:r>
              <a:rPr lang="it-IT" sz="1800" dirty="0" smtClean="0"/>
              <a:t>?</a:t>
            </a:r>
          </a:p>
          <a:p>
            <a:r>
              <a:rPr lang="it-IT" sz="1800" i="1" dirty="0" smtClean="0"/>
              <a:t>Le nuove forme di espressione culturale </a:t>
            </a:r>
            <a:br>
              <a:rPr lang="it-IT" sz="1800" i="1" dirty="0" smtClean="0"/>
            </a:br>
            <a:r>
              <a:rPr lang="it-IT" sz="1800" i="1" dirty="0" smtClean="0"/>
              <a:t>richiedono armi di misurazione non convenzionali. </a:t>
            </a:r>
            <a:endParaRPr lang="it-IT" sz="1800" dirty="0" smtClean="0">
              <a:solidFill>
                <a:srgbClr val="C0000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697504" y="2693240"/>
            <a:ext cx="5430836" cy="366311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400" i="1" dirty="0">
                <a:latin typeface="+mj-lt"/>
              </a:rPr>
              <a:t>« (…) con le consuete analisi sui consumi e sui consumatori culturali si continuano a confermare valori già noti e di poche variabili come se nulla fosse cambiato da </a:t>
            </a:r>
            <a:r>
              <a:rPr lang="it-IT" sz="1400" i="1" dirty="0" err="1">
                <a:latin typeface="+mj-lt"/>
              </a:rPr>
              <a:t>Bourdieu</a:t>
            </a:r>
            <a:r>
              <a:rPr lang="it-IT" sz="1400" i="1" dirty="0">
                <a:latin typeface="+mj-lt"/>
              </a:rPr>
              <a:t> a oggi, o perlomeno negli ultimi </a:t>
            </a:r>
            <a:r>
              <a:rPr lang="it-IT" sz="1400" i="1" dirty="0" smtClean="0">
                <a:latin typeface="+mj-lt"/>
              </a:rPr>
              <a:t>trent’anni». </a:t>
            </a:r>
          </a:p>
          <a:p>
            <a:pPr algn="l"/>
            <a:r>
              <a:rPr lang="it-IT" sz="1400" i="1" dirty="0" smtClean="0">
                <a:latin typeface="+mj-lt"/>
              </a:rPr>
              <a:t>«Ma </a:t>
            </a:r>
            <a:r>
              <a:rPr lang="it-IT" sz="1400" i="1" dirty="0">
                <a:latin typeface="+mj-lt"/>
              </a:rPr>
              <a:t>se è cambiato l’intero contesto, come riescono i consumatori di cultura, gli spettatori di teatro, di musica e i visitatori dei musei a essere così auto simili nei decenni</a:t>
            </a:r>
            <a:r>
              <a:rPr lang="it-IT" sz="1400" i="1" dirty="0" smtClean="0">
                <a:latin typeface="+mj-lt"/>
              </a:rPr>
              <a:t>?» </a:t>
            </a:r>
          </a:p>
          <a:p>
            <a:pPr algn="l"/>
            <a:r>
              <a:rPr lang="it-IT" sz="1400" i="1" dirty="0" smtClean="0">
                <a:latin typeface="+mj-lt"/>
              </a:rPr>
              <a:t>Magari </a:t>
            </a:r>
            <a:r>
              <a:rPr lang="it-IT" sz="1400" i="1" dirty="0">
                <a:latin typeface="+mj-lt"/>
              </a:rPr>
              <a:t>non è propriamente questa la situazione, ma dato che usiamo modelli di indagine stabili nel tempo per confrontare le serie storiche e ripetiamo sempre lo stesso set di base di domande catturiamo sempre lo stesso frammento di realtà, ovvero quello che si fa filtrare docilmente nelle nostre griglie. </a:t>
            </a:r>
            <a:endParaRPr lang="it-IT" sz="1400" i="1" dirty="0" smtClean="0">
              <a:latin typeface="+mj-lt"/>
            </a:endParaRPr>
          </a:p>
          <a:p>
            <a:pPr algn="l"/>
            <a:r>
              <a:rPr lang="it-IT" sz="1400" i="1" dirty="0" smtClean="0">
                <a:latin typeface="+mj-lt"/>
              </a:rPr>
              <a:t>Ciò </a:t>
            </a:r>
            <a:r>
              <a:rPr lang="it-IT" sz="1400" i="1" dirty="0">
                <a:latin typeface="+mj-lt"/>
              </a:rPr>
              <a:t>equivarrebbe a dire che sappiamo sempre di più, di una sezione via via più ristretta della società, quella più al riparo dalle ondate di cambiamento e di innovazione</a:t>
            </a:r>
            <a:r>
              <a:rPr lang="it-IT" sz="1400" i="1" dirty="0" smtClean="0">
                <a:latin typeface="+mj-lt"/>
              </a:rPr>
              <a:t>». </a:t>
            </a:r>
          </a:p>
          <a:p>
            <a:pPr algn="r"/>
            <a:r>
              <a:rPr lang="it-IT" sz="1400" i="1" dirty="0" smtClean="0">
                <a:latin typeface="+mj-lt"/>
              </a:rPr>
              <a:t>(</a:t>
            </a:r>
            <a:r>
              <a:rPr lang="it-IT" sz="1400" i="1" dirty="0">
                <a:latin typeface="+mj-lt"/>
              </a:rPr>
              <a:t>L. Dal Pozzolo, 2008)</a:t>
            </a:r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601664" y="1885950"/>
            <a:ext cx="5526676" cy="495300"/>
          </a:xfr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Decremento della partecipazione culturale delle nuove generazioni  o nuovi modelli di fruizione culturale?</a:t>
            </a:r>
            <a:endParaRPr lang="it-IT" sz="1800" dirty="0"/>
          </a:p>
        </p:txBody>
      </p:sp>
      <p:pic>
        <p:nvPicPr>
          <p:cNvPr id="3078" name="Picture 6" descr="Risultati immagini per punto interroga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949">
            <a:off x="10998933" y="1440360"/>
            <a:ext cx="709733" cy="1234318"/>
          </a:xfrm>
          <a:prstGeom prst="rect">
            <a:avLst/>
          </a:prstGeom>
          <a:noFill/>
        </p:spPr>
      </p:pic>
      <p:sp>
        <p:nvSpPr>
          <p:cNvPr id="10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5148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9973" y="1790700"/>
            <a:ext cx="10869427" cy="4229100"/>
          </a:xfrm>
        </p:spPr>
        <p:txBody>
          <a:bodyPr lIns="0" tIns="0" rIns="0" bIns="0"/>
          <a:lstStyle/>
          <a:p>
            <a:pPr marL="266700" indent="-266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  <a:buFont typeface="+mj-lt"/>
              <a:buAutoNum type="arabicPeriod"/>
              <a:defRPr/>
            </a:pPr>
            <a:r>
              <a:rPr lang="it-IT" sz="1600" b="1" dirty="0" smtClean="0">
                <a:solidFill>
                  <a:srgbClr val="C00000"/>
                </a:solidFill>
              </a:rPr>
              <a:t>Nuove fonti informative: </a:t>
            </a:r>
            <a:br>
              <a:rPr lang="it-IT" sz="1600" b="1" dirty="0" smtClean="0">
                <a:solidFill>
                  <a:srgbClr val="C00000"/>
                </a:solidFill>
              </a:rPr>
            </a:br>
            <a:r>
              <a:rPr lang="it-IT" sz="1600" dirty="0" smtClean="0"/>
              <a:t>Nuovi dati (</a:t>
            </a:r>
            <a:r>
              <a:rPr lang="it-IT" sz="1600" i="1" dirty="0" smtClean="0"/>
              <a:t>Big</a:t>
            </a:r>
            <a:r>
              <a:rPr lang="it-IT" sz="1600" dirty="0" smtClean="0"/>
              <a:t> </a:t>
            </a:r>
            <a:r>
              <a:rPr lang="it-IT" sz="1600" i="1" dirty="0" smtClean="0"/>
              <a:t>data)</a:t>
            </a:r>
            <a:r>
              <a:rPr lang="it-IT" sz="1600" dirty="0" smtClean="0"/>
              <a:t>, nuovi soggetti, concetti, categorie, parametri di qualità e </a:t>
            </a:r>
            <a:r>
              <a:rPr lang="it-IT" sz="1600" i="1" dirty="0" err="1" smtClean="0"/>
              <a:t>trade</a:t>
            </a:r>
            <a:r>
              <a:rPr lang="it-IT" sz="1600" i="1" dirty="0" smtClean="0"/>
              <a:t> off </a:t>
            </a:r>
            <a:br>
              <a:rPr lang="it-IT" sz="1600" i="1" dirty="0" smtClean="0"/>
            </a:br>
            <a:r>
              <a:rPr lang="it-IT" sz="1600" dirty="0" smtClean="0"/>
              <a:t>(tempestività/rigore scientifico, specificità/esaustività,  neutralità/soggettività, ufficialità /comunicabilità)</a:t>
            </a:r>
          </a:p>
          <a:p>
            <a:pPr marL="266700" indent="-266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  <a:buFont typeface="+mj-lt"/>
              <a:buAutoNum type="arabicPeriod"/>
              <a:defRPr/>
            </a:pPr>
            <a:endParaRPr lang="it-IT" sz="1600" dirty="0" smtClean="0"/>
          </a:p>
          <a:p>
            <a:pPr marL="266700" indent="-266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</a:rPr>
              <a:t>Dimensione qualitativa:</a:t>
            </a:r>
            <a:r>
              <a:rPr lang="it-IT" sz="1600" dirty="0" smtClean="0"/>
              <a:t> </a:t>
            </a:r>
            <a:br>
              <a:rPr lang="it-IT" sz="1600" dirty="0" smtClean="0"/>
            </a:br>
            <a:r>
              <a:rPr lang="it-IT" sz="1600" dirty="0" smtClean="0"/>
              <a:t>Oltre la quantificazione di istituzioni e comportamenti: Qualità della vita, bisogni immateriali, soddisfazione, percezioni</a:t>
            </a:r>
          </a:p>
          <a:p>
            <a:pPr marL="266700" indent="-266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  <a:buFont typeface="+mj-lt"/>
              <a:buAutoNum type="arabicPeriod"/>
            </a:pPr>
            <a:endParaRPr lang="it-IT" sz="1600" dirty="0" smtClean="0"/>
          </a:p>
          <a:p>
            <a:pPr marL="266700" indent="-266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</a:rPr>
              <a:t>Informazione valutativa:  </a:t>
            </a:r>
            <a:r>
              <a:rPr lang="it-IT" sz="1600" dirty="0" smtClean="0"/>
              <a:t>Indicatori compositi e </a:t>
            </a:r>
            <a:r>
              <a:rPr lang="it-IT" sz="1600" i="1" dirty="0" err="1" smtClean="0"/>
              <a:t>dashboard</a:t>
            </a:r>
            <a:r>
              <a:rPr lang="it-IT" sz="1600" dirty="0" smtClean="0"/>
              <a:t> statistici</a:t>
            </a:r>
          </a:p>
          <a:p>
            <a:pPr marL="266700" indent="-266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  <a:buFont typeface="+mj-lt"/>
              <a:buAutoNum type="arabicPeriod"/>
            </a:pPr>
            <a:endParaRPr lang="it-IT" sz="1600" dirty="0" smtClean="0"/>
          </a:p>
          <a:p>
            <a:pPr marL="266700" indent="-266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</a:rPr>
              <a:t>Informazione intersettoriale:  </a:t>
            </a:r>
            <a:r>
              <a:rPr lang="it-IT" sz="1600" dirty="0" smtClean="0"/>
              <a:t>Lettura trasversale, interoperabilità delle fonti, Registri integrati, “Conto satellite della cultura”</a:t>
            </a:r>
          </a:p>
          <a:p>
            <a:pPr marL="266700" indent="-266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  <a:buFont typeface="+mj-lt"/>
              <a:buAutoNum type="arabicPeriod"/>
            </a:pPr>
            <a:endParaRPr lang="it-IT" sz="1600" dirty="0" smtClean="0"/>
          </a:p>
          <a:p>
            <a:pPr marL="266700" indent="-266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</a:rPr>
              <a:t>Informazione territoriale: </a:t>
            </a:r>
          </a:p>
          <a:p>
            <a:pPr marL="266700" indent="-266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</a:pPr>
            <a:r>
              <a:rPr lang="it-IT" sz="1600" dirty="0" smtClean="0"/>
              <a:t>	Informazioni di dettaglio per le politiche locali (produzione e diffusione di dati autorappresentativi, possibilità di aggregazione su maglie territoriali </a:t>
            </a:r>
            <a:r>
              <a:rPr lang="it-IT" sz="1600" i="1" dirty="0" err="1" smtClean="0"/>
              <a:t>customizzate</a:t>
            </a:r>
            <a:r>
              <a:rPr lang="it-IT" sz="1600" dirty="0" smtClean="0"/>
              <a:t>, per micro e macro-aree obiettivo di politiche di sviluppo, </a:t>
            </a:r>
            <a:r>
              <a:rPr lang="it-IT" sz="1600" dirty="0" err="1" smtClean="0"/>
              <a:t>es</a:t>
            </a:r>
            <a:r>
              <a:rPr lang="it-IT" sz="1600" dirty="0" smtClean="0"/>
              <a:t>: Accordo di partenariato 2014-2020)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7744" y="1187502"/>
            <a:ext cx="10512056" cy="425398"/>
          </a:xfrm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rgbClr val="C72A31"/>
                </a:solidFill>
              </a:rPr>
              <a:t>Conclusioni: prospettive e opportunità</a:t>
            </a:r>
            <a:endParaRPr lang="it-IT" altLang="it-IT" sz="2800" dirty="0">
              <a:solidFill>
                <a:srgbClr val="C72A31"/>
              </a:solidFill>
            </a:endParaRP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46330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3069330" y="2298700"/>
            <a:ext cx="6210300" cy="2120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88900">
              <a:defRPr/>
            </a:pPr>
            <a:r>
              <a:rPr lang="it-IT" sz="2800" i="1" dirty="0" smtClean="0">
                <a:latin typeface="Garamond" pitchFamily="18" charset="0"/>
              </a:rPr>
              <a:t>“L’Istituto si augura che (…) gli studiosi, </a:t>
            </a:r>
            <a:br>
              <a:rPr lang="it-IT" sz="2800" i="1" dirty="0" smtClean="0">
                <a:latin typeface="Garamond" pitchFamily="18" charset="0"/>
              </a:rPr>
            </a:br>
            <a:r>
              <a:rPr lang="it-IT" sz="2800" i="1" dirty="0" smtClean="0">
                <a:latin typeface="Garamond" pitchFamily="18" charset="0"/>
              </a:rPr>
              <a:t>tenendo conto delle difficoltà inerenti all’avviamento delle ricerche in campi fin qui inesplorati, vorranno </a:t>
            </a:r>
            <a:r>
              <a:rPr lang="it-IT" sz="2800" i="1" dirty="0" smtClean="0">
                <a:solidFill>
                  <a:srgbClr val="C00000"/>
                </a:solidFill>
                <a:latin typeface="Garamond" pitchFamily="18" charset="0"/>
              </a:rPr>
              <a:t>giudicare benevolmente </a:t>
            </a:r>
            <a:r>
              <a:rPr lang="it-IT" sz="2800" i="1" dirty="0" smtClean="0">
                <a:latin typeface="Garamond" pitchFamily="18" charset="0"/>
              </a:rPr>
              <a:t>questo primo saggio </a:t>
            </a:r>
            <a:br>
              <a:rPr lang="it-IT" sz="2800" i="1" dirty="0" smtClean="0">
                <a:latin typeface="Garamond" pitchFamily="18" charset="0"/>
              </a:rPr>
            </a:br>
            <a:r>
              <a:rPr lang="it-IT" sz="2800" i="1" dirty="0" smtClean="0">
                <a:latin typeface="Garamond" pitchFamily="18" charset="0"/>
              </a:rPr>
              <a:t>e si ripromette di approfondire i singoli argomenti”.</a:t>
            </a:r>
          </a:p>
        </p:txBody>
      </p:sp>
      <p:sp>
        <p:nvSpPr>
          <p:cNvPr id="9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565900" y="4787900"/>
            <a:ext cx="4179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b="1" i="1" dirty="0" smtClean="0">
                <a:solidFill>
                  <a:srgbClr val="C72A31"/>
                </a:solidFill>
                <a:latin typeface="Sylfaen" pitchFamily="18" charset="0"/>
                <a:ea typeface="Signika Semibold" charset="0"/>
                <a:cs typeface="Signika Semibold" charset="0"/>
              </a:rPr>
              <a:t>Grazie</a:t>
            </a:r>
            <a:endParaRPr lang="it-IT" sz="6000" i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1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601663" y="2966345"/>
            <a:ext cx="5659437" cy="28883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sz="2000" i="1" dirty="0" smtClean="0">
                <a:latin typeface="Garamond" pitchFamily="18" charset="0"/>
              </a:rPr>
              <a:t>Eccellenza,</a:t>
            </a:r>
          </a:p>
          <a:p>
            <a:pPr algn="just">
              <a:defRPr/>
            </a:pPr>
            <a:r>
              <a:rPr lang="it-IT" sz="2000" i="1" dirty="0" smtClean="0">
                <a:latin typeface="Garamond" pitchFamily="18" charset="0"/>
              </a:rPr>
              <a:t>La pubblicazione che ho l’onore di presentare ha esposto i risultati della prima indagine quinquennale sulle manifestazioni culturali nel nostro Paese.</a:t>
            </a:r>
          </a:p>
          <a:p>
            <a:pPr algn="just">
              <a:defRPr/>
            </a:pPr>
            <a:r>
              <a:rPr lang="it-IT" sz="2000" i="1" dirty="0" smtClean="0">
                <a:latin typeface="Garamond" pitchFamily="18" charset="0"/>
              </a:rPr>
              <a:t>L’indagine suddetta fu eseguita sulla traccia del programma internazionale proposto da una Commissione mista, costituita dai rappresentanti dell’Istituto Internazionale di Cooperazione Intellettuale e dell’Istituto Internazionale di Statistica e raccomandato dalla Società delle Nazioni agli Stati aderenti.</a:t>
            </a:r>
            <a:endParaRPr lang="it-IT" sz="2000" dirty="0" smtClean="0"/>
          </a:p>
          <a:p>
            <a:pPr algn="just">
              <a:defRPr/>
            </a:pPr>
            <a:endParaRPr lang="it-IT" sz="2000" dirty="0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601664" y="1135198"/>
            <a:ext cx="2340665" cy="60490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dirty="0" smtClean="0">
                <a:solidFill>
                  <a:srgbClr val="C72A31"/>
                </a:solidFill>
                <a:latin typeface="+mj-lt"/>
                <a:ea typeface="Signika Semibold" charset="0"/>
                <a:cs typeface="Signika Semibold" charset="0"/>
              </a:rPr>
              <a:t>Le origini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72A31"/>
              </a:solidFill>
              <a:effectLst/>
              <a:uLnTx/>
              <a:uFillTx/>
              <a:latin typeface="+mj-lt"/>
              <a:ea typeface="Signika Semibold" charset="0"/>
              <a:cs typeface="Signika Semibold" charset="0"/>
            </a:endParaRPr>
          </a:p>
        </p:txBody>
      </p:sp>
      <p:sp>
        <p:nvSpPr>
          <p:cNvPr id="25" name="Sottotitolo 2"/>
          <p:cNvSpPr txBox="1">
            <a:spLocks/>
          </p:cNvSpPr>
          <p:nvPr/>
        </p:nvSpPr>
        <p:spPr>
          <a:xfrm>
            <a:off x="597718" y="1917291"/>
            <a:ext cx="5663382" cy="88555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500" dirty="0" smtClean="0"/>
              <a:t>1933 – Annali di statistica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500" dirty="0" smtClean="0"/>
              <a:t>Statistica di alcune manifestazioni culturali italiane nel periodo 1926-30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500" dirty="0" smtClean="0"/>
              <a:t>Istituto Centrale di statistica del Regno d’Italia</a:t>
            </a:r>
          </a:p>
          <a:p>
            <a:pPr algn="r">
              <a:defRPr/>
            </a:pPr>
            <a:endParaRPr lang="it-IT" sz="1500" dirty="0" smtClean="0"/>
          </a:p>
          <a:p>
            <a:pPr algn="r">
              <a:defRPr/>
            </a:pPr>
            <a:endParaRPr lang="it-IT" sz="1500" dirty="0"/>
          </a:p>
        </p:txBody>
      </p:sp>
      <p:sp>
        <p:nvSpPr>
          <p:cNvPr id="26" name="Sottotitolo 2"/>
          <p:cNvSpPr txBox="1">
            <a:spLocks/>
          </p:cNvSpPr>
          <p:nvPr/>
        </p:nvSpPr>
        <p:spPr>
          <a:xfrm>
            <a:off x="7226301" y="1135198"/>
            <a:ext cx="3924300" cy="52211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it-IT" sz="1600" dirty="0" smtClean="0"/>
          </a:p>
          <a:p>
            <a:pPr>
              <a:defRPr/>
            </a:pPr>
            <a:r>
              <a:rPr lang="it-IT" sz="1600" b="1" dirty="0" smtClean="0">
                <a:solidFill>
                  <a:srgbClr val="C00000"/>
                </a:solidFill>
              </a:rPr>
              <a:t>Il “programma internazionale”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Istituzioni scolastiche e scientifiche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Musei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Biblioteche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Archivi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Monumenti </a:t>
            </a:r>
            <a:r>
              <a:rPr lang="it-IT" sz="1600" dirty="0" err="1" smtClean="0"/>
              <a:t>storico-artistici</a:t>
            </a:r>
            <a:endParaRPr lang="it-IT" sz="1600" dirty="0" smtClean="0"/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Produzione libraria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Teatro e spettacolo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Concerti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Cinematografo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 Radiofonia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 Movimenti intellettuali e artistici 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 Invenzioni</a:t>
            </a:r>
          </a:p>
          <a:p>
            <a:pPr marL="88900" indent="354013" algn="just">
              <a:buFont typeface="+mj-lt"/>
              <a:buAutoNum type="arabicPeriod"/>
              <a:defRPr/>
            </a:pPr>
            <a:r>
              <a:rPr lang="it-IT" sz="1600" dirty="0" smtClean="0"/>
              <a:t> Professioni liberali, aziende e industrie</a:t>
            </a:r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5571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601664" y="1130300"/>
            <a:ext cx="5572817" cy="100551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dirty="0" smtClean="0">
                <a:solidFill>
                  <a:srgbClr val="C72A31"/>
                </a:solidFill>
                <a:latin typeface="Signika Semibold" charset="0"/>
                <a:ea typeface="Signika Semibold" charset="0"/>
                <a:cs typeface="Signika Semibold" charset="0"/>
              </a:rPr>
              <a:t>L’insostenibile leggerezza della cultura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72A31"/>
              </a:solidFill>
              <a:effectLst/>
              <a:uLnTx/>
              <a:uFillTx/>
              <a:latin typeface="Signika Semibold" charset="0"/>
              <a:ea typeface="Signika Semibold" charset="0"/>
              <a:cs typeface="Signika Semibold" charset="0"/>
            </a:endParaRPr>
          </a:p>
        </p:txBody>
      </p:sp>
      <p:sp>
        <p:nvSpPr>
          <p:cNvPr id="26" name="Sottotitolo 2"/>
          <p:cNvSpPr txBox="1">
            <a:spLocks/>
          </p:cNvSpPr>
          <p:nvPr/>
        </p:nvSpPr>
        <p:spPr>
          <a:xfrm>
            <a:off x="601664" y="2135817"/>
            <a:ext cx="6904036" cy="3655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>
              <a:defRPr/>
            </a:pPr>
            <a:r>
              <a:rPr lang="it-IT" sz="2000" dirty="0" smtClean="0">
                <a:latin typeface="Garamond" pitchFamily="18" charset="0"/>
              </a:rPr>
              <a:t>“</a:t>
            </a:r>
            <a:r>
              <a:rPr lang="it-IT" sz="2000" i="1" dirty="0" smtClean="0">
                <a:latin typeface="Garamond" pitchFamily="18" charset="0"/>
              </a:rPr>
              <a:t>Gli argomenti previsti nel programma internazionale non poterono in questa prima indagine essere svolti perché non fu possibile di raccogliere elementi completi”. </a:t>
            </a:r>
          </a:p>
          <a:p>
            <a:pPr marL="72000" algn="l">
              <a:defRPr/>
            </a:pPr>
            <a:r>
              <a:rPr lang="it-IT" sz="2000" i="1" dirty="0" smtClean="0">
                <a:latin typeface="Garamond" pitchFamily="18" charset="0"/>
              </a:rPr>
              <a:t>D’altronde, il programma internazionale era forse </a:t>
            </a:r>
            <a:r>
              <a:rPr lang="it-IT" sz="2000" i="1" dirty="0" smtClean="0">
                <a:solidFill>
                  <a:srgbClr val="C00000"/>
                </a:solidFill>
                <a:latin typeface="Garamond" pitchFamily="18" charset="0"/>
              </a:rPr>
              <a:t>troppo vasto e particolareggiato</a:t>
            </a:r>
            <a:r>
              <a:rPr lang="it-IT" sz="2000" i="1" dirty="0" smtClean="0">
                <a:latin typeface="Garamond" pitchFamily="18" charset="0"/>
              </a:rPr>
              <a:t> e la stessa Commissione Mista, nel dichiarare che aveva inteso di tracciare solo un quadro generale ed uniforme delle ricerche, una specie di </a:t>
            </a:r>
            <a:r>
              <a:rPr lang="it-IT" sz="2000" i="1" dirty="0" smtClean="0">
                <a:solidFill>
                  <a:srgbClr val="C00000"/>
                </a:solidFill>
                <a:latin typeface="Garamond" pitchFamily="18" charset="0"/>
              </a:rPr>
              <a:t>programma massimo</a:t>
            </a:r>
            <a:r>
              <a:rPr lang="it-IT" sz="2000" i="1" dirty="0" smtClean="0">
                <a:latin typeface="Garamond" pitchFamily="18" charset="0"/>
              </a:rPr>
              <a:t>, aveva previsto che, almeno da principio, non tutti gli Stati avrebbero potuto svolgerlo</a:t>
            </a:r>
            <a:r>
              <a:rPr lang="it-IT" sz="2000" dirty="0" smtClean="0">
                <a:latin typeface="Garamond" pitchFamily="18" charset="0"/>
              </a:rPr>
              <a:t>”.</a:t>
            </a:r>
          </a:p>
          <a:p>
            <a:pPr marL="72000" algn="l">
              <a:defRPr/>
            </a:pPr>
            <a:r>
              <a:rPr lang="it-IT" sz="2000" dirty="0" smtClean="0">
                <a:latin typeface="Garamond" pitchFamily="18" charset="0"/>
              </a:rPr>
              <a:t>“</a:t>
            </a:r>
            <a:r>
              <a:rPr lang="it-IT" sz="2000" i="1" dirty="0" smtClean="0">
                <a:latin typeface="Garamond" pitchFamily="18" charset="0"/>
              </a:rPr>
              <a:t>La raccolta dei dati (…) ha presentato speciali difficoltà sia perché si trattava di raccogliere elementi su fenomeni mai rilevati in passato (…) </a:t>
            </a:r>
            <a:br>
              <a:rPr lang="it-IT" sz="2000" i="1" dirty="0" smtClean="0">
                <a:latin typeface="Garamond" pitchFamily="18" charset="0"/>
              </a:rPr>
            </a:br>
            <a:r>
              <a:rPr lang="it-IT" sz="2000" i="1" dirty="0" smtClean="0">
                <a:latin typeface="Garamond" pitchFamily="18" charset="0"/>
              </a:rPr>
              <a:t>sia perché alcune tra </a:t>
            </a:r>
            <a:r>
              <a:rPr lang="it-IT" sz="2000" i="1" dirty="0" smtClean="0">
                <a:solidFill>
                  <a:srgbClr val="C00000"/>
                </a:solidFill>
                <a:latin typeface="Garamond" pitchFamily="18" charset="0"/>
              </a:rPr>
              <a:t>le manifestazioni culturali considerate male si prestano</a:t>
            </a:r>
            <a:r>
              <a:rPr lang="it-IT" sz="20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it-IT" sz="2000" i="1" dirty="0" smtClean="0">
                <a:solidFill>
                  <a:srgbClr val="C00000"/>
                </a:solidFill>
                <a:latin typeface="Garamond" pitchFamily="18" charset="0"/>
              </a:rPr>
              <a:t>ad una rilevazione statistica</a:t>
            </a:r>
            <a:r>
              <a:rPr lang="it-IT" sz="2000" dirty="0" smtClean="0">
                <a:latin typeface="Garamond" pitchFamily="18" charset="0"/>
              </a:rPr>
              <a:t>”.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27" name="Sottotitolo 2"/>
          <p:cNvSpPr txBox="1">
            <a:spLocks/>
          </p:cNvSpPr>
          <p:nvPr/>
        </p:nvSpPr>
        <p:spPr>
          <a:xfrm>
            <a:off x="8013699" y="2135817"/>
            <a:ext cx="3746501" cy="312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sz="1800" dirty="0" smtClean="0">
                <a:latin typeface="Garamond" pitchFamily="18" charset="0"/>
              </a:rPr>
              <a:t>“</a:t>
            </a:r>
            <a:r>
              <a:rPr lang="it-IT" sz="1800" i="1" dirty="0" smtClean="0">
                <a:latin typeface="Garamond" pitchFamily="18" charset="0"/>
              </a:rPr>
              <a:t>Molte difficoltà si poterono superare </a:t>
            </a:r>
            <a:br>
              <a:rPr lang="it-IT" sz="1800" i="1" dirty="0" smtClean="0">
                <a:latin typeface="Garamond" pitchFamily="18" charset="0"/>
              </a:rPr>
            </a:br>
            <a:r>
              <a:rPr lang="it-IT" sz="1800" i="1" dirty="0" smtClean="0">
                <a:latin typeface="Garamond" pitchFamily="18" charset="0"/>
              </a:rPr>
              <a:t>grazie alla </a:t>
            </a:r>
            <a:r>
              <a:rPr lang="it-IT" sz="1800" i="1" dirty="0" smtClean="0">
                <a:solidFill>
                  <a:srgbClr val="C00000"/>
                </a:solidFill>
                <a:latin typeface="Garamond" pitchFamily="18" charset="0"/>
              </a:rPr>
              <a:t>collaborazione</a:t>
            </a:r>
            <a:r>
              <a:rPr lang="it-IT" sz="1800" i="1" dirty="0" smtClean="0">
                <a:latin typeface="Garamond" pitchFamily="18" charset="0"/>
              </a:rPr>
              <a:t> data all’Istituto </a:t>
            </a:r>
          </a:p>
          <a:p>
            <a:pPr algn="l">
              <a:defRPr/>
            </a:pPr>
            <a:r>
              <a:rPr lang="it-IT" sz="1800" i="1" dirty="0" smtClean="0">
                <a:latin typeface="Garamond" pitchFamily="18" charset="0"/>
              </a:rPr>
              <a:t>dal Ministero dell’Educazione</a:t>
            </a:r>
          </a:p>
          <a:p>
            <a:pPr algn="l">
              <a:defRPr/>
            </a:pPr>
            <a:r>
              <a:rPr lang="it-IT" sz="1800" i="1" dirty="0" smtClean="0">
                <a:latin typeface="Garamond" pitchFamily="18" charset="0"/>
              </a:rPr>
              <a:t>dell’Interno (biblioteche e musei)</a:t>
            </a:r>
          </a:p>
          <a:p>
            <a:pPr algn="l">
              <a:defRPr/>
            </a:pPr>
            <a:r>
              <a:rPr lang="it-IT" sz="1800" i="1" dirty="0" smtClean="0">
                <a:latin typeface="Garamond" pitchFamily="18" charset="0"/>
              </a:rPr>
              <a:t>della Giustizia (archivi notarili)</a:t>
            </a:r>
          </a:p>
          <a:p>
            <a:pPr algn="l">
              <a:defRPr/>
            </a:pPr>
            <a:r>
              <a:rPr lang="it-IT" sz="1800" i="1" dirty="0" smtClean="0">
                <a:latin typeface="Garamond" pitchFamily="18" charset="0"/>
              </a:rPr>
              <a:t>delle Corporazioni (proprietà intellettuale)</a:t>
            </a:r>
          </a:p>
          <a:p>
            <a:pPr algn="l">
              <a:defRPr/>
            </a:pPr>
            <a:r>
              <a:rPr lang="it-IT" sz="1800" i="1" dirty="0" smtClean="0">
                <a:latin typeface="Garamond" pitchFamily="18" charset="0"/>
              </a:rPr>
              <a:t>della Società Autori e Editori (cinematografia) </a:t>
            </a:r>
          </a:p>
          <a:p>
            <a:pPr algn="l">
              <a:defRPr/>
            </a:pPr>
            <a:r>
              <a:rPr lang="it-IT" sz="1800" i="1" dirty="0" smtClean="0">
                <a:latin typeface="Garamond" pitchFamily="18" charset="0"/>
              </a:rPr>
              <a:t>e dall’Ente Italiano per le Audizioni Radiofoniche (radiofonia)”</a:t>
            </a:r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5571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601663" y="1104900"/>
            <a:ext cx="5572817" cy="100551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dirty="0" smtClean="0">
                <a:solidFill>
                  <a:srgbClr val="C72A31"/>
                </a:solidFill>
                <a:latin typeface="+mj-lt"/>
                <a:ea typeface="Signika Semibold" charset="0"/>
                <a:cs typeface="Signika Semibold" charset="0"/>
              </a:rPr>
              <a:t>L’insostenibile leggerezza delle statistiche culturali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72A31"/>
              </a:solidFill>
              <a:effectLst/>
              <a:uLnTx/>
              <a:uFillTx/>
              <a:latin typeface="+mj-lt"/>
              <a:ea typeface="Signika Semibold" charset="0"/>
              <a:cs typeface="Signika Semibold" charset="0"/>
            </a:endParaRPr>
          </a:p>
        </p:txBody>
      </p:sp>
      <p:sp>
        <p:nvSpPr>
          <p:cNvPr id="28" name="Sottotitolo 2"/>
          <p:cNvSpPr txBox="1">
            <a:spLocks/>
          </p:cNvSpPr>
          <p:nvPr/>
        </p:nvSpPr>
        <p:spPr>
          <a:xfrm>
            <a:off x="697503" y="2743200"/>
            <a:ext cx="4725397" cy="248934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t-IT" dirty="0" smtClean="0"/>
              <a:t> Vastità, eterogeneità, dinamicità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t-IT" dirty="0" smtClean="0"/>
              <a:t> Perimetrazione  e codifica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t-IT" dirty="0" smtClean="0"/>
              <a:t> Frame-work  internazionale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t-IT" dirty="0" smtClean="0"/>
              <a:t> Rete inter-istituzionale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t-IT" dirty="0" smtClean="0"/>
              <a:t> Pluralità delle fonti  </a:t>
            </a:r>
            <a:r>
              <a:rPr lang="it-IT" dirty="0" err="1" smtClean="0">
                <a:solidFill>
                  <a:srgbClr val="C72A31"/>
                </a:solidFill>
              </a:rPr>
              <a:t>……………</a:t>
            </a:r>
            <a:r>
              <a:rPr lang="it-IT" dirty="0" smtClean="0">
                <a:solidFill>
                  <a:srgbClr val="C72A31"/>
                </a:solidFill>
              </a:rPr>
              <a:t>.</a:t>
            </a:r>
          </a:p>
        </p:txBody>
      </p:sp>
      <p:sp>
        <p:nvSpPr>
          <p:cNvPr id="7" name="Parentesi graffa aperta 6"/>
          <p:cNvSpPr/>
          <p:nvPr/>
        </p:nvSpPr>
        <p:spPr>
          <a:xfrm>
            <a:off x="4806950" y="3839508"/>
            <a:ext cx="647700" cy="1938992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454650" y="4020284"/>
            <a:ext cx="6369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</a:rPr>
              <a:t>Indagini dirette </a:t>
            </a:r>
            <a:r>
              <a:rPr lang="it-IT" sz="2000" dirty="0" smtClean="0"/>
              <a:t>sulle principali istituzioni culturali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</a:rPr>
              <a:t>Indagini indirette </a:t>
            </a:r>
            <a:r>
              <a:rPr lang="it-IT" sz="2000" dirty="0" smtClean="0"/>
              <a:t>a carattere trasversale </a:t>
            </a:r>
            <a:br>
              <a:rPr lang="it-IT" sz="2000" dirty="0" smtClean="0"/>
            </a:br>
            <a:r>
              <a:rPr lang="it-IT" sz="2000" dirty="0" smtClean="0"/>
              <a:t>(censimenti, occupazione, consumi, imprese, </a:t>
            </a:r>
            <a:r>
              <a:rPr lang="it-IT" sz="2000" dirty="0" err="1" smtClean="0"/>
              <a:t>prezzi…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55711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1664" y="1563329"/>
            <a:ext cx="11437936" cy="4793021"/>
          </a:xfrm>
        </p:spPr>
        <p:txBody>
          <a:bodyPr lIns="0" tIns="0" rIns="0" bIns="0"/>
          <a:lstStyle/>
          <a:p>
            <a:pPr marL="266700" indent="-266700" algn="l">
              <a:buClr>
                <a:srgbClr val="DA304A"/>
              </a:buClr>
              <a:buSzPct val="160000"/>
              <a:defRPr/>
            </a:pPr>
            <a:r>
              <a:rPr lang="it-IT" sz="1800" b="1" dirty="0" smtClean="0"/>
              <a:t>1921-1936 </a:t>
            </a:r>
            <a:r>
              <a:rPr lang="it-IT" sz="1800" dirty="0" smtClean="0"/>
              <a:t>Un “non settore”. Contesto economico e produttivo di appartenenza più che i contenuti dell’attività:</a:t>
            </a:r>
          </a:p>
          <a:p>
            <a:pPr marL="355600" indent="-177800" algn="l">
              <a:buClr>
                <a:srgbClr val="DA304A"/>
              </a:buClr>
              <a:buSzPct val="130000"/>
              <a:buFont typeface="Wingdings" pitchFamily="2" charset="2"/>
              <a:buChar char="§"/>
              <a:defRPr/>
            </a:pPr>
            <a:r>
              <a:rPr lang="it-IT" sz="1800" dirty="0" smtClean="0"/>
              <a:t>“</a:t>
            </a:r>
            <a:r>
              <a:rPr lang="it-IT" sz="1800" b="1" i="1" dirty="0" smtClean="0">
                <a:solidFill>
                  <a:srgbClr val="C00000"/>
                </a:solidFill>
              </a:rPr>
              <a:t>Professioni liberali</a:t>
            </a:r>
            <a:r>
              <a:rPr lang="it-IT" sz="1800" dirty="0" smtClean="0"/>
              <a:t>”   </a:t>
            </a:r>
            <a:r>
              <a:rPr lang="it-IT" sz="1800" dirty="0" smtClean="0">
                <a:sym typeface="Wingdings" pitchFamily="2" charset="2"/>
              </a:rPr>
              <a:t>  </a:t>
            </a:r>
            <a:r>
              <a:rPr lang="it-IT" sz="1800" dirty="0" smtClean="0"/>
              <a:t>Indipendenza e autonomia della condizione lavorativa</a:t>
            </a:r>
          </a:p>
          <a:p>
            <a:pPr marL="355600" indent="-177800" algn="l">
              <a:buClr>
                <a:srgbClr val="DA304A"/>
              </a:buClr>
              <a:buSzPct val="130000"/>
              <a:buFont typeface="Wingdings" pitchFamily="2" charset="2"/>
              <a:buChar char="§"/>
              <a:defRPr/>
            </a:pPr>
            <a:r>
              <a:rPr lang="it-IT" sz="1800" dirty="0" smtClean="0"/>
              <a:t>“</a:t>
            </a:r>
            <a:r>
              <a:rPr lang="it-IT" sz="1800" b="1" i="1" dirty="0" smtClean="0">
                <a:solidFill>
                  <a:srgbClr val="C00000"/>
                </a:solidFill>
              </a:rPr>
              <a:t>Arti belle</a:t>
            </a:r>
            <a:r>
              <a:rPr lang="it-IT" sz="1800" dirty="0" smtClean="0"/>
              <a:t>”   </a:t>
            </a:r>
            <a:r>
              <a:rPr lang="it-IT" sz="1800" dirty="0" smtClean="0">
                <a:sym typeface="Wingdings" pitchFamily="2" charset="2"/>
              </a:rPr>
              <a:t>                   </a:t>
            </a:r>
            <a:r>
              <a:rPr lang="it-IT" sz="1800" dirty="0" smtClean="0"/>
              <a:t>Contenuto artistico e intellettuale  </a:t>
            </a:r>
            <a:br>
              <a:rPr lang="it-IT" sz="1800" dirty="0" smtClean="0"/>
            </a:br>
            <a:r>
              <a:rPr lang="it-IT" sz="1800" dirty="0" smtClean="0"/>
              <a:t>                                              </a:t>
            </a:r>
            <a:r>
              <a:rPr lang="it-IT" sz="1800" i="1" dirty="0" smtClean="0"/>
              <a:t>(nel Censimento del ‘36 da “attività artistiche” si specifica</a:t>
            </a:r>
            <a:r>
              <a:rPr lang="it-IT" sz="1800" dirty="0" smtClean="0"/>
              <a:t> “</a:t>
            </a:r>
            <a:r>
              <a:rPr lang="it-IT" sz="1800" i="1" dirty="0" smtClean="0"/>
              <a:t>sono esclusi i lavori industriali</a:t>
            </a:r>
            <a:r>
              <a:rPr lang="it-IT" sz="1800" dirty="0" smtClean="0"/>
              <a:t>”)</a:t>
            </a:r>
          </a:p>
          <a:p>
            <a:pPr marL="355600" indent="-177800" algn="l">
              <a:buClr>
                <a:srgbClr val="DA304A"/>
              </a:buClr>
              <a:buSzPct val="130000"/>
              <a:buFont typeface="Wingdings" pitchFamily="2" charset="2"/>
              <a:buChar char="§"/>
              <a:defRPr/>
            </a:pPr>
            <a:r>
              <a:rPr lang="it-IT" sz="1800" b="1" i="1" dirty="0" smtClean="0">
                <a:solidFill>
                  <a:srgbClr val="C00000"/>
                </a:solidFill>
              </a:rPr>
              <a:t>In coda alla gerarchia </a:t>
            </a:r>
            <a:r>
              <a:rPr lang="it-IT" sz="1800" dirty="0" smtClean="0">
                <a:sym typeface="Wingdings" pitchFamily="2" charset="2"/>
              </a:rPr>
              <a:t>   </a:t>
            </a:r>
            <a:r>
              <a:rPr lang="it-IT" sz="1800" dirty="0" smtClean="0"/>
              <a:t>Produttività e status sociale modesti</a:t>
            </a:r>
          </a:p>
          <a:p>
            <a:pPr marL="2870200" algn="l">
              <a:lnSpc>
                <a:spcPct val="100000"/>
              </a:lnSpc>
              <a:spcBef>
                <a:spcPts val="0"/>
              </a:spcBef>
              <a:buClr>
                <a:srgbClr val="DA304A"/>
              </a:buClr>
              <a:buSzPct val="130000"/>
              <a:defRPr/>
            </a:pPr>
            <a:r>
              <a:rPr lang="it-IT" sz="1800" i="1" dirty="0" smtClean="0"/>
              <a:t>(</a:t>
            </a:r>
            <a:r>
              <a:rPr lang="it-IT" sz="1800" dirty="0" smtClean="0"/>
              <a:t>accanto a</a:t>
            </a:r>
            <a:r>
              <a:rPr lang="it-IT" sz="1800" i="1" dirty="0" smtClean="0"/>
              <a:t> “preti, scienziati, scrivani, maestri, </a:t>
            </a:r>
            <a:r>
              <a:rPr lang="it-IT" sz="1800" i="1" dirty="0" err="1" smtClean="0"/>
              <a:t>giuocatori</a:t>
            </a:r>
            <a:r>
              <a:rPr lang="it-IT" sz="1800" i="1" dirty="0" smtClean="0"/>
              <a:t> di pallone, </a:t>
            </a:r>
            <a:r>
              <a:rPr lang="it-IT" sz="1800" i="1" dirty="0" err="1" smtClean="0"/>
              <a:t>tramagnini</a:t>
            </a:r>
            <a:r>
              <a:rPr lang="it-IT" sz="1800" i="1" dirty="0" smtClean="0"/>
              <a:t>, </a:t>
            </a:r>
            <a:r>
              <a:rPr lang="it-IT" sz="1800" i="1" dirty="0" err="1" smtClean="0"/>
              <a:t>trovaroba</a:t>
            </a:r>
            <a:r>
              <a:rPr lang="it-IT" sz="1800" i="1" dirty="0" smtClean="0"/>
              <a:t>, buttafuori, levatrici </a:t>
            </a:r>
            <a:r>
              <a:rPr lang="it-IT" sz="1800" dirty="0" smtClean="0"/>
              <a:t>e </a:t>
            </a:r>
            <a:r>
              <a:rPr lang="it-IT" sz="1800" i="1" dirty="0" smtClean="0"/>
              <a:t>ciarlatani”; </a:t>
            </a:r>
            <a:r>
              <a:rPr lang="it-IT" sz="1800" dirty="0" smtClean="0"/>
              <a:t>precede le categorie improduttive </a:t>
            </a:r>
            <a:r>
              <a:rPr lang="it-IT" sz="1800" i="1" dirty="0" smtClean="0"/>
              <a:t>“capitalisti, agiati, redditieri, benestanti, pensionati, studenti, seminaristi, collegiali, persone senza professione, invalidi, disoccupati, ricoverati, detenuti, mendicanti e prostitute”)</a:t>
            </a:r>
            <a:r>
              <a:rPr lang="it-IT" sz="1800" dirty="0" smtClean="0"/>
              <a:t>.</a:t>
            </a:r>
          </a:p>
          <a:p>
            <a:pPr marL="533400" indent="-533400" algn="l">
              <a:buClr>
                <a:srgbClr val="DA304A"/>
              </a:buClr>
              <a:buSzPct val="160000"/>
              <a:defRPr/>
            </a:pPr>
            <a:r>
              <a:rPr lang="it-IT" sz="1800" b="1" dirty="0" smtClean="0"/>
              <a:t>1951</a:t>
            </a:r>
            <a:r>
              <a:rPr lang="it-IT" sz="1600" dirty="0" smtClean="0"/>
              <a:t> 	Nuove professioni ma insieme a quelle artistiche: “</a:t>
            </a:r>
            <a:r>
              <a:rPr lang="it-IT" sz="1600" i="1" dirty="0" smtClean="0">
                <a:solidFill>
                  <a:srgbClr val="C00000"/>
                </a:solidFill>
              </a:rPr>
              <a:t>Professioni inerenti all’esercizio di attività letterarie, pubblicistiche e artistiche</a:t>
            </a:r>
            <a:r>
              <a:rPr lang="it-IT" sz="1600" dirty="0" smtClean="0"/>
              <a:t>”.</a:t>
            </a:r>
          </a:p>
          <a:p>
            <a:pPr marL="533400" indent="-533400" algn="l">
              <a:buClr>
                <a:srgbClr val="DA304A"/>
              </a:buClr>
              <a:buSzPct val="160000"/>
              <a:defRPr/>
            </a:pPr>
            <a:r>
              <a:rPr lang="it-IT" sz="1800" b="1" dirty="0" smtClean="0"/>
              <a:t>1991</a:t>
            </a:r>
            <a:r>
              <a:rPr lang="it-IT" sz="1600" dirty="0" smtClean="0"/>
              <a:t> 	Scompare il concetto di </a:t>
            </a:r>
            <a:r>
              <a:rPr lang="it-IT" sz="1600" i="1" dirty="0" smtClean="0"/>
              <a:t>professioni liberali. </a:t>
            </a:r>
            <a:r>
              <a:rPr lang="it-IT" sz="1600" dirty="0" smtClean="0"/>
              <a:t>Si affermano il contenuto del lavoro, </a:t>
            </a:r>
            <a:r>
              <a:rPr lang="it-IT" sz="1600" dirty="0" smtClean="0">
                <a:solidFill>
                  <a:srgbClr val="C00000"/>
                </a:solidFill>
              </a:rPr>
              <a:t>conoscenze </a:t>
            </a:r>
            <a:r>
              <a:rPr lang="it-IT" sz="1600" dirty="0" smtClean="0"/>
              <a:t>e </a:t>
            </a:r>
            <a:r>
              <a:rPr lang="it-IT" sz="1600" dirty="0" smtClean="0">
                <a:solidFill>
                  <a:srgbClr val="C00000"/>
                </a:solidFill>
              </a:rPr>
              <a:t>competenze.</a:t>
            </a:r>
            <a:r>
              <a:rPr lang="it-IT" sz="1600" dirty="0" smtClean="0"/>
              <a:t> La specializzazione dei diversi ambiti disciplinari è istituzionalizzata e codificata: compare “</a:t>
            </a:r>
            <a:r>
              <a:rPr lang="it-IT" sz="1600" i="1" dirty="0" smtClean="0">
                <a:solidFill>
                  <a:srgbClr val="C00000"/>
                </a:solidFill>
              </a:rPr>
              <a:t>Professioni intellettuali, scientifiche e di elevata specializzazione</a:t>
            </a:r>
            <a:r>
              <a:rPr lang="it-IT" sz="1600" dirty="0" smtClean="0"/>
              <a:t>”, in cui rientrano: “</a:t>
            </a:r>
            <a:r>
              <a:rPr lang="it-IT" sz="1600" i="1" dirty="0" smtClean="0"/>
              <a:t>Specialisti in scienze dell'uomo</a:t>
            </a:r>
            <a:r>
              <a:rPr lang="it-IT" sz="1600" dirty="0" smtClean="0"/>
              <a:t>”,</a:t>
            </a:r>
            <a:r>
              <a:rPr lang="it-IT" sz="1600" i="1" dirty="0" smtClean="0"/>
              <a:t> </a:t>
            </a:r>
            <a:r>
              <a:rPr lang="it-IT" sz="1600" dirty="0" smtClean="0"/>
              <a:t>“</a:t>
            </a:r>
            <a:r>
              <a:rPr lang="it-IT" sz="1600" i="1" dirty="0" smtClean="0"/>
              <a:t>in discipline </a:t>
            </a:r>
            <a:r>
              <a:rPr lang="it-IT" sz="1600" i="1" dirty="0" err="1" smtClean="0"/>
              <a:t>linguistico-letterarie</a:t>
            </a:r>
            <a:r>
              <a:rPr lang="it-IT" sz="1600" dirty="0" smtClean="0"/>
              <a:t>”, “</a:t>
            </a:r>
            <a:r>
              <a:rPr lang="it-IT" sz="1600" i="1" dirty="0" err="1" smtClean="0"/>
              <a:t>artistico-figurative</a:t>
            </a:r>
            <a:r>
              <a:rPr lang="it-IT" sz="1600" dirty="0" smtClean="0"/>
              <a:t>”, “</a:t>
            </a:r>
            <a:r>
              <a:rPr lang="it-IT" sz="1600" i="1" dirty="0" err="1" smtClean="0"/>
              <a:t>artistico-espressive</a:t>
            </a:r>
            <a:r>
              <a:rPr lang="it-IT" sz="1600" dirty="0" smtClean="0"/>
              <a:t>”… </a:t>
            </a:r>
          </a:p>
          <a:p>
            <a:pPr marL="533400" indent="-533400" algn="l">
              <a:buClr>
                <a:srgbClr val="DA304A"/>
              </a:buClr>
              <a:buSzPct val="160000"/>
              <a:defRPr/>
            </a:pPr>
            <a:r>
              <a:rPr lang="it-IT" sz="1800" b="1" dirty="0" smtClean="0"/>
              <a:t>2011</a:t>
            </a:r>
            <a:r>
              <a:rPr lang="it-IT" sz="1600" b="1" dirty="0" smtClean="0"/>
              <a:t>	</a:t>
            </a:r>
            <a:r>
              <a:rPr lang="it-IT" sz="1600" dirty="0" smtClean="0"/>
              <a:t>Nuova ibridazione. Accanto a nuove figure legate alle nuove e </a:t>
            </a:r>
            <a:r>
              <a:rPr lang="it-IT" sz="1600" dirty="0" smtClean="0">
                <a:solidFill>
                  <a:srgbClr val="C00000"/>
                </a:solidFill>
              </a:rPr>
              <a:t>competenze tecnologiche e gestionali </a:t>
            </a:r>
            <a:r>
              <a:rPr lang="it-IT" sz="1600" dirty="0" smtClean="0"/>
              <a:t>compaiono “</a:t>
            </a:r>
            <a:r>
              <a:rPr lang="it-IT" sz="1600" i="1" dirty="0" smtClean="0">
                <a:solidFill>
                  <a:srgbClr val="C00000"/>
                </a:solidFill>
              </a:rPr>
              <a:t>Specialisti dell’arte</a:t>
            </a:r>
            <a:r>
              <a:rPr lang="it-IT" sz="1600" dirty="0" smtClean="0"/>
              <a:t>” di cultura popolare, in “arte della cucina e dell’ospitalità”, “creatori artistici a fini commerciali” (elaborati grafici, progettazione di “nuovi artefatti digitali” o di prodotti industriali e della comunicazione pubblicitaria).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1664" y="960131"/>
            <a:ext cx="10512056" cy="603198"/>
          </a:xfrm>
        </p:spPr>
        <p:txBody>
          <a:bodyPr/>
          <a:lstStyle/>
          <a:p>
            <a:pPr marL="285750" indent="-285750" algn="l">
              <a:defRPr/>
            </a:pPr>
            <a:r>
              <a:rPr lang="it-IT" altLang="it-IT" sz="2800" b="1" dirty="0" smtClean="0">
                <a:solidFill>
                  <a:srgbClr val="C72A31"/>
                </a:solidFill>
                <a:ea typeface="Signika Semibold" charset="0"/>
                <a:cs typeface="Signika Semibold" charset="0"/>
              </a:rPr>
              <a:t>Le professioni culturali</a:t>
            </a:r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46330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061589"/>
            <a:ext cx="10783887" cy="449711"/>
          </a:xfrm>
        </p:spPr>
        <p:txBody>
          <a:bodyPr lIns="0" tIns="0" rIns="0" bIns="0" anchor="t" anchorCtr="0"/>
          <a:lstStyle/>
          <a:p>
            <a:pPr algn="l"/>
            <a:r>
              <a:rPr lang="it-IT" sz="2800" dirty="0"/>
              <a:t> </a:t>
            </a:r>
            <a:r>
              <a:rPr lang="it-IT" sz="2800" b="1" dirty="0" smtClean="0">
                <a:solidFill>
                  <a:srgbClr val="C00000"/>
                </a:solidFill>
              </a:rPr>
              <a:t>Il paniere della cultura</a:t>
            </a:r>
            <a:r>
              <a:rPr lang="it-IT" sz="2800" b="1" dirty="0"/>
              <a:t/>
            </a:r>
            <a:br>
              <a:rPr lang="it-IT" sz="2800" b="1" dirty="0"/>
            </a:b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graphicFrame>
        <p:nvGraphicFramePr>
          <p:cNvPr id="6" name="Segnaposto contenut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43235525"/>
              </p:ext>
            </p:extLst>
          </p:nvPr>
        </p:nvGraphicFramePr>
        <p:xfrm>
          <a:off x="601664" y="1511299"/>
          <a:ext cx="10752136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459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274240"/>
            <a:ext cx="1804569" cy="451321"/>
          </a:xfrm>
        </p:spPr>
        <p:txBody>
          <a:bodyPr lIns="0" tIns="0" rIns="0" bIns="0" anchor="t" anchorCtr="0"/>
          <a:lstStyle/>
          <a:p>
            <a:pPr algn="l"/>
            <a:r>
              <a:rPr lang="it-IT" sz="2800" b="1" dirty="0" smtClean="0">
                <a:solidFill>
                  <a:srgbClr val="C00000"/>
                </a:solidFill>
              </a:rPr>
              <a:t>1926-2016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8102452" y="3147959"/>
            <a:ext cx="325134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Fonte</a:t>
            </a:r>
            <a:r>
              <a:rPr lang="it-IT" dirty="0"/>
              <a:t>: Istat, </a:t>
            </a:r>
            <a:r>
              <a:rPr lang="it-IT" dirty="0" smtClean="0"/>
              <a:t>Censimento </a:t>
            </a:r>
            <a:r>
              <a:rPr lang="it-IT" dirty="0"/>
              <a:t>generale della </a:t>
            </a:r>
            <a:r>
              <a:rPr lang="it-IT" dirty="0" smtClean="0"/>
              <a:t>popolazione 1951-2011</a:t>
            </a:r>
          </a:p>
        </p:txBody>
      </p:sp>
      <p:pic>
        <p:nvPicPr>
          <p:cNvPr id="12" name="Immagine 11"/>
          <p:cNvPicPr/>
          <p:nvPr/>
        </p:nvPicPr>
        <p:blipFill rotWithShape="1">
          <a:blip r:embed="rId2" cstate="print"/>
          <a:srcRect l="26243" t="25762" r="52148" b="50203"/>
          <a:stretch/>
        </p:blipFill>
        <p:spPr bwMode="auto">
          <a:xfrm>
            <a:off x="2471420" y="1274240"/>
            <a:ext cx="2110740" cy="2040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Immagine 12"/>
          <p:cNvPicPr/>
          <p:nvPr/>
        </p:nvPicPr>
        <p:blipFill rotWithShape="1">
          <a:blip r:embed="rId2" cstate="print"/>
          <a:srcRect l="48242" t="72672" r="28574" b="3036"/>
          <a:stretch/>
        </p:blipFill>
        <p:spPr bwMode="auto">
          <a:xfrm>
            <a:off x="4665841" y="1274239"/>
            <a:ext cx="2951758" cy="1987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94" t="53132" r="25605" b="9993"/>
          <a:stretch/>
        </p:blipFill>
        <p:spPr bwMode="auto">
          <a:xfrm>
            <a:off x="380582" y="3723904"/>
            <a:ext cx="5550318" cy="313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77" t="47521" r="25605" b="47110"/>
          <a:stretch/>
        </p:blipFill>
        <p:spPr bwMode="auto">
          <a:xfrm>
            <a:off x="482182" y="3261656"/>
            <a:ext cx="4737518" cy="47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14" y="1325039"/>
            <a:ext cx="4234399" cy="187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69" y="3619501"/>
            <a:ext cx="5320844" cy="284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8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1664" y="1610980"/>
            <a:ext cx="10752136" cy="4307220"/>
          </a:xfrm>
        </p:spPr>
        <p:txBody>
          <a:bodyPr lIns="0" tIns="0" rIns="0" bIns="0"/>
          <a:lstStyle/>
          <a:p>
            <a:r>
              <a:rPr lang="it-IT" sz="1600" dirty="0" smtClean="0">
                <a:solidFill>
                  <a:srgbClr val="C00000"/>
                </a:solidFill>
              </a:rPr>
              <a:t>Alfabetizzazione/ Incremento del reddito / Aumento del tempo libero / Cultura di massa …</a:t>
            </a:r>
          </a:p>
          <a:p>
            <a:pPr algn="just"/>
            <a:endParaRPr lang="it-IT" sz="1600" b="1" i="1" dirty="0" smtClean="0"/>
          </a:p>
          <a:p>
            <a:pPr algn="just"/>
            <a:r>
              <a:rPr lang="it-IT" sz="1600" b="1" i="1" dirty="0" smtClean="0"/>
              <a:t>1965, </a:t>
            </a:r>
            <a:r>
              <a:rPr lang="it-IT" sz="1600" b="1" dirty="0" smtClean="0"/>
              <a:t>Istat, Premessa, Indagine sulla lettura</a:t>
            </a:r>
          </a:p>
          <a:p>
            <a:pPr algn="just"/>
            <a:r>
              <a:rPr lang="it-IT" sz="1600" i="1" dirty="0" smtClean="0"/>
              <a:t>«Nella vita moderna la diffusione e l’estensione della cultura condiziona sempre maggiormente ogni forma di progresso sociale e di sviluppo, sia delle collettività nazionali che dei singoli individui. Accertare e misurare il grado di diffusione della cultura è tutt’altro che agevole e a tale scopo non sono sufficienti i dati  ben noti sulle percentuali di analfabetismo e di coloro che sanno leggere, in quanto occorre conoscere qualche cosa di più, e cioè, come, quanto, dove, che cosa si legge, come si comportano di fronte alla lettura i singoli individui, secondo l’età, il titolo di studio, la condizione sociale, ecc.» </a:t>
            </a:r>
          </a:p>
          <a:p>
            <a:pPr algn="just"/>
            <a:r>
              <a:rPr lang="it-IT" sz="1600" dirty="0" smtClean="0"/>
              <a:t> </a:t>
            </a:r>
          </a:p>
          <a:p>
            <a:pPr algn="just"/>
            <a:r>
              <a:rPr lang="it-IT" sz="1600" b="1" i="1" dirty="0" smtClean="0"/>
              <a:t>1973, “Non credo nello sviluppo triste</a:t>
            </a:r>
            <a:r>
              <a:rPr lang="it-IT" sz="1600" i="1" dirty="0" smtClean="0"/>
              <a:t>”</a:t>
            </a:r>
            <a:endParaRPr lang="it-IT" sz="1600" dirty="0" smtClean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it-IT" sz="1600" i="1" dirty="0" smtClean="0"/>
              <a:t>“Un Paese di cinquanta milioni di abitanti sta subendo la più profonda mutazione culturale della sua storia, coincidendo con la sua prima vera unificazione: mutazione che per ora lo degrada e lo deturpa”. “(…) Se dunque i progressisti hanno veramente a cuore la condizione antropologica di un popolo, si uniscano intrepidamente a pretendere l'immediata cessazione delle lezioni alla scuola d'obbligo e delle trasmissioni televisive".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it-IT" sz="1600" dirty="0" smtClean="0"/>
              <a:t>[Corriere della Sera,  9 dicembre 1973 "Sfida ai dirigenti della televisione“, di P.P. Pasolini]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9900" y="918882"/>
            <a:ext cx="10512056" cy="603198"/>
          </a:xfrm>
        </p:spPr>
        <p:txBody>
          <a:bodyPr/>
          <a:lstStyle/>
          <a:p>
            <a:pPr lvl="0" algn="l"/>
            <a:r>
              <a:rPr lang="it-IT" altLang="it-IT" sz="2800" b="1" dirty="0" smtClean="0">
                <a:solidFill>
                  <a:srgbClr val="C72A31"/>
                </a:solidFill>
                <a:latin typeface="Signika Semibold" charset="0"/>
                <a:ea typeface="Signika Semibold" charset="0"/>
                <a:cs typeface="Signika Semibold" charset="0"/>
              </a:rPr>
              <a:t>L’“acculturazione” del Paese</a:t>
            </a:r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91265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z="1300" dirty="0" smtClean="0"/>
              <a:t>Fabrizio Arosio | Istat </a:t>
            </a:r>
          </a:p>
        </p:txBody>
      </p:sp>
    </p:spTree>
    <p:extLst>
      <p:ext uri="{BB962C8B-B14F-4D97-AF65-F5344CB8AC3E}">
        <p14:creationId xmlns="" xmlns:p14="http://schemas.microsoft.com/office/powerpoint/2010/main" val="346330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</TotalTime>
  <Words>2255</Words>
  <Application>Microsoft Office PowerPoint</Application>
  <PresentationFormat>Personalizzato</PresentationFormat>
  <Paragraphs>390</Paragraphs>
  <Slides>28</Slides>
  <Notes>2</Notes>
  <HiddenSlides>5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Personalizza struttura</vt:lpstr>
      <vt:lpstr>1_Personalizza struttura</vt:lpstr>
      <vt:lpstr>IL RUOLO DELLA STATISTICA PER LA CONOSCENZA DELLE TRASFORMAZIONI CULTURALI IN ITALIA</vt:lpstr>
      <vt:lpstr>Sommario</vt:lpstr>
      <vt:lpstr>Diapositiva 3</vt:lpstr>
      <vt:lpstr>Diapositiva 4</vt:lpstr>
      <vt:lpstr>Diapositiva 5</vt:lpstr>
      <vt:lpstr>Le professioni culturali</vt:lpstr>
      <vt:lpstr> Il paniere della cultura </vt:lpstr>
      <vt:lpstr>1926-2016</vt:lpstr>
      <vt:lpstr>L’“acculturazione” del Paese</vt:lpstr>
      <vt:lpstr>La nuova mutazione culturale a 40 anni dalle profezie «luterane»</vt:lpstr>
      <vt:lpstr>L’Istat e le statistiche culturali </vt:lpstr>
      <vt:lpstr>Gli indici compositi come strumenti di policy </vt:lpstr>
      <vt:lpstr>L’indice di sviluppo culturale. Una prima sperimentazione </vt:lpstr>
      <vt:lpstr>Indice di sviluppo culturale: gli indicatori elementari</vt:lpstr>
      <vt:lpstr>I valori</vt:lpstr>
      <vt:lpstr>I valori</vt:lpstr>
      <vt:lpstr>Le 6 dimensioni dello Sviluppo Culturale</vt:lpstr>
      <vt:lpstr>Indice di Sviluppo Culturale per paese e dimensione (MPI Index)</vt:lpstr>
      <vt:lpstr>Indice di Sviluppo culturale, Pil e Soft Power</vt:lpstr>
      <vt:lpstr>Ulteriori sviluppi dell’Indice sintetico</vt:lpstr>
      <vt:lpstr>L’evoluzione della partecipazione</vt:lpstr>
      <vt:lpstr>Il tasso di inattività culturale</vt:lpstr>
      <vt:lpstr>I tassi di inattività culturale per età</vt:lpstr>
      <vt:lpstr>I deserti culturali: un’analisi per generazioni</vt:lpstr>
      <vt:lpstr>Partecipazione culturale e Internet. Anni 2005–2013 (% di persone di 25-34 anni)  </vt:lpstr>
      <vt:lpstr>Criticità e sfide aperte</vt:lpstr>
      <vt:lpstr>Conclusioni: prospettive e opportunità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Aula Magna</cp:lastModifiedBy>
  <cp:revision>486</cp:revision>
  <cp:lastPrinted>2016-09-16T16:55:31Z</cp:lastPrinted>
  <dcterms:created xsi:type="dcterms:W3CDTF">2016-03-11T16:10:26Z</dcterms:created>
  <dcterms:modified xsi:type="dcterms:W3CDTF">2016-09-29T07:42:52Z</dcterms:modified>
</cp:coreProperties>
</file>