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63" r:id="rId3"/>
    <p:sldId id="30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305" r:id="rId24"/>
    <p:sldId id="285" r:id="rId25"/>
    <p:sldId id="286" r:id="rId26"/>
    <p:sldId id="287" r:id="rId27"/>
    <p:sldId id="306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81">
          <p15:clr>
            <a:srgbClr val="A4A3A4"/>
          </p15:clr>
        </p15:guide>
        <p15:guide id="4" pos="3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304A"/>
    <a:srgbClr val="00264C"/>
    <a:srgbClr val="C72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43" autoAdjust="0"/>
    <p:restoredTop sz="94640" autoAdjust="0"/>
  </p:normalViewPr>
  <p:slideViewPr>
    <p:cSldViewPr snapToGrid="0" snapToObjects="1">
      <p:cViewPr>
        <p:scale>
          <a:sx n="110" d="100"/>
          <a:sy n="110" d="100"/>
        </p:scale>
        <p:origin x="-300" y="-42"/>
      </p:cViewPr>
      <p:guideLst>
        <p:guide orient="horz" pos="2160"/>
        <p:guide orient="horz" pos="4081"/>
        <p:guide pos="3840"/>
        <p:guide pos="3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chela\AppData\Local\Microsoft\Windows\Temporary%20Internet%20Files\Content.Outlook\8D5YAII5\ticketing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lice%20Bertoletti\Desktop\analisi%20social%20musei\torte%20campione%20cluster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Alice%20Bertoletti\Desktop\analisi%20social%20musei\tabelle-grafici%20temp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'Operatori ticketing'!$A$1:$A$13</c:f>
              <c:strCache>
                <c:ptCount val="13"/>
                <c:pt idx="0">
                  <c:v>Ticketing interno</c:v>
                </c:pt>
                <c:pt idx="1">
                  <c:v>Vivaticket</c:v>
                </c:pt>
                <c:pt idx="2">
                  <c:v>Bticket</c:v>
                </c:pt>
                <c:pt idx="3">
                  <c:v>Ticketone</c:v>
                </c:pt>
                <c:pt idx="4">
                  <c:v>Tosc (ticketone)</c:v>
                </c:pt>
                <c:pt idx="5">
                  <c:v>Midaticket</c:v>
                </c:pt>
                <c:pt idx="6">
                  <c:v>Coopculture</c:v>
                </c:pt>
                <c:pt idx="7">
                  <c:v>Getticket</c:v>
                </c:pt>
                <c:pt idx="8">
                  <c:v>Bestunion</c:v>
                </c:pt>
                <c:pt idx="9">
                  <c:v>Mioticket</c:v>
                </c:pt>
                <c:pt idx="10">
                  <c:v>Ticket24ore</c:v>
                </c:pt>
                <c:pt idx="11">
                  <c:v>Anyticket</c:v>
                </c:pt>
                <c:pt idx="12">
                  <c:v>Ticketlandia</c:v>
                </c:pt>
              </c:strCache>
            </c:strRef>
          </c:cat>
          <c:val>
            <c:numRef>
              <c:f>'Operatori ticketing'!$B$1:$B$13</c:f>
              <c:numCache>
                <c:formatCode>General</c:formatCode>
                <c:ptCount val="13"/>
                <c:pt idx="0">
                  <c:v>17</c:v>
                </c:pt>
                <c:pt idx="1">
                  <c:v>14</c:v>
                </c:pt>
                <c:pt idx="2">
                  <c:v>9</c:v>
                </c:pt>
                <c:pt idx="3">
                  <c:v>8</c:v>
                </c:pt>
                <c:pt idx="4">
                  <c:v>8</c:v>
                </c:pt>
                <c:pt idx="5">
                  <c:v>4</c:v>
                </c:pt>
                <c:pt idx="6">
                  <c:v>4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87117952"/>
        <c:axId val="187165312"/>
      </c:barChart>
      <c:catAx>
        <c:axId val="18711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7165312"/>
        <c:crosses val="autoZero"/>
        <c:auto val="1"/>
        <c:lblAlgn val="ctr"/>
        <c:lblOffset val="100"/>
        <c:noMultiLvlLbl val="0"/>
      </c:catAx>
      <c:valAx>
        <c:axId val="18716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7117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solidFill>
                <a:schemeClr val="bg1">
                  <a:lumMod val="6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bg1">
                    <a:lumMod val="65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chemeClr val="bg1">
                    <a:lumMod val="65000"/>
                  </a:schemeClr>
                </a:solidFill>
              </a:ln>
              <a:effectLst/>
            </c:spPr>
          </c:dPt>
          <c:cat>
            <c:strRef>
              <c:f>dati!$M$15:$M$17</c:f>
              <c:strCache>
                <c:ptCount val="3"/>
                <c:pt idx="0">
                  <c:v>Facebook</c:v>
                </c:pt>
                <c:pt idx="1">
                  <c:v>Twitter</c:v>
                </c:pt>
                <c:pt idx="2">
                  <c:v>Instagram</c:v>
                </c:pt>
              </c:strCache>
            </c:strRef>
          </c:cat>
          <c:val>
            <c:numRef>
              <c:f>dati!$N$15:$N$17</c:f>
              <c:numCache>
                <c:formatCode>General</c:formatCode>
                <c:ptCount val="3"/>
                <c:pt idx="0">
                  <c:v>2469305</c:v>
                </c:pt>
                <c:pt idx="1">
                  <c:v>725118</c:v>
                </c:pt>
                <c:pt idx="2">
                  <c:v>250214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105211284039925E-2"/>
          <c:y val="2.6208813515568072E-2"/>
          <c:w val="0.78453363498013573"/>
          <c:h val="0.85966878213253062"/>
        </c:manualLayout>
      </c:layout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#post Facebook</c:v>
                </c:pt>
              </c:strCache>
            </c:strRef>
          </c:tx>
          <c:spPr>
            <a:ln w="28575" cap="rnd">
              <a:solidFill>
                <a:srgbClr val="00264C"/>
              </a:solidFill>
              <a:round/>
            </a:ln>
            <a:effectLst/>
          </c:spPr>
          <c:marker>
            <c:symbol val="none"/>
          </c:marker>
          <c:cat>
            <c:numRef>
              <c:f>Foglio1!$A$2:$A$368</c:f>
              <c:numCache>
                <c:formatCode>m/d/yyyy</c:formatCode>
                <c:ptCount val="367"/>
                <c:pt idx="0">
                  <c:v>42156</c:v>
                </c:pt>
                <c:pt idx="1">
                  <c:v>42157</c:v>
                </c:pt>
                <c:pt idx="2">
                  <c:v>42158</c:v>
                </c:pt>
                <c:pt idx="3">
                  <c:v>42159</c:v>
                </c:pt>
                <c:pt idx="4">
                  <c:v>42160</c:v>
                </c:pt>
                <c:pt idx="5">
                  <c:v>42161</c:v>
                </c:pt>
                <c:pt idx="6">
                  <c:v>42162</c:v>
                </c:pt>
                <c:pt idx="7">
                  <c:v>42163</c:v>
                </c:pt>
                <c:pt idx="8">
                  <c:v>42164</c:v>
                </c:pt>
                <c:pt idx="9">
                  <c:v>42165</c:v>
                </c:pt>
                <c:pt idx="10">
                  <c:v>42166</c:v>
                </c:pt>
                <c:pt idx="11">
                  <c:v>42167</c:v>
                </c:pt>
                <c:pt idx="12">
                  <c:v>42168</c:v>
                </c:pt>
                <c:pt idx="13">
                  <c:v>42169</c:v>
                </c:pt>
                <c:pt idx="14">
                  <c:v>42170</c:v>
                </c:pt>
                <c:pt idx="15">
                  <c:v>42171</c:v>
                </c:pt>
                <c:pt idx="16">
                  <c:v>42172</c:v>
                </c:pt>
                <c:pt idx="17">
                  <c:v>42173</c:v>
                </c:pt>
                <c:pt idx="18">
                  <c:v>42174</c:v>
                </c:pt>
                <c:pt idx="19">
                  <c:v>42175</c:v>
                </c:pt>
                <c:pt idx="20">
                  <c:v>42176</c:v>
                </c:pt>
                <c:pt idx="21">
                  <c:v>42177</c:v>
                </c:pt>
                <c:pt idx="22">
                  <c:v>42178</c:v>
                </c:pt>
                <c:pt idx="23">
                  <c:v>42179</c:v>
                </c:pt>
                <c:pt idx="24">
                  <c:v>42180</c:v>
                </c:pt>
                <c:pt idx="25">
                  <c:v>42181</c:v>
                </c:pt>
                <c:pt idx="26">
                  <c:v>42182</c:v>
                </c:pt>
                <c:pt idx="27">
                  <c:v>42183</c:v>
                </c:pt>
                <c:pt idx="28">
                  <c:v>42184</c:v>
                </c:pt>
                <c:pt idx="29">
                  <c:v>42185</c:v>
                </c:pt>
                <c:pt idx="30">
                  <c:v>42186</c:v>
                </c:pt>
                <c:pt idx="31">
                  <c:v>42187</c:v>
                </c:pt>
                <c:pt idx="32">
                  <c:v>42188</c:v>
                </c:pt>
                <c:pt idx="33">
                  <c:v>42189</c:v>
                </c:pt>
                <c:pt idx="34">
                  <c:v>42190</c:v>
                </c:pt>
                <c:pt idx="35">
                  <c:v>42191</c:v>
                </c:pt>
                <c:pt idx="36">
                  <c:v>42192</c:v>
                </c:pt>
                <c:pt idx="37">
                  <c:v>42193</c:v>
                </c:pt>
                <c:pt idx="38">
                  <c:v>42194</c:v>
                </c:pt>
                <c:pt idx="39">
                  <c:v>42195</c:v>
                </c:pt>
                <c:pt idx="40">
                  <c:v>42196</c:v>
                </c:pt>
                <c:pt idx="41">
                  <c:v>42197</c:v>
                </c:pt>
                <c:pt idx="42">
                  <c:v>42198</c:v>
                </c:pt>
                <c:pt idx="43">
                  <c:v>42199</c:v>
                </c:pt>
                <c:pt idx="44">
                  <c:v>42200</c:v>
                </c:pt>
                <c:pt idx="45">
                  <c:v>42201</c:v>
                </c:pt>
                <c:pt idx="46">
                  <c:v>42202</c:v>
                </c:pt>
                <c:pt idx="47">
                  <c:v>42203</c:v>
                </c:pt>
                <c:pt idx="48">
                  <c:v>42204</c:v>
                </c:pt>
                <c:pt idx="49">
                  <c:v>42205</c:v>
                </c:pt>
                <c:pt idx="50">
                  <c:v>42206</c:v>
                </c:pt>
                <c:pt idx="51">
                  <c:v>42207</c:v>
                </c:pt>
                <c:pt idx="52">
                  <c:v>42208</c:v>
                </c:pt>
                <c:pt idx="53">
                  <c:v>42209</c:v>
                </c:pt>
                <c:pt idx="54">
                  <c:v>42210</c:v>
                </c:pt>
                <c:pt idx="55">
                  <c:v>42211</c:v>
                </c:pt>
                <c:pt idx="56">
                  <c:v>42212</c:v>
                </c:pt>
                <c:pt idx="57">
                  <c:v>42213</c:v>
                </c:pt>
                <c:pt idx="58">
                  <c:v>42214</c:v>
                </c:pt>
                <c:pt idx="59">
                  <c:v>42215</c:v>
                </c:pt>
                <c:pt idx="60">
                  <c:v>42216</c:v>
                </c:pt>
                <c:pt idx="61">
                  <c:v>42217</c:v>
                </c:pt>
                <c:pt idx="62">
                  <c:v>42218</c:v>
                </c:pt>
                <c:pt idx="63">
                  <c:v>42219</c:v>
                </c:pt>
                <c:pt idx="64">
                  <c:v>42220</c:v>
                </c:pt>
                <c:pt idx="65">
                  <c:v>42221</c:v>
                </c:pt>
                <c:pt idx="66">
                  <c:v>42222</c:v>
                </c:pt>
                <c:pt idx="67">
                  <c:v>42223</c:v>
                </c:pt>
                <c:pt idx="68">
                  <c:v>42224</c:v>
                </c:pt>
                <c:pt idx="69">
                  <c:v>42225</c:v>
                </c:pt>
                <c:pt idx="70">
                  <c:v>42226</c:v>
                </c:pt>
                <c:pt idx="71">
                  <c:v>42227</c:v>
                </c:pt>
                <c:pt idx="72">
                  <c:v>42228</c:v>
                </c:pt>
                <c:pt idx="73">
                  <c:v>42229</c:v>
                </c:pt>
                <c:pt idx="74">
                  <c:v>42230</c:v>
                </c:pt>
                <c:pt idx="75">
                  <c:v>42231</c:v>
                </c:pt>
                <c:pt idx="76">
                  <c:v>42232</c:v>
                </c:pt>
                <c:pt idx="77">
                  <c:v>42233</c:v>
                </c:pt>
                <c:pt idx="78">
                  <c:v>42234</c:v>
                </c:pt>
                <c:pt idx="79">
                  <c:v>42235</c:v>
                </c:pt>
                <c:pt idx="80">
                  <c:v>42236</c:v>
                </c:pt>
                <c:pt idx="81">
                  <c:v>42237</c:v>
                </c:pt>
                <c:pt idx="82">
                  <c:v>42238</c:v>
                </c:pt>
                <c:pt idx="83">
                  <c:v>42239</c:v>
                </c:pt>
                <c:pt idx="84">
                  <c:v>42240</c:v>
                </c:pt>
                <c:pt idx="85">
                  <c:v>42241</c:v>
                </c:pt>
                <c:pt idx="86">
                  <c:v>42242</c:v>
                </c:pt>
                <c:pt idx="87">
                  <c:v>42243</c:v>
                </c:pt>
                <c:pt idx="88">
                  <c:v>42244</c:v>
                </c:pt>
                <c:pt idx="89">
                  <c:v>42245</c:v>
                </c:pt>
                <c:pt idx="90">
                  <c:v>42246</c:v>
                </c:pt>
                <c:pt idx="91">
                  <c:v>42247</c:v>
                </c:pt>
                <c:pt idx="92">
                  <c:v>42248</c:v>
                </c:pt>
                <c:pt idx="93">
                  <c:v>42249</c:v>
                </c:pt>
                <c:pt idx="94">
                  <c:v>42250</c:v>
                </c:pt>
                <c:pt idx="95">
                  <c:v>42251</c:v>
                </c:pt>
                <c:pt idx="96">
                  <c:v>42252</c:v>
                </c:pt>
                <c:pt idx="97">
                  <c:v>42253</c:v>
                </c:pt>
                <c:pt idx="98">
                  <c:v>42254</c:v>
                </c:pt>
                <c:pt idx="99">
                  <c:v>42255</c:v>
                </c:pt>
                <c:pt idx="100">
                  <c:v>42256</c:v>
                </c:pt>
                <c:pt idx="101">
                  <c:v>42257</c:v>
                </c:pt>
                <c:pt idx="102">
                  <c:v>42258</c:v>
                </c:pt>
                <c:pt idx="103">
                  <c:v>42259</c:v>
                </c:pt>
                <c:pt idx="104">
                  <c:v>42260</c:v>
                </c:pt>
                <c:pt idx="105">
                  <c:v>42261</c:v>
                </c:pt>
                <c:pt idx="106">
                  <c:v>42262</c:v>
                </c:pt>
                <c:pt idx="107">
                  <c:v>42263</c:v>
                </c:pt>
                <c:pt idx="108">
                  <c:v>42264</c:v>
                </c:pt>
                <c:pt idx="109">
                  <c:v>42265</c:v>
                </c:pt>
                <c:pt idx="110">
                  <c:v>42266</c:v>
                </c:pt>
                <c:pt idx="111">
                  <c:v>42267</c:v>
                </c:pt>
                <c:pt idx="112">
                  <c:v>42268</c:v>
                </c:pt>
                <c:pt idx="113">
                  <c:v>42269</c:v>
                </c:pt>
                <c:pt idx="114">
                  <c:v>42270</c:v>
                </c:pt>
                <c:pt idx="115">
                  <c:v>42271</c:v>
                </c:pt>
                <c:pt idx="116">
                  <c:v>42272</c:v>
                </c:pt>
                <c:pt idx="117">
                  <c:v>42273</c:v>
                </c:pt>
                <c:pt idx="118">
                  <c:v>42274</c:v>
                </c:pt>
                <c:pt idx="119">
                  <c:v>42275</c:v>
                </c:pt>
                <c:pt idx="120">
                  <c:v>42276</c:v>
                </c:pt>
                <c:pt idx="121">
                  <c:v>42277</c:v>
                </c:pt>
                <c:pt idx="122">
                  <c:v>42278</c:v>
                </c:pt>
                <c:pt idx="123">
                  <c:v>42279</c:v>
                </c:pt>
                <c:pt idx="124">
                  <c:v>42280</c:v>
                </c:pt>
                <c:pt idx="125">
                  <c:v>42281</c:v>
                </c:pt>
                <c:pt idx="126">
                  <c:v>42282</c:v>
                </c:pt>
                <c:pt idx="127">
                  <c:v>42283</c:v>
                </c:pt>
                <c:pt idx="128">
                  <c:v>42284</c:v>
                </c:pt>
                <c:pt idx="129">
                  <c:v>42285</c:v>
                </c:pt>
                <c:pt idx="130">
                  <c:v>42286</c:v>
                </c:pt>
                <c:pt idx="131">
                  <c:v>42287</c:v>
                </c:pt>
                <c:pt idx="132">
                  <c:v>42288</c:v>
                </c:pt>
                <c:pt idx="133">
                  <c:v>42289</c:v>
                </c:pt>
                <c:pt idx="134">
                  <c:v>42290</c:v>
                </c:pt>
                <c:pt idx="135">
                  <c:v>42291</c:v>
                </c:pt>
                <c:pt idx="136">
                  <c:v>42292</c:v>
                </c:pt>
                <c:pt idx="137">
                  <c:v>42293</c:v>
                </c:pt>
                <c:pt idx="138">
                  <c:v>42294</c:v>
                </c:pt>
                <c:pt idx="139">
                  <c:v>42295</c:v>
                </c:pt>
                <c:pt idx="140">
                  <c:v>42296</c:v>
                </c:pt>
                <c:pt idx="141">
                  <c:v>42297</c:v>
                </c:pt>
                <c:pt idx="142">
                  <c:v>42298</c:v>
                </c:pt>
                <c:pt idx="143">
                  <c:v>42299</c:v>
                </c:pt>
                <c:pt idx="144">
                  <c:v>42300</c:v>
                </c:pt>
                <c:pt idx="145">
                  <c:v>42301</c:v>
                </c:pt>
                <c:pt idx="146">
                  <c:v>42302</c:v>
                </c:pt>
                <c:pt idx="147">
                  <c:v>42303</c:v>
                </c:pt>
                <c:pt idx="148">
                  <c:v>42304</c:v>
                </c:pt>
                <c:pt idx="149">
                  <c:v>42305</c:v>
                </c:pt>
                <c:pt idx="150">
                  <c:v>42306</c:v>
                </c:pt>
                <c:pt idx="151">
                  <c:v>42307</c:v>
                </c:pt>
                <c:pt idx="152">
                  <c:v>42308</c:v>
                </c:pt>
                <c:pt idx="153">
                  <c:v>42309</c:v>
                </c:pt>
                <c:pt idx="154">
                  <c:v>42310</c:v>
                </c:pt>
                <c:pt idx="155">
                  <c:v>42311</c:v>
                </c:pt>
                <c:pt idx="156">
                  <c:v>42312</c:v>
                </c:pt>
                <c:pt idx="157">
                  <c:v>42313</c:v>
                </c:pt>
                <c:pt idx="158">
                  <c:v>42314</c:v>
                </c:pt>
                <c:pt idx="159">
                  <c:v>42315</c:v>
                </c:pt>
                <c:pt idx="160">
                  <c:v>42316</c:v>
                </c:pt>
                <c:pt idx="161">
                  <c:v>42317</c:v>
                </c:pt>
                <c:pt idx="162">
                  <c:v>42318</c:v>
                </c:pt>
                <c:pt idx="163">
                  <c:v>42319</c:v>
                </c:pt>
                <c:pt idx="164">
                  <c:v>42320</c:v>
                </c:pt>
                <c:pt idx="165">
                  <c:v>42321</c:v>
                </c:pt>
                <c:pt idx="166">
                  <c:v>42322</c:v>
                </c:pt>
                <c:pt idx="167">
                  <c:v>42323</c:v>
                </c:pt>
                <c:pt idx="168">
                  <c:v>42324</c:v>
                </c:pt>
                <c:pt idx="169">
                  <c:v>42325</c:v>
                </c:pt>
                <c:pt idx="170">
                  <c:v>42326</c:v>
                </c:pt>
                <c:pt idx="171">
                  <c:v>42327</c:v>
                </c:pt>
                <c:pt idx="172">
                  <c:v>42328</c:v>
                </c:pt>
                <c:pt idx="173">
                  <c:v>42329</c:v>
                </c:pt>
                <c:pt idx="174">
                  <c:v>42330</c:v>
                </c:pt>
                <c:pt idx="175">
                  <c:v>42331</c:v>
                </c:pt>
                <c:pt idx="176">
                  <c:v>42332</c:v>
                </c:pt>
                <c:pt idx="177">
                  <c:v>42333</c:v>
                </c:pt>
                <c:pt idx="178">
                  <c:v>42334</c:v>
                </c:pt>
                <c:pt idx="179">
                  <c:v>42335</c:v>
                </c:pt>
                <c:pt idx="180">
                  <c:v>42336</c:v>
                </c:pt>
                <c:pt idx="181">
                  <c:v>42337</c:v>
                </c:pt>
                <c:pt idx="182">
                  <c:v>42338</c:v>
                </c:pt>
                <c:pt idx="183">
                  <c:v>42339</c:v>
                </c:pt>
                <c:pt idx="184">
                  <c:v>42340</c:v>
                </c:pt>
                <c:pt idx="185">
                  <c:v>42341</c:v>
                </c:pt>
                <c:pt idx="186">
                  <c:v>42342</c:v>
                </c:pt>
                <c:pt idx="187">
                  <c:v>42343</c:v>
                </c:pt>
                <c:pt idx="188">
                  <c:v>42344</c:v>
                </c:pt>
                <c:pt idx="189">
                  <c:v>42345</c:v>
                </c:pt>
                <c:pt idx="190">
                  <c:v>42346</c:v>
                </c:pt>
                <c:pt idx="191">
                  <c:v>42347</c:v>
                </c:pt>
                <c:pt idx="192">
                  <c:v>42348</c:v>
                </c:pt>
                <c:pt idx="193">
                  <c:v>42349</c:v>
                </c:pt>
                <c:pt idx="194">
                  <c:v>42350</c:v>
                </c:pt>
                <c:pt idx="195">
                  <c:v>42351</c:v>
                </c:pt>
                <c:pt idx="196">
                  <c:v>42352</c:v>
                </c:pt>
                <c:pt idx="197">
                  <c:v>42353</c:v>
                </c:pt>
                <c:pt idx="198">
                  <c:v>42354</c:v>
                </c:pt>
                <c:pt idx="199">
                  <c:v>42355</c:v>
                </c:pt>
                <c:pt idx="200">
                  <c:v>42356</c:v>
                </c:pt>
                <c:pt idx="201">
                  <c:v>42357</c:v>
                </c:pt>
                <c:pt idx="202">
                  <c:v>42358</c:v>
                </c:pt>
                <c:pt idx="203">
                  <c:v>42359</c:v>
                </c:pt>
                <c:pt idx="204">
                  <c:v>42360</c:v>
                </c:pt>
                <c:pt idx="205">
                  <c:v>42361</c:v>
                </c:pt>
                <c:pt idx="206">
                  <c:v>42362</c:v>
                </c:pt>
                <c:pt idx="207">
                  <c:v>42363</c:v>
                </c:pt>
                <c:pt idx="208">
                  <c:v>42364</c:v>
                </c:pt>
                <c:pt idx="209">
                  <c:v>42365</c:v>
                </c:pt>
                <c:pt idx="210">
                  <c:v>42366</c:v>
                </c:pt>
                <c:pt idx="211">
                  <c:v>42367</c:v>
                </c:pt>
                <c:pt idx="212">
                  <c:v>42368</c:v>
                </c:pt>
                <c:pt idx="213">
                  <c:v>42369</c:v>
                </c:pt>
                <c:pt idx="214">
                  <c:v>42370</c:v>
                </c:pt>
                <c:pt idx="215">
                  <c:v>42371</c:v>
                </c:pt>
                <c:pt idx="216">
                  <c:v>42372</c:v>
                </c:pt>
                <c:pt idx="217">
                  <c:v>42373</c:v>
                </c:pt>
                <c:pt idx="218">
                  <c:v>42374</c:v>
                </c:pt>
                <c:pt idx="219">
                  <c:v>42375</c:v>
                </c:pt>
                <c:pt idx="220">
                  <c:v>42376</c:v>
                </c:pt>
                <c:pt idx="221">
                  <c:v>42377</c:v>
                </c:pt>
                <c:pt idx="222">
                  <c:v>42378</c:v>
                </c:pt>
                <c:pt idx="223">
                  <c:v>42379</c:v>
                </c:pt>
                <c:pt idx="224">
                  <c:v>42380</c:v>
                </c:pt>
                <c:pt idx="225">
                  <c:v>42381</c:v>
                </c:pt>
                <c:pt idx="226">
                  <c:v>42382</c:v>
                </c:pt>
                <c:pt idx="227">
                  <c:v>42383</c:v>
                </c:pt>
                <c:pt idx="228">
                  <c:v>42384</c:v>
                </c:pt>
                <c:pt idx="229">
                  <c:v>42385</c:v>
                </c:pt>
                <c:pt idx="230">
                  <c:v>42386</c:v>
                </c:pt>
                <c:pt idx="231">
                  <c:v>42387</c:v>
                </c:pt>
                <c:pt idx="232">
                  <c:v>42388</c:v>
                </c:pt>
                <c:pt idx="233">
                  <c:v>42389</c:v>
                </c:pt>
                <c:pt idx="234">
                  <c:v>42390</c:v>
                </c:pt>
                <c:pt idx="235">
                  <c:v>42391</c:v>
                </c:pt>
                <c:pt idx="236">
                  <c:v>42392</c:v>
                </c:pt>
                <c:pt idx="237">
                  <c:v>42393</c:v>
                </c:pt>
                <c:pt idx="238">
                  <c:v>42394</c:v>
                </c:pt>
                <c:pt idx="239">
                  <c:v>42395</c:v>
                </c:pt>
                <c:pt idx="240">
                  <c:v>42396</c:v>
                </c:pt>
                <c:pt idx="241">
                  <c:v>42397</c:v>
                </c:pt>
                <c:pt idx="242">
                  <c:v>42398</c:v>
                </c:pt>
                <c:pt idx="243">
                  <c:v>42399</c:v>
                </c:pt>
                <c:pt idx="244">
                  <c:v>42400</c:v>
                </c:pt>
                <c:pt idx="245">
                  <c:v>42401</c:v>
                </c:pt>
                <c:pt idx="246">
                  <c:v>42402</c:v>
                </c:pt>
                <c:pt idx="247">
                  <c:v>42403</c:v>
                </c:pt>
                <c:pt idx="248">
                  <c:v>42404</c:v>
                </c:pt>
                <c:pt idx="249">
                  <c:v>42405</c:v>
                </c:pt>
                <c:pt idx="250">
                  <c:v>42406</c:v>
                </c:pt>
                <c:pt idx="251">
                  <c:v>42407</c:v>
                </c:pt>
                <c:pt idx="252">
                  <c:v>42408</c:v>
                </c:pt>
                <c:pt idx="253">
                  <c:v>42409</c:v>
                </c:pt>
                <c:pt idx="254">
                  <c:v>42410</c:v>
                </c:pt>
                <c:pt idx="255">
                  <c:v>42411</c:v>
                </c:pt>
                <c:pt idx="256">
                  <c:v>42412</c:v>
                </c:pt>
                <c:pt idx="257">
                  <c:v>42413</c:v>
                </c:pt>
                <c:pt idx="258">
                  <c:v>42414</c:v>
                </c:pt>
                <c:pt idx="259">
                  <c:v>42415</c:v>
                </c:pt>
                <c:pt idx="260">
                  <c:v>42416</c:v>
                </c:pt>
                <c:pt idx="261">
                  <c:v>42417</c:v>
                </c:pt>
                <c:pt idx="262">
                  <c:v>42418</c:v>
                </c:pt>
                <c:pt idx="263">
                  <c:v>42419</c:v>
                </c:pt>
                <c:pt idx="264">
                  <c:v>42420</c:v>
                </c:pt>
                <c:pt idx="265">
                  <c:v>42421</c:v>
                </c:pt>
                <c:pt idx="266">
                  <c:v>42422</c:v>
                </c:pt>
                <c:pt idx="267">
                  <c:v>42423</c:v>
                </c:pt>
                <c:pt idx="268">
                  <c:v>42424</c:v>
                </c:pt>
                <c:pt idx="269">
                  <c:v>42425</c:v>
                </c:pt>
                <c:pt idx="270">
                  <c:v>42426</c:v>
                </c:pt>
                <c:pt idx="271">
                  <c:v>42427</c:v>
                </c:pt>
                <c:pt idx="272">
                  <c:v>42428</c:v>
                </c:pt>
                <c:pt idx="273">
                  <c:v>42429</c:v>
                </c:pt>
                <c:pt idx="274">
                  <c:v>42430</c:v>
                </c:pt>
                <c:pt idx="275">
                  <c:v>42431</c:v>
                </c:pt>
                <c:pt idx="276">
                  <c:v>42432</c:v>
                </c:pt>
                <c:pt idx="277">
                  <c:v>42433</c:v>
                </c:pt>
                <c:pt idx="278">
                  <c:v>42434</c:v>
                </c:pt>
                <c:pt idx="279">
                  <c:v>42435</c:v>
                </c:pt>
                <c:pt idx="280">
                  <c:v>42436</c:v>
                </c:pt>
                <c:pt idx="281">
                  <c:v>42437</c:v>
                </c:pt>
                <c:pt idx="282">
                  <c:v>42438</c:v>
                </c:pt>
                <c:pt idx="283">
                  <c:v>42439</c:v>
                </c:pt>
                <c:pt idx="284">
                  <c:v>42440</c:v>
                </c:pt>
                <c:pt idx="285">
                  <c:v>42441</c:v>
                </c:pt>
                <c:pt idx="286">
                  <c:v>42442</c:v>
                </c:pt>
                <c:pt idx="287">
                  <c:v>42443</c:v>
                </c:pt>
                <c:pt idx="288">
                  <c:v>42444</c:v>
                </c:pt>
                <c:pt idx="289">
                  <c:v>42445</c:v>
                </c:pt>
                <c:pt idx="290">
                  <c:v>42446</c:v>
                </c:pt>
                <c:pt idx="291">
                  <c:v>42447</c:v>
                </c:pt>
                <c:pt idx="292">
                  <c:v>42448</c:v>
                </c:pt>
                <c:pt idx="293">
                  <c:v>42449</c:v>
                </c:pt>
                <c:pt idx="294">
                  <c:v>42450</c:v>
                </c:pt>
                <c:pt idx="295">
                  <c:v>42451</c:v>
                </c:pt>
                <c:pt idx="296">
                  <c:v>42452</c:v>
                </c:pt>
                <c:pt idx="297">
                  <c:v>42453</c:v>
                </c:pt>
                <c:pt idx="298">
                  <c:v>42454</c:v>
                </c:pt>
                <c:pt idx="299">
                  <c:v>42455</c:v>
                </c:pt>
                <c:pt idx="300">
                  <c:v>42456</c:v>
                </c:pt>
                <c:pt idx="301">
                  <c:v>42457</c:v>
                </c:pt>
                <c:pt idx="302">
                  <c:v>42458</c:v>
                </c:pt>
                <c:pt idx="303">
                  <c:v>42459</c:v>
                </c:pt>
                <c:pt idx="304">
                  <c:v>42460</c:v>
                </c:pt>
                <c:pt idx="305">
                  <c:v>42461</c:v>
                </c:pt>
                <c:pt idx="306">
                  <c:v>42462</c:v>
                </c:pt>
                <c:pt idx="307">
                  <c:v>42463</c:v>
                </c:pt>
                <c:pt idx="308">
                  <c:v>42464</c:v>
                </c:pt>
                <c:pt idx="309">
                  <c:v>42465</c:v>
                </c:pt>
                <c:pt idx="310">
                  <c:v>42466</c:v>
                </c:pt>
                <c:pt idx="311">
                  <c:v>42467</c:v>
                </c:pt>
                <c:pt idx="312">
                  <c:v>42468</c:v>
                </c:pt>
                <c:pt idx="313">
                  <c:v>42469</c:v>
                </c:pt>
                <c:pt idx="314">
                  <c:v>42470</c:v>
                </c:pt>
                <c:pt idx="315">
                  <c:v>42471</c:v>
                </c:pt>
                <c:pt idx="316">
                  <c:v>42472</c:v>
                </c:pt>
                <c:pt idx="317">
                  <c:v>42473</c:v>
                </c:pt>
                <c:pt idx="318">
                  <c:v>42474</c:v>
                </c:pt>
                <c:pt idx="319">
                  <c:v>42475</c:v>
                </c:pt>
                <c:pt idx="320">
                  <c:v>42476</c:v>
                </c:pt>
                <c:pt idx="321">
                  <c:v>42477</c:v>
                </c:pt>
                <c:pt idx="322">
                  <c:v>42478</c:v>
                </c:pt>
                <c:pt idx="323">
                  <c:v>42479</c:v>
                </c:pt>
                <c:pt idx="324">
                  <c:v>42480</c:v>
                </c:pt>
                <c:pt idx="325">
                  <c:v>42481</c:v>
                </c:pt>
                <c:pt idx="326">
                  <c:v>42482</c:v>
                </c:pt>
                <c:pt idx="327">
                  <c:v>42483</c:v>
                </c:pt>
                <c:pt idx="328">
                  <c:v>42484</c:v>
                </c:pt>
                <c:pt idx="329">
                  <c:v>42485</c:v>
                </c:pt>
                <c:pt idx="330">
                  <c:v>42486</c:v>
                </c:pt>
                <c:pt idx="331">
                  <c:v>42487</c:v>
                </c:pt>
                <c:pt idx="332">
                  <c:v>42488</c:v>
                </c:pt>
                <c:pt idx="333">
                  <c:v>42489</c:v>
                </c:pt>
                <c:pt idx="334">
                  <c:v>42490</c:v>
                </c:pt>
                <c:pt idx="335">
                  <c:v>42491</c:v>
                </c:pt>
                <c:pt idx="336">
                  <c:v>42492</c:v>
                </c:pt>
                <c:pt idx="337">
                  <c:v>42493</c:v>
                </c:pt>
                <c:pt idx="338">
                  <c:v>42494</c:v>
                </c:pt>
                <c:pt idx="339">
                  <c:v>42495</c:v>
                </c:pt>
                <c:pt idx="340">
                  <c:v>42496</c:v>
                </c:pt>
                <c:pt idx="341">
                  <c:v>42497</c:v>
                </c:pt>
                <c:pt idx="342">
                  <c:v>42498</c:v>
                </c:pt>
                <c:pt idx="343">
                  <c:v>42499</c:v>
                </c:pt>
                <c:pt idx="344">
                  <c:v>42500</c:v>
                </c:pt>
                <c:pt idx="345">
                  <c:v>42501</c:v>
                </c:pt>
                <c:pt idx="346">
                  <c:v>42502</c:v>
                </c:pt>
                <c:pt idx="347">
                  <c:v>42503</c:v>
                </c:pt>
                <c:pt idx="348">
                  <c:v>42504</c:v>
                </c:pt>
                <c:pt idx="349">
                  <c:v>42505</c:v>
                </c:pt>
                <c:pt idx="350">
                  <c:v>42506</c:v>
                </c:pt>
                <c:pt idx="351">
                  <c:v>42507</c:v>
                </c:pt>
                <c:pt idx="352">
                  <c:v>42508</c:v>
                </c:pt>
                <c:pt idx="353">
                  <c:v>42509</c:v>
                </c:pt>
                <c:pt idx="354">
                  <c:v>42510</c:v>
                </c:pt>
                <c:pt idx="355">
                  <c:v>42511</c:v>
                </c:pt>
                <c:pt idx="356">
                  <c:v>42512</c:v>
                </c:pt>
                <c:pt idx="357">
                  <c:v>42513</c:v>
                </c:pt>
                <c:pt idx="358">
                  <c:v>42514</c:v>
                </c:pt>
                <c:pt idx="359">
                  <c:v>42515</c:v>
                </c:pt>
                <c:pt idx="360">
                  <c:v>42516</c:v>
                </c:pt>
                <c:pt idx="361">
                  <c:v>42517</c:v>
                </c:pt>
                <c:pt idx="362">
                  <c:v>42518</c:v>
                </c:pt>
                <c:pt idx="363">
                  <c:v>42519</c:v>
                </c:pt>
                <c:pt idx="364">
                  <c:v>42520</c:v>
                </c:pt>
                <c:pt idx="365">
                  <c:v>42521</c:v>
                </c:pt>
                <c:pt idx="366">
                  <c:v>42522</c:v>
                </c:pt>
              </c:numCache>
            </c:numRef>
          </c:cat>
          <c:val>
            <c:numRef>
              <c:f>Foglio1!$B$2:$B$368</c:f>
              <c:numCache>
                <c:formatCode>General</c:formatCode>
                <c:ptCount val="367"/>
                <c:pt idx="0">
                  <c:v>95</c:v>
                </c:pt>
                <c:pt idx="1">
                  <c:v>77</c:v>
                </c:pt>
                <c:pt idx="2">
                  <c:v>121</c:v>
                </c:pt>
                <c:pt idx="3">
                  <c:v>130</c:v>
                </c:pt>
                <c:pt idx="4">
                  <c:v>121</c:v>
                </c:pt>
                <c:pt idx="5">
                  <c:v>89</c:v>
                </c:pt>
                <c:pt idx="6">
                  <c:v>52</c:v>
                </c:pt>
                <c:pt idx="7">
                  <c:v>112</c:v>
                </c:pt>
                <c:pt idx="8">
                  <c:v>111</c:v>
                </c:pt>
                <c:pt idx="9">
                  <c:v>125</c:v>
                </c:pt>
                <c:pt idx="10">
                  <c:v>117</c:v>
                </c:pt>
                <c:pt idx="11">
                  <c:v>99</c:v>
                </c:pt>
                <c:pt idx="12">
                  <c:v>66</c:v>
                </c:pt>
                <c:pt idx="13">
                  <c:v>52</c:v>
                </c:pt>
                <c:pt idx="14">
                  <c:v>120</c:v>
                </c:pt>
                <c:pt idx="15">
                  <c:v>104</c:v>
                </c:pt>
                <c:pt idx="16">
                  <c:v>116</c:v>
                </c:pt>
                <c:pt idx="17">
                  <c:v>120</c:v>
                </c:pt>
                <c:pt idx="18">
                  <c:v>112</c:v>
                </c:pt>
                <c:pt idx="19">
                  <c:v>75</c:v>
                </c:pt>
                <c:pt idx="20">
                  <c:v>51</c:v>
                </c:pt>
                <c:pt idx="21">
                  <c:v>100</c:v>
                </c:pt>
                <c:pt idx="22">
                  <c:v>100</c:v>
                </c:pt>
                <c:pt idx="23">
                  <c:v>96</c:v>
                </c:pt>
                <c:pt idx="24">
                  <c:v>106</c:v>
                </c:pt>
                <c:pt idx="25">
                  <c:v>91</c:v>
                </c:pt>
                <c:pt idx="26">
                  <c:v>82</c:v>
                </c:pt>
                <c:pt idx="27">
                  <c:v>40</c:v>
                </c:pt>
                <c:pt idx="28">
                  <c:v>85</c:v>
                </c:pt>
                <c:pt idx="29">
                  <c:v>87</c:v>
                </c:pt>
                <c:pt idx="30">
                  <c:v>103</c:v>
                </c:pt>
                <c:pt idx="31">
                  <c:v>124</c:v>
                </c:pt>
                <c:pt idx="32">
                  <c:v>131</c:v>
                </c:pt>
                <c:pt idx="33">
                  <c:v>72</c:v>
                </c:pt>
                <c:pt idx="34">
                  <c:v>53</c:v>
                </c:pt>
                <c:pt idx="35">
                  <c:v>98</c:v>
                </c:pt>
                <c:pt idx="36">
                  <c:v>105</c:v>
                </c:pt>
                <c:pt idx="37">
                  <c:v>98</c:v>
                </c:pt>
                <c:pt idx="38">
                  <c:v>107</c:v>
                </c:pt>
                <c:pt idx="39">
                  <c:v>110</c:v>
                </c:pt>
                <c:pt idx="40">
                  <c:v>74</c:v>
                </c:pt>
                <c:pt idx="41">
                  <c:v>48</c:v>
                </c:pt>
                <c:pt idx="42">
                  <c:v>92</c:v>
                </c:pt>
                <c:pt idx="43">
                  <c:v>99</c:v>
                </c:pt>
                <c:pt idx="44">
                  <c:v>98</c:v>
                </c:pt>
                <c:pt idx="45">
                  <c:v>102</c:v>
                </c:pt>
                <c:pt idx="46">
                  <c:v>115</c:v>
                </c:pt>
                <c:pt idx="47">
                  <c:v>69</c:v>
                </c:pt>
                <c:pt idx="48">
                  <c:v>48</c:v>
                </c:pt>
                <c:pt idx="49">
                  <c:v>103</c:v>
                </c:pt>
                <c:pt idx="50">
                  <c:v>90</c:v>
                </c:pt>
                <c:pt idx="51">
                  <c:v>103</c:v>
                </c:pt>
                <c:pt idx="52">
                  <c:v>97</c:v>
                </c:pt>
                <c:pt idx="53">
                  <c:v>143</c:v>
                </c:pt>
                <c:pt idx="54">
                  <c:v>51</c:v>
                </c:pt>
                <c:pt idx="55">
                  <c:v>53</c:v>
                </c:pt>
                <c:pt idx="56">
                  <c:v>84</c:v>
                </c:pt>
                <c:pt idx="57">
                  <c:v>89</c:v>
                </c:pt>
                <c:pt idx="58">
                  <c:v>111</c:v>
                </c:pt>
                <c:pt idx="59">
                  <c:v>99</c:v>
                </c:pt>
                <c:pt idx="60">
                  <c:v>106</c:v>
                </c:pt>
                <c:pt idx="61">
                  <c:v>70</c:v>
                </c:pt>
                <c:pt idx="62">
                  <c:v>62</c:v>
                </c:pt>
                <c:pt idx="63">
                  <c:v>84</c:v>
                </c:pt>
                <c:pt idx="64">
                  <c:v>106</c:v>
                </c:pt>
                <c:pt idx="65">
                  <c:v>84</c:v>
                </c:pt>
                <c:pt idx="66">
                  <c:v>93</c:v>
                </c:pt>
                <c:pt idx="67">
                  <c:v>109</c:v>
                </c:pt>
                <c:pt idx="68">
                  <c:v>61</c:v>
                </c:pt>
                <c:pt idx="69">
                  <c:v>52</c:v>
                </c:pt>
                <c:pt idx="70">
                  <c:v>77</c:v>
                </c:pt>
                <c:pt idx="71">
                  <c:v>80</c:v>
                </c:pt>
                <c:pt idx="72">
                  <c:v>102</c:v>
                </c:pt>
                <c:pt idx="73">
                  <c:v>100</c:v>
                </c:pt>
                <c:pt idx="74">
                  <c:v>93</c:v>
                </c:pt>
                <c:pt idx="75">
                  <c:v>58</c:v>
                </c:pt>
                <c:pt idx="76">
                  <c:v>41</c:v>
                </c:pt>
                <c:pt idx="77">
                  <c:v>58</c:v>
                </c:pt>
                <c:pt idx="78">
                  <c:v>72</c:v>
                </c:pt>
                <c:pt idx="79">
                  <c:v>61</c:v>
                </c:pt>
                <c:pt idx="80">
                  <c:v>77</c:v>
                </c:pt>
                <c:pt idx="81">
                  <c:v>82</c:v>
                </c:pt>
                <c:pt idx="82">
                  <c:v>34</c:v>
                </c:pt>
                <c:pt idx="83">
                  <c:v>33</c:v>
                </c:pt>
                <c:pt idx="84">
                  <c:v>63</c:v>
                </c:pt>
                <c:pt idx="85">
                  <c:v>74</c:v>
                </c:pt>
                <c:pt idx="86">
                  <c:v>80</c:v>
                </c:pt>
                <c:pt idx="87">
                  <c:v>81</c:v>
                </c:pt>
                <c:pt idx="88">
                  <c:v>77</c:v>
                </c:pt>
                <c:pt idx="89">
                  <c:v>47</c:v>
                </c:pt>
                <c:pt idx="90">
                  <c:v>59</c:v>
                </c:pt>
                <c:pt idx="91">
                  <c:v>89</c:v>
                </c:pt>
                <c:pt idx="92">
                  <c:v>96</c:v>
                </c:pt>
                <c:pt idx="93">
                  <c:v>107</c:v>
                </c:pt>
                <c:pt idx="94">
                  <c:v>92</c:v>
                </c:pt>
                <c:pt idx="95">
                  <c:v>116</c:v>
                </c:pt>
                <c:pt idx="96">
                  <c:v>67</c:v>
                </c:pt>
                <c:pt idx="97">
                  <c:v>50</c:v>
                </c:pt>
                <c:pt idx="98">
                  <c:v>73</c:v>
                </c:pt>
                <c:pt idx="99">
                  <c:v>72</c:v>
                </c:pt>
                <c:pt idx="100">
                  <c:v>97</c:v>
                </c:pt>
                <c:pt idx="101">
                  <c:v>101</c:v>
                </c:pt>
                <c:pt idx="102">
                  <c:v>94</c:v>
                </c:pt>
                <c:pt idx="103">
                  <c:v>62</c:v>
                </c:pt>
                <c:pt idx="104">
                  <c:v>59</c:v>
                </c:pt>
                <c:pt idx="105">
                  <c:v>99</c:v>
                </c:pt>
                <c:pt idx="106">
                  <c:v>106</c:v>
                </c:pt>
                <c:pt idx="107">
                  <c:v>132</c:v>
                </c:pt>
                <c:pt idx="108">
                  <c:v>119</c:v>
                </c:pt>
                <c:pt idx="109">
                  <c:v>126</c:v>
                </c:pt>
                <c:pt idx="110">
                  <c:v>78</c:v>
                </c:pt>
                <c:pt idx="111">
                  <c:v>62</c:v>
                </c:pt>
                <c:pt idx="112">
                  <c:v>97</c:v>
                </c:pt>
                <c:pt idx="113">
                  <c:v>115</c:v>
                </c:pt>
                <c:pt idx="114">
                  <c:v>91</c:v>
                </c:pt>
                <c:pt idx="115">
                  <c:v>121</c:v>
                </c:pt>
                <c:pt idx="116">
                  <c:v>140</c:v>
                </c:pt>
                <c:pt idx="117">
                  <c:v>77</c:v>
                </c:pt>
                <c:pt idx="118">
                  <c:v>58</c:v>
                </c:pt>
                <c:pt idx="119">
                  <c:v>122</c:v>
                </c:pt>
                <c:pt idx="120">
                  <c:v>119</c:v>
                </c:pt>
                <c:pt idx="121">
                  <c:v>122</c:v>
                </c:pt>
                <c:pt idx="122">
                  <c:v>139</c:v>
                </c:pt>
                <c:pt idx="123">
                  <c:v>119</c:v>
                </c:pt>
                <c:pt idx="124">
                  <c:v>107</c:v>
                </c:pt>
                <c:pt idx="125">
                  <c:v>93</c:v>
                </c:pt>
                <c:pt idx="126">
                  <c:v>129</c:v>
                </c:pt>
                <c:pt idx="127">
                  <c:v>100</c:v>
                </c:pt>
                <c:pt idx="128">
                  <c:v>102</c:v>
                </c:pt>
                <c:pt idx="129">
                  <c:v>116</c:v>
                </c:pt>
                <c:pt idx="130">
                  <c:v>112</c:v>
                </c:pt>
                <c:pt idx="131">
                  <c:v>78</c:v>
                </c:pt>
                <c:pt idx="132">
                  <c:v>67</c:v>
                </c:pt>
                <c:pt idx="133">
                  <c:v>100</c:v>
                </c:pt>
                <c:pt idx="134">
                  <c:v>105</c:v>
                </c:pt>
                <c:pt idx="135">
                  <c:v>95</c:v>
                </c:pt>
                <c:pt idx="136">
                  <c:v>96</c:v>
                </c:pt>
                <c:pt idx="137">
                  <c:v>119</c:v>
                </c:pt>
                <c:pt idx="138">
                  <c:v>66</c:v>
                </c:pt>
                <c:pt idx="139">
                  <c:v>50</c:v>
                </c:pt>
                <c:pt idx="140">
                  <c:v>86</c:v>
                </c:pt>
                <c:pt idx="141">
                  <c:v>109</c:v>
                </c:pt>
                <c:pt idx="142">
                  <c:v>104</c:v>
                </c:pt>
                <c:pt idx="143">
                  <c:v>116</c:v>
                </c:pt>
                <c:pt idx="144">
                  <c:v>117</c:v>
                </c:pt>
                <c:pt idx="145">
                  <c:v>73</c:v>
                </c:pt>
                <c:pt idx="146">
                  <c:v>46</c:v>
                </c:pt>
                <c:pt idx="147">
                  <c:v>94</c:v>
                </c:pt>
                <c:pt idx="148">
                  <c:v>112</c:v>
                </c:pt>
                <c:pt idx="149">
                  <c:v>143</c:v>
                </c:pt>
                <c:pt idx="150">
                  <c:v>144</c:v>
                </c:pt>
                <c:pt idx="151">
                  <c:v>138</c:v>
                </c:pt>
                <c:pt idx="152">
                  <c:v>91</c:v>
                </c:pt>
                <c:pt idx="153">
                  <c:v>58</c:v>
                </c:pt>
                <c:pt idx="154">
                  <c:v>104</c:v>
                </c:pt>
                <c:pt idx="155">
                  <c:v>114</c:v>
                </c:pt>
                <c:pt idx="156">
                  <c:v>98</c:v>
                </c:pt>
                <c:pt idx="157">
                  <c:v>105</c:v>
                </c:pt>
                <c:pt idx="158">
                  <c:v>107</c:v>
                </c:pt>
                <c:pt idx="159">
                  <c:v>76</c:v>
                </c:pt>
                <c:pt idx="160">
                  <c:v>59</c:v>
                </c:pt>
                <c:pt idx="161">
                  <c:v>98</c:v>
                </c:pt>
                <c:pt idx="162">
                  <c:v>111</c:v>
                </c:pt>
                <c:pt idx="163">
                  <c:v>109</c:v>
                </c:pt>
                <c:pt idx="164">
                  <c:v>123</c:v>
                </c:pt>
                <c:pt idx="165">
                  <c:v>134</c:v>
                </c:pt>
                <c:pt idx="166">
                  <c:v>79</c:v>
                </c:pt>
                <c:pt idx="167">
                  <c:v>57</c:v>
                </c:pt>
                <c:pt idx="168">
                  <c:v>97</c:v>
                </c:pt>
                <c:pt idx="169">
                  <c:v>114</c:v>
                </c:pt>
                <c:pt idx="170">
                  <c:v>126</c:v>
                </c:pt>
                <c:pt idx="171">
                  <c:v>132</c:v>
                </c:pt>
                <c:pt idx="172">
                  <c:v>120</c:v>
                </c:pt>
                <c:pt idx="173">
                  <c:v>80</c:v>
                </c:pt>
                <c:pt idx="174">
                  <c:v>57</c:v>
                </c:pt>
                <c:pt idx="175">
                  <c:v>92</c:v>
                </c:pt>
                <c:pt idx="176">
                  <c:v>104</c:v>
                </c:pt>
                <c:pt idx="177">
                  <c:v>108</c:v>
                </c:pt>
                <c:pt idx="178">
                  <c:v>114</c:v>
                </c:pt>
                <c:pt idx="179">
                  <c:v>104</c:v>
                </c:pt>
                <c:pt idx="180">
                  <c:v>71</c:v>
                </c:pt>
                <c:pt idx="181">
                  <c:v>58</c:v>
                </c:pt>
                <c:pt idx="182">
                  <c:v>106</c:v>
                </c:pt>
                <c:pt idx="183">
                  <c:v>121</c:v>
                </c:pt>
                <c:pt idx="184">
                  <c:v>106</c:v>
                </c:pt>
                <c:pt idx="185">
                  <c:v>125</c:v>
                </c:pt>
                <c:pt idx="186">
                  <c:v>128</c:v>
                </c:pt>
                <c:pt idx="187">
                  <c:v>342</c:v>
                </c:pt>
                <c:pt idx="188">
                  <c:v>379</c:v>
                </c:pt>
                <c:pt idx="189">
                  <c:v>336</c:v>
                </c:pt>
                <c:pt idx="190">
                  <c:v>220</c:v>
                </c:pt>
                <c:pt idx="191">
                  <c:v>163</c:v>
                </c:pt>
                <c:pt idx="192">
                  <c:v>151</c:v>
                </c:pt>
                <c:pt idx="193">
                  <c:v>197</c:v>
                </c:pt>
                <c:pt idx="194">
                  <c:v>215</c:v>
                </c:pt>
                <c:pt idx="195">
                  <c:v>293</c:v>
                </c:pt>
                <c:pt idx="196">
                  <c:v>140</c:v>
                </c:pt>
                <c:pt idx="197">
                  <c:v>111</c:v>
                </c:pt>
                <c:pt idx="198">
                  <c:v>163</c:v>
                </c:pt>
                <c:pt idx="199">
                  <c:v>159</c:v>
                </c:pt>
                <c:pt idx="200">
                  <c:v>192</c:v>
                </c:pt>
                <c:pt idx="201">
                  <c:v>197</c:v>
                </c:pt>
                <c:pt idx="202">
                  <c:v>123</c:v>
                </c:pt>
                <c:pt idx="203">
                  <c:v>184</c:v>
                </c:pt>
                <c:pt idx="204">
                  <c:v>109</c:v>
                </c:pt>
                <c:pt idx="205">
                  <c:v>170</c:v>
                </c:pt>
                <c:pt idx="206">
                  <c:v>166</c:v>
                </c:pt>
                <c:pt idx="207">
                  <c:v>73</c:v>
                </c:pt>
                <c:pt idx="208">
                  <c:v>65</c:v>
                </c:pt>
                <c:pt idx="209">
                  <c:v>300</c:v>
                </c:pt>
                <c:pt idx="210">
                  <c:v>329</c:v>
                </c:pt>
                <c:pt idx="211">
                  <c:v>263</c:v>
                </c:pt>
                <c:pt idx="212">
                  <c:v>347</c:v>
                </c:pt>
                <c:pt idx="213">
                  <c:v>117</c:v>
                </c:pt>
                <c:pt idx="214">
                  <c:v>58</c:v>
                </c:pt>
                <c:pt idx="215">
                  <c:v>72</c:v>
                </c:pt>
                <c:pt idx="216">
                  <c:v>64</c:v>
                </c:pt>
                <c:pt idx="217">
                  <c:v>81</c:v>
                </c:pt>
                <c:pt idx="218">
                  <c:v>93</c:v>
                </c:pt>
                <c:pt idx="219">
                  <c:v>61</c:v>
                </c:pt>
                <c:pt idx="220">
                  <c:v>91</c:v>
                </c:pt>
                <c:pt idx="221">
                  <c:v>78</c:v>
                </c:pt>
                <c:pt idx="222">
                  <c:v>52</c:v>
                </c:pt>
                <c:pt idx="223">
                  <c:v>58</c:v>
                </c:pt>
                <c:pt idx="224">
                  <c:v>102</c:v>
                </c:pt>
                <c:pt idx="225">
                  <c:v>93</c:v>
                </c:pt>
                <c:pt idx="226">
                  <c:v>105</c:v>
                </c:pt>
                <c:pt idx="227">
                  <c:v>99</c:v>
                </c:pt>
                <c:pt idx="228">
                  <c:v>111</c:v>
                </c:pt>
                <c:pt idx="229">
                  <c:v>71</c:v>
                </c:pt>
                <c:pt idx="230">
                  <c:v>48</c:v>
                </c:pt>
                <c:pt idx="231">
                  <c:v>104</c:v>
                </c:pt>
                <c:pt idx="232">
                  <c:v>109</c:v>
                </c:pt>
                <c:pt idx="233">
                  <c:v>130</c:v>
                </c:pt>
                <c:pt idx="234">
                  <c:v>108</c:v>
                </c:pt>
                <c:pt idx="235">
                  <c:v>109</c:v>
                </c:pt>
                <c:pt idx="236">
                  <c:v>65</c:v>
                </c:pt>
                <c:pt idx="237">
                  <c:v>63</c:v>
                </c:pt>
                <c:pt idx="238">
                  <c:v>86</c:v>
                </c:pt>
                <c:pt idx="239">
                  <c:v>99</c:v>
                </c:pt>
                <c:pt idx="240">
                  <c:v>123</c:v>
                </c:pt>
                <c:pt idx="241">
                  <c:v>121</c:v>
                </c:pt>
                <c:pt idx="242">
                  <c:v>96</c:v>
                </c:pt>
                <c:pt idx="243">
                  <c:v>69</c:v>
                </c:pt>
                <c:pt idx="244">
                  <c:v>56</c:v>
                </c:pt>
                <c:pt idx="245">
                  <c:v>124</c:v>
                </c:pt>
                <c:pt idx="246">
                  <c:v>115</c:v>
                </c:pt>
                <c:pt idx="247">
                  <c:v>141</c:v>
                </c:pt>
                <c:pt idx="248">
                  <c:v>132</c:v>
                </c:pt>
                <c:pt idx="249">
                  <c:v>123</c:v>
                </c:pt>
                <c:pt idx="250">
                  <c:v>87</c:v>
                </c:pt>
                <c:pt idx="251">
                  <c:v>80</c:v>
                </c:pt>
                <c:pt idx="252">
                  <c:v>113</c:v>
                </c:pt>
                <c:pt idx="253">
                  <c:v>124</c:v>
                </c:pt>
                <c:pt idx="254">
                  <c:v>126</c:v>
                </c:pt>
                <c:pt idx="255">
                  <c:v>126</c:v>
                </c:pt>
                <c:pt idx="256">
                  <c:v>159</c:v>
                </c:pt>
                <c:pt idx="257">
                  <c:v>92</c:v>
                </c:pt>
                <c:pt idx="258">
                  <c:v>90</c:v>
                </c:pt>
                <c:pt idx="259">
                  <c:v>121</c:v>
                </c:pt>
                <c:pt idx="260">
                  <c:v>115</c:v>
                </c:pt>
                <c:pt idx="261">
                  <c:v>139</c:v>
                </c:pt>
                <c:pt idx="262">
                  <c:v>123</c:v>
                </c:pt>
                <c:pt idx="263">
                  <c:v>162</c:v>
                </c:pt>
                <c:pt idx="264">
                  <c:v>83</c:v>
                </c:pt>
                <c:pt idx="265">
                  <c:v>62</c:v>
                </c:pt>
                <c:pt idx="266">
                  <c:v>97</c:v>
                </c:pt>
                <c:pt idx="267">
                  <c:v>121</c:v>
                </c:pt>
                <c:pt idx="268">
                  <c:v>132</c:v>
                </c:pt>
                <c:pt idx="269">
                  <c:v>132</c:v>
                </c:pt>
                <c:pt idx="270">
                  <c:v>143</c:v>
                </c:pt>
                <c:pt idx="271">
                  <c:v>113</c:v>
                </c:pt>
                <c:pt idx="272">
                  <c:v>77</c:v>
                </c:pt>
                <c:pt idx="273">
                  <c:v>106</c:v>
                </c:pt>
                <c:pt idx="274">
                  <c:v>126</c:v>
                </c:pt>
                <c:pt idx="275">
                  <c:v>124</c:v>
                </c:pt>
                <c:pt idx="276">
                  <c:v>140</c:v>
                </c:pt>
                <c:pt idx="277">
                  <c:v>185</c:v>
                </c:pt>
                <c:pt idx="278">
                  <c:v>107</c:v>
                </c:pt>
                <c:pt idx="279">
                  <c:v>105</c:v>
                </c:pt>
                <c:pt idx="280">
                  <c:v>144</c:v>
                </c:pt>
                <c:pt idx="281">
                  <c:v>159</c:v>
                </c:pt>
                <c:pt idx="282">
                  <c:v>136</c:v>
                </c:pt>
                <c:pt idx="283">
                  <c:v>135</c:v>
                </c:pt>
                <c:pt idx="284">
                  <c:v>144</c:v>
                </c:pt>
                <c:pt idx="285">
                  <c:v>93</c:v>
                </c:pt>
                <c:pt idx="286">
                  <c:v>82</c:v>
                </c:pt>
                <c:pt idx="287">
                  <c:v>105</c:v>
                </c:pt>
                <c:pt idx="288">
                  <c:v>123</c:v>
                </c:pt>
                <c:pt idx="289">
                  <c:v>138</c:v>
                </c:pt>
                <c:pt idx="290">
                  <c:v>137</c:v>
                </c:pt>
                <c:pt idx="291">
                  <c:v>121</c:v>
                </c:pt>
                <c:pt idx="292">
                  <c:v>92</c:v>
                </c:pt>
                <c:pt idx="293">
                  <c:v>80</c:v>
                </c:pt>
                <c:pt idx="294">
                  <c:v>121</c:v>
                </c:pt>
                <c:pt idx="295">
                  <c:v>121</c:v>
                </c:pt>
                <c:pt idx="296">
                  <c:v>167</c:v>
                </c:pt>
                <c:pt idx="297">
                  <c:v>137</c:v>
                </c:pt>
                <c:pt idx="298">
                  <c:v>117</c:v>
                </c:pt>
                <c:pt idx="299">
                  <c:v>96</c:v>
                </c:pt>
                <c:pt idx="300">
                  <c:v>84</c:v>
                </c:pt>
                <c:pt idx="301">
                  <c:v>94</c:v>
                </c:pt>
                <c:pt idx="302">
                  <c:v>139</c:v>
                </c:pt>
                <c:pt idx="303">
                  <c:v>150</c:v>
                </c:pt>
                <c:pt idx="304">
                  <c:v>139</c:v>
                </c:pt>
                <c:pt idx="305">
                  <c:v>169</c:v>
                </c:pt>
                <c:pt idx="306">
                  <c:v>97</c:v>
                </c:pt>
                <c:pt idx="307">
                  <c:v>72</c:v>
                </c:pt>
                <c:pt idx="308">
                  <c:v>125</c:v>
                </c:pt>
                <c:pt idx="309">
                  <c:v>117</c:v>
                </c:pt>
                <c:pt idx="310">
                  <c:v>172</c:v>
                </c:pt>
                <c:pt idx="311">
                  <c:v>116</c:v>
                </c:pt>
                <c:pt idx="312">
                  <c:v>144</c:v>
                </c:pt>
                <c:pt idx="313">
                  <c:v>73</c:v>
                </c:pt>
                <c:pt idx="314">
                  <c:v>71</c:v>
                </c:pt>
                <c:pt idx="315">
                  <c:v>122</c:v>
                </c:pt>
                <c:pt idx="316">
                  <c:v>133</c:v>
                </c:pt>
                <c:pt idx="317">
                  <c:v>130</c:v>
                </c:pt>
                <c:pt idx="318">
                  <c:v>142</c:v>
                </c:pt>
                <c:pt idx="319">
                  <c:v>139</c:v>
                </c:pt>
                <c:pt idx="320">
                  <c:v>80</c:v>
                </c:pt>
                <c:pt idx="321">
                  <c:v>63</c:v>
                </c:pt>
                <c:pt idx="322">
                  <c:v>146</c:v>
                </c:pt>
                <c:pt idx="323">
                  <c:v>129</c:v>
                </c:pt>
                <c:pt idx="324">
                  <c:v>141</c:v>
                </c:pt>
                <c:pt idx="325">
                  <c:v>137</c:v>
                </c:pt>
                <c:pt idx="326">
                  <c:v>155</c:v>
                </c:pt>
                <c:pt idx="327">
                  <c:v>115</c:v>
                </c:pt>
                <c:pt idx="328">
                  <c:v>94</c:v>
                </c:pt>
                <c:pt idx="329">
                  <c:v>120</c:v>
                </c:pt>
                <c:pt idx="330">
                  <c:v>150</c:v>
                </c:pt>
                <c:pt idx="331">
                  <c:v>170</c:v>
                </c:pt>
                <c:pt idx="332">
                  <c:v>152</c:v>
                </c:pt>
                <c:pt idx="333">
                  <c:v>133</c:v>
                </c:pt>
                <c:pt idx="334">
                  <c:v>94</c:v>
                </c:pt>
                <c:pt idx="335">
                  <c:v>89</c:v>
                </c:pt>
                <c:pt idx="336">
                  <c:v>126</c:v>
                </c:pt>
                <c:pt idx="337">
                  <c:v>121</c:v>
                </c:pt>
                <c:pt idx="338">
                  <c:v>145</c:v>
                </c:pt>
                <c:pt idx="339">
                  <c:v>146</c:v>
                </c:pt>
                <c:pt idx="340">
                  <c:v>163</c:v>
                </c:pt>
                <c:pt idx="341">
                  <c:v>90</c:v>
                </c:pt>
                <c:pt idx="342">
                  <c:v>95</c:v>
                </c:pt>
                <c:pt idx="343">
                  <c:v>115</c:v>
                </c:pt>
                <c:pt idx="344">
                  <c:v>135</c:v>
                </c:pt>
                <c:pt idx="345">
                  <c:v>136</c:v>
                </c:pt>
                <c:pt idx="346">
                  <c:v>174</c:v>
                </c:pt>
                <c:pt idx="347">
                  <c:v>144</c:v>
                </c:pt>
                <c:pt idx="348">
                  <c:v>114</c:v>
                </c:pt>
                <c:pt idx="349">
                  <c:v>94</c:v>
                </c:pt>
                <c:pt idx="350">
                  <c:v>128</c:v>
                </c:pt>
                <c:pt idx="351">
                  <c:v>141</c:v>
                </c:pt>
                <c:pt idx="352">
                  <c:v>151</c:v>
                </c:pt>
                <c:pt idx="353">
                  <c:v>164</c:v>
                </c:pt>
                <c:pt idx="354">
                  <c:v>206</c:v>
                </c:pt>
                <c:pt idx="355">
                  <c:v>178</c:v>
                </c:pt>
                <c:pt idx="356">
                  <c:v>112</c:v>
                </c:pt>
                <c:pt idx="357">
                  <c:v>150</c:v>
                </c:pt>
                <c:pt idx="358">
                  <c:v>159</c:v>
                </c:pt>
                <c:pt idx="359">
                  <c:v>156</c:v>
                </c:pt>
                <c:pt idx="360">
                  <c:v>169</c:v>
                </c:pt>
                <c:pt idx="361">
                  <c:v>158</c:v>
                </c:pt>
                <c:pt idx="362">
                  <c:v>104</c:v>
                </c:pt>
                <c:pt idx="363">
                  <c:v>78</c:v>
                </c:pt>
                <c:pt idx="364">
                  <c:v>135</c:v>
                </c:pt>
                <c:pt idx="365">
                  <c:v>134</c:v>
                </c:pt>
                <c:pt idx="366">
                  <c:v>164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#post Twitter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Foglio1!$A$2:$A$368</c:f>
              <c:numCache>
                <c:formatCode>m/d/yyyy</c:formatCode>
                <c:ptCount val="367"/>
                <c:pt idx="0">
                  <c:v>42156</c:v>
                </c:pt>
                <c:pt idx="1">
                  <c:v>42157</c:v>
                </c:pt>
                <c:pt idx="2">
                  <c:v>42158</c:v>
                </c:pt>
                <c:pt idx="3">
                  <c:v>42159</c:v>
                </c:pt>
                <c:pt idx="4">
                  <c:v>42160</c:v>
                </c:pt>
                <c:pt idx="5">
                  <c:v>42161</c:v>
                </c:pt>
                <c:pt idx="6">
                  <c:v>42162</c:v>
                </c:pt>
                <c:pt idx="7">
                  <c:v>42163</c:v>
                </c:pt>
                <c:pt idx="8">
                  <c:v>42164</c:v>
                </c:pt>
                <c:pt idx="9">
                  <c:v>42165</c:v>
                </c:pt>
                <c:pt idx="10">
                  <c:v>42166</c:v>
                </c:pt>
                <c:pt idx="11">
                  <c:v>42167</c:v>
                </c:pt>
                <c:pt idx="12">
                  <c:v>42168</c:v>
                </c:pt>
                <c:pt idx="13">
                  <c:v>42169</c:v>
                </c:pt>
                <c:pt idx="14">
                  <c:v>42170</c:v>
                </c:pt>
                <c:pt idx="15">
                  <c:v>42171</c:v>
                </c:pt>
                <c:pt idx="16">
                  <c:v>42172</c:v>
                </c:pt>
                <c:pt idx="17">
                  <c:v>42173</c:v>
                </c:pt>
                <c:pt idx="18">
                  <c:v>42174</c:v>
                </c:pt>
                <c:pt idx="19">
                  <c:v>42175</c:v>
                </c:pt>
                <c:pt idx="20">
                  <c:v>42176</c:v>
                </c:pt>
                <c:pt idx="21">
                  <c:v>42177</c:v>
                </c:pt>
                <c:pt idx="22">
                  <c:v>42178</c:v>
                </c:pt>
                <c:pt idx="23">
                  <c:v>42179</c:v>
                </c:pt>
                <c:pt idx="24">
                  <c:v>42180</c:v>
                </c:pt>
                <c:pt idx="25">
                  <c:v>42181</c:v>
                </c:pt>
                <c:pt idx="26">
                  <c:v>42182</c:v>
                </c:pt>
                <c:pt idx="27">
                  <c:v>42183</c:v>
                </c:pt>
                <c:pt idx="28">
                  <c:v>42184</c:v>
                </c:pt>
                <c:pt idx="29">
                  <c:v>42185</c:v>
                </c:pt>
                <c:pt idx="30">
                  <c:v>42186</c:v>
                </c:pt>
                <c:pt idx="31">
                  <c:v>42187</c:v>
                </c:pt>
                <c:pt idx="32">
                  <c:v>42188</c:v>
                </c:pt>
                <c:pt idx="33">
                  <c:v>42189</c:v>
                </c:pt>
                <c:pt idx="34">
                  <c:v>42190</c:v>
                </c:pt>
                <c:pt idx="35">
                  <c:v>42191</c:v>
                </c:pt>
                <c:pt idx="36">
                  <c:v>42192</c:v>
                </c:pt>
                <c:pt idx="37">
                  <c:v>42193</c:v>
                </c:pt>
                <c:pt idx="38">
                  <c:v>42194</c:v>
                </c:pt>
                <c:pt idx="39">
                  <c:v>42195</c:v>
                </c:pt>
                <c:pt idx="40">
                  <c:v>42196</c:v>
                </c:pt>
                <c:pt idx="41">
                  <c:v>42197</c:v>
                </c:pt>
                <c:pt idx="42">
                  <c:v>42198</c:v>
                </c:pt>
                <c:pt idx="43">
                  <c:v>42199</c:v>
                </c:pt>
                <c:pt idx="44">
                  <c:v>42200</c:v>
                </c:pt>
                <c:pt idx="45">
                  <c:v>42201</c:v>
                </c:pt>
                <c:pt idx="46">
                  <c:v>42202</c:v>
                </c:pt>
                <c:pt idx="47">
                  <c:v>42203</c:v>
                </c:pt>
                <c:pt idx="48">
                  <c:v>42204</c:v>
                </c:pt>
                <c:pt idx="49">
                  <c:v>42205</c:v>
                </c:pt>
                <c:pt idx="50">
                  <c:v>42206</c:v>
                </c:pt>
                <c:pt idx="51">
                  <c:v>42207</c:v>
                </c:pt>
                <c:pt idx="52">
                  <c:v>42208</c:v>
                </c:pt>
                <c:pt idx="53">
                  <c:v>42209</c:v>
                </c:pt>
                <c:pt idx="54">
                  <c:v>42210</c:v>
                </c:pt>
                <c:pt idx="55">
                  <c:v>42211</c:v>
                </c:pt>
                <c:pt idx="56">
                  <c:v>42212</c:v>
                </c:pt>
                <c:pt idx="57">
                  <c:v>42213</c:v>
                </c:pt>
                <c:pt idx="58">
                  <c:v>42214</c:v>
                </c:pt>
                <c:pt idx="59">
                  <c:v>42215</c:v>
                </c:pt>
                <c:pt idx="60">
                  <c:v>42216</c:v>
                </c:pt>
                <c:pt idx="61">
                  <c:v>42217</c:v>
                </c:pt>
                <c:pt idx="62">
                  <c:v>42218</c:v>
                </c:pt>
                <c:pt idx="63">
                  <c:v>42219</c:v>
                </c:pt>
                <c:pt idx="64">
                  <c:v>42220</c:v>
                </c:pt>
                <c:pt idx="65">
                  <c:v>42221</c:v>
                </c:pt>
                <c:pt idx="66">
                  <c:v>42222</c:v>
                </c:pt>
                <c:pt idx="67">
                  <c:v>42223</c:v>
                </c:pt>
                <c:pt idx="68">
                  <c:v>42224</c:v>
                </c:pt>
                <c:pt idx="69">
                  <c:v>42225</c:v>
                </c:pt>
                <c:pt idx="70">
                  <c:v>42226</c:v>
                </c:pt>
                <c:pt idx="71">
                  <c:v>42227</c:v>
                </c:pt>
                <c:pt idx="72">
                  <c:v>42228</c:v>
                </c:pt>
                <c:pt idx="73">
                  <c:v>42229</c:v>
                </c:pt>
                <c:pt idx="74">
                  <c:v>42230</c:v>
                </c:pt>
                <c:pt idx="75">
                  <c:v>42231</c:v>
                </c:pt>
                <c:pt idx="76">
                  <c:v>42232</c:v>
                </c:pt>
                <c:pt idx="77">
                  <c:v>42233</c:v>
                </c:pt>
                <c:pt idx="78">
                  <c:v>42234</c:v>
                </c:pt>
                <c:pt idx="79">
                  <c:v>42235</c:v>
                </c:pt>
                <c:pt idx="80">
                  <c:v>42236</c:v>
                </c:pt>
                <c:pt idx="81">
                  <c:v>42237</c:v>
                </c:pt>
                <c:pt idx="82">
                  <c:v>42238</c:v>
                </c:pt>
                <c:pt idx="83">
                  <c:v>42239</c:v>
                </c:pt>
                <c:pt idx="84">
                  <c:v>42240</c:v>
                </c:pt>
                <c:pt idx="85">
                  <c:v>42241</c:v>
                </c:pt>
                <c:pt idx="86">
                  <c:v>42242</c:v>
                </c:pt>
                <c:pt idx="87">
                  <c:v>42243</c:v>
                </c:pt>
                <c:pt idx="88">
                  <c:v>42244</c:v>
                </c:pt>
                <c:pt idx="89">
                  <c:v>42245</c:v>
                </c:pt>
                <c:pt idx="90">
                  <c:v>42246</c:v>
                </c:pt>
                <c:pt idx="91">
                  <c:v>42247</c:v>
                </c:pt>
                <c:pt idx="92">
                  <c:v>42248</c:v>
                </c:pt>
                <c:pt idx="93">
                  <c:v>42249</c:v>
                </c:pt>
                <c:pt idx="94">
                  <c:v>42250</c:v>
                </c:pt>
                <c:pt idx="95">
                  <c:v>42251</c:v>
                </c:pt>
                <c:pt idx="96">
                  <c:v>42252</c:v>
                </c:pt>
                <c:pt idx="97">
                  <c:v>42253</c:v>
                </c:pt>
                <c:pt idx="98">
                  <c:v>42254</c:v>
                </c:pt>
                <c:pt idx="99">
                  <c:v>42255</c:v>
                </c:pt>
                <c:pt idx="100">
                  <c:v>42256</c:v>
                </c:pt>
                <c:pt idx="101">
                  <c:v>42257</c:v>
                </c:pt>
                <c:pt idx="102">
                  <c:v>42258</c:v>
                </c:pt>
                <c:pt idx="103">
                  <c:v>42259</c:v>
                </c:pt>
                <c:pt idx="104">
                  <c:v>42260</c:v>
                </c:pt>
                <c:pt idx="105">
                  <c:v>42261</c:v>
                </c:pt>
                <c:pt idx="106">
                  <c:v>42262</c:v>
                </c:pt>
                <c:pt idx="107">
                  <c:v>42263</c:v>
                </c:pt>
                <c:pt idx="108">
                  <c:v>42264</c:v>
                </c:pt>
                <c:pt idx="109">
                  <c:v>42265</c:v>
                </c:pt>
                <c:pt idx="110">
                  <c:v>42266</c:v>
                </c:pt>
                <c:pt idx="111">
                  <c:v>42267</c:v>
                </c:pt>
                <c:pt idx="112">
                  <c:v>42268</c:v>
                </c:pt>
                <c:pt idx="113">
                  <c:v>42269</c:v>
                </c:pt>
                <c:pt idx="114">
                  <c:v>42270</c:v>
                </c:pt>
                <c:pt idx="115">
                  <c:v>42271</c:v>
                </c:pt>
                <c:pt idx="116">
                  <c:v>42272</c:v>
                </c:pt>
                <c:pt idx="117">
                  <c:v>42273</c:v>
                </c:pt>
                <c:pt idx="118">
                  <c:v>42274</c:v>
                </c:pt>
                <c:pt idx="119">
                  <c:v>42275</c:v>
                </c:pt>
                <c:pt idx="120">
                  <c:v>42276</c:v>
                </c:pt>
                <c:pt idx="121">
                  <c:v>42277</c:v>
                </c:pt>
                <c:pt idx="122">
                  <c:v>42278</c:v>
                </c:pt>
                <c:pt idx="123">
                  <c:v>42279</c:v>
                </c:pt>
                <c:pt idx="124">
                  <c:v>42280</c:v>
                </c:pt>
                <c:pt idx="125">
                  <c:v>42281</c:v>
                </c:pt>
                <c:pt idx="126">
                  <c:v>42282</c:v>
                </c:pt>
                <c:pt idx="127">
                  <c:v>42283</c:v>
                </c:pt>
                <c:pt idx="128">
                  <c:v>42284</c:v>
                </c:pt>
                <c:pt idx="129">
                  <c:v>42285</c:v>
                </c:pt>
                <c:pt idx="130">
                  <c:v>42286</c:v>
                </c:pt>
                <c:pt idx="131">
                  <c:v>42287</c:v>
                </c:pt>
                <c:pt idx="132">
                  <c:v>42288</c:v>
                </c:pt>
                <c:pt idx="133">
                  <c:v>42289</c:v>
                </c:pt>
                <c:pt idx="134">
                  <c:v>42290</c:v>
                </c:pt>
                <c:pt idx="135">
                  <c:v>42291</c:v>
                </c:pt>
                <c:pt idx="136">
                  <c:v>42292</c:v>
                </c:pt>
                <c:pt idx="137">
                  <c:v>42293</c:v>
                </c:pt>
                <c:pt idx="138">
                  <c:v>42294</c:v>
                </c:pt>
                <c:pt idx="139">
                  <c:v>42295</c:v>
                </c:pt>
                <c:pt idx="140">
                  <c:v>42296</c:v>
                </c:pt>
                <c:pt idx="141">
                  <c:v>42297</c:v>
                </c:pt>
                <c:pt idx="142">
                  <c:v>42298</c:v>
                </c:pt>
                <c:pt idx="143">
                  <c:v>42299</c:v>
                </c:pt>
                <c:pt idx="144">
                  <c:v>42300</c:v>
                </c:pt>
                <c:pt idx="145">
                  <c:v>42301</c:v>
                </c:pt>
                <c:pt idx="146">
                  <c:v>42302</c:v>
                </c:pt>
                <c:pt idx="147">
                  <c:v>42303</c:v>
                </c:pt>
                <c:pt idx="148">
                  <c:v>42304</c:v>
                </c:pt>
                <c:pt idx="149">
                  <c:v>42305</c:v>
                </c:pt>
                <c:pt idx="150">
                  <c:v>42306</c:v>
                </c:pt>
                <c:pt idx="151">
                  <c:v>42307</c:v>
                </c:pt>
                <c:pt idx="152">
                  <c:v>42308</c:v>
                </c:pt>
                <c:pt idx="153">
                  <c:v>42309</c:v>
                </c:pt>
                <c:pt idx="154">
                  <c:v>42310</c:v>
                </c:pt>
                <c:pt idx="155">
                  <c:v>42311</c:v>
                </c:pt>
                <c:pt idx="156">
                  <c:v>42312</c:v>
                </c:pt>
                <c:pt idx="157">
                  <c:v>42313</c:v>
                </c:pt>
                <c:pt idx="158">
                  <c:v>42314</c:v>
                </c:pt>
                <c:pt idx="159">
                  <c:v>42315</c:v>
                </c:pt>
                <c:pt idx="160">
                  <c:v>42316</c:v>
                </c:pt>
                <c:pt idx="161">
                  <c:v>42317</c:v>
                </c:pt>
                <c:pt idx="162">
                  <c:v>42318</c:v>
                </c:pt>
                <c:pt idx="163">
                  <c:v>42319</c:v>
                </c:pt>
                <c:pt idx="164">
                  <c:v>42320</c:v>
                </c:pt>
                <c:pt idx="165">
                  <c:v>42321</c:v>
                </c:pt>
                <c:pt idx="166">
                  <c:v>42322</c:v>
                </c:pt>
                <c:pt idx="167">
                  <c:v>42323</c:v>
                </c:pt>
                <c:pt idx="168">
                  <c:v>42324</c:v>
                </c:pt>
                <c:pt idx="169">
                  <c:v>42325</c:v>
                </c:pt>
                <c:pt idx="170">
                  <c:v>42326</c:v>
                </c:pt>
                <c:pt idx="171">
                  <c:v>42327</c:v>
                </c:pt>
                <c:pt idx="172">
                  <c:v>42328</c:v>
                </c:pt>
                <c:pt idx="173">
                  <c:v>42329</c:v>
                </c:pt>
                <c:pt idx="174">
                  <c:v>42330</c:v>
                </c:pt>
                <c:pt idx="175">
                  <c:v>42331</c:v>
                </c:pt>
                <c:pt idx="176">
                  <c:v>42332</c:v>
                </c:pt>
                <c:pt idx="177">
                  <c:v>42333</c:v>
                </c:pt>
                <c:pt idx="178">
                  <c:v>42334</c:v>
                </c:pt>
                <c:pt idx="179">
                  <c:v>42335</c:v>
                </c:pt>
                <c:pt idx="180">
                  <c:v>42336</c:v>
                </c:pt>
                <c:pt idx="181">
                  <c:v>42337</c:v>
                </c:pt>
                <c:pt idx="182">
                  <c:v>42338</c:v>
                </c:pt>
                <c:pt idx="183">
                  <c:v>42339</c:v>
                </c:pt>
                <c:pt idx="184">
                  <c:v>42340</c:v>
                </c:pt>
                <c:pt idx="185">
                  <c:v>42341</c:v>
                </c:pt>
                <c:pt idx="186">
                  <c:v>42342</c:v>
                </c:pt>
                <c:pt idx="187">
                  <c:v>42343</c:v>
                </c:pt>
                <c:pt idx="188">
                  <c:v>42344</c:v>
                </c:pt>
                <c:pt idx="189">
                  <c:v>42345</c:v>
                </c:pt>
                <c:pt idx="190">
                  <c:v>42346</c:v>
                </c:pt>
                <c:pt idx="191">
                  <c:v>42347</c:v>
                </c:pt>
                <c:pt idx="192">
                  <c:v>42348</c:v>
                </c:pt>
                <c:pt idx="193">
                  <c:v>42349</c:v>
                </c:pt>
                <c:pt idx="194">
                  <c:v>42350</c:v>
                </c:pt>
                <c:pt idx="195">
                  <c:v>42351</c:v>
                </c:pt>
                <c:pt idx="196">
                  <c:v>42352</c:v>
                </c:pt>
                <c:pt idx="197">
                  <c:v>42353</c:v>
                </c:pt>
                <c:pt idx="198">
                  <c:v>42354</c:v>
                </c:pt>
                <c:pt idx="199">
                  <c:v>42355</c:v>
                </c:pt>
                <c:pt idx="200">
                  <c:v>42356</c:v>
                </c:pt>
                <c:pt idx="201">
                  <c:v>42357</c:v>
                </c:pt>
                <c:pt idx="202">
                  <c:v>42358</c:v>
                </c:pt>
                <c:pt idx="203">
                  <c:v>42359</c:v>
                </c:pt>
                <c:pt idx="204">
                  <c:v>42360</c:v>
                </c:pt>
                <c:pt idx="205">
                  <c:v>42361</c:v>
                </c:pt>
                <c:pt idx="206">
                  <c:v>42362</c:v>
                </c:pt>
                <c:pt idx="207">
                  <c:v>42363</c:v>
                </c:pt>
                <c:pt idx="208">
                  <c:v>42364</c:v>
                </c:pt>
                <c:pt idx="209">
                  <c:v>42365</c:v>
                </c:pt>
                <c:pt idx="210">
                  <c:v>42366</c:v>
                </c:pt>
                <c:pt idx="211">
                  <c:v>42367</c:v>
                </c:pt>
                <c:pt idx="212">
                  <c:v>42368</c:v>
                </c:pt>
                <c:pt idx="213">
                  <c:v>42369</c:v>
                </c:pt>
                <c:pt idx="214">
                  <c:v>42370</c:v>
                </c:pt>
                <c:pt idx="215">
                  <c:v>42371</c:v>
                </c:pt>
                <c:pt idx="216">
                  <c:v>42372</c:v>
                </c:pt>
                <c:pt idx="217">
                  <c:v>42373</c:v>
                </c:pt>
                <c:pt idx="218">
                  <c:v>42374</c:v>
                </c:pt>
                <c:pt idx="219">
                  <c:v>42375</c:v>
                </c:pt>
                <c:pt idx="220">
                  <c:v>42376</c:v>
                </c:pt>
                <c:pt idx="221">
                  <c:v>42377</c:v>
                </c:pt>
                <c:pt idx="222">
                  <c:v>42378</c:v>
                </c:pt>
                <c:pt idx="223">
                  <c:v>42379</c:v>
                </c:pt>
                <c:pt idx="224">
                  <c:v>42380</c:v>
                </c:pt>
                <c:pt idx="225">
                  <c:v>42381</c:v>
                </c:pt>
                <c:pt idx="226">
                  <c:v>42382</c:v>
                </c:pt>
                <c:pt idx="227">
                  <c:v>42383</c:v>
                </c:pt>
                <c:pt idx="228">
                  <c:v>42384</c:v>
                </c:pt>
                <c:pt idx="229">
                  <c:v>42385</c:v>
                </c:pt>
                <c:pt idx="230">
                  <c:v>42386</c:v>
                </c:pt>
                <c:pt idx="231">
                  <c:v>42387</c:v>
                </c:pt>
                <c:pt idx="232">
                  <c:v>42388</c:v>
                </c:pt>
                <c:pt idx="233">
                  <c:v>42389</c:v>
                </c:pt>
                <c:pt idx="234">
                  <c:v>42390</c:v>
                </c:pt>
                <c:pt idx="235">
                  <c:v>42391</c:v>
                </c:pt>
                <c:pt idx="236">
                  <c:v>42392</c:v>
                </c:pt>
                <c:pt idx="237">
                  <c:v>42393</c:v>
                </c:pt>
                <c:pt idx="238">
                  <c:v>42394</c:v>
                </c:pt>
                <c:pt idx="239">
                  <c:v>42395</c:v>
                </c:pt>
                <c:pt idx="240">
                  <c:v>42396</c:v>
                </c:pt>
                <c:pt idx="241">
                  <c:v>42397</c:v>
                </c:pt>
                <c:pt idx="242">
                  <c:v>42398</c:v>
                </c:pt>
                <c:pt idx="243">
                  <c:v>42399</c:v>
                </c:pt>
                <c:pt idx="244">
                  <c:v>42400</c:v>
                </c:pt>
                <c:pt idx="245">
                  <c:v>42401</c:v>
                </c:pt>
                <c:pt idx="246">
                  <c:v>42402</c:v>
                </c:pt>
                <c:pt idx="247">
                  <c:v>42403</c:v>
                </c:pt>
                <c:pt idx="248">
                  <c:v>42404</c:v>
                </c:pt>
                <c:pt idx="249">
                  <c:v>42405</c:v>
                </c:pt>
                <c:pt idx="250">
                  <c:v>42406</c:v>
                </c:pt>
                <c:pt idx="251">
                  <c:v>42407</c:v>
                </c:pt>
                <c:pt idx="252">
                  <c:v>42408</c:v>
                </c:pt>
                <c:pt idx="253">
                  <c:v>42409</c:v>
                </c:pt>
                <c:pt idx="254">
                  <c:v>42410</c:v>
                </c:pt>
                <c:pt idx="255">
                  <c:v>42411</c:v>
                </c:pt>
                <c:pt idx="256">
                  <c:v>42412</c:v>
                </c:pt>
                <c:pt idx="257">
                  <c:v>42413</c:v>
                </c:pt>
                <c:pt idx="258">
                  <c:v>42414</c:v>
                </c:pt>
                <c:pt idx="259">
                  <c:v>42415</c:v>
                </c:pt>
                <c:pt idx="260">
                  <c:v>42416</c:v>
                </c:pt>
                <c:pt idx="261">
                  <c:v>42417</c:v>
                </c:pt>
                <c:pt idx="262">
                  <c:v>42418</c:v>
                </c:pt>
                <c:pt idx="263">
                  <c:v>42419</c:v>
                </c:pt>
                <c:pt idx="264">
                  <c:v>42420</c:v>
                </c:pt>
                <c:pt idx="265">
                  <c:v>42421</c:v>
                </c:pt>
                <c:pt idx="266">
                  <c:v>42422</c:v>
                </c:pt>
                <c:pt idx="267">
                  <c:v>42423</c:v>
                </c:pt>
                <c:pt idx="268">
                  <c:v>42424</c:v>
                </c:pt>
                <c:pt idx="269">
                  <c:v>42425</c:v>
                </c:pt>
                <c:pt idx="270">
                  <c:v>42426</c:v>
                </c:pt>
                <c:pt idx="271">
                  <c:v>42427</c:v>
                </c:pt>
                <c:pt idx="272">
                  <c:v>42428</c:v>
                </c:pt>
                <c:pt idx="273">
                  <c:v>42429</c:v>
                </c:pt>
                <c:pt idx="274">
                  <c:v>42430</c:v>
                </c:pt>
                <c:pt idx="275">
                  <c:v>42431</c:v>
                </c:pt>
                <c:pt idx="276">
                  <c:v>42432</c:v>
                </c:pt>
                <c:pt idx="277">
                  <c:v>42433</c:v>
                </c:pt>
                <c:pt idx="278">
                  <c:v>42434</c:v>
                </c:pt>
                <c:pt idx="279">
                  <c:v>42435</c:v>
                </c:pt>
                <c:pt idx="280">
                  <c:v>42436</c:v>
                </c:pt>
                <c:pt idx="281">
                  <c:v>42437</c:v>
                </c:pt>
                <c:pt idx="282">
                  <c:v>42438</c:v>
                </c:pt>
                <c:pt idx="283">
                  <c:v>42439</c:v>
                </c:pt>
                <c:pt idx="284">
                  <c:v>42440</c:v>
                </c:pt>
                <c:pt idx="285">
                  <c:v>42441</c:v>
                </c:pt>
                <c:pt idx="286">
                  <c:v>42442</c:v>
                </c:pt>
                <c:pt idx="287">
                  <c:v>42443</c:v>
                </c:pt>
                <c:pt idx="288">
                  <c:v>42444</c:v>
                </c:pt>
                <c:pt idx="289">
                  <c:v>42445</c:v>
                </c:pt>
                <c:pt idx="290">
                  <c:v>42446</c:v>
                </c:pt>
                <c:pt idx="291">
                  <c:v>42447</c:v>
                </c:pt>
                <c:pt idx="292">
                  <c:v>42448</c:v>
                </c:pt>
                <c:pt idx="293">
                  <c:v>42449</c:v>
                </c:pt>
                <c:pt idx="294">
                  <c:v>42450</c:v>
                </c:pt>
                <c:pt idx="295">
                  <c:v>42451</c:v>
                </c:pt>
                <c:pt idx="296">
                  <c:v>42452</c:v>
                </c:pt>
                <c:pt idx="297">
                  <c:v>42453</c:v>
                </c:pt>
                <c:pt idx="298">
                  <c:v>42454</c:v>
                </c:pt>
                <c:pt idx="299">
                  <c:v>42455</c:v>
                </c:pt>
                <c:pt idx="300">
                  <c:v>42456</c:v>
                </c:pt>
                <c:pt idx="301">
                  <c:v>42457</c:v>
                </c:pt>
                <c:pt idx="302">
                  <c:v>42458</c:v>
                </c:pt>
                <c:pt idx="303">
                  <c:v>42459</c:v>
                </c:pt>
                <c:pt idx="304">
                  <c:v>42460</c:v>
                </c:pt>
                <c:pt idx="305">
                  <c:v>42461</c:v>
                </c:pt>
                <c:pt idx="306">
                  <c:v>42462</c:v>
                </c:pt>
                <c:pt idx="307">
                  <c:v>42463</c:v>
                </c:pt>
                <c:pt idx="308">
                  <c:v>42464</c:v>
                </c:pt>
                <c:pt idx="309">
                  <c:v>42465</c:v>
                </c:pt>
                <c:pt idx="310">
                  <c:v>42466</c:v>
                </c:pt>
                <c:pt idx="311">
                  <c:v>42467</c:v>
                </c:pt>
                <c:pt idx="312">
                  <c:v>42468</c:v>
                </c:pt>
                <c:pt idx="313">
                  <c:v>42469</c:v>
                </c:pt>
                <c:pt idx="314">
                  <c:v>42470</c:v>
                </c:pt>
                <c:pt idx="315">
                  <c:v>42471</c:v>
                </c:pt>
                <c:pt idx="316">
                  <c:v>42472</c:v>
                </c:pt>
                <c:pt idx="317">
                  <c:v>42473</c:v>
                </c:pt>
                <c:pt idx="318">
                  <c:v>42474</c:v>
                </c:pt>
                <c:pt idx="319">
                  <c:v>42475</c:v>
                </c:pt>
                <c:pt idx="320">
                  <c:v>42476</c:v>
                </c:pt>
                <c:pt idx="321">
                  <c:v>42477</c:v>
                </c:pt>
                <c:pt idx="322">
                  <c:v>42478</c:v>
                </c:pt>
                <c:pt idx="323">
                  <c:v>42479</c:v>
                </c:pt>
                <c:pt idx="324">
                  <c:v>42480</c:v>
                </c:pt>
                <c:pt idx="325">
                  <c:v>42481</c:v>
                </c:pt>
                <c:pt idx="326">
                  <c:v>42482</c:v>
                </c:pt>
                <c:pt idx="327">
                  <c:v>42483</c:v>
                </c:pt>
                <c:pt idx="328">
                  <c:v>42484</c:v>
                </c:pt>
                <c:pt idx="329">
                  <c:v>42485</c:v>
                </c:pt>
                <c:pt idx="330">
                  <c:v>42486</c:v>
                </c:pt>
                <c:pt idx="331">
                  <c:v>42487</c:v>
                </c:pt>
                <c:pt idx="332">
                  <c:v>42488</c:v>
                </c:pt>
                <c:pt idx="333">
                  <c:v>42489</c:v>
                </c:pt>
                <c:pt idx="334">
                  <c:v>42490</c:v>
                </c:pt>
                <c:pt idx="335">
                  <c:v>42491</c:v>
                </c:pt>
                <c:pt idx="336">
                  <c:v>42492</c:v>
                </c:pt>
                <c:pt idx="337">
                  <c:v>42493</c:v>
                </c:pt>
                <c:pt idx="338">
                  <c:v>42494</c:v>
                </c:pt>
                <c:pt idx="339">
                  <c:v>42495</c:v>
                </c:pt>
                <c:pt idx="340">
                  <c:v>42496</c:v>
                </c:pt>
                <c:pt idx="341">
                  <c:v>42497</c:v>
                </c:pt>
                <c:pt idx="342">
                  <c:v>42498</c:v>
                </c:pt>
                <c:pt idx="343">
                  <c:v>42499</c:v>
                </c:pt>
                <c:pt idx="344">
                  <c:v>42500</c:v>
                </c:pt>
                <c:pt idx="345">
                  <c:v>42501</c:v>
                </c:pt>
                <c:pt idx="346">
                  <c:v>42502</c:v>
                </c:pt>
                <c:pt idx="347">
                  <c:v>42503</c:v>
                </c:pt>
                <c:pt idx="348">
                  <c:v>42504</c:v>
                </c:pt>
                <c:pt idx="349">
                  <c:v>42505</c:v>
                </c:pt>
                <c:pt idx="350">
                  <c:v>42506</c:v>
                </c:pt>
                <c:pt idx="351">
                  <c:v>42507</c:v>
                </c:pt>
                <c:pt idx="352">
                  <c:v>42508</c:v>
                </c:pt>
                <c:pt idx="353">
                  <c:v>42509</c:v>
                </c:pt>
                <c:pt idx="354">
                  <c:v>42510</c:v>
                </c:pt>
                <c:pt idx="355">
                  <c:v>42511</c:v>
                </c:pt>
                <c:pt idx="356">
                  <c:v>42512</c:v>
                </c:pt>
                <c:pt idx="357">
                  <c:v>42513</c:v>
                </c:pt>
                <c:pt idx="358">
                  <c:v>42514</c:v>
                </c:pt>
                <c:pt idx="359">
                  <c:v>42515</c:v>
                </c:pt>
                <c:pt idx="360">
                  <c:v>42516</c:v>
                </c:pt>
                <c:pt idx="361">
                  <c:v>42517</c:v>
                </c:pt>
                <c:pt idx="362">
                  <c:v>42518</c:v>
                </c:pt>
                <c:pt idx="363">
                  <c:v>42519</c:v>
                </c:pt>
                <c:pt idx="364">
                  <c:v>42520</c:v>
                </c:pt>
                <c:pt idx="365">
                  <c:v>42521</c:v>
                </c:pt>
                <c:pt idx="366">
                  <c:v>42522</c:v>
                </c:pt>
              </c:numCache>
            </c:numRef>
          </c:cat>
          <c:val>
            <c:numRef>
              <c:f>Foglio1!$C$2:$C$368</c:f>
              <c:numCache>
                <c:formatCode>General</c:formatCode>
                <c:ptCount val="367"/>
                <c:pt idx="0">
                  <c:v>106</c:v>
                </c:pt>
                <c:pt idx="1">
                  <c:v>55</c:v>
                </c:pt>
                <c:pt idx="2">
                  <c:v>91</c:v>
                </c:pt>
                <c:pt idx="3">
                  <c:v>154</c:v>
                </c:pt>
                <c:pt idx="4">
                  <c:v>103</c:v>
                </c:pt>
                <c:pt idx="5">
                  <c:v>72</c:v>
                </c:pt>
                <c:pt idx="6">
                  <c:v>62</c:v>
                </c:pt>
                <c:pt idx="7">
                  <c:v>101</c:v>
                </c:pt>
                <c:pt idx="8">
                  <c:v>94</c:v>
                </c:pt>
                <c:pt idx="9">
                  <c:v>142</c:v>
                </c:pt>
                <c:pt idx="10">
                  <c:v>142</c:v>
                </c:pt>
                <c:pt idx="11">
                  <c:v>245</c:v>
                </c:pt>
                <c:pt idx="12">
                  <c:v>65</c:v>
                </c:pt>
                <c:pt idx="13">
                  <c:v>60</c:v>
                </c:pt>
                <c:pt idx="14">
                  <c:v>93</c:v>
                </c:pt>
                <c:pt idx="15">
                  <c:v>90</c:v>
                </c:pt>
                <c:pt idx="16">
                  <c:v>105</c:v>
                </c:pt>
                <c:pt idx="17">
                  <c:v>126</c:v>
                </c:pt>
                <c:pt idx="18">
                  <c:v>108</c:v>
                </c:pt>
                <c:pt idx="19">
                  <c:v>50</c:v>
                </c:pt>
                <c:pt idx="20">
                  <c:v>47</c:v>
                </c:pt>
                <c:pt idx="21">
                  <c:v>165</c:v>
                </c:pt>
                <c:pt idx="22">
                  <c:v>127</c:v>
                </c:pt>
                <c:pt idx="23">
                  <c:v>100</c:v>
                </c:pt>
                <c:pt idx="24">
                  <c:v>111</c:v>
                </c:pt>
                <c:pt idx="25">
                  <c:v>123</c:v>
                </c:pt>
                <c:pt idx="26">
                  <c:v>64</c:v>
                </c:pt>
                <c:pt idx="27">
                  <c:v>55</c:v>
                </c:pt>
                <c:pt idx="28">
                  <c:v>129</c:v>
                </c:pt>
                <c:pt idx="29">
                  <c:v>153</c:v>
                </c:pt>
                <c:pt idx="30">
                  <c:v>153</c:v>
                </c:pt>
                <c:pt idx="31">
                  <c:v>175</c:v>
                </c:pt>
                <c:pt idx="32">
                  <c:v>153</c:v>
                </c:pt>
                <c:pt idx="33">
                  <c:v>156</c:v>
                </c:pt>
                <c:pt idx="34">
                  <c:v>63</c:v>
                </c:pt>
                <c:pt idx="35">
                  <c:v>129</c:v>
                </c:pt>
                <c:pt idx="36">
                  <c:v>143</c:v>
                </c:pt>
                <c:pt idx="37">
                  <c:v>142</c:v>
                </c:pt>
                <c:pt idx="38">
                  <c:v>132</c:v>
                </c:pt>
                <c:pt idx="39">
                  <c:v>168</c:v>
                </c:pt>
                <c:pt idx="40">
                  <c:v>64</c:v>
                </c:pt>
                <c:pt idx="41">
                  <c:v>41</c:v>
                </c:pt>
                <c:pt idx="42">
                  <c:v>144</c:v>
                </c:pt>
                <c:pt idx="43">
                  <c:v>146</c:v>
                </c:pt>
                <c:pt idx="44">
                  <c:v>162</c:v>
                </c:pt>
                <c:pt idx="45">
                  <c:v>134</c:v>
                </c:pt>
                <c:pt idx="46">
                  <c:v>136</c:v>
                </c:pt>
                <c:pt idx="47">
                  <c:v>51</c:v>
                </c:pt>
                <c:pt idx="48">
                  <c:v>41</c:v>
                </c:pt>
                <c:pt idx="49">
                  <c:v>119</c:v>
                </c:pt>
                <c:pt idx="50">
                  <c:v>129</c:v>
                </c:pt>
                <c:pt idx="51">
                  <c:v>151</c:v>
                </c:pt>
                <c:pt idx="52">
                  <c:v>162</c:v>
                </c:pt>
                <c:pt idx="53">
                  <c:v>146</c:v>
                </c:pt>
                <c:pt idx="54">
                  <c:v>33</c:v>
                </c:pt>
                <c:pt idx="55">
                  <c:v>51</c:v>
                </c:pt>
                <c:pt idx="56">
                  <c:v>101</c:v>
                </c:pt>
                <c:pt idx="57">
                  <c:v>122</c:v>
                </c:pt>
                <c:pt idx="58">
                  <c:v>137</c:v>
                </c:pt>
                <c:pt idx="59">
                  <c:v>126</c:v>
                </c:pt>
                <c:pt idx="60">
                  <c:v>96</c:v>
                </c:pt>
                <c:pt idx="61">
                  <c:v>39</c:v>
                </c:pt>
                <c:pt idx="62">
                  <c:v>43</c:v>
                </c:pt>
                <c:pt idx="63">
                  <c:v>99</c:v>
                </c:pt>
                <c:pt idx="64">
                  <c:v>123</c:v>
                </c:pt>
                <c:pt idx="65">
                  <c:v>55</c:v>
                </c:pt>
                <c:pt idx="66">
                  <c:v>89</c:v>
                </c:pt>
                <c:pt idx="67">
                  <c:v>70</c:v>
                </c:pt>
                <c:pt idx="68">
                  <c:v>37</c:v>
                </c:pt>
                <c:pt idx="69">
                  <c:v>36</c:v>
                </c:pt>
                <c:pt idx="70">
                  <c:v>78</c:v>
                </c:pt>
                <c:pt idx="71">
                  <c:v>67</c:v>
                </c:pt>
                <c:pt idx="72">
                  <c:v>69</c:v>
                </c:pt>
                <c:pt idx="73">
                  <c:v>78</c:v>
                </c:pt>
                <c:pt idx="74">
                  <c:v>82</c:v>
                </c:pt>
                <c:pt idx="75">
                  <c:v>48</c:v>
                </c:pt>
                <c:pt idx="76">
                  <c:v>43</c:v>
                </c:pt>
                <c:pt idx="77">
                  <c:v>50</c:v>
                </c:pt>
                <c:pt idx="78">
                  <c:v>60</c:v>
                </c:pt>
                <c:pt idx="79">
                  <c:v>58</c:v>
                </c:pt>
                <c:pt idx="80">
                  <c:v>49</c:v>
                </c:pt>
                <c:pt idx="81">
                  <c:v>70</c:v>
                </c:pt>
                <c:pt idx="82">
                  <c:v>35</c:v>
                </c:pt>
                <c:pt idx="83">
                  <c:v>21</c:v>
                </c:pt>
                <c:pt idx="84">
                  <c:v>61</c:v>
                </c:pt>
                <c:pt idx="85">
                  <c:v>63</c:v>
                </c:pt>
                <c:pt idx="86">
                  <c:v>74</c:v>
                </c:pt>
                <c:pt idx="87">
                  <c:v>88</c:v>
                </c:pt>
                <c:pt idx="88">
                  <c:v>75</c:v>
                </c:pt>
                <c:pt idx="89">
                  <c:v>39</c:v>
                </c:pt>
                <c:pt idx="90">
                  <c:v>34</c:v>
                </c:pt>
                <c:pt idx="91">
                  <c:v>77</c:v>
                </c:pt>
                <c:pt idx="92">
                  <c:v>91</c:v>
                </c:pt>
                <c:pt idx="93">
                  <c:v>100</c:v>
                </c:pt>
                <c:pt idx="94">
                  <c:v>88</c:v>
                </c:pt>
                <c:pt idx="95">
                  <c:v>87</c:v>
                </c:pt>
                <c:pt idx="96">
                  <c:v>54</c:v>
                </c:pt>
                <c:pt idx="97">
                  <c:v>49</c:v>
                </c:pt>
                <c:pt idx="98">
                  <c:v>89</c:v>
                </c:pt>
                <c:pt idx="99">
                  <c:v>76</c:v>
                </c:pt>
                <c:pt idx="100">
                  <c:v>82</c:v>
                </c:pt>
                <c:pt idx="101">
                  <c:v>108</c:v>
                </c:pt>
                <c:pt idx="102">
                  <c:v>91</c:v>
                </c:pt>
                <c:pt idx="103">
                  <c:v>52</c:v>
                </c:pt>
                <c:pt idx="104">
                  <c:v>44</c:v>
                </c:pt>
                <c:pt idx="105">
                  <c:v>91</c:v>
                </c:pt>
                <c:pt idx="106">
                  <c:v>124</c:v>
                </c:pt>
                <c:pt idx="107">
                  <c:v>307</c:v>
                </c:pt>
                <c:pt idx="108">
                  <c:v>134</c:v>
                </c:pt>
                <c:pt idx="109">
                  <c:v>133</c:v>
                </c:pt>
                <c:pt idx="110">
                  <c:v>100</c:v>
                </c:pt>
                <c:pt idx="111">
                  <c:v>59</c:v>
                </c:pt>
                <c:pt idx="112">
                  <c:v>101</c:v>
                </c:pt>
                <c:pt idx="113">
                  <c:v>106</c:v>
                </c:pt>
                <c:pt idx="114">
                  <c:v>148</c:v>
                </c:pt>
                <c:pt idx="115">
                  <c:v>139</c:v>
                </c:pt>
                <c:pt idx="116">
                  <c:v>211</c:v>
                </c:pt>
                <c:pt idx="117">
                  <c:v>80</c:v>
                </c:pt>
                <c:pt idx="118">
                  <c:v>72</c:v>
                </c:pt>
                <c:pt idx="119">
                  <c:v>91</c:v>
                </c:pt>
                <c:pt idx="120">
                  <c:v>110</c:v>
                </c:pt>
                <c:pt idx="121">
                  <c:v>83</c:v>
                </c:pt>
                <c:pt idx="122">
                  <c:v>107</c:v>
                </c:pt>
                <c:pt idx="123">
                  <c:v>126</c:v>
                </c:pt>
                <c:pt idx="124">
                  <c:v>81</c:v>
                </c:pt>
                <c:pt idx="125">
                  <c:v>100</c:v>
                </c:pt>
                <c:pt idx="126">
                  <c:v>105</c:v>
                </c:pt>
                <c:pt idx="127">
                  <c:v>115</c:v>
                </c:pt>
                <c:pt idx="128">
                  <c:v>148</c:v>
                </c:pt>
                <c:pt idx="129">
                  <c:v>107</c:v>
                </c:pt>
                <c:pt idx="130">
                  <c:v>126</c:v>
                </c:pt>
                <c:pt idx="131">
                  <c:v>85</c:v>
                </c:pt>
                <c:pt idx="132">
                  <c:v>44</c:v>
                </c:pt>
                <c:pt idx="133">
                  <c:v>73</c:v>
                </c:pt>
                <c:pt idx="134">
                  <c:v>104</c:v>
                </c:pt>
                <c:pt idx="135">
                  <c:v>90</c:v>
                </c:pt>
                <c:pt idx="136">
                  <c:v>104</c:v>
                </c:pt>
                <c:pt idx="137">
                  <c:v>118</c:v>
                </c:pt>
                <c:pt idx="138">
                  <c:v>88</c:v>
                </c:pt>
                <c:pt idx="139">
                  <c:v>82</c:v>
                </c:pt>
                <c:pt idx="140">
                  <c:v>86</c:v>
                </c:pt>
                <c:pt idx="141">
                  <c:v>103</c:v>
                </c:pt>
                <c:pt idx="142">
                  <c:v>90</c:v>
                </c:pt>
                <c:pt idx="143">
                  <c:v>120</c:v>
                </c:pt>
                <c:pt idx="144">
                  <c:v>112</c:v>
                </c:pt>
                <c:pt idx="145">
                  <c:v>67</c:v>
                </c:pt>
                <c:pt idx="146">
                  <c:v>64</c:v>
                </c:pt>
                <c:pt idx="147">
                  <c:v>91</c:v>
                </c:pt>
                <c:pt idx="148">
                  <c:v>157</c:v>
                </c:pt>
                <c:pt idx="149">
                  <c:v>123</c:v>
                </c:pt>
                <c:pt idx="150">
                  <c:v>155</c:v>
                </c:pt>
                <c:pt idx="151">
                  <c:v>149</c:v>
                </c:pt>
                <c:pt idx="152">
                  <c:v>80</c:v>
                </c:pt>
                <c:pt idx="153">
                  <c:v>53</c:v>
                </c:pt>
                <c:pt idx="154">
                  <c:v>98</c:v>
                </c:pt>
                <c:pt idx="155">
                  <c:v>116</c:v>
                </c:pt>
                <c:pt idx="156">
                  <c:v>175</c:v>
                </c:pt>
                <c:pt idx="157">
                  <c:v>144</c:v>
                </c:pt>
                <c:pt idx="158">
                  <c:v>113</c:v>
                </c:pt>
                <c:pt idx="159">
                  <c:v>79</c:v>
                </c:pt>
                <c:pt idx="160">
                  <c:v>75</c:v>
                </c:pt>
                <c:pt idx="161">
                  <c:v>108</c:v>
                </c:pt>
                <c:pt idx="162">
                  <c:v>141</c:v>
                </c:pt>
                <c:pt idx="163">
                  <c:v>113</c:v>
                </c:pt>
                <c:pt idx="164">
                  <c:v>139</c:v>
                </c:pt>
                <c:pt idx="165">
                  <c:v>132</c:v>
                </c:pt>
                <c:pt idx="166">
                  <c:v>88</c:v>
                </c:pt>
                <c:pt idx="167">
                  <c:v>60</c:v>
                </c:pt>
                <c:pt idx="168">
                  <c:v>98</c:v>
                </c:pt>
                <c:pt idx="169">
                  <c:v>121</c:v>
                </c:pt>
                <c:pt idx="170">
                  <c:v>118</c:v>
                </c:pt>
                <c:pt idx="171">
                  <c:v>166</c:v>
                </c:pt>
                <c:pt idx="172">
                  <c:v>181</c:v>
                </c:pt>
                <c:pt idx="173">
                  <c:v>145</c:v>
                </c:pt>
                <c:pt idx="174">
                  <c:v>71</c:v>
                </c:pt>
                <c:pt idx="175">
                  <c:v>117</c:v>
                </c:pt>
                <c:pt idx="176">
                  <c:v>95</c:v>
                </c:pt>
                <c:pt idx="177">
                  <c:v>95</c:v>
                </c:pt>
                <c:pt idx="178">
                  <c:v>146</c:v>
                </c:pt>
                <c:pt idx="179">
                  <c:v>100</c:v>
                </c:pt>
                <c:pt idx="180">
                  <c:v>64</c:v>
                </c:pt>
                <c:pt idx="181">
                  <c:v>36</c:v>
                </c:pt>
                <c:pt idx="182">
                  <c:v>121</c:v>
                </c:pt>
                <c:pt idx="183">
                  <c:v>118</c:v>
                </c:pt>
                <c:pt idx="184">
                  <c:v>121</c:v>
                </c:pt>
                <c:pt idx="185">
                  <c:v>149</c:v>
                </c:pt>
                <c:pt idx="186">
                  <c:v>104</c:v>
                </c:pt>
                <c:pt idx="187">
                  <c:v>71</c:v>
                </c:pt>
                <c:pt idx="188">
                  <c:v>51</c:v>
                </c:pt>
                <c:pt idx="189">
                  <c:v>197</c:v>
                </c:pt>
                <c:pt idx="190">
                  <c:v>77</c:v>
                </c:pt>
                <c:pt idx="191">
                  <c:v>118</c:v>
                </c:pt>
                <c:pt idx="192">
                  <c:v>124</c:v>
                </c:pt>
                <c:pt idx="193">
                  <c:v>97</c:v>
                </c:pt>
                <c:pt idx="194">
                  <c:v>70</c:v>
                </c:pt>
                <c:pt idx="195">
                  <c:v>74</c:v>
                </c:pt>
                <c:pt idx="196">
                  <c:v>69</c:v>
                </c:pt>
                <c:pt idx="197">
                  <c:v>98</c:v>
                </c:pt>
                <c:pt idx="198">
                  <c:v>148</c:v>
                </c:pt>
                <c:pt idx="199">
                  <c:v>128</c:v>
                </c:pt>
                <c:pt idx="200">
                  <c:v>88</c:v>
                </c:pt>
                <c:pt idx="201">
                  <c:v>125</c:v>
                </c:pt>
                <c:pt idx="202">
                  <c:v>49</c:v>
                </c:pt>
                <c:pt idx="203">
                  <c:v>99</c:v>
                </c:pt>
                <c:pt idx="204">
                  <c:v>95</c:v>
                </c:pt>
                <c:pt idx="205">
                  <c:v>92</c:v>
                </c:pt>
                <c:pt idx="206">
                  <c:v>83</c:v>
                </c:pt>
                <c:pt idx="207">
                  <c:v>40</c:v>
                </c:pt>
                <c:pt idx="208">
                  <c:v>44</c:v>
                </c:pt>
                <c:pt idx="209">
                  <c:v>36</c:v>
                </c:pt>
                <c:pt idx="210">
                  <c:v>66</c:v>
                </c:pt>
                <c:pt idx="211">
                  <c:v>75</c:v>
                </c:pt>
                <c:pt idx="212">
                  <c:v>87</c:v>
                </c:pt>
                <c:pt idx="213">
                  <c:v>79</c:v>
                </c:pt>
                <c:pt idx="214">
                  <c:v>37</c:v>
                </c:pt>
                <c:pt idx="215">
                  <c:v>60</c:v>
                </c:pt>
                <c:pt idx="216">
                  <c:v>62</c:v>
                </c:pt>
                <c:pt idx="217">
                  <c:v>66</c:v>
                </c:pt>
                <c:pt idx="218">
                  <c:v>47</c:v>
                </c:pt>
                <c:pt idx="219">
                  <c:v>56</c:v>
                </c:pt>
                <c:pt idx="220">
                  <c:v>60</c:v>
                </c:pt>
                <c:pt idx="221">
                  <c:v>64</c:v>
                </c:pt>
                <c:pt idx="222">
                  <c:v>30</c:v>
                </c:pt>
                <c:pt idx="223">
                  <c:v>36</c:v>
                </c:pt>
                <c:pt idx="224">
                  <c:v>81</c:v>
                </c:pt>
                <c:pt idx="225">
                  <c:v>87</c:v>
                </c:pt>
                <c:pt idx="226">
                  <c:v>86</c:v>
                </c:pt>
                <c:pt idx="227">
                  <c:v>73</c:v>
                </c:pt>
                <c:pt idx="228">
                  <c:v>87</c:v>
                </c:pt>
                <c:pt idx="229">
                  <c:v>56</c:v>
                </c:pt>
                <c:pt idx="230">
                  <c:v>38</c:v>
                </c:pt>
                <c:pt idx="231">
                  <c:v>89</c:v>
                </c:pt>
                <c:pt idx="232">
                  <c:v>82</c:v>
                </c:pt>
                <c:pt idx="233">
                  <c:v>160</c:v>
                </c:pt>
                <c:pt idx="234">
                  <c:v>109</c:v>
                </c:pt>
                <c:pt idx="235">
                  <c:v>90</c:v>
                </c:pt>
                <c:pt idx="236">
                  <c:v>39</c:v>
                </c:pt>
                <c:pt idx="237">
                  <c:v>39</c:v>
                </c:pt>
                <c:pt idx="238">
                  <c:v>104</c:v>
                </c:pt>
                <c:pt idx="239">
                  <c:v>78</c:v>
                </c:pt>
                <c:pt idx="240">
                  <c:v>127</c:v>
                </c:pt>
                <c:pt idx="241">
                  <c:v>88</c:v>
                </c:pt>
                <c:pt idx="242">
                  <c:v>96</c:v>
                </c:pt>
                <c:pt idx="243">
                  <c:v>56</c:v>
                </c:pt>
                <c:pt idx="244">
                  <c:v>38</c:v>
                </c:pt>
                <c:pt idx="245">
                  <c:v>192</c:v>
                </c:pt>
                <c:pt idx="246">
                  <c:v>92</c:v>
                </c:pt>
                <c:pt idx="247">
                  <c:v>91</c:v>
                </c:pt>
                <c:pt idx="248">
                  <c:v>123</c:v>
                </c:pt>
                <c:pt idx="249">
                  <c:v>111</c:v>
                </c:pt>
                <c:pt idx="250">
                  <c:v>67</c:v>
                </c:pt>
                <c:pt idx="251">
                  <c:v>48</c:v>
                </c:pt>
                <c:pt idx="252">
                  <c:v>126</c:v>
                </c:pt>
                <c:pt idx="253">
                  <c:v>114</c:v>
                </c:pt>
                <c:pt idx="254">
                  <c:v>115</c:v>
                </c:pt>
                <c:pt idx="255">
                  <c:v>130</c:v>
                </c:pt>
                <c:pt idx="256">
                  <c:v>156</c:v>
                </c:pt>
                <c:pt idx="257">
                  <c:v>84</c:v>
                </c:pt>
                <c:pt idx="258">
                  <c:v>71</c:v>
                </c:pt>
                <c:pt idx="259">
                  <c:v>93</c:v>
                </c:pt>
                <c:pt idx="260">
                  <c:v>99</c:v>
                </c:pt>
                <c:pt idx="261">
                  <c:v>110</c:v>
                </c:pt>
                <c:pt idx="262">
                  <c:v>94</c:v>
                </c:pt>
                <c:pt idx="263">
                  <c:v>172</c:v>
                </c:pt>
                <c:pt idx="264">
                  <c:v>61</c:v>
                </c:pt>
                <c:pt idx="265">
                  <c:v>49</c:v>
                </c:pt>
                <c:pt idx="266">
                  <c:v>79</c:v>
                </c:pt>
                <c:pt idx="267">
                  <c:v>115</c:v>
                </c:pt>
                <c:pt idx="268">
                  <c:v>109</c:v>
                </c:pt>
                <c:pt idx="269">
                  <c:v>159</c:v>
                </c:pt>
                <c:pt idx="270">
                  <c:v>105</c:v>
                </c:pt>
                <c:pt idx="271">
                  <c:v>64</c:v>
                </c:pt>
                <c:pt idx="272">
                  <c:v>53</c:v>
                </c:pt>
                <c:pt idx="273">
                  <c:v>75</c:v>
                </c:pt>
                <c:pt idx="274">
                  <c:v>97</c:v>
                </c:pt>
                <c:pt idx="275">
                  <c:v>89</c:v>
                </c:pt>
                <c:pt idx="276">
                  <c:v>99</c:v>
                </c:pt>
                <c:pt idx="277">
                  <c:v>155</c:v>
                </c:pt>
                <c:pt idx="278">
                  <c:v>86</c:v>
                </c:pt>
                <c:pt idx="279">
                  <c:v>109</c:v>
                </c:pt>
                <c:pt idx="280">
                  <c:v>108</c:v>
                </c:pt>
                <c:pt idx="281">
                  <c:v>145</c:v>
                </c:pt>
                <c:pt idx="282">
                  <c:v>106</c:v>
                </c:pt>
                <c:pt idx="283">
                  <c:v>120</c:v>
                </c:pt>
                <c:pt idx="284">
                  <c:v>129</c:v>
                </c:pt>
                <c:pt idx="285">
                  <c:v>125</c:v>
                </c:pt>
                <c:pt idx="286">
                  <c:v>56</c:v>
                </c:pt>
                <c:pt idx="287">
                  <c:v>82</c:v>
                </c:pt>
                <c:pt idx="288">
                  <c:v>95</c:v>
                </c:pt>
                <c:pt idx="289">
                  <c:v>102</c:v>
                </c:pt>
                <c:pt idx="290">
                  <c:v>112</c:v>
                </c:pt>
                <c:pt idx="291">
                  <c:v>109</c:v>
                </c:pt>
                <c:pt idx="292">
                  <c:v>68</c:v>
                </c:pt>
                <c:pt idx="293">
                  <c:v>49</c:v>
                </c:pt>
                <c:pt idx="294">
                  <c:v>104</c:v>
                </c:pt>
                <c:pt idx="295">
                  <c:v>107</c:v>
                </c:pt>
                <c:pt idx="296">
                  <c:v>137</c:v>
                </c:pt>
                <c:pt idx="297">
                  <c:v>165</c:v>
                </c:pt>
                <c:pt idx="298">
                  <c:v>116</c:v>
                </c:pt>
                <c:pt idx="299">
                  <c:v>84</c:v>
                </c:pt>
                <c:pt idx="300">
                  <c:v>96</c:v>
                </c:pt>
                <c:pt idx="301">
                  <c:v>754</c:v>
                </c:pt>
                <c:pt idx="302">
                  <c:v>704</c:v>
                </c:pt>
                <c:pt idx="303">
                  <c:v>693</c:v>
                </c:pt>
                <c:pt idx="304">
                  <c:v>808</c:v>
                </c:pt>
                <c:pt idx="305">
                  <c:v>744</c:v>
                </c:pt>
                <c:pt idx="306">
                  <c:v>817</c:v>
                </c:pt>
                <c:pt idx="307">
                  <c:v>858</c:v>
                </c:pt>
                <c:pt idx="308">
                  <c:v>132</c:v>
                </c:pt>
                <c:pt idx="309">
                  <c:v>133</c:v>
                </c:pt>
                <c:pt idx="310">
                  <c:v>134</c:v>
                </c:pt>
                <c:pt idx="311">
                  <c:v>116</c:v>
                </c:pt>
                <c:pt idx="312">
                  <c:v>144</c:v>
                </c:pt>
                <c:pt idx="313">
                  <c:v>107</c:v>
                </c:pt>
                <c:pt idx="314">
                  <c:v>63</c:v>
                </c:pt>
                <c:pt idx="315">
                  <c:v>92</c:v>
                </c:pt>
                <c:pt idx="316">
                  <c:v>187</c:v>
                </c:pt>
                <c:pt idx="317">
                  <c:v>119</c:v>
                </c:pt>
                <c:pt idx="318">
                  <c:v>129</c:v>
                </c:pt>
                <c:pt idx="319">
                  <c:v>132</c:v>
                </c:pt>
                <c:pt idx="320">
                  <c:v>45</c:v>
                </c:pt>
                <c:pt idx="321">
                  <c:v>32</c:v>
                </c:pt>
                <c:pt idx="322">
                  <c:v>92</c:v>
                </c:pt>
                <c:pt idx="323">
                  <c:v>119</c:v>
                </c:pt>
                <c:pt idx="324">
                  <c:v>116</c:v>
                </c:pt>
                <c:pt idx="325">
                  <c:v>139</c:v>
                </c:pt>
                <c:pt idx="326">
                  <c:v>149</c:v>
                </c:pt>
                <c:pt idx="327">
                  <c:v>115</c:v>
                </c:pt>
                <c:pt idx="328">
                  <c:v>99</c:v>
                </c:pt>
                <c:pt idx="329">
                  <c:v>90</c:v>
                </c:pt>
                <c:pt idx="330">
                  <c:v>126</c:v>
                </c:pt>
                <c:pt idx="331">
                  <c:v>123</c:v>
                </c:pt>
                <c:pt idx="332">
                  <c:v>130</c:v>
                </c:pt>
                <c:pt idx="333">
                  <c:v>144</c:v>
                </c:pt>
                <c:pt idx="334">
                  <c:v>85</c:v>
                </c:pt>
                <c:pt idx="335">
                  <c:v>102</c:v>
                </c:pt>
                <c:pt idx="336">
                  <c:v>116</c:v>
                </c:pt>
                <c:pt idx="337">
                  <c:v>125</c:v>
                </c:pt>
                <c:pt idx="338">
                  <c:v>111</c:v>
                </c:pt>
                <c:pt idx="339">
                  <c:v>115</c:v>
                </c:pt>
                <c:pt idx="340">
                  <c:v>155</c:v>
                </c:pt>
                <c:pt idx="341">
                  <c:v>75</c:v>
                </c:pt>
                <c:pt idx="342">
                  <c:v>84</c:v>
                </c:pt>
                <c:pt idx="343">
                  <c:v>98</c:v>
                </c:pt>
                <c:pt idx="344">
                  <c:v>120</c:v>
                </c:pt>
                <c:pt idx="345">
                  <c:v>119</c:v>
                </c:pt>
                <c:pt idx="346">
                  <c:v>157</c:v>
                </c:pt>
                <c:pt idx="347">
                  <c:v>100</c:v>
                </c:pt>
                <c:pt idx="348">
                  <c:v>74</c:v>
                </c:pt>
                <c:pt idx="349">
                  <c:v>57</c:v>
                </c:pt>
                <c:pt idx="350">
                  <c:v>104</c:v>
                </c:pt>
                <c:pt idx="351">
                  <c:v>107</c:v>
                </c:pt>
                <c:pt idx="352">
                  <c:v>162</c:v>
                </c:pt>
                <c:pt idx="353">
                  <c:v>128</c:v>
                </c:pt>
                <c:pt idx="354">
                  <c:v>131</c:v>
                </c:pt>
                <c:pt idx="355">
                  <c:v>187</c:v>
                </c:pt>
                <c:pt idx="356">
                  <c:v>108</c:v>
                </c:pt>
                <c:pt idx="357">
                  <c:v>84</c:v>
                </c:pt>
                <c:pt idx="358">
                  <c:v>97</c:v>
                </c:pt>
                <c:pt idx="359">
                  <c:v>131</c:v>
                </c:pt>
                <c:pt idx="360">
                  <c:v>121</c:v>
                </c:pt>
                <c:pt idx="361">
                  <c:v>116</c:v>
                </c:pt>
                <c:pt idx="362">
                  <c:v>74</c:v>
                </c:pt>
                <c:pt idx="363">
                  <c:v>55</c:v>
                </c:pt>
                <c:pt idx="364">
                  <c:v>75</c:v>
                </c:pt>
                <c:pt idx="365">
                  <c:v>115</c:v>
                </c:pt>
                <c:pt idx="366">
                  <c:v>142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#post Instagram</c:v>
                </c:pt>
              </c:strCache>
            </c:strRef>
          </c:tx>
          <c:spPr>
            <a:ln w="28575" cap="rnd">
              <a:solidFill>
                <a:srgbClr val="F27900"/>
              </a:solidFill>
              <a:round/>
            </a:ln>
            <a:effectLst/>
          </c:spPr>
          <c:marker>
            <c:symbol val="none"/>
          </c:marker>
          <c:cat>
            <c:numRef>
              <c:f>Foglio1!$A$2:$A$368</c:f>
              <c:numCache>
                <c:formatCode>m/d/yyyy</c:formatCode>
                <c:ptCount val="367"/>
                <c:pt idx="0">
                  <c:v>42156</c:v>
                </c:pt>
                <c:pt idx="1">
                  <c:v>42157</c:v>
                </c:pt>
                <c:pt idx="2">
                  <c:v>42158</c:v>
                </c:pt>
                <c:pt idx="3">
                  <c:v>42159</c:v>
                </c:pt>
                <c:pt idx="4">
                  <c:v>42160</c:v>
                </c:pt>
                <c:pt idx="5">
                  <c:v>42161</c:v>
                </c:pt>
                <c:pt idx="6">
                  <c:v>42162</c:v>
                </c:pt>
                <c:pt idx="7">
                  <c:v>42163</c:v>
                </c:pt>
                <c:pt idx="8">
                  <c:v>42164</c:v>
                </c:pt>
                <c:pt idx="9">
                  <c:v>42165</c:v>
                </c:pt>
                <c:pt idx="10">
                  <c:v>42166</c:v>
                </c:pt>
                <c:pt idx="11">
                  <c:v>42167</c:v>
                </c:pt>
                <c:pt idx="12">
                  <c:v>42168</c:v>
                </c:pt>
                <c:pt idx="13">
                  <c:v>42169</c:v>
                </c:pt>
                <c:pt idx="14">
                  <c:v>42170</c:v>
                </c:pt>
                <c:pt idx="15">
                  <c:v>42171</c:v>
                </c:pt>
                <c:pt idx="16">
                  <c:v>42172</c:v>
                </c:pt>
                <c:pt idx="17">
                  <c:v>42173</c:v>
                </c:pt>
                <c:pt idx="18">
                  <c:v>42174</c:v>
                </c:pt>
                <c:pt idx="19">
                  <c:v>42175</c:v>
                </c:pt>
                <c:pt idx="20">
                  <c:v>42176</c:v>
                </c:pt>
                <c:pt idx="21">
                  <c:v>42177</c:v>
                </c:pt>
                <c:pt idx="22">
                  <c:v>42178</c:v>
                </c:pt>
                <c:pt idx="23">
                  <c:v>42179</c:v>
                </c:pt>
                <c:pt idx="24">
                  <c:v>42180</c:v>
                </c:pt>
                <c:pt idx="25">
                  <c:v>42181</c:v>
                </c:pt>
                <c:pt idx="26">
                  <c:v>42182</c:v>
                </c:pt>
                <c:pt idx="27">
                  <c:v>42183</c:v>
                </c:pt>
                <c:pt idx="28">
                  <c:v>42184</c:v>
                </c:pt>
                <c:pt idx="29">
                  <c:v>42185</c:v>
                </c:pt>
                <c:pt idx="30">
                  <c:v>42186</c:v>
                </c:pt>
                <c:pt idx="31">
                  <c:v>42187</c:v>
                </c:pt>
                <c:pt idx="32">
                  <c:v>42188</c:v>
                </c:pt>
                <c:pt idx="33">
                  <c:v>42189</c:v>
                </c:pt>
                <c:pt idx="34">
                  <c:v>42190</c:v>
                </c:pt>
                <c:pt idx="35">
                  <c:v>42191</c:v>
                </c:pt>
                <c:pt idx="36">
                  <c:v>42192</c:v>
                </c:pt>
                <c:pt idx="37">
                  <c:v>42193</c:v>
                </c:pt>
                <c:pt idx="38">
                  <c:v>42194</c:v>
                </c:pt>
                <c:pt idx="39">
                  <c:v>42195</c:v>
                </c:pt>
                <c:pt idx="40">
                  <c:v>42196</c:v>
                </c:pt>
                <c:pt idx="41">
                  <c:v>42197</c:v>
                </c:pt>
                <c:pt idx="42">
                  <c:v>42198</c:v>
                </c:pt>
                <c:pt idx="43">
                  <c:v>42199</c:v>
                </c:pt>
                <c:pt idx="44">
                  <c:v>42200</c:v>
                </c:pt>
                <c:pt idx="45">
                  <c:v>42201</c:v>
                </c:pt>
                <c:pt idx="46">
                  <c:v>42202</c:v>
                </c:pt>
                <c:pt idx="47">
                  <c:v>42203</c:v>
                </c:pt>
                <c:pt idx="48">
                  <c:v>42204</c:v>
                </c:pt>
                <c:pt idx="49">
                  <c:v>42205</c:v>
                </c:pt>
                <c:pt idx="50">
                  <c:v>42206</c:v>
                </c:pt>
                <c:pt idx="51">
                  <c:v>42207</c:v>
                </c:pt>
                <c:pt idx="52">
                  <c:v>42208</c:v>
                </c:pt>
                <c:pt idx="53">
                  <c:v>42209</c:v>
                </c:pt>
                <c:pt idx="54">
                  <c:v>42210</c:v>
                </c:pt>
                <c:pt idx="55">
                  <c:v>42211</c:v>
                </c:pt>
                <c:pt idx="56">
                  <c:v>42212</c:v>
                </c:pt>
                <c:pt idx="57">
                  <c:v>42213</c:v>
                </c:pt>
                <c:pt idx="58">
                  <c:v>42214</c:v>
                </c:pt>
                <c:pt idx="59">
                  <c:v>42215</c:v>
                </c:pt>
                <c:pt idx="60">
                  <c:v>42216</c:v>
                </c:pt>
                <c:pt idx="61">
                  <c:v>42217</c:v>
                </c:pt>
                <c:pt idx="62">
                  <c:v>42218</c:v>
                </c:pt>
                <c:pt idx="63">
                  <c:v>42219</c:v>
                </c:pt>
                <c:pt idx="64">
                  <c:v>42220</c:v>
                </c:pt>
                <c:pt idx="65">
                  <c:v>42221</c:v>
                </c:pt>
                <c:pt idx="66">
                  <c:v>42222</c:v>
                </c:pt>
                <c:pt idx="67">
                  <c:v>42223</c:v>
                </c:pt>
                <c:pt idx="68">
                  <c:v>42224</c:v>
                </c:pt>
                <c:pt idx="69">
                  <c:v>42225</c:v>
                </c:pt>
                <c:pt idx="70">
                  <c:v>42226</c:v>
                </c:pt>
                <c:pt idx="71">
                  <c:v>42227</c:v>
                </c:pt>
                <c:pt idx="72">
                  <c:v>42228</c:v>
                </c:pt>
                <c:pt idx="73">
                  <c:v>42229</c:v>
                </c:pt>
                <c:pt idx="74">
                  <c:v>42230</c:v>
                </c:pt>
                <c:pt idx="75">
                  <c:v>42231</c:v>
                </c:pt>
                <c:pt idx="76">
                  <c:v>42232</c:v>
                </c:pt>
                <c:pt idx="77">
                  <c:v>42233</c:v>
                </c:pt>
                <c:pt idx="78">
                  <c:v>42234</c:v>
                </c:pt>
                <c:pt idx="79">
                  <c:v>42235</c:v>
                </c:pt>
                <c:pt idx="80">
                  <c:v>42236</c:v>
                </c:pt>
                <c:pt idx="81">
                  <c:v>42237</c:v>
                </c:pt>
                <c:pt idx="82">
                  <c:v>42238</c:v>
                </c:pt>
                <c:pt idx="83">
                  <c:v>42239</c:v>
                </c:pt>
                <c:pt idx="84">
                  <c:v>42240</c:v>
                </c:pt>
                <c:pt idx="85">
                  <c:v>42241</c:v>
                </c:pt>
                <c:pt idx="86">
                  <c:v>42242</c:v>
                </c:pt>
                <c:pt idx="87">
                  <c:v>42243</c:v>
                </c:pt>
                <c:pt idx="88">
                  <c:v>42244</c:v>
                </c:pt>
                <c:pt idx="89">
                  <c:v>42245</c:v>
                </c:pt>
                <c:pt idx="90">
                  <c:v>42246</c:v>
                </c:pt>
                <c:pt idx="91">
                  <c:v>42247</c:v>
                </c:pt>
                <c:pt idx="92">
                  <c:v>42248</c:v>
                </c:pt>
                <c:pt idx="93">
                  <c:v>42249</c:v>
                </c:pt>
                <c:pt idx="94">
                  <c:v>42250</c:v>
                </c:pt>
                <c:pt idx="95">
                  <c:v>42251</c:v>
                </c:pt>
                <c:pt idx="96">
                  <c:v>42252</c:v>
                </c:pt>
                <c:pt idx="97">
                  <c:v>42253</c:v>
                </c:pt>
                <c:pt idx="98">
                  <c:v>42254</c:v>
                </c:pt>
                <c:pt idx="99">
                  <c:v>42255</c:v>
                </c:pt>
                <c:pt idx="100">
                  <c:v>42256</c:v>
                </c:pt>
                <c:pt idx="101">
                  <c:v>42257</c:v>
                </c:pt>
                <c:pt idx="102">
                  <c:v>42258</c:v>
                </c:pt>
                <c:pt idx="103">
                  <c:v>42259</c:v>
                </c:pt>
                <c:pt idx="104">
                  <c:v>42260</c:v>
                </c:pt>
                <c:pt idx="105">
                  <c:v>42261</c:v>
                </c:pt>
                <c:pt idx="106">
                  <c:v>42262</c:v>
                </c:pt>
                <c:pt idx="107">
                  <c:v>42263</c:v>
                </c:pt>
                <c:pt idx="108">
                  <c:v>42264</c:v>
                </c:pt>
                <c:pt idx="109">
                  <c:v>42265</c:v>
                </c:pt>
                <c:pt idx="110">
                  <c:v>42266</c:v>
                </c:pt>
                <c:pt idx="111">
                  <c:v>42267</c:v>
                </c:pt>
                <c:pt idx="112">
                  <c:v>42268</c:v>
                </c:pt>
                <c:pt idx="113">
                  <c:v>42269</c:v>
                </c:pt>
                <c:pt idx="114">
                  <c:v>42270</c:v>
                </c:pt>
                <c:pt idx="115">
                  <c:v>42271</c:v>
                </c:pt>
                <c:pt idx="116">
                  <c:v>42272</c:v>
                </c:pt>
                <c:pt idx="117">
                  <c:v>42273</c:v>
                </c:pt>
                <c:pt idx="118">
                  <c:v>42274</c:v>
                </c:pt>
                <c:pt idx="119">
                  <c:v>42275</c:v>
                </c:pt>
                <c:pt idx="120">
                  <c:v>42276</c:v>
                </c:pt>
                <c:pt idx="121">
                  <c:v>42277</c:v>
                </c:pt>
                <c:pt idx="122">
                  <c:v>42278</c:v>
                </c:pt>
                <c:pt idx="123">
                  <c:v>42279</c:v>
                </c:pt>
                <c:pt idx="124">
                  <c:v>42280</c:v>
                </c:pt>
                <c:pt idx="125">
                  <c:v>42281</c:v>
                </c:pt>
                <c:pt idx="126">
                  <c:v>42282</c:v>
                </c:pt>
                <c:pt idx="127">
                  <c:v>42283</c:v>
                </c:pt>
                <c:pt idx="128">
                  <c:v>42284</c:v>
                </c:pt>
                <c:pt idx="129">
                  <c:v>42285</c:v>
                </c:pt>
                <c:pt idx="130">
                  <c:v>42286</c:v>
                </c:pt>
                <c:pt idx="131">
                  <c:v>42287</c:v>
                </c:pt>
                <c:pt idx="132">
                  <c:v>42288</c:v>
                </c:pt>
                <c:pt idx="133">
                  <c:v>42289</c:v>
                </c:pt>
                <c:pt idx="134">
                  <c:v>42290</c:v>
                </c:pt>
                <c:pt idx="135">
                  <c:v>42291</c:v>
                </c:pt>
                <c:pt idx="136">
                  <c:v>42292</c:v>
                </c:pt>
                <c:pt idx="137">
                  <c:v>42293</c:v>
                </c:pt>
                <c:pt idx="138">
                  <c:v>42294</c:v>
                </c:pt>
                <c:pt idx="139">
                  <c:v>42295</c:v>
                </c:pt>
                <c:pt idx="140">
                  <c:v>42296</c:v>
                </c:pt>
                <c:pt idx="141">
                  <c:v>42297</c:v>
                </c:pt>
                <c:pt idx="142">
                  <c:v>42298</c:v>
                </c:pt>
                <c:pt idx="143">
                  <c:v>42299</c:v>
                </c:pt>
                <c:pt idx="144">
                  <c:v>42300</c:v>
                </c:pt>
                <c:pt idx="145">
                  <c:v>42301</c:v>
                </c:pt>
                <c:pt idx="146">
                  <c:v>42302</c:v>
                </c:pt>
                <c:pt idx="147">
                  <c:v>42303</c:v>
                </c:pt>
                <c:pt idx="148">
                  <c:v>42304</c:v>
                </c:pt>
                <c:pt idx="149">
                  <c:v>42305</c:v>
                </c:pt>
                <c:pt idx="150">
                  <c:v>42306</c:v>
                </c:pt>
                <c:pt idx="151">
                  <c:v>42307</c:v>
                </c:pt>
                <c:pt idx="152">
                  <c:v>42308</c:v>
                </c:pt>
                <c:pt idx="153">
                  <c:v>42309</c:v>
                </c:pt>
                <c:pt idx="154">
                  <c:v>42310</c:v>
                </c:pt>
                <c:pt idx="155">
                  <c:v>42311</c:v>
                </c:pt>
                <c:pt idx="156">
                  <c:v>42312</c:v>
                </c:pt>
                <c:pt idx="157">
                  <c:v>42313</c:v>
                </c:pt>
                <c:pt idx="158">
                  <c:v>42314</c:v>
                </c:pt>
                <c:pt idx="159">
                  <c:v>42315</c:v>
                </c:pt>
                <c:pt idx="160">
                  <c:v>42316</c:v>
                </c:pt>
                <c:pt idx="161">
                  <c:v>42317</c:v>
                </c:pt>
                <c:pt idx="162">
                  <c:v>42318</c:v>
                </c:pt>
                <c:pt idx="163">
                  <c:v>42319</c:v>
                </c:pt>
                <c:pt idx="164">
                  <c:v>42320</c:v>
                </c:pt>
                <c:pt idx="165">
                  <c:v>42321</c:v>
                </c:pt>
                <c:pt idx="166">
                  <c:v>42322</c:v>
                </c:pt>
                <c:pt idx="167">
                  <c:v>42323</c:v>
                </c:pt>
                <c:pt idx="168">
                  <c:v>42324</c:v>
                </c:pt>
                <c:pt idx="169">
                  <c:v>42325</c:v>
                </c:pt>
                <c:pt idx="170">
                  <c:v>42326</c:v>
                </c:pt>
                <c:pt idx="171">
                  <c:v>42327</c:v>
                </c:pt>
                <c:pt idx="172">
                  <c:v>42328</c:v>
                </c:pt>
                <c:pt idx="173">
                  <c:v>42329</c:v>
                </c:pt>
                <c:pt idx="174">
                  <c:v>42330</c:v>
                </c:pt>
                <c:pt idx="175">
                  <c:v>42331</c:v>
                </c:pt>
                <c:pt idx="176">
                  <c:v>42332</c:v>
                </c:pt>
                <c:pt idx="177">
                  <c:v>42333</c:v>
                </c:pt>
                <c:pt idx="178">
                  <c:v>42334</c:v>
                </c:pt>
                <c:pt idx="179">
                  <c:v>42335</c:v>
                </c:pt>
                <c:pt idx="180">
                  <c:v>42336</c:v>
                </c:pt>
                <c:pt idx="181">
                  <c:v>42337</c:v>
                </c:pt>
                <c:pt idx="182">
                  <c:v>42338</c:v>
                </c:pt>
                <c:pt idx="183">
                  <c:v>42339</c:v>
                </c:pt>
                <c:pt idx="184">
                  <c:v>42340</c:v>
                </c:pt>
                <c:pt idx="185">
                  <c:v>42341</c:v>
                </c:pt>
                <c:pt idx="186">
                  <c:v>42342</c:v>
                </c:pt>
                <c:pt idx="187">
                  <c:v>42343</c:v>
                </c:pt>
                <c:pt idx="188">
                  <c:v>42344</c:v>
                </c:pt>
                <c:pt idx="189">
                  <c:v>42345</c:v>
                </c:pt>
                <c:pt idx="190">
                  <c:v>42346</c:v>
                </c:pt>
                <c:pt idx="191">
                  <c:v>42347</c:v>
                </c:pt>
                <c:pt idx="192">
                  <c:v>42348</c:v>
                </c:pt>
                <c:pt idx="193">
                  <c:v>42349</c:v>
                </c:pt>
                <c:pt idx="194">
                  <c:v>42350</c:v>
                </c:pt>
                <c:pt idx="195">
                  <c:v>42351</c:v>
                </c:pt>
                <c:pt idx="196">
                  <c:v>42352</c:v>
                </c:pt>
                <c:pt idx="197">
                  <c:v>42353</c:v>
                </c:pt>
                <c:pt idx="198">
                  <c:v>42354</c:v>
                </c:pt>
                <c:pt idx="199">
                  <c:v>42355</c:v>
                </c:pt>
                <c:pt idx="200">
                  <c:v>42356</c:v>
                </c:pt>
                <c:pt idx="201">
                  <c:v>42357</c:v>
                </c:pt>
                <c:pt idx="202">
                  <c:v>42358</c:v>
                </c:pt>
                <c:pt idx="203">
                  <c:v>42359</c:v>
                </c:pt>
                <c:pt idx="204">
                  <c:v>42360</c:v>
                </c:pt>
                <c:pt idx="205">
                  <c:v>42361</c:v>
                </c:pt>
                <c:pt idx="206">
                  <c:v>42362</c:v>
                </c:pt>
                <c:pt idx="207">
                  <c:v>42363</c:v>
                </c:pt>
                <c:pt idx="208">
                  <c:v>42364</c:v>
                </c:pt>
                <c:pt idx="209">
                  <c:v>42365</c:v>
                </c:pt>
                <c:pt idx="210">
                  <c:v>42366</c:v>
                </c:pt>
                <c:pt idx="211">
                  <c:v>42367</c:v>
                </c:pt>
                <c:pt idx="212">
                  <c:v>42368</c:v>
                </c:pt>
                <c:pt idx="213">
                  <c:v>42369</c:v>
                </c:pt>
                <c:pt idx="214">
                  <c:v>42370</c:v>
                </c:pt>
                <c:pt idx="215">
                  <c:v>42371</c:v>
                </c:pt>
                <c:pt idx="216">
                  <c:v>42372</c:v>
                </c:pt>
                <c:pt idx="217">
                  <c:v>42373</c:v>
                </c:pt>
                <c:pt idx="218">
                  <c:v>42374</c:v>
                </c:pt>
                <c:pt idx="219">
                  <c:v>42375</c:v>
                </c:pt>
                <c:pt idx="220">
                  <c:v>42376</c:v>
                </c:pt>
                <c:pt idx="221">
                  <c:v>42377</c:v>
                </c:pt>
                <c:pt idx="222">
                  <c:v>42378</c:v>
                </c:pt>
                <c:pt idx="223">
                  <c:v>42379</c:v>
                </c:pt>
                <c:pt idx="224">
                  <c:v>42380</c:v>
                </c:pt>
                <c:pt idx="225">
                  <c:v>42381</c:v>
                </c:pt>
                <c:pt idx="226">
                  <c:v>42382</c:v>
                </c:pt>
                <c:pt idx="227">
                  <c:v>42383</c:v>
                </c:pt>
                <c:pt idx="228">
                  <c:v>42384</c:v>
                </c:pt>
                <c:pt idx="229">
                  <c:v>42385</c:v>
                </c:pt>
                <c:pt idx="230">
                  <c:v>42386</c:v>
                </c:pt>
                <c:pt idx="231">
                  <c:v>42387</c:v>
                </c:pt>
                <c:pt idx="232">
                  <c:v>42388</c:v>
                </c:pt>
                <c:pt idx="233">
                  <c:v>42389</c:v>
                </c:pt>
                <c:pt idx="234">
                  <c:v>42390</c:v>
                </c:pt>
                <c:pt idx="235">
                  <c:v>42391</c:v>
                </c:pt>
                <c:pt idx="236">
                  <c:v>42392</c:v>
                </c:pt>
                <c:pt idx="237">
                  <c:v>42393</c:v>
                </c:pt>
                <c:pt idx="238">
                  <c:v>42394</c:v>
                </c:pt>
                <c:pt idx="239">
                  <c:v>42395</c:v>
                </c:pt>
                <c:pt idx="240">
                  <c:v>42396</c:v>
                </c:pt>
                <c:pt idx="241">
                  <c:v>42397</c:v>
                </c:pt>
                <c:pt idx="242">
                  <c:v>42398</c:v>
                </c:pt>
                <c:pt idx="243">
                  <c:v>42399</c:v>
                </c:pt>
                <c:pt idx="244">
                  <c:v>42400</c:v>
                </c:pt>
                <c:pt idx="245">
                  <c:v>42401</c:v>
                </c:pt>
                <c:pt idx="246">
                  <c:v>42402</c:v>
                </c:pt>
                <c:pt idx="247">
                  <c:v>42403</c:v>
                </c:pt>
                <c:pt idx="248">
                  <c:v>42404</c:v>
                </c:pt>
                <c:pt idx="249">
                  <c:v>42405</c:v>
                </c:pt>
                <c:pt idx="250">
                  <c:v>42406</c:v>
                </c:pt>
                <c:pt idx="251">
                  <c:v>42407</c:v>
                </c:pt>
                <c:pt idx="252">
                  <c:v>42408</c:v>
                </c:pt>
                <c:pt idx="253">
                  <c:v>42409</c:v>
                </c:pt>
                <c:pt idx="254">
                  <c:v>42410</c:v>
                </c:pt>
                <c:pt idx="255">
                  <c:v>42411</c:v>
                </c:pt>
                <c:pt idx="256">
                  <c:v>42412</c:v>
                </c:pt>
                <c:pt idx="257">
                  <c:v>42413</c:v>
                </c:pt>
                <c:pt idx="258">
                  <c:v>42414</c:v>
                </c:pt>
                <c:pt idx="259">
                  <c:v>42415</c:v>
                </c:pt>
                <c:pt idx="260">
                  <c:v>42416</c:v>
                </c:pt>
                <c:pt idx="261">
                  <c:v>42417</c:v>
                </c:pt>
                <c:pt idx="262">
                  <c:v>42418</c:v>
                </c:pt>
                <c:pt idx="263">
                  <c:v>42419</c:v>
                </c:pt>
                <c:pt idx="264">
                  <c:v>42420</c:v>
                </c:pt>
                <c:pt idx="265">
                  <c:v>42421</c:v>
                </c:pt>
                <c:pt idx="266">
                  <c:v>42422</c:v>
                </c:pt>
                <c:pt idx="267">
                  <c:v>42423</c:v>
                </c:pt>
                <c:pt idx="268">
                  <c:v>42424</c:v>
                </c:pt>
                <c:pt idx="269">
                  <c:v>42425</c:v>
                </c:pt>
                <c:pt idx="270">
                  <c:v>42426</c:v>
                </c:pt>
                <c:pt idx="271">
                  <c:v>42427</c:v>
                </c:pt>
                <c:pt idx="272">
                  <c:v>42428</c:v>
                </c:pt>
                <c:pt idx="273">
                  <c:v>42429</c:v>
                </c:pt>
                <c:pt idx="274">
                  <c:v>42430</c:v>
                </c:pt>
                <c:pt idx="275">
                  <c:v>42431</c:v>
                </c:pt>
                <c:pt idx="276">
                  <c:v>42432</c:v>
                </c:pt>
                <c:pt idx="277">
                  <c:v>42433</c:v>
                </c:pt>
                <c:pt idx="278">
                  <c:v>42434</c:v>
                </c:pt>
                <c:pt idx="279">
                  <c:v>42435</c:v>
                </c:pt>
                <c:pt idx="280">
                  <c:v>42436</c:v>
                </c:pt>
                <c:pt idx="281">
                  <c:v>42437</c:v>
                </c:pt>
                <c:pt idx="282">
                  <c:v>42438</c:v>
                </c:pt>
                <c:pt idx="283">
                  <c:v>42439</c:v>
                </c:pt>
                <c:pt idx="284">
                  <c:v>42440</c:v>
                </c:pt>
                <c:pt idx="285">
                  <c:v>42441</c:v>
                </c:pt>
                <c:pt idx="286">
                  <c:v>42442</c:v>
                </c:pt>
                <c:pt idx="287">
                  <c:v>42443</c:v>
                </c:pt>
                <c:pt idx="288">
                  <c:v>42444</c:v>
                </c:pt>
                <c:pt idx="289">
                  <c:v>42445</c:v>
                </c:pt>
                <c:pt idx="290">
                  <c:v>42446</c:v>
                </c:pt>
                <c:pt idx="291">
                  <c:v>42447</c:v>
                </c:pt>
                <c:pt idx="292">
                  <c:v>42448</c:v>
                </c:pt>
                <c:pt idx="293">
                  <c:v>42449</c:v>
                </c:pt>
                <c:pt idx="294">
                  <c:v>42450</c:v>
                </c:pt>
                <c:pt idx="295">
                  <c:v>42451</c:v>
                </c:pt>
                <c:pt idx="296">
                  <c:v>42452</c:v>
                </c:pt>
                <c:pt idx="297">
                  <c:v>42453</c:v>
                </c:pt>
                <c:pt idx="298">
                  <c:v>42454</c:v>
                </c:pt>
                <c:pt idx="299">
                  <c:v>42455</c:v>
                </c:pt>
                <c:pt idx="300">
                  <c:v>42456</c:v>
                </c:pt>
                <c:pt idx="301">
                  <c:v>42457</c:v>
                </c:pt>
                <c:pt idx="302">
                  <c:v>42458</c:v>
                </c:pt>
                <c:pt idx="303">
                  <c:v>42459</c:v>
                </c:pt>
                <c:pt idx="304">
                  <c:v>42460</c:v>
                </c:pt>
                <c:pt idx="305">
                  <c:v>42461</c:v>
                </c:pt>
                <c:pt idx="306">
                  <c:v>42462</c:v>
                </c:pt>
                <c:pt idx="307">
                  <c:v>42463</c:v>
                </c:pt>
                <c:pt idx="308">
                  <c:v>42464</c:v>
                </c:pt>
                <c:pt idx="309">
                  <c:v>42465</c:v>
                </c:pt>
                <c:pt idx="310">
                  <c:v>42466</c:v>
                </c:pt>
                <c:pt idx="311">
                  <c:v>42467</c:v>
                </c:pt>
                <c:pt idx="312">
                  <c:v>42468</c:v>
                </c:pt>
                <c:pt idx="313">
                  <c:v>42469</c:v>
                </c:pt>
                <c:pt idx="314">
                  <c:v>42470</c:v>
                </c:pt>
                <c:pt idx="315">
                  <c:v>42471</c:v>
                </c:pt>
                <c:pt idx="316">
                  <c:v>42472</c:v>
                </c:pt>
                <c:pt idx="317">
                  <c:v>42473</c:v>
                </c:pt>
                <c:pt idx="318">
                  <c:v>42474</c:v>
                </c:pt>
                <c:pt idx="319">
                  <c:v>42475</c:v>
                </c:pt>
                <c:pt idx="320">
                  <c:v>42476</c:v>
                </c:pt>
                <c:pt idx="321">
                  <c:v>42477</c:v>
                </c:pt>
                <c:pt idx="322">
                  <c:v>42478</c:v>
                </c:pt>
                <c:pt idx="323">
                  <c:v>42479</c:v>
                </c:pt>
                <c:pt idx="324">
                  <c:v>42480</c:v>
                </c:pt>
                <c:pt idx="325">
                  <c:v>42481</c:v>
                </c:pt>
                <c:pt idx="326">
                  <c:v>42482</c:v>
                </c:pt>
                <c:pt idx="327">
                  <c:v>42483</c:v>
                </c:pt>
                <c:pt idx="328">
                  <c:v>42484</c:v>
                </c:pt>
                <c:pt idx="329">
                  <c:v>42485</c:v>
                </c:pt>
                <c:pt idx="330">
                  <c:v>42486</c:v>
                </c:pt>
                <c:pt idx="331">
                  <c:v>42487</c:v>
                </c:pt>
                <c:pt idx="332">
                  <c:v>42488</c:v>
                </c:pt>
                <c:pt idx="333">
                  <c:v>42489</c:v>
                </c:pt>
                <c:pt idx="334">
                  <c:v>42490</c:v>
                </c:pt>
                <c:pt idx="335">
                  <c:v>42491</c:v>
                </c:pt>
                <c:pt idx="336">
                  <c:v>42492</c:v>
                </c:pt>
                <c:pt idx="337">
                  <c:v>42493</c:v>
                </c:pt>
                <c:pt idx="338">
                  <c:v>42494</c:v>
                </c:pt>
                <c:pt idx="339">
                  <c:v>42495</c:v>
                </c:pt>
                <c:pt idx="340">
                  <c:v>42496</c:v>
                </c:pt>
                <c:pt idx="341">
                  <c:v>42497</c:v>
                </c:pt>
                <c:pt idx="342">
                  <c:v>42498</c:v>
                </c:pt>
                <c:pt idx="343">
                  <c:v>42499</c:v>
                </c:pt>
                <c:pt idx="344">
                  <c:v>42500</c:v>
                </c:pt>
                <c:pt idx="345">
                  <c:v>42501</c:v>
                </c:pt>
                <c:pt idx="346">
                  <c:v>42502</c:v>
                </c:pt>
                <c:pt idx="347">
                  <c:v>42503</c:v>
                </c:pt>
                <c:pt idx="348">
                  <c:v>42504</c:v>
                </c:pt>
                <c:pt idx="349">
                  <c:v>42505</c:v>
                </c:pt>
                <c:pt idx="350">
                  <c:v>42506</c:v>
                </c:pt>
                <c:pt idx="351">
                  <c:v>42507</c:v>
                </c:pt>
                <c:pt idx="352">
                  <c:v>42508</c:v>
                </c:pt>
                <c:pt idx="353">
                  <c:v>42509</c:v>
                </c:pt>
                <c:pt idx="354">
                  <c:v>42510</c:v>
                </c:pt>
                <c:pt idx="355">
                  <c:v>42511</c:v>
                </c:pt>
                <c:pt idx="356">
                  <c:v>42512</c:v>
                </c:pt>
                <c:pt idx="357">
                  <c:v>42513</c:v>
                </c:pt>
                <c:pt idx="358">
                  <c:v>42514</c:v>
                </c:pt>
                <c:pt idx="359">
                  <c:v>42515</c:v>
                </c:pt>
                <c:pt idx="360">
                  <c:v>42516</c:v>
                </c:pt>
                <c:pt idx="361">
                  <c:v>42517</c:v>
                </c:pt>
                <c:pt idx="362">
                  <c:v>42518</c:v>
                </c:pt>
                <c:pt idx="363">
                  <c:v>42519</c:v>
                </c:pt>
                <c:pt idx="364">
                  <c:v>42520</c:v>
                </c:pt>
                <c:pt idx="365">
                  <c:v>42521</c:v>
                </c:pt>
                <c:pt idx="366">
                  <c:v>42522</c:v>
                </c:pt>
              </c:numCache>
            </c:numRef>
          </c:cat>
          <c:val>
            <c:numRef>
              <c:f>Foglio1!$D$2:$D$368</c:f>
              <c:numCache>
                <c:formatCode>General</c:formatCode>
                <c:ptCount val="367"/>
                <c:pt idx="0">
                  <c:v>19</c:v>
                </c:pt>
                <c:pt idx="1">
                  <c:v>15</c:v>
                </c:pt>
                <c:pt idx="2">
                  <c:v>18</c:v>
                </c:pt>
                <c:pt idx="3">
                  <c:v>18</c:v>
                </c:pt>
                <c:pt idx="4">
                  <c:v>18</c:v>
                </c:pt>
                <c:pt idx="5">
                  <c:v>23</c:v>
                </c:pt>
                <c:pt idx="6">
                  <c:v>10</c:v>
                </c:pt>
                <c:pt idx="7">
                  <c:v>9</c:v>
                </c:pt>
                <c:pt idx="8">
                  <c:v>13</c:v>
                </c:pt>
                <c:pt idx="9">
                  <c:v>15</c:v>
                </c:pt>
                <c:pt idx="10">
                  <c:v>19</c:v>
                </c:pt>
                <c:pt idx="11">
                  <c:v>30</c:v>
                </c:pt>
                <c:pt idx="12">
                  <c:v>10</c:v>
                </c:pt>
                <c:pt idx="13">
                  <c:v>15</c:v>
                </c:pt>
                <c:pt idx="14">
                  <c:v>20</c:v>
                </c:pt>
                <c:pt idx="15">
                  <c:v>14</c:v>
                </c:pt>
                <c:pt idx="16">
                  <c:v>20</c:v>
                </c:pt>
                <c:pt idx="17">
                  <c:v>27</c:v>
                </c:pt>
                <c:pt idx="18">
                  <c:v>16</c:v>
                </c:pt>
                <c:pt idx="19">
                  <c:v>13</c:v>
                </c:pt>
                <c:pt idx="20">
                  <c:v>13</c:v>
                </c:pt>
                <c:pt idx="21">
                  <c:v>27</c:v>
                </c:pt>
                <c:pt idx="22">
                  <c:v>19</c:v>
                </c:pt>
                <c:pt idx="23">
                  <c:v>19</c:v>
                </c:pt>
                <c:pt idx="24">
                  <c:v>26</c:v>
                </c:pt>
                <c:pt idx="25">
                  <c:v>33</c:v>
                </c:pt>
                <c:pt idx="26">
                  <c:v>16</c:v>
                </c:pt>
                <c:pt idx="27">
                  <c:v>7</c:v>
                </c:pt>
                <c:pt idx="28">
                  <c:v>16</c:v>
                </c:pt>
                <c:pt idx="29">
                  <c:v>10</c:v>
                </c:pt>
                <c:pt idx="30">
                  <c:v>19</c:v>
                </c:pt>
                <c:pt idx="31">
                  <c:v>25</c:v>
                </c:pt>
                <c:pt idx="32">
                  <c:v>21</c:v>
                </c:pt>
                <c:pt idx="33">
                  <c:v>22</c:v>
                </c:pt>
                <c:pt idx="34">
                  <c:v>9</c:v>
                </c:pt>
                <c:pt idx="35">
                  <c:v>37</c:v>
                </c:pt>
                <c:pt idx="36">
                  <c:v>24</c:v>
                </c:pt>
                <c:pt idx="37">
                  <c:v>22</c:v>
                </c:pt>
                <c:pt idx="38">
                  <c:v>13</c:v>
                </c:pt>
                <c:pt idx="39">
                  <c:v>16</c:v>
                </c:pt>
                <c:pt idx="40">
                  <c:v>17</c:v>
                </c:pt>
                <c:pt idx="41">
                  <c:v>6</c:v>
                </c:pt>
                <c:pt idx="42">
                  <c:v>14</c:v>
                </c:pt>
                <c:pt idx="43">
                  <c:v>23</c:v>
                </c:pt>
                <c:pt idx="44">
                  <c:v>18</c:v>
                </c:pt>
                <c:pt idx="45">
                  <c:v>21</c:v>
                </c:pt>
                <c:pt idx="46">
                  <c:v>20</c:v>
                </c:pt>
                <c:pt idx="47">
                  <c:v>20</c:v>
                </c:pt>
                <c:pt idx="48">
                  <c:v>19</c:v>
                </c:pt>
                <c:pt idx="49">
                  <c:v>19</c:v>
                </c:pt>
                <c:pt idx="50">
                  <c:v>12</c:v>
                </c:pt>
                <c:pt idx="51">
                  <c:v>20</c:v>
                </c:pt>
                <c:pt idx="52">
                  <c:v>20</c:v>
                </c:pt>
                <c:pt idx="53">
                  <c:v>13</c:v>
                </c:pt>
                <c:pt idx="54">
                  <c:v>15</c:v>
                </c:pt>
                <c:pt idx="55">
                  <c:v>20</c:v>
                </c:pt>
                <c:pt idx="56">
                  <c:v>19</c:v>
                </c:pt>
                <c:pt idx="57">
                  <c:v>20</c:v>
                </c:pt>
                <c:pt idx="58">
                  <c:v>19</c:v>
                </c:pt>
                <c:pt idx="59">
                  <c:v>8</c:v>
                </c:pt>
                <c:pt idx="60">
                  <c:v>15</c:v>
                </c:pt>
                <c:pt idx="61">
                  <c:v>12</c:v>
                </c:pt>
                <c:pt idx="62">
                  <c:v>5</c:v>
                </c:pt>
                <c:pt idx="63">
                  <c:v>19</c:v>
                </c:pt>
                <c:pt idx="64">
                  <c:v>20</c:v>
                </c:pt>
                <c:pt idx="65">
                  <c:v>6</c:v>
                </c:pt>
                <c:pt idx="66">
                  <c:v>14</c:v>
                </c:pt>
                <c:pt idx="67">
                  <c:v>13</c:v>
                </c:pt>
                <c:pt idx="68">
                  <c:v>15</c:v>
                </c:pt>
                <c:pt idx="69">
                  <c:v>9</c:v>
                </c:pt>
                <c:pt idx="70">
                  <c:v>19</c:v>
                </c:pt>
                <c:pt idx="71">
                  <c:v>16</c:v>
                </c:pt>
                <c:pt idx="72">
                  <c:v>5</c:v>
                </c:pt>
                <c:pt idx="73">
                  <c:v>16</c:v>
                </c:pt>
                <c:pt idx="74">
                  <c:v>8</c:v>
                </c:pt>
                <c:pt idx="75">
                  <c:v>12</c:v>
                </c:pt>
                <c:pt idx="76">
                  <c:v>7</c:v>
                </c:pt>
                <c:pt idx="77">
                  <c:v>13</c:v>
                </c:pt>
                <c:pt idx="78">
                  <c:v>12</c:v>
                </c:pt>
                <c:pt idx="79">
                  <c:v>9</c:v>
                </c:pt>
                <c:pt idx="80">
                  <c:v>13</c:v>
                </c:pt>
                <c:pt idx="81">
                  <c:v>14</c:v>
                </c:pt>
                <c:pt idx="82">
                  <c:v>19</c:v>
                </c:pt>
                <c:pt idx="83">
                  <c:v>9</c:v>
                </c:pt>
                <c:pt idx="84">
                  <c:v>12</c:v>
                </c:pt>
                <c:pt idx="85">
                  <c:v>13</c:v>
                </c:pt>
                <c:pt idx="86">
                  <c:v>13</c:v>
                </c:pt>
                <c:pt idx="87">
                  <c:v>9</c:v>
                </c:pt>
                <c:pt idx="88">
                  <c:v>16</c:v>
                </c:pt>
                <c:pt idx="89">
                  <c:v>14</c:v>
                </c:pt>
                <c:pt idx="90">
                  <c:v>5</c:v>
                </c:pt>
                <c:pt idx="91">
                  <c:v>19</c:v>
                </c:pt>
                <c:pt idx="92">
                  <c:v>15</c:v>
                </c:pt>
                <c:pt idx="93">
                  <c:v>12</c:v>
                </c:pt>
                <c:pt idx="94">
                  <c:v>13</c:v>
                </c:pt>
                <c:pt idx="95">
                  <c:v>15</c:v>
                </c:pt>
                <c:pt idx="96">
                  <c:v>16</c:v>
                </c:pt>
                <c:pt idx="97">
                  <c:v>14</c:v>
                </c:pt>
                <c:pt idx="98">
                  <c:v>13</c:v>
                </c:pt>
                <c:pt idx="99">
                  <c:v>12</c:v>
                </c:pt>
                <c:pt idx="100">
                  <c:v>17</c:v>
                </c:pt>
                <c:pt idx="101">
                  <c:v>15</c:v>
                </c:pt>
                <c:pt idx="102">
                  <c:v>12</c:v>
                </c:pt>
                <c:pt idx="103">
                  <c:v>15</c:v>
                </c:pt>
                <c:pt idx="104">
                  <c:v>10</c:v>
                </c:pt>
                <c:pt idx="105">
                  <c:v>30</c:v>
                </c:pt>
                <c:pt idx="106">
                  <c:v>16</c:v>
                </c:pt>
                <c:pt idx="107">
                  <c:v>14</c:v>
                </c:pt>
                <c:pt idx="108">
                  <c:v>19</c:v>
                </c:pt>
                <c:pt idx="109">
                  <c:v>20</c:v>
                </c:pt>
                <c:pt idx="110">
                  <c:v>21</c:v>
                </c:pt>
                <c:pt idx="111">
                  <c:v>9</c:v>
                </c:pt>
                <c:pt idx="112">
                  <c:v>14</c:v>
                </c:pt>
                <c:pt idx="113">
                  <c:v>13</c:v>
                </c:pt>
                <c:pt idx="114">
                  <c:v>14</c:v>
                </c:pt>
                <c:pt idx="115">
                  <c:v>26</c:v>
                </c:pt>
                <c:pt idx="116">
                  <c:v>34</c:v>
                </c:pt>
                <c:pt idx="117">
                  <c:v>19</c:v>
                </c:pt>
                <c:pt idx="118">
                  <c:v>11</c:v>
                </c:pt>
                <c:pt idx="119">
                  <c:v>13</c:v>
                </c:pt>
                <c:pt idx="120">
                  <c:v>24</c:v>
                </c:pt>
                <c:pt idx="121">
                  <c:v>19</c:v>
                </c:pt>
                <c:pt idx="122">
                  <c:v>17</c:v>
                </c:pt>
                <c:pt idx="123">
                  <c:v>15</c:v>
                </c:pt>
                <c:pt idx="124">
                  <c:v>9</c:v>
                </c:pt>
                <c:pt idx="125">
                  <c:v>11</c:v>
                </c:pt>
                <c:pt idx="126">
                  <c:v>17</c:v>
                </c:pt>
                <c:pt idx="127">
                  <c:v>16</c:v>
                </c:pt>
                <c:pt idx="128">
                  <c:v>17</c:v>
                </c:pt>
                <c:pt idx="129">
                  <c:v>19</c:v>
                </c:pt>
                <c:pt idx="130">
                  <c:v>16</c:v>
                </c:pt>
                <c:pt idx="131">
                  <c:v>18</c:v>
                </c:pt>
                <c:pt idx="132">
                  <c:v>12</c:v>
                </c:pt>
                <c:pt idx="133">
                  <c:v>17</c:v>
                </c:pt>
                <c:pt idx="134">
                  <c:v>21</c:v>
                </c:pt>
                <c:pt idx="135">
                  <c:v>14</c:v>
                </c:pt>
                <c:pt idx="136">
                  <c:v>24</c:v>
                </c:pt>
                <c:pt idx="137">
                  <c:v>19</c:v>
                </c:pt>
                <c:pt idx="138">
                  <c:v>5</c:v>
                </c:pt>
                <c:pt idx="139">
                  <c:v>8</c:v>
                </c:pt>
                <c:pt idx="140">
                  <c:v>42</c:v>
                </c:pt>
                <c:pt idx="141">
                  <c:v>15</c:v>
                </c:pt>
                <c:pt idx="142">
                  <c:v>8</c:v>
                </c:pt>
                <c:pt idx="143">
                  <c:v>26</c:v>
                </c:pt>
                <c:pt idx="144">
                  <c:v>20</c:v>
                </c:pt>
                <c:pt idx="145">
                  <c:v>17</c:v>
                </c:pt>
                <c:pt idx="146">
                  <c:v>28</c:v>
                </c:pt>
                <c:pt idx="147">
                  <c:v>16</c:v>
                </c:pt>
                <c:pt idx="148">
                  <c:v>24</c:v>
                </c:pt>
                <c:pt idx="149">
                  <c:v>27</c:v>
                </c:pt>
                <c:pt idx="150">
                  <c:v>19</c:v>
                </c:pt>
                <c:pt idx="151">
                  <c:v>35</c:v>
                </c:pt>
                <c:pt idx="152">
                  <c:v>12</c:v>
                </c:pt>
                <c:pt idx="153">
                  <c:v>13</c:v>
                </c:pt>
                <c:pt idx="154">
                  <c:v>15</c:v>
                </c:pt>
                <c:pt idx="155">
                  <c:v>19</c:v>
                </c:pt>
                <c:pt idx="156">
                  <c:v>17</c:v>
                </c:pt>
                <c:pt idx="157">
                  <c:v>16</c:v>
                </c:pt>
                <c:pt idx="158">
                  <c:v>16</c:v>
                </c:pt>
                <c:pt idx="159">
                  <c:v>8</c:v>
                </c:pt>
                <c:pt idx="160">
                  <c:v>11</c:v>
                </c:pt>
                <c:pt idx="161">
                  <c:v>12</c:v>
                </c:pt>
                <c:pt idx="162">
                  <c:v>21</c:v>
                </c:pt>
                <c:pt idx="163">
                  <c:v>33</c:v>
                </c:pt>
                <c:pt idx="164">
                  <c:v>38</c:v>
                </c:pt>
                <c:pt idx="165">
                  <c:v>38</c:v>
                </c:pt>
                <c:pt idx="166">
                  <c:v>11</c:v>
                </c:pt>
                <c:pt idx="167">
                  <c:v>13</c:v>
                </c:pt>
                <c:pt idx="168">
                  <c:v>20</c:v>
                </c:pt>
                <c:pt idx="169">
                  <c:v>17</c:v>
                </c:pt>
                <c:pt idx="170">
                  <c:v>23</c:v>
                </c:pt>
                <c:pt idx="171">
                  <c:v>16</c:v>
                </c:pt>
                <c:pt idx="172">
                  <c:v>36</c:v>
                </c:pt>
                <c:pt idx="173">
                  <c:v>46</c:v>
                </c:pt>
                <c:pt idx="174">
                  <c:v>17</c:v>
                </c:pt>
                <c:pt idx="175">
                  <c:v>32</c:v>
                </c:pt>
                <c:pt idx="176">
                  <c:v>27</c:v>
                </c:pt>
                <c:pt idx="177">
                  <c:v>15</c:v>
                </c:pt>
                <c:pt idx="178">
                  <c:v>21</c:v>
                </c:pt>
                <c:pt idx="179">
                  <c:v>23</c:v>
                </c:pt>
                <c:pt idx="180">
                  <c:v>14</c:v>
                </c:pt>
                <c:pt idx="181">
                  <c:v>16</c:v>
                </c:pt>
                <c:pt idx="182">
                  <c:v>23</c:v>
                </c:pt>
                <c:pt idx="183">
                  <c:v>24</c:v>
                </c:pt>
                <c:pt idx="184">
                  <c:v>23</c:v>
                </c:pt>
                <c:pt idx="185">
                  <c:v>31</c:v>
                </c:pt>
                <c:pt idx="186">
                  <c:v>20</c:v>
                </c:pt>
                <c:pt idx="187">
                  <c:v>16</c:v>
                </c:pt>
                <c:pt idx="188">
                  <c:v>32</c:v>
                </c:pt>
                <c:pt idx="189">
                  <c:v>23</c:v>
                </c:pt>
                <c:pt idx="190">
                  <c:v>20</c:v>
                </c:pt>
                <c:pt idx="191">
                  <c:v>25</c:v>
                </c:pt>
                <c:pt idx="192">
                  <c:v>26</c:v>
                </c:pt>
                <c:pt idx="193">
                  <c:v>38</c:v>
                </c:pt>
                <c:pt idx="194">
                  <c:v>17</c:v>
                </c:pt>
                <c:pt idx="195">
                  <c:v>19</c:v>
                </c:pt>
                <c:pt idx="196">
                  <c:v>30</c:v>
                </c:pt>
                <c:pt idx="197">
                  <c:v>27</c:v>
                </c:pt>
                <c:pt idx="198">
                  <c:v>16</c:v>
                </c:pt>
                <c:pt idx="199">
                  <c:v>31</c:v>
                </c:pt>
                <c:pt idx="200">
                  <c:v>16</c:v>
                </c:pt>
                <c:pt idx="201">
                  <c:v>23</c:v>
                </c:pt>
                <c:pt idx="202">
                  <c:v>6</c:v>
                </c:pt>
                <c:pt idx="203">
                  <c:v>19</c:v>
                </c:pt>
                <c:pt idx="204">
                  <c:v>23</c:v>
                </c:pt>
                <c:pt idx="205">
                  <c:v>18</c:v>
                </c:pt>
                <c:pt idx="206">
                  <c:v>22</c:v>
                </c:pt>
                <c:pt idx="207">
                  <c:v>15</c:v>
                </c:pt>
                <c:pt idx="208">
                  <c:v>13</c:v>
                </c:pt>
                <c:pt idx="209">
                  <c:v>11</c:v>
                </c:pt>
                <c:pt idx="210">
                  <c:v>18</c:v>
                </c:pt>
                <c:pt idx="211">
                  <c:v>24</c:v>
                </c:pt>
                <c:pt idx="212">
                  <c:v>22</c:v>
                </c:pt>
                <c:pt idx="213">
                  <c:v>17</c:v>
                </c:pt>
                <c:pt idx="214">
                  <c:v>8</c:v>
                </c:pt>
                <c:pt idx="215">
                  <c:v>11</c:v>
                </c:pt>
                <c:pt idx="216">
                  <c:v>10</c:v>
                </c:pt>
                <c:pt idx="217">
                  <c:v>16</c:v>
                </c:pt>
                <c:pt idx="218">
                  <c:v>12</c:v>
                </c:pt>
                <c:pt idx="219">
                  <c:v>14</c:v>
                </c:pt>
                <c:pt idx="220">
                  <c:v>19</c:v>
                </c:pt>
                <c:pt idx="221">
                  <c:v>20</c:v>
                </c:pt>
                <c:pt idx="222">
                  <c:v>14</c:v>
                </c:pt>
                <c:pt idx="223">
                  <c:v>11</c:v>
                </c:pt>
                <c:pt idx="224">
                  <c:v>15</c:v>
                </c:pt>
                <c:pt idx="225">
                  <c:v>23</c:v>
                </c:pt>
                <c:pt idx="226">
                  <c:v>23</c:v>
                </c:pt>
                <c:pt idx="227">
                  <c:v>23</c:v>
                </c:pt>
                <c:pt idx="228">
                  <c:v>20</c:v>
                </c:pt>
                <c:pt idx="229">
                  <c:v>13</c:v>
                </c:pt>
                <c:pt idx="230">
                  <c:v>12</c:v>
                </c:pt>
                <c:pt idx="231">
                  <c:v>24</c:v>
                </c:pt>
                <c:pt idx="232">
                  <c:v>24</c:v>
                </c:pt>
                <c:pt idx="233">
                  <c:v>58</c:v>
                </c:pt>
                <c:pt idx="234">
                  <c:v>37</c:v>
                </c:pt>
                <c:pt idx="235">
                  <c:v>19</c:v>
                </c:pt>
                <c:pt idx="236">
                  <c:v>11</c:v>
                </c:pt>
                <c:pt idx="237">
                  <c:v>15</c:v>
                </c:pt>
                <c:pt idx="238">
                  <c:v>15</c:v>
                </c:pt>
                <c:pt idx="239">
                  <c:v>27</c:v>
                </c:pt>
                <c:pt idx="240">
                  <c:v>20</c:v>
                </c:pt>
                <c:pt idx="241">
                  <c:v>30</c:v>
                </c:pt>
                <c:pt idx="242">
                  <c:v>16</c:v>
                </c:pt>
                <c:pt idx="243">
                  <c:v>20</c:v>
                </c:pt>
                <c:pt idx="244">
                  <c:v>12</c:v>
                </c:pt>
                <c:pt idx="245">
                  <c:v>34</c:v>
                </c:pt>
                <c:pt idx="246">
                  <c:v>22</c:v>
                </c:pt>
                <c:pt idx="247">
                  <c:v>24</c:v>
                </c:pt>
                <c:pt idx="248">
                  <c:v>24</c:v>
                </c:pt>
                <c:pt idx="249">
                  <c:v>31</c:v>
                </c:pt>
                <c:pt idx="250">
                  <c:v>12</c:v>
                </c:pt>
                <c:pt idx="251">
                  <c:v>15</c:v>
                </c:pt>
                <c:pt idx="252">
                  <c:v>22</c:v>
                </c:pt>
                <c:pt idx="253">
                  <c:v>22</c:v>
                </c:pt>
                <c:pt idx="254">
                  <c:v>17</c:v>
                </c:pt>
                <c:pt idx="255">
                  <c:v>32</c:v>
                </c:pt>
                <c:pt idx="256">
                  <c:v>21</c:v>
                </c:pt>
                <c:pt idx="257">
                  <c:v>20</c:v>
                </c:pt>
                <c:pt idx="258">
                  <c:v>11</c:v>
                </c:pt>
                <c:pt idx="259">
                  <c:v>28</c:v>
                </c:pt>
                <c:pt idx="260">
                  <c:v>29</c:v>
                </c:pt>
                <c:pt idx="261">
                  <c:v>26</c:v>
                </c:pt>
                <c:pt idx="262">
                  <c:v>27</c:v>
                </c:pt>
                <c:pt idx="263">
                  <c:v>28</c:v>
                </c:pt>
                <c:pt idx="264">
                  <c:v>16</c:v>
                </c:pt>
                <c:pt idx="265">
                  <c:v>15</c:v>
                </c:pt>
                <c:pt idx="266">
                  <c:v>31</c:v>
                </c:pt>
                <c:pt idx="267">
                  <c:v>28</c:v>
                </c:pt>
                <c:pt idx="268">
                  <c:v>29</c:v>
                </c:pt>
                <c:pt idx="269">
                  <c:v>37</c:v>
                </c:pt>
                <c:pt idx="270">
                  <c:v>29</c:v>
                </c:pt>
                <c:pt idx="271">
                  <c:v>19</c:v>
                </c:pt>
                <c:pt idx="272">
                  <c:v>18</c:v>
                </c:pt>
                <c:pt idx="273">
                  <c:v>26</c:v>
                </c:pt>
                <c:pt idx="274">
                  <c:v>29</c:v>
                </c:pt>
                <c:pt idx="275">
                  <c:v>18</c:v>
                </c:pt>
                <c:pt idx="276">
                  <c:v>36</c:v>
                </c:pt>
                <c:pt idx="277">
                  <c:v>31</c:v>
                </c:pt>
                <c:pt idx="278">
                  <c:v>36</c:v>
                </c:pt>
                <c:pt idx="279">
                  <c:v>23</c:v>
                </c:pt>
                <c:pt idx="280">
                  <c:v>23</c:v>
                </c:pt>
                <c:pt idx="281">
                  <c:v>35</c:v>
                </c:pt>
                <c:pt idx="282">
                  <c:v>25</c:v>
                </c:pt>
                <c:pt idx="283">
                  <c:v>24</c:v>
                </c:pt>
                <c:pt idx="284">
                  <c:v>29</c:v>
                </c:pt>
                <c:pt idx="285">
                  <c:v>27</c:v>
                </c:pt>
                <c:pt idx="286">
                  <c:v>18</c:v>
                </c:pt>
                <c:pt idx="287">
                  <c:v>21</c:v>
                </c:pt>
                <c:pt idx="288">
                  <c:v>32</c:v>
                </c:pt>
                <c:pt idx="289">
                  <c:v>27</c:v>
                </c:pt>
                <c:pt idx="290">
                  <c:v>30</c:v>
                </c:pt>
                <c:pt idx="291">
                  <c:v>24</c:v>
                </c:pt>
                <c:pt idx="292">
                  <c:v>24</c:v>
                </c:pt>
                <c:pt idx="293">
                  <c:v>18</c:v>
                </c:pt>
                <c:pt idx="294">
                  <c:v>21</c:v>
                </c:pt>
                <c:pt idx="295">
                  <c:v>22</c:v>
                </c:pt>
                <c:pt idx="296">
                  <c:v>30</c:v>
                </c:pt>
                <c:pt idx="297">
                  <c:v>40</c:v>
                </c:pt>
                <c:pt idx="298">
                  <c:v>27</c:v>
                </c:pt>
                <c:pt idx="299">
                  <c:v>18</c:v>
                </c:pt>
                <c:pt idx="300">
                  <c:v>20</c:v>
                </c:pt>
                <c:pt idx="301">
                  <c:v>29</c:v>
                </c:pt>
                <c:pt idx="302">
                  <c:v>39</c:v>
                </c:pt>
                <c:pt idx="303">
                  <c:v>27</c:v>
                </c:pt>
                <c:pt idx="304">
                  <c:v>29</c:v>
                </c:pt>
                <c:pt idx="305">
                  <c:v>28</c:v>
                </c:pt>
                <c:pt idx="306">
                  <c:v>13</c:v>
                </c:pt>
                <c:pt idx="307">
                  <c:v>26</c:v>
                </c:pt>
                <c:pt idx="308">
                  <c:v>36</c:v>
                </c:pt>
                <c:pt idx="309">
                  <c:v>24</c:v>
                </c:pt>
                <c:pt idx="310">
                  <c:v>30</c:v>
                </c:pt>
                <c:pt idx="311">
                  <c:v>27</c:v>
                </c:pt>
                <c:pt idx="312">
                  <c:v>22</c:v>
                </c:pt>
                <c:pt idx="313">
                  <c:v>42</c:v>
                </c:pt>
                <c:pt idx="314">
                  <c:v>26</c:v>
                </c:pt>
                <c:pt idx="315">
                  <c:v>35</c:v>
                </c:pt>
                <c:pt idx="316">
                  <c:v>73</c:v>
                </c:pt>
                <c:pt idx="317">
                  <c:v>30</c:v>
                </c:pt>
                <c:pt idx="318">
                  <c:v>29</c:v>
                </c:pt>
                <c:pt idx="319">
                  <c:v>36</c:v>
                </c:pt>
                <c:pt idx="320">
                  <c:v>18</c:v>
                </c:pt>
                <c:pt idx="321">
                  <c:v>12</c:v>
                </c:pt>
                <c:pt idx="322">
                  <c:v>24</c:v>
                </c:pt>
                <c:pt idx="323">
                  <c:v>23</c:v>
                </c:pt>
                <c:pt idx="324">
                  <c:v>19</c:v>
                </c:pt>
                <c:pt idx="325">
                  <c:v>37</c:v>
                </c:pt>
                <c:pt idx="326">
                  <c:v>25</c:v>
                </c:pt>
                <c:pt idx="327">
                  <c:v>22</c:v>
                </c:pt>
                <c:pt idx="328">
                  <c:v>17</c:v>
                </c:pt>
                <c:pt idx="329">
                  <c:v>23</c:v>
                </c:pt>
                <c:pt idx="330">
                  <c:v>30</c:v>
                </c:pt>
                <c:pt idx="331">
                  <c:v>34</c:v>
                </c:pt>
                <c:pt idx="332">
                  <c:v>32</c:v>
                </c:pt>
                <c:pt idx="333">
                  <c:v>24</c:v>
                </c:pt>
                <c:pt idx="334">
                  <c:v>17</c:v>
                </c:pt>
                <c:pt idx="335">
                  <c:v>21</c:v>
                </c:pt>
                <c:pt idx="336">
                  <c:v>31</c:v>
                </c:pt>
                <c:pt idx="337">
                  <c:v>25</c:v>
                </c:pt>
                <c:pt idx="338">
                  <c:v>26</c:v>
                </c:pt>
                <c:pt idx="339">
                  <c:v>36</c:v>
                </c:pt>
                <c:pt idx="340">
                  <c:v>25</c:v>
                </c:pt>
                <c:pt idx="341">
                  <c:v>28</c:v>
                </c:pt>
                <c:pt idx="342">
                  <c:v>16</c:v>
                </c:pt>
                <c:pt idx="343">
                  <c:v>20</c:v>
                </c:pt>
                <c:pt idx="344">
                  <c:v>28</c:v>
                </c:pt>
                <c:pt idx="345">
                  <c:v>30</c:v>
                </c:pt>
                <c:pt idx="346">
                  <c:v>30</c:v>
                </c:pt>
                <c:pt idx="347">
                  <c:v>24</c:v>
                </c:pt>
                <c:pt idx="348">
                  <c:v>19</c:v>
                </c:pt>
                <c:pt idx="349">
                  <c:v>17</c:v>
                </c:pt>
                <c:pt idx="350">
                  <c:v>34</c:v>
                </c:pt>
                <c:pt idx="351">
                  <c:v>32</c:v>
                </c:pt>
                <c:pt idx="352">
                  <c:v>37</c:v>
                </c:pt>
                <c:pt idx="353">
                  <c:v>30</c:v>
                </c:pt>
                <c:pt idx="354">
                  <c:v>31</c:v>
                </c:pt>
                <c:pt idx="355">
                  <c:v>88</c:v>
                </c:pt>
                <c:pt idx="356">
                  <c:v>15</c:v>
                </c:pt>
                <c:pt idx="357">
                  <c:v>25</c:v>
                </c:pt>
                <c:pt idx="358">
                  <c:v>34</c:v>
                </c:pt>
                <c:pt idx="359">
                  <c:v>22</c:v>
                </c:pt>
                <c:pt idx="360">
                  <c:v>39</c:v>
                </c:pt>
                <c:pt idx="361">
                  <c:v>28</c:v>
                </c:pt>
                <c:pt idx="362">
                  <c:v>14</c:v>
                </c:pt>
                <c:pt idx="363">
                  <c:v>15</c:v>
                </c:pt>
                <c:pt idx="364">
                  <c:v>29</c:v>
                </c:pt>
                <c:pt idx="365">
                  <c:v>44</c:v>
                </c:pt>
                <c:pt idx="366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191168"/>
        <c:axId val="67192704"/>
      </c:lineChart>
      <c:dateAx>
        <c:axId val="67191168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7192704"/>
        <c:crosses val="autoZero"/>
        <c:auto val="1"/>
        <c:lblOffset val="100"/>
        <c:baseTimeUnit val="days"/>
      </c:dateAx>
      <c:valAx>
        <c:axId val="6719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dirty="0" smtClean="0"/>
                  <a:t>#POSTS</a:t>
                </a:r>
                <a:endParaRPr lang="en-US" sz="1100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719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657689860654618"/>
          <c:y val="0.44158248703442304"/>
          <c:w val="0.13482418142682939"/>
          <c:h val="0.169252465354462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3F4397-1927-4ACF-8A99-27C04AFBEEB5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 phldr="1"/>
      <dgm:spPr/>
    </dgm:pt>
    <dgm:pt modelId="{CB80131C-1AEF-4FC7-83CA-9F3FAED4A38E}">
      <dgm:prSet phldrT="[Testo]"/>
      <dgm:spPr>
        <a:solidFill>
          <a:srgbClr val="00264C"/>
        </a:solidFill>
      </dgm:spPr>
      <dgm:t>
        <a:bodyPr/>
        <a:lstStyle/>
        <a:p>
          <a:r>
            <a:rPr lang="it-IT" b="1" dirty="0" smtClean="0"/>
            <a:t>Raccolta</a:t>
          </a:r>
        </a:p>
        <a:p>
          <a:r>
            <a:rPr lang="it-IT" b="1" dirty="0" smtClean="0"/>
            <a:t>Dati</a:t>
          </a:r>
          <a:endParaRPr lang="it-IT" b="1" dirty="0"/>
        </a:p>
      </dgm:t>
    </dgm:pt>
    <dgm:pt modelId="{154F49D6-436C-45B5-9C55-05ADAEA3AF4C}" type="parTrans" cxnId="{1B5364DA-CE90-42F1-AEC5-F27B175B69E2}">
      <dgm:prSet/>
      <dgm:spPr/>
      <dgm:t>
        <a:bodyPr/>
        <a:lstStyle/>
        <a:p>
          <a:endParaRPr lang="it-IT" b="1"/>
        </a:p>
      </dgm:t>
    </dgm:pt>
    <dgm:pt modelId="{67B98F39-374A-4AA2-A9DA-F91F95587049}" type="sibTrans" cxnId="{1B5364DA-CE90-42F1-AEC5-F27B175B69E2}">
      <dgm:prSet/>
      <dgm:spPr/>
      <dgm:t>
        <a:bodyPr/>
        <a:lstStyle/>
        <a:p>
          <a:endParaRPr lang="it-IT" b="1"/>
        </a:p>
      </dgm:t>
    </dgm:pt>
    <dgm:pt modelId="{B9CE7674-3FF7-40A5-9AD5-A4BF40363010}">
      <dgm:prSet phldrT="[Testo]"/>
      <dgm:spPr>
        <a:solidFill>
          <a:srgbClr val="00264C"/>
        </a:solidFill>
        <a:ln>
          <a:solidFill>
            <a:schemeClr val="accent1"/>
          </a:solidFill>
        </a:ln>
      </dgm:spPr>
      <dgm:t>
        <a:bodyPr/>
        <a:lstStyle/>
        <a:p>
          <a:r>
            <a:rPr lang="it-IT" b="1" dirty="0" smtClean="0"/>
            <a:t>Analisi</a:t>
          </a:r>
        </a:p>
        <a:p>
          <a:r>
            <a:rPr lang="it-IT" b="1" dirty="0" smtClean="0"/>
            <a:t>Dati</a:t>
          </a:r>
          <a:endParaRPr lang="it-IT" b="1" dirty="0"/>
        </a:p>
      </dgm:t>
    </dgm:pt>
    <dgm:pt modelId="{A1569D1D-3962-468A-AD27-18360D5E17E5}" type="parTrans" cxnId="{0E2CD191-1512-4498-A8E5-7697BCBE769C}">
      <dgm:prSet/>
      <dgm:spPr/>
      <dgm:t>
        <a:bodyPr/>
        <a:lstStyle/>
        <a:p>
          <a:endParaRPr lang="it-IT" b="1"/>
        </a:p>
      </dgm:t>
    </dgm:pt>
    <dgm:pt modelId="{36FFFF38-60B4-41F7-BC7C-4AA06A52A108}" type="sibTrans" cxnId="{0E2CD191-1512-4498-A8E5-7697BCBE769C}">
      <dgm:prSet/>
      <dgm:spPr/>
      <dgm:t>
        <a:bodyPr/>
        <a:lstStyle/>
        <a:p>
          <a:endParaRPr lang="it-IT" b="1"/>
        </a:p>
      </dgm:t>
    </dgm:pt>
    <dgm:pt modelId="{6CB50882-DA17-4E51-A2A8-057EF0004D02}">
      <dgm:prSet phldrT="[Testo]"/>
      <dgm:spPr>
        <a:solidFill>
          <a:srgbClr val="00264C"/>
        </a:solidFill>
      </dgm:spPr>
      <dgm:t>
        <a:bodyPr/>
        <a:lstStyle/>
        <a:p>
          <a:r>
            <a:rPr lang="it-IT" b="1" dirty="0" smtClean="0"/>
            <a:t>Visualizzazione</a:t>
          </a:r>
        </a:p>
        <a:p>
          <a:r>
            <a:rPr lang="it-IT" b="1" dirty="0" smtClean="0"/>
            <a:t>Dati</a:t>
          </a:r>
          <a:endParaRPr lang="it-IT" b="1" dirty="0"/>
        </a:p>
      </dgm:t>
    </dgm:pt>
    <dgm:pt modelId="{DF9EB899-CB1C-4881-BB01-25324FC08D8D}" type="parTrans" cxnId="{9A0B4CA7-DE8D-4258-8D1B-D6CAE80A6FB5}">
      <dgm:prSet/>
      <dgm:spPr/>
      <dgm:t>
        <a:bodyPr/>
        <a:lstStyle/>
        <a:p>
          <a:endParaRPr lang="it-IT" b="1"/>
        </a:p>
      </dgm:t>
    </dgm:pt>
    <dgm:pt modelId="{B0F2EB6C-B8FF-49CB-98D8-BACD04F9A0FD}" type="sibTrans" cxnId="{9A0B4CA7-DE8D-4258-8D1B-D6CAE80A6FB5}">
      <dgm:prSet/>
      <dgm:spPr/>
      <dgm:t>
        <a:bodyPr/>
        <a:lstStyle/>
        <a:p>
          <a:endParaRPr lang="it-IT" b="1"/>
        </a:p>
      </dgm:t>
    </dgm:pt>
    <dgm:pt modelId="{DCFE6B38-4D54-4E72-82FD-E5D7E01E6CF4}" type="pres">
      <dgm:prSet presAssocID="{DF3F4397-1927-4ACF-8A99-27C04AFBEEB5}" presName="CompostProcess" presStyleCnt="0">
        <dgm:presLayoutVars>
          <dgm:dir/>
          <dgm:resizeHandles val="exact"/>
        </dgm:presLayoutVars>
      </dgm:prSet>
      <dgm:spPr/>
    </dgm:pt>
    <dgm:pt modelId="{EBEA96B7-0A99-48A6-BB36-9016DC330F9F}" type="pres">
      <dgm:prSet presAssocID="{DF3F4397-1927-4ACF-8A99-27C04AFBEEB5}" presName="arrow" presStyleLbl="bgShp" presStyleIdx="0" presStyleCnt="1" custScaleX="117647" custLinFactNeighborX="-8824"/>
      <dgm:spPr/>
    </dgm:pt>
    <dgm:pt modelId="{78500E30-2C35-4B75-85D4-2F873DF93F8C}" type="pres">
      <dgm:prSet presAssocID="{DF3F4397-1927-4ACF-8A99-27C04AFBEEB5}" presName="linearProcess" presStyleCnt="0"/>
      <dgm:spPr/>
    </dgm:pt>
    <dgm:pt modelId="{E16933B2-C08C-42D3-923A-DD12A4F425C9}" type="pres">
      <dgm:prSet presAssocID="{CB80131C-1AEF-4FC7-83CA-9F3FAED4A38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B4D10A3-1DCC-48C9-85A8-B5BDEC1AE167}" type="pres">
      <dgm:prSet presAssocID="{67B98F39-374A-4AA2-A9DA-F91F95587049}" presName="sibTrans" presStyleCnt="0"/>
      <dgm:spPr/>
    </dgm:pt>
    <dgm:pt modelId="{E78034E4-B172-4399-AD4C-4383AC593F97}" type="pres">
      <dgm:prSet presAssocID="{B9CE7674-3FF7-40A5-9AD5-A4BF4036301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D5DE2BC-4DC5-45F4-AD29-968152357C62}" type="pres">
      <dgm:prSet presAssocID="{36FFFF38-60B4-41F7-BC7C-4AA06A52A108}" presName="sibTrans" presStyleCnt="0"/>
      <dgm:spPr/>
    </dgm:pt>
    <dgm:pt modelId="{C1DB4417-668D-4544-A821-A978437C92E1}" type="pres">
      <dgm:prSet presAssocID="{6CB50882-DA17-4E51-A2A8-057EF0004D0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A0B4CA7-DE8D-4258-8D1B-D6CAE80A6FB5}" srcId="{DF3F4397-1927-4ACF-8A99-27C04AFBEEB5}" destId="{6CB50882-DA17-4E51-A2A8-057EF0004D02}" srcOrd="2" destOrd="0" parTransId="{DF9EB899-CB1C-4881-BB01-25324FC08D8D}" sibTransId="{B0F2EB6C-B8FF-49CB-98D8-BACD04F9A0FD}"/>
    <dgm:cxn modelId="{1B5364DA-CE90-42F1-AEC5-F27B175B69E2}" srcId="{DF3F4397-1927-4ACF-8A99-27C04AFBEEB5}" destId="{CB80131C-1AEF-4FC7-83CA-9F3FAED4A38E}" srcOrd="0" destOrd="0" parTransId="{154F49D6-436C-45B5-9C55-05ADAEA3AF4C}" sibTransId="{67B98F39-374A-4AA2-A9DA-F91F95587049}"/>
    <dgm:cxn modelId="{D7224A88-2D3F-4D30-9083-E043A290A707}" type="presOf" srcId="{B9CE7674-3FF7-40A5-9AD5-A4BF40363010}" destId="{E78034E4-B172-4399-AD4C-4383AC593F97}" srcOrd="0" destOrd="0" presId="urn:microsoft.com/office/officeart/2005/8/layout/hProcess9"/>
    <dgm:cxn modelId="{0E2CD191-1512-4498-A8E5-7697BCBE769C}" srcId="{DF3F4397-1927-4ACF-8A99-27C04AFBEEB5}" destId="{B9CE7674-3FF7-40A5-9AD5-A4BF40363010}" srcOrd="1" destOrd="0" parTransId="{A1569D1D-3962-468A-AD27-18360D5E17E5}" sibTransId="{36FFFF38-60B4-41F7-BC7C-4AA06A52A108}"/>
    <dgm:cxn modelId="{543018A0-B6EA-4D52-BBE6-D35AC7C91F72}" type="presOf" srcId="{6CB50882-DA17-4E51-A2A8-057EF0004D02}" destId="{C1DB4417-668D-4544-A821-A978437C92E1}" srcOrd="0" destOrd="0" presId="urn:microsoft.com/office/officeart/2005/8/layout/hProcess9"/>
    <dgm:cxn modelId="{3AA2F9CE-8269-404A-B004-5868841BEF8D}" type="presOf" srcId="{CB80131C-1AEF-4FC7-83CA-9F3FAED4A38E}" destId="{E16933B2-C08C-42D3-923A-DD12A4F425C9}" srcOrd="0" destOrd="0" presId="urn:microsoft.com/office/officeart/2005/8/layout/hProcess9"/>
    <dgm:cxn modelId="{C2DE0BA2-230E-40D9-87B6-5787F88DE456}" type="presOf" srcId="{DF3F4397-1927-4ACF-8A99-27C04AFBEEB5}" destId="{DCFE6B38-4D54-4E72-82FD-E5D7E01E6CF4}" srcOrd="0" destOrd="0" presId="urn:microsoft.com/office/officeart/2005/8/layout/hProcess9"/>
    <dgm:cxn modelId="{4C8593AB-9940-4BBA-9F0A-1C1AEEE55970}" type="presParOf" srcId="{DCFE6B38-4D54-4E72-82FD-E5D7E01E6CF4}" destId="{EBEA96B7-0A99-48A6-BB36-9016DC330F9F}" srcOrd="0" destOrd="0" presId="urn:microsoft.com/office/officeart/2005/8/layout/hProcess9"/>
    <dgm:cxn modelId="{23049E95-F738-4044-8379-E874F40C68C5}" type="presParOf" srcId="{DCFE6B38-4D54-4E72-82FD-E5D7E01E6CF4}" destId="{78500E30-2C35-4B75-85D4-2F873DF93F8C}" srcOrd="1" destOrd="0" presId="urn:microsoft.com/office/officeart/2005/8/layout/hProcess9"/>
    <dgm:cxn modelId="{D8E10B90-5BB8-4293-A5F2-6E3A79A2371C}" type="presParOf" srcId="{78500E30-2C35-4B75-85D4-2F873DF93F8C}" destId="{E16933B2-C08C-42D3-923A-DD12A4F425C9}" srcOrd="0" destOrd="0" presId="urn:microsoft.com/office/officeart/2005/8/layout/hProcess9"/>
    <dgm:cxn modelId="{7F15BE3F-E3E6-4DC1-941D-1EBC43AFF23E}" type="presParOf" srcId="{78500E30-2C35-4B75-85D4-2F873DF93F8C}" destId="{AB4D10A3-1DCC-48C9-85A8-B5BDEC1AE167}" srcOrd="1" destOrd="0" presId="urn:microsoft.com/office/officeart/2005/8/layout/hProcess9"/>
    <dgm:cxn modelId="{0EB6D367-2A06-4571-AB5E-9D6E83149A92}" type="presParOf" srcId="{78500E30-2C35-4B75-85D4-2F873DF93F8C}" destId="{E78034E4-B172-4399-AD4C-4383AC593F97}" srcOrd="2" destOrd="0" presId="urn:microsoft.com/office/officeart/2005/8/layout/hProcess9"/>
    <dgm:cxn modelId="{83F413CA-212B-4823-A55B-9A2CC3EFBCDD}" type="presParOf" srcId="{78500E30-2C35-4B75-85D4-2F873DF93F8C}" destId="{CD5DE2BC-4DC5-45F4-AD29-968152357C62}" srcOrd="3" destOrd="0" presId="urn:microsoft.com/office/officeart/2005/8/layout/hProcess9"/>
    <dgm:cxn modelId="{43EC76EB-0400-4D2B-A359-13700A2DAA56}" type="presParOf" srcId="{78500E30-2C35-4B75-85D4-2F873DF93F8C}" destId="{C1DB4417-668D-4544-A821-A978437C92E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3F4397-1927-4ACF-8A99-27C04AFBEEB5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 phldr="1"/>
      <dgm:spPr/>
    </dgm:pt>
    <dgm:pt modelId="{CB80131C-1AEF-4FC7-83CA-9F3FAED4A38E}">
      <dgm:prSet phldrT="[Testo]"/>
      <dgm:spPr>
        <a:solidFill>
          <a:srgbClr val="00264C"/>
        </a:solidFill>
      </dgm:spPr>
      <dgm:t>
        <a:bodyPr/>
        <a:lstStyle/>
        <a:p>
          <a:r>
            <a:rPr lang="it-IT" b="1" dirty="0" smtClean="0"/>
            <a:t>Raccolta</a:t>
          </a:r>
        </a:p>
        <a:p>
          <a:r>
            <a:rPr lang="it-IT" b="1" dirty="0" smtClean="0"/>
            <a:t>Dati</a:t>
          </a:r>
          <a:endParaRPr lang="it-IT" b="1" dirty="0"/>
        </a:p>
      </dgm:t>
    </dgm:pt>
    <dgm:pt modelId="{154F49D6-436C-45B5-9C55-05ADAEA3AF4C}" type="parTrans" cxnId="{1B5364DA-CE90-42F1-AEC5-F27B175B69E2}">
      <dgm:prSet/>
      <dgm:spPr/>
      <dgm:t>
        <a:bodyPr/>
        <a:lstStyle/>
        <a:p>
          <a:endParaRPr lang="it-IT" b="1"/>
        </a:p>
      </dgm:t>
    </dgm:pt>
    <dgm:pt modelId="{67B98F39-374A-4AA2-A9DA-F91F95587049}" type="sibTrans" cxnId="{1B5364DA-CE90-42F1-AEC5-F27B175B69E2}">
      <dgm:prSet/>
      <dgm:spPr/>
      <dgm:t>
        <a:bodyPr/>
        <a:lstStyle/>
        <a:p>
          <a:endParaRPr lang="it-IT" b="1"/>
        </a:p>
      </dgm:t>
    </dgm:pt>
    <dgm:pt modelId="{B9CE7674-3FF7-40A5-9AD5-A4BF40363010}">
      <dgm:prSet phldrT="[Tes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it-IT" b="1" dirty="0" smtClean="0">
              <a:solidFill>
                <a:schemeClr val="bg1">
                  <a:lumMod val="65000"/>
                </a:schemeClr>
              </a:solidFill>
            </a:rPr>
            <a:t>Analisi</a:t>
          </a:r>
        </a:p>
        <a:p>
          <a:r>
            <a:rPr lang="it-IT" b="1" dirty="0" smtClean="0">
              <a:solidFill>
                <a:schemeClr val="bg1">
                  <a:lumMod val="65000"/>
                </a:schemeClr>
              </a:solidFill>
            </a:rPr>
            <a:t>Dati</a:t>
          </a:r>
          <a:endParaRPr lang="it-IT" b="1" dirty="0">
            <a:solidFill>
              <a:schemeClr val="bg1">
                <a:lumMod val="65000"/>
              </a:schemeClr>
            </a:solidFill>
          </a:endParaRPr>
        </a:p>
      </dgm:t>
    </dgm:pt>
    <dgm:pt modelId="{A1569D1D-3962-468A-AD27-18360D5E17E5}" type="parTrans" cxnId="{0E2CD191-1512-4498-A8E5-7697BCBE769C}">
      <dgm:prSet/>
      <dgm:spPr/>
      <dgm:t>
        <a:bodyPr/>
        <a:lstStyle/>
        <a:p>
          <a:endParaRPr lang="it-IT" b="1"/>
        </a:p>
      </dgm:t>
    </dgm:pt>
    <dgm:pt modelId="{36FFFF38-60B4-41F7-BC7C-4AA06A52A108}" type="sibTrans" cxnId="{0E2CD191-1512-4498-A8E5-7697BCBE769C}">
      <dgm:prSet/>
      <dgm:spPr/>
      <dgm:t>
        <a:bodyPr/>
        <a:lstStyle/>
        <a:p>
          <a:endParaRPr lang="it-IT" b="1"/>
        </a:p>
      </dgm:t>
    </dgm:pt>
    <dgm:pt modelId="{6CB50882-DA17-4E51-A2A8-057EF0004D02}">
      <dgm:prSet phldrT="[Tes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it-IT" b="1" dirty="0" smtClean="0">
              <a:solidFill>
                <a:schemeClr val="bg1">
                  <a:lumMod val="65000"/>
                </a:schemeClr>
              </a:solidFill>
            </a:rPr>
            <a:t>Visualizzazione</a:t>
          </a:r>
        </a:p>
        <a:p>
          <a:r>
            <a:rPr lang="it-IT" b="1" dirty="0" smtClean="0">
              <a:solidFill>
                <a:schemeClr val="bg1">
                  <a:lumMod val="65000"/>
                </a:schemeClr>
              </a:solidFill>
            </a:rPr>
            <a:t>Dati</a:t>
          </a:r>
          <a:endParaRPr lang="it-IT" b="1" dirty="0">
            <a:solidFill>
              <a:schemeClr val="bg1">
                <a:lumMod val="65000"/>
              </a:schemeClr>
            </a:solidFill>
          </a:endParaRPr>
        </a:p>
      </dgm:t>
    </dgm:pt>
    <dgm:pt modelId="{DF9EB899-CB1C-4881-BB01-25324FC08D8D}" type="parTrans" cxnId="{9A0B4CA7-DE8D-4258-8D1B-D6CAE80A6FB5}">
      <dgm:prSet/>
      <dgm:spPr/>
      <dgm:t>
        <a:bodyPr/>
        <a:lstStyle/>
        <a:p>
          <a:endParaRPr lang="it-IT" b="1"/>
        </a:p>
      </dgm:t>
    </dgm:pt>
    <dgm:pt modelId="{B0F2EB6C-B8FF-49CB-98D8-BACD04F9A0FD}" type="sibTrans" cxnId="{9A0B4CA7-DE8D-4258-8D1B-D6CAE80A6FB5}">
      <dgm:prSet/>
      <dgm:spPr/>
      <dgm:t>
        <a:bodyPr/>
        <a:lstStyle/>
        <a:p>
          <a:endParaRPr lang="it-IT" b="1"/>
        </a:p>
      </dgm:t>
    </dgm:pt>
    <dgm:pt modelId="{DCFE6B38-4D54-4E72-82FD-E5D7E01E6CF4}" type="pres">
      <dgm:prSet presAssocID="{DF3F4397-1927-4ACF-8A99-27C04AFBEEB5}" presName="CompostProcess" presStyleCnt="0">
        <dgm:presLayoutVars>
          <dgm:dir/>
          <dgm:resizeHandles val="exact"/>
        </dgm:presLayoutVars>
      </dgm:prSet>
      <dgm:spPr/>
    </dgm:pt>
    <dgm:pt modelId="{EBEA96B7-0A99-48A6-BB36-9016DC330F9F}" type="pres">
      <dgm:prSet presAssocID="{DF3F4397-1927-4ACF-8A99-27C04AFBEEB5}" presName="arrow" presStyleLbl="bgShp" presStyleIdx="0" presStyleCnt="1" custScaleX="117647" custLinFactNeighborX="-8824"/>
      <dgm:spPr/>
    </dgm:pt>
    <dgm:pt modelId="{78500E30-2C35-4B75-85D4-2F873DF93F8C}" type="pres">
      <dgm:prSet presAssocID="{DF3F4397-1927-4ACF-8A99-27C04AFBEEB5}" presName="linearProcess" presStyleCnt="0"/>
      <dgm:spPr/>
    </dgm:pt>
    <dgm:pt modelId="{E16933B2-C08C-42D3-923A-DD12A4F425C9}" type="pres">
      <dgm:prSet presAssocID="{CB80131C-1AEF-4FC7-83CA-9F3FAED4A38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B4D10A3-1DCC-48C9-85A8-B5BDEC1AE167}" type="pres">
      <dgm:prSet presAssocID="{67B98F39-374A-4AA2-A9DA-F91F95587049}" presName="sibTrans" presStyleCnt="0"/>
      <dgm:spPr/>
    </dgm:pt>
    <dgm:pt modelId="{E78034E4-B172-4399-AD4C-4383AC593F97}" type="pres">
      <dgm:prSet presAssocID="{B9CE7674-3FF7-40A5-9AD5-A4BF4036301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D5DE2BC-4DC5-45F4-AD29-968152357C62}" type="pres">
      <dgm:prSet presAssocID="{36FFFF38-60B4-41F7-BC7C-4AA06A52A108}" presName="sibTrans" presStyleCnt="0"/>
      <dgm:spPr/>
    </dgm:pt>
    <dgm:pt modelId="{C1DB4417-668D-4544-A821-A978437C92E1}" type="pres">
      <dgm:prSet presAssocID="{6CB50882-DA17-4E51-A2A8-057EF0004D0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974F12D-1F2B-420A-A2B5-64CF69BBFFB0}" type="presOf" srcId="{B9CE7674-3FF7-40A5-9AD5-A4BF40363010}" destId="{E78034E4-B172-4399-AD4C-4383AC593F97}" srcOrd="0" destOrd="0" presId="urn:microsoft.com/office/officeart/2005/8/layout/hProcess9"/>
    <dgm:cxn modelId="{21D47CB3-B5C3-463D-ABCB-FB0FAED76787}" type="presOf" srcId="{DF3F4397-1927-4ACF-8A99-27C04AFBEEB5}" destId="{DCFE6B38-4D54-4E72-82FD-E5D7E01E6CF4}" srcOrd="0" destOrd="0" presId="urn:microsoft.com/office/officeart/2005/8/layout/hProcess9"/>
    <dgm:cxn modelId="{9A0B4CA7-DE8D-4258-8D1B-D6CAE80A6FB5}" srcId="{DF3F4397-1927-4ACF-8A99-27C04AFBEEB5}" destId="{6CB50882-DA17-4E51-A2A8-057EF0004D02}" srcOrd="2" destOrd="0" parTransId="{DF9EB899-CB1C-4881-BB01-25324FC08D8D}" sibTransId="{B0F2EB6C-B8FF-49CB-98D8-BACD04F9A0FD}"/>
    <dgm:cxn modelId="{317089FB-58BA-482C-A92D-B97E1552CC6A}" type="presOf" srcId="{6CB50882-DA17-4E51-A2A8-057EF0004D02}" destId="{C1DB4417-668D-4544-A821-A978437C92E1}" srcOrd="0" destOrd="0" presId="urn:microsoft.com/office/officeart/2005/8/layout/hProcess9"/>
    <dgm:cxn modelId="{1B5364DA-CE90-42F1-AEC5-F27B175B69E2}" srcId="{DF3F4397-1927-4ACF-8A99-27C04AFBEEB5}" destId="{CB80131C-1AEF-4FC7-83CA-9F3FAED4A38E}" srcOrd="0" destOrd="0" parTransId="{154F49D6-436C-45B5-9C55-05ADAEA3AF4C}" sibTransId="{67B98F39-374A-4AA2-A9DA-F91F95587049}"/>
    <dgm:cxn modelId="{0E2CD191-1512-4498-A8E5-7697BCBE769C}" srcId="{DF3F4397-1927-4ACF-8A99-27C04AFBEEB5}" destId="{B9CE7674-3FF7-40A5-9AD5-A4BF40363010}" srcOrd="1" destOrd="0" parTransId="{A1569D1D-3962-468A-AD27-18360D5E17E5}" sibTransId="{36FFFF38-60B4-41F7-BC7C-4AA06A52A108}"/>
    <dgm:cxn modelId="{159E0F8C-4171-45C5-A1AA-ABEB193FB747}" type="presOf" srcId="{CB80131C-1AEF-4FC7-83CA-9F3FAED4A38E}" destId="{E16933B2-C08C-42D3-923A-DD12A4F425C9}" srcOrd="0" destOrd="0" presId="urn:microsoft.com/office/officeart/2005/8/layout/hProcess9"/>
    <dgm:cxn modelId="{43595BE4-8793-4176-A468-FF1C9B37CFDE}" type="presParOf" srcId="{DCFE6B38-4D54-4E72-82FD-E5D7E01E6CF4}" destId="{EBEA96B7-0A99-48A6-BB36-9016DC330F9F}" srcOrd="0" destOrd="0" presId="urn:microsoft.com/office/officeart/2005/8/layout/hProcess9"/>
    <dgm:cxn modelId="{993575AA-0B94-4336-8D2A-9AA073773BA6}" type="presParOf" srcId="{DCFE6B38-4D54-4E72-82FD-E5D7E01E6CF4}" destId="{78500E30-2C35-4B75-85D4-2F873DF93F8C}" srcOrd="1" destOrd="0" presId="urn:microsoft.com/office/officeart/2005/8/layout/hProcess9"/>
    <dgm:cxn modelId="{F03B3089-94DA-4972-B00E-4D873A7ED73D}" type="presParOf" srcId="{78500E30-2C35-4B75-85D4-2F873DF93F8C}" destId="{E16933B2-C08C-42D3-923A-DD12A4F425C9}" srcOrd="0" destOrd="0" presId="urn:microsoft.com/office/officeart/2005/8/layout/hProcess9"/>
    <dgm:cxn modelId="{A4F85A62-22C1-45B3-8BC5-9CA28CF7F0B1}" type="presParOf" srcId="{78500E30-2C35-4B75-85D4-2F873DF93F8C}" destId="{AB4D10A3-1DCC-48C9-85A8-B5BDEC1AE167}" srcOrd="1" destOrd="0" presId="urn:microsoft.com/office/officeart/2005/8/layout/hProcess9"/>
    <dgm:cxn modelId="{0E1594F5-01F1-4626-94FB-752D74ECFE6E}" type="presParOf" srcId="{78500E30-2C35-4B75-85D4-2F873DF93F8C}" destId="{E78034E4-B172-4399-AD4C-4383AC593F97}" srcOrd="2" destOrd="0" presId="urn:microsoft.com/office/officeart/2005/8/layout/hProcess9"/>
    <dgm:cxn modelId="{B5B84FC6-FE0B-44AD-ABD7-C3852F3D7BCD}" type="presParOf" srcId="{78500E30-2C35-4B75-85D4-2F873DF93F8C}" destId="{CD5DE2BC-4DC5-45F4-AD29-968152357C62}" srcOrd="3" destOrd="0" presId="urn:microsoft.com/office/officeart/2005/8/layout/hProcess9"/>
    <dgm:cxn modelId="{4318E527-5886-4745-A9B8-CCCBC307ABB7}" type="presParOf" srcId="{78500E30-2C35-4B75-85D4-2F873DF93F8C}" destId="{C1DB4417-668D-4544-A821-A978437C92E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3F4397-1927-4ACF-8A99-27C04AFBEEB5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 phldr="1"/>
      <dgm:spPr/>
    </dgm:pt>
    <dgm:pt modelId="{CB80131C-1AEF-4FC7-83CA-9F3FAED4A38E}">
      <dgm:prSet phldrT="[Tes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it-IT" b="1" dirty="0" smtClean="0">
              <a:solidFill>
                <a:schemeClr val="bg1">
                  <a:lumMod val="65000"/>
                </a:schemeClr>
              </a:solidFill>
            </a:rPr>
            <a:t>Raccolta</a:t>
          </a:r>
        </a:p>
        <a:p>
          <a:r>
            <a:rPr lang="it-IT" b="1" dirty="0" smtClean="0">
              <a:solidFill>
                <a:schemeClr val="bg1">
                  <a:lumMod val="65000"/>
                </a:schemeClr>
              </a:solidFill>
            </a:rPr>
            <a:t>Dati</a:t>
          </a:r>
          <a:endParaRPr lang="it-IT" b="1" dirty="0">
            <a:solidFill>
              <a:schemeClr val="bg1">
                <a:lumMod val="65000"/>
              </a:schemeClr>
            </a:solidFill>
          </a:endParaRPr>
        </a:p>
      </dgm:t>
    </dgm:pt>
    <dgm:pt modelId="{154F49D6-436C-45B5-9C55-05ADAEA3AF4C}" type="parTrans" cxnId="{1B5364DA-CE90-42F1-AEC5-F27B175B69E2}">
      <dgm:prSet/>
      <dgm:spPr/>
      <dgm:t>
        <a:bodyPr/>
        <a:lstStyle/>
        <a:p>
          <a:endParaRPr lang="it-IT" b="1"/>
        </a:p>
      </dgm:t>
    </dgm:pt>
    <dgm:pt modelId="{67B98F39-374A-4AA2-A9DA-F91F95587049}" type="sibTrans" cxnId="{1B5364DA-CE90-42F1-AEC5-F27B175B69E2}">
      <dgm:prSet/>
      <dgm:spPr/>
      <dgm:t>
        <a:bodyPr/>
        <a:lstStyle/>
        <a:p>
          <a:endParaRPr lang="it-IT" b="1"/>
        </a:p>
      </dgm:t>
    </dgm:pt>
    <dgm:pt modelId="{B9CE7674-3FF7-40A5-9AD5-A4BF40363010}">
      <dgm:prSet phldrT="[Testo]"/>
      <dgm:spPr>
        <a:solidFill>
          <a:srgbClr val="00264C"/>
        </a:solidFill>
      </dgm:spPr>
      <dgm:t>
        <a:bodyPr/>
        <a:lstStyle/>
        <a:p>
          <a:r>
            <a:rPr lang="it-IT" b="1" dirty="0" smtClean="0">
              <a:solidFill>
                <a:schemeClr val="bg1"/>
              </a:solidFill>
            </a:rPr>
            <a:t>Analisi</a:t>
          </a:r>
        </a:p>
        <a:p>
          <a:r>
            <a:rPr lang="it-IT" b="1" dirty="0" smtClean="0">
              <a:solidFill>
                <a:schemeClr val="bg1"/>
              </a:solidFill>
            </a:rPr>
            <a:t>Dati</a:t>
          </a:r>
          <a:endParaRPr lang="it-IT" b="1" dirty="0">
            <a:solidFill>
              <a:schemeClr val="bg1"/>
            </a:solidFill>
          </a:endParaRPr>
        </a:p>
      </dgm:t>
    </dgm:pt>
    <dgm:pt modelId="{A1569D1D-3962-468A-AD27-18360D5E17E5}" type="parTrans" cxnId="{0E2CD191-1512-4498-A8E5-7697BCBE769C}">
      <dgm:prSet/>
      <dgm:spPr/>
      <dgm:t>
        <a:bodyPr/>
        <a:lstStyle/>
        <a:p>
          <a:endParaRPr lang="it-IT" b="1"/>
        </a:p>
      </dgm:t>
    </dgm:pt>
    <dgm:pt modelId="{36FFFF38-60B4-41F7-BC7C-4AA06A52A108}" type="sibTrans" cxnId="{0E2CD191-1512-4498-A8E5-7697BCBE769C}">
      <dgm:prSet/>
      <dgm:spPr/>
      <dgm:t>
        <a:bodyPr/>
        <a:lstStyle/>
        <a:p>
          <a:endParaRPr lang="it-IT" b="1"/>
        </a:p>
      </dgm:t>
    </dgm:pt>
    <dgm:pt modelId="{6CB50882-DA17-4E51-A2A8-057EF0004D02}">
      <dgm:prSet phldrT="[Tes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it-IT" b="1" dirty="0" smtClean="0">
              <a:solidFill>
                <a:schemeClr val="bg1">
                  <a:lumMod val="65000"/>
                </a:schemeClr>
              </a:solidFill>
            </a:rPr>
            <a:t>Visualizzazione</a:t>
          </a:r>
        </a:p>
        <a:p>
          <a:r>
            <a:rPr lang="it-IT" b="1" dirty="0" smtClean="0">
              <a:solidFill>
                <a:schemeClr val="bg1">
                  <a:lumMod val="65000"/>
                </a:schemeClr>
              </a:solidFill>
            </a:rPr>
            <a:t>Dati</a:t>
          </a:r>
          <a:endParaRPr lang="it-IT" b="1" dirty="0">
            <a:solidFill>
              <a:schemeClr val="bg1">
                <a:lumMod val="65000"/>
              </a:schemeClr>
            </a:solidFill>
          </a:endParaRPr>
        </a:p>
      </dgm:t>
    </dgm:pt>
    <dgm:pt modelId="{DF9EB899-CB1C-4881-BB01-25324FC08D8D}" type="parTrans" cxnId="{9A0B4CA7-DE8D-4258-8D1B-D6CAE80A6FB5}">
      <dgm:prSet/>
      <dgm:spPr/>
      <dgm:t>
        <a:bodyPr/>
        <a:lstStyle/>
        <a:p>
          <a:endParaRPr lang="it-IT" b="1"/>
        </a:p>
      </dgm:t>
    </dgm:pt>
    <dgm:pt modelId="{B0F2EB6C-B8FF-49CB-98D8-BACD04F9A0FD}" type="sibTrans" cxnId="{9A0B4CA7-DE8D-4258-8D1B-D6CAE80A6FB5}">
      <dgm:prSet/>
      <dgm:spPr/>
      <dgm:t>
        <a:bodyPr/>
        <a:lstStyle/>
        <a:p>
          <a:endParaRPr lang="it-IT" b="1"/>
        </a:p>
      </dgm:t>
    </dgm:pt>
    <dgm:pt modelId="{DCFE6B38-4D54-4E72-82FD-E5D7E01E6CF4}" type="pres">
      <dgm:prSet presAssocID="{DF3F4397-1927-4ACF-8A99-27C04AFBEEB5}" presName="CompostProcess" presStyleCnt="0">
        <dgm:presLayoutVars>
          <dgm:dir/>
          <dgm:resizeHandles val="exact"/>
        </dgm:presLayoutVars>
      </dgm:prSet>
      <dgm:spPr/>
    </dgm:pt>
    <dgm:pt modelId="{EBEA96B7-0A99-48A6-BB36-9016DC330F9F}" type="pres">
      <dgm:prSet presAssocID="{DF3F4397-1927-4ACF-8A99-27C04AFBEEB5}" presName="arrow" presStyleLbl="bgShp" presStyleIdx="0" presStyleCnt="1" custScaleX="117647" custLinFactNeighborX="-8824"/>
      <dgm:spPr/>
    </dgm:pt>
    <dgm:pt modelId="{78500E30-2C35-4B75-85D4-2F873DF93F8C}" type="pres">
      <dgm:prSet presAssocID="{DF3F4397-1927-4ACF-8A99-27C04AFBEEB5}" presName="linearProcess" presStyleCnt="0"/>
      <dgm:spPr/>
    </dgm:pt>
    <dgm:pt modelId="{E16933B2-C08C-42D3-923A-DD12A4F425C9}" type="pres">
      <dgm:prSet presAssocID="{CB80131C-1AEF-4FC7-83CA-9F3FAED4A38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B4D10A3-1DCC-48C9-85A8-B5BDEC1AE167}" type="pres">
      <dgm:prSet presAssocID="{67B98F39-374A-4AA2-A9DA-F91F95587049}" presName="sibTrans" presStyleCnt="0"/>
      <dgm:spPr/>
    </dgm:pt>
    <dgm:pt modelId="{E78034E4-B172-4399-AD4C-4383AC593F97}" type="pres">
      <dgm:prSet presAssocID="{B9CE7674-3FF7-40A5-9AD5-A4BF4036301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D5DE2BC-4DC5-45F4-AD29-968152357C62}" type="pres">
      <dgm:prSet presAssocID="{36FFFF38-60B4-41F7-BC7C-4AA06A52A108}" presName="sibTrans" presStyleCnt="0"/>
      <dgm:spPr/>
    </dgm:pt>
    <dgm:pt modelId="{C1DB4417-668D-4544-A821-A978437C92E1}" type="pres">
      <dgm:prSet presAssocID="{6CB50882-DA17-4E51-A2A8-057EF0004D0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DCA21E4-0D26-4F3F-9E1F-B3438DBE4FD6}" type="presOf" srcId="{CB80131C-1AEF-4FC7-83CA-9F3FAED4A38E}" destId="{E16933B2-C08C-42D3-923A-DD12A4F425C9}" srcOrd="0" destOrd="0" presId="urn:microsoft.com/office/officeart/2005/8/layout/hProcess9"/>
    <dgm:cxn modelId="{9A0B4CA7-DE8D-4258-8D1B-D6CAE80A6FB5}" srcId="{DF3F4397-1927-4ACF-8A99-27C04AFBEEB5}" destId="{6CB50882-DA17-4E51-A2A8-057EF0004D02}" srcOrd="2" destOrd="0" parTransId="{DF9EB899-CB1C-4881-BB01-25324FC08D8D}" sibTransId="{B0F2EB6C-B8FF-49CB-98D8-BACD04F9A0FD}"/>
    <dgm:cxn modelId="{D2F28366-F1E3-4DDC-8E76-8FA5661CE062}" type="presOf" srcId="{B9CE7674-3FF7-40A5-9AD5-A4BF40363010}" destId="{E78034E4-B172-4399-AD4C-4383AC593F97}" srcOrd="0" destOrd="0" presId="urn:microsoft.com/office/officeart/2005/8/layout/hProcess9"/>
    <dgm:cxn modelId="{643423A4-BE7A-411A-A109-CF1687F23D75}" type="presOf" srcId="{DF3F4397-1927-4ACF-8A99-27C04AFBEEB5}" destId="{DCFE6B38-4D54-4E72-82FD-E5D7E01E6CF4}" srcOrd="0" destOrd="0" presId="urn:microsoft.com/office/officeart/2005/8/layout/hProcess9"/>
    <dgm:cxn modelId="{1B5364DA-CE90-42F1-AEC5-F27B175B69E2}" srcId="{DF3F4397-1927-4ACF-8A99-27C04AFBEEB5}" destId="{CB80131C-1AEF-4FC7-83CA-9F3FAED4A38E}" srcOrd="0" destOrd="0" parTransId="{154F49D6-436C-45B5-9C55-05ADAEA3AF4C}" sibTransId="{67B98F39-374A-4AA2-A9DA-F91F95587049}"/>
    <dgm:cxn modelId="{DDFBDD6E-AA27-4EF1-887D-E1ED807FD07C}" type="presOf" srcId="{6CB50882-DA17-4E51-A2A8-057EF0004D02}" destId="{C1DB4417-668D-4544-A821-A978437C92E1}" srcOrd="0" destOrd="0" presId="urn:microsoft.com/office/officeart/2005/8/layout/hProcess9"/>
    <dgm:cxn modelId="{0E2CD191-1512-4498-A8E5-7697BCBE769C}" srcId="{DF3F4397-1927-4ACF-8A99-27C04AFBEEB5}" destId="{B9CE7674-3FF7-40A5-9AD5-A4BF40363010}" srcOrd="1" destOrd="0" parTransId="{A1569D1D-3962-468A-AD27-18360D5E17E5}" sibTransId="{36FFFF38-60B4-41F7-BC7C-4AA06A52A108}"/>
    <dgm:cxn modelId="{73554395-660D-49F5-843E-8E3F456CD084}" type="presParOf" srcId="{DCFE6B38-4D54-4E72-82FD-E5D7E01E6CF4}" destId="{EBEA96B7-0A99-48A6-BB36-9016DC330F9F}" srcOrd="0" destOrd="0" presId="urn:microsoft.com/office/officeart/2005/8/layout/hProcess9"/>
    <dgm:cxn modelId="{D034B17C-A924-4517-9C55-EF02DD7DB15D}" type="presParOf" srcId="{DCFE6B38-4D54-4E72-82FD-E5D7E01E6CF4}" destId="{78500E30-2C35-4B75-85D4-2F873DF93F8C}" srcOrd="1" destOrd="0" presId="urn:microsoft.com/office/officeart/2005/8/layout/hProcess9"/>
    <dgm:cxn modelId="{61E573F9-C90B-4A9B-968F-FAC1799895AB}" type="presParOf" srcId="{78500E30-2C35-4B75-85D4-2F873DF93F8C}" destId="{E16933B2-C08C-42D3-923A-DD12A4F425C9}" srcOrd="0" destOrd="0" presId="urn:microsoft.com/office/officeart/2005/8/layout/hProcess9"/>
    <dgm:cxn modelId="{29F90A0E-958F-4597-8DEB-1E6D91F323CF}" type="presParOf" srcId="{78500E30-2C35-4B75-85D4-2F873DF93F8C}" destId="{AB4D10A3-1DCC-48C9-85A8-B5BDEC1AE167}" srcOrd="1" destOrd="0" presId="urn:microsoft.com/office/officeart/2005/8/layout/hProcess9"/>
    <dgm:cxn modelId="{0DD474CD-F4BA-4767-8732-0CDC41944455}" type="presParOf" srcId="{78500E30-2C35-4B75-85D4-2F873DF93F8C}" destId="{E78034E4-B172-4399-AD4C-4383AC593F97}" srcOrd="2" destOrd="0" presId="urn:microsoft.com/office/officeart/2005/8/layout/hProcess9"/>
    <dgm:cxn modelId="{7382CF0C-FB10-4DFD-800D-6D7DEB3C1CE4}" type="presParOf" srcId="{78500E30-2C35-4B75-85D4-2F873DF93F8C}" destId="{CD5DE2BC-4DC5-45F4-AD29-968152357C62}" srcOrd="3" destOrd="0" presId="urn:microsoft.com/office/officeart/2005/8/layout/hProcess9"/>
    <dgm:cxn modelId="{A2D8B1F4-C922-4CDA-AB70-C2E516126699}" type="presParOf" srcId="{78500E30-2C35-4B75-85D4-2F873DF93F8C}" destId="{C1DB4417-668D-4544-A821-A978437C92E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6E4A23-64F5-694B-903B-4B5AE49350C1}" type="doc">
      <dgm:prSet loTypeId="urn:microsoft.com/office/officeart/2005/8/layout/bProcess3" loCatId="" qsTypeId="urn:microsoft.com/office/officeart/2005/8/quickstyle/3d1" qsCatId="3D" csTypeId="urn:microsoft.com/office/officeart/2005/8/colors/accent4_2" csCatId="accent4" phldr="1"/>
      <dgm:spPr/>
    </dgm:pt>
    <dgm:pt modelId="{1BD6F268-519A-604A-A803-89EAEC69F1CC}">
      <dgm:prSet phldrT="[Testo]"/>
      <dgm:spPr/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Gather tweets</a:t>
          </a:r>
          <a:endParaRPr lang="en-GB" dirty="0">
            <a:solidFill>
              <a:schemeClr val="tx1"/>
            </a:solidFill>
          </a:endParaRPr>
        </a:p>
      </dgm:t>
    </dgm:pt>
    <dgm:pt modelId="{81ED3786-9ECF-844D-A8C3-1F735377BADA}" type="parTrans" cxnId="{BE7520CE-BF2D-B94F-A644-D16E328FAC8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2B97E7B-24DD-FC4B-BB04-B567D279D274}" type="sibTrans" cxnId="{BE7520CE-BF2D-B94F-A644-D16E328FAC8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4D250FA-807B-2B48-93E6-3212767DFD6F}">
      <dgm:prSet phldrT="[Testo]"/>
      <dgm:spPr/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Extract Sentiment</a:t>
          </a:r>
        </a:p>
        <a:p>
          <a:r>
            <a:rPr lang="en-GB" dirty="0" smtClean="0">
              <a:solidFill>
                <a:schemeClr val="tx1"/>
              </a:solidFill>
            </a:rPr>
            <a:t>Content</a:t>
          </a:r>
          <a:endParaRPr lang="en-GB" dirty="0">
            <a:solidFill>
              <a:schemeClr val="tx1"/>
            </a:solidFill>
          </a:endParaRPr>
        </a:p>
      </dgm:t>
    </dgm:pt>
    <dgm:pt modelId="{C2A94871-F3D3-D340-8C3C-DDBA2A3752D9}" type="parTrans" cxnId="{7596B6EA-F71A-204F-A9F2-C4A2682FFE58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1616028-28D5-1347-B69F-E00866EB7F55}" type="sibTrans" cxnId="{7596B6EA-F71A-204F-A9F2-C4A2682FFE58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A6E0768-61C6-0C48-8CBA-0071D68EC935}">
      <dgm:prSet phldrT="[Testo]"/>
      <dgm:spPr/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Train classifiers</a:t>
          </a:r>
          <a:endParaRPr lang="en-GB" dirty="0">
            <a:solidFill>
              <a:schemeClr val="tx1"/>
            </a:solidFill>
          </a:endParaRPr>
        </a:p>
      </dgm:t>
    </dgm:pt>
    <dgm:pt modelId="{79552E27-9825-C94B-B21D-1409BC26CA8F}" type="parTrans" cxnId="{138D9B8F-9680-4347-B98D-143AE0BFDA8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A0C0122-CF84-3345-802E-F4B1CB82088B}" type="sibTrans" cxnId="{138D9B8F-9680-4347-B98D-143AE0BFDA8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BA5CDDB8-1039-8A43-B7BB-95909044EB34}">
      <dgm:prSet phldrT="[Testo]"/>
      <dgm:spPr/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Automatic classification</a:t>
          </a:r>
          <a:endParaRPr lang="en-GB" dirty="0">
            <a:solidFill>
              <a:schemeClr val="tx1"/>
            </a:solidFill>
          </a:endParaRPr>
        </a:p>
      </dgm:t>
    </dgm:pt>
    <dgm:pt modelId="{FA8A1D0B-5DF5-4940-AB17-92F9D70DFB0E}" type="parTrans" cxnId="{9E548914-8622-2F42-A819-4A5F62699C6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1CD9164-F93D-1042-97F9-F5DF4BDA1212}" type="sibTrans" cxnId="{9E548914-8622-2F42-A819-4A5F62699C6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8D6EFB3-E596-4849-B25D-420322A5306E}">
      <dgm:prSet phldrT="[Testo]"/>
      <dgm:spPr/>
      <dgm:t>
        <a:bodyPr/>
        <a:lstStyle/>
        <a:p>
          <a:r>
            <a:rPr lang="en-GB" dirty="0" smtClean="0">
              <a:solidFill>
                <a:schemeClr val="tx1"/>
              </a:solidFill>
            </a:rPr>
            <a:t>Calculate Indicators</a:t>
          </a:r>
          <a:endParaRPr lang="en-GB" dirty="0">
            <a:solidFill>
              <a:schemeClr val="tx1"/>
            </a:solidFill>
          </a:endParaRPr>
        </a:p>
      </dgm:t>
    </dgm:pt>
    <dgm:pt modelId="{7A705E22-DDDF-714B-B439-B8128066C0CF}" type="parTrans" cxnId="{9BEDBEAE-F410-434B-A936-9DA1B9AB919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DB6A59D-E96B-ED49-8484-C50D69DFE93A}" type="sibTrans" cxnId="{9BEDBEAE-F410-434B-A936-9DA1B9AB919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D0F8039-93AB-F147-9588-F24EB4A9F1A2}" type="pres">
      <dgm:prSet presAssocID="{F16E4A23-64F5-694B-903B-4B5AE49350C1}" presName="Name0" presStyleCnt="0">
        <dgm:presLayoutVars>
          <dgm:dir/>
          <dgm:resizeHandles val="exact"/>
        </dgm:presLayoutVars>
      </dgm:prSet>
      <dgm:spPr/>
    </dgm:pt>
    <dgm:pt modelId="{3F7068E1-C34B-DF40-A3D1-BA5129E0C261}" type="pres">
      <dgm:prSet presAssocID="{1BD6F268-519A-604A-A803-89EAEC69F1C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1AC33E-3FD6-314D-9F9C-C84753E25D39}" type="pres">
      <dgm:prSet presAssocID="{62B97E7B-24DD-FC4B-BB04-B567D279D274}" presName="sibTrans" presStyleLbl="sibTrans1D1" presStyleIdx="0" presStyleCnt="4"/>
      <dgm:spPr/>
      <dgm:t>
        <a:bodyPr/>
        <a:lstStyle/>
        <a:p>
          <a:endParaRPr lang="en-US"/>
        </a:p>
      </dgm:t>
    </dgm:pt>
    <dgm:pt modelId="{4A453EC2-FF63-9746-8B3C-3673F8216CEE}" type="pres">
      <dgm:prSet presAssocID="{62B97E7B-24DD-FC4B-BB04-B567D279D274}" presName="connectorText" presStyleLbl="sibTrans1D1" presStyleIdx="0" presStyleCnt="4"/>
      <dgm:spPr/>
      <dgm:t>
        <a:bodyPr/>
        <a:lstStyle/>
        <a:p>
          <a:endParaRPr lang="en-US"/>
        </a:p>
      </dgm:t>
    </dgm:pt>
    <dgm:pt modelId="{6EB2828F-A8BB-C943-93E0-D3C67E5C7A6A}" type="pres">
      <dgm:prSet presAssocID="{04D250FA-807B-2B48-93E6-3212767DFD6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7F9713-71ED-2F44-B7E4-C1DF6FA32E92}" type="pres">
      <dgm:prSet presAssocID="{11616028-28D5-1347-B69F-E00866EB7F55}" presName="sibTrans" presStyleLbl="sibTrans1D1" presStyleIdx="1" presStyleCnt="4"/>
      <dgm:spPr/>
      <dgm:t>
        <a:bodyPr/>
        <a:lstStyle/>
        <a:p>
          <a:endParaRPr lang="en-US"/>
        </a:p>
      </dgm:t>
    </dgm:pt>
    <dgm:pt modelId="{BDE87C8D-6FF7-874A-8599-B58245CCD761}" type="pres">
      <dgm:prSet presAssocID="{11616028-28D5-1347-B69F-E00866EB7F55}" presName="connectorText" presStyleLbl="sibTrans1D1" presStyleIdx="1" presStyleCnt="4"/>
      <dgm:spPr/>
      <dgm:t>
        <a:bodyPr/>
        <a:lstStyle/>
        <a:p>
          <a:endParaRPr lang="en-US"/>
        </a:p>
      </dgm:t>
    </dgm:pt>
    <dgm:pt modelId="{329226D4-F65E-9D4C-AA7D-2A3714BFD12C}" type="pres">
      <dgm:prSet presAssocID="{BA6E0768-61C6-0C48-8CBA-0071D68EC93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1667BD-DF9C-484E-8FE1-23A90B8A8585}" type="pres">
      <dgm:prSet presAssocID="{CA0C0122-CF84-3345-802E-F4B1CB82088B}" presName="sibTrans" presStyleLbl="sibTrans1D1" presStyleIdx="2" presStyleCnt="4"/>
      <dgm:spPr/>
      <dgm:t>
        <a:bodyPr/>
        <a:lstStyle/>
        <a:p>
          <a:endParaRPr lang="en-US"/>
        </a:p>
      </dgm:t>
    </dgm:pt>
    <dgm:pt modelId="{66628025-4E78-444C-9844-292EC1AE814E}" type="pres">
      <dgm:prSet presAssocID="{CA0C0122-CF84-3345-802E-F4B1CB82088B}" presName="connectorText" presStyleLbl="sibTrans1D1" presStyleIdx="2" presStyleCnt="4"/>
      <dgm:spPr/>
      <dgm:t>
        <a:bodyPr/>
        <a:lstStyle/>
        <a:p>
          <a:endParaRPr lang="en-US"/>
        </a:p>
      </dgm:t>
    </dgm:pt>
    <dgm:pt modelId="{1D91AF4F-2821-2B41-BA52-A8CD22467997}" type="pres">
      <dgm:prSet presAssocID="{BA5CDDB8-1039-8A43-B7BB-95909044EB3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73EA2D-0ADF-7A49-8CE7-CDFA77B5FB9F}" type="pres">
      <dgm:prSet presAssocID="{A1CD9164-F93D-1042-97F9-F5DF4BDA1212}" presName="sibTrans" presStyleLbl="sibTrans1D1" presStyleIdx="3" presStyleCnt="4"/>
      <dgm:spPr/>
      <dgm:t>
        <a:bodyPr/>
        <a:lstStyle/>
        <a:p>
          <a:endParaRPr lang="en-US"/>
        </a:p>
      </dgm:t>
    </dgm:pt>
    <dgm:pt modelId="{C7FDA71F-5170-B643-B106-1529BF74DCDD}" type="pres">
      <dgm:prSet presAssocID="{A1CD9164-F93D-1042-97F9-F5DF4BDA1212}" presName="connectorText" presStyleLbl="sibTrans1D1" presStyleIdx="3" presStyleCnt="4"/>
      <dgm:spPr/>
      <dgm:t>
        <a:bodyPr/>
        <a:lstStyle/>
        <a:p>
          <a:endParaRPr lang="en-US"/>
        </a:p>
      </dgm:t>
    </dgm:pt>
    <dgm:pt modelId="{6442FD87-AF99-4647-B6CB-5E82C3DB8850}" type="pres">
      <dgm:prSet presAssocID="{E8D6EFB3-E596-4849-B25D-420322A5306E}" presName="node" presStyleLbl="node1" presStyleIdx="4" presStyleCnt="5" custLinFactNeighborX="10379" custLinFactNeighborY="18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CA6409-96CF-40EE-B721-7D59361440F1}" type="presOf" srcId="{E8D6EFB3-E596-4849-B25D-420322A5306E}" destId="{6442FD87-AF99-4647-B6CB-5E82C3DB8850}" srcOrd="0" destOrd="0" presId="urn:microsoft.com/office/officeart/2005/8/layout/bProcess3"/>
    <dgm:cxn modelId="{7596B6EA-F71A-204F-A9F2-C4A2682FFE58}" srcId="{F16E4A23-64F5-694B-903B-4B5AE49350C1}" destId="{04D250FA-807B-2B48-93E6-3212767DFD6F}" srcOrd="1" destOrd="0" parTransId="{C2A94871-F3D3-D340-8C3C-DDBA2A3752D9}" sibTransId="{11616028-28D5-1347-B69F-E00866EB7F55}"/>
    <dgm:cxn modelId="{2CE118F0-7DB3-40B2-8156-57FA774E8590}" type="presOf" srcId="{A1CD9164-F93D-1042-97F9-F5DF4BDA1212}" destId="{B773EA2D-0ADF-7A49-8CE7-CDFA77B5FB9F}" srcOrd="0" destOrd="0" presId="urn:microsoft.com/office/officeart/2005/8/layout/bProcess3"/>
    <dgm:cxn modelId="{53F9B804-25B1-4D2A-8FA9-5CD7E374DE6C}" type="presOf" srcId="{BA5CDDB8-1039-8A43-B7BB-95909044EB34}" destId="{1D91AF4F-2821-2B41-BA52-A8CD22467997}" srcOrd="0" destOrd="0" presId="urn:microsoft.com/office/officeart/2005/8/layout/bProcess3"/>
    <dgm:cxn modelId="{896BD1ED-465F-484D-808E-D546013214CF}" type="presOf" srcId="{04D250FA-807B-2B48-93E6-3212767DFD6F}" destId="{6EB2828F-A8BB-C943-93E0-D3C67E5C7A6A}" srcOrd="0" destOrd="0" presId="urn:microsoft.com/office/officeart/2005/8/layout/bProcess3"/>
    <dgm:cxn modelId="{84969B2F-8EA3-4E06-BDE5-3A3430118255}" type="presOf" srcId="{CA0C0122-CF84-3345-802E-F4B1CB82088B}" destId="{66628025-4E78-444C-9844-292EC1AE814E}" srcOrd="1" destOrd="0" presId="urn:microsoft.com/office/officeart/2005/8/layout/bProcess3"/>
    <dgm:cxn modelId="{E0F05CD3-0C2C-473D-B43D-B95E8EFC6741}" type="presOf" srcId="{1BD6F268-519A-604A-A803-89EAEC69F1CC}" destId="{3F7068E1-C34B-DF40-A3D1-BA5129E0C261}" srcOrd="0" destOrd="0" presId="urn:microsoft.com/office/officeart/2005/8/layout/bProcess3"/>
    <dgm:cxn modelId="{9BEDBEAE-F410-434B-A936-9DA1B9AB9199}" srcId="{F16E4A23-64F5-694B-903B-4B5AE49350C1}" destId="{E8D6EFB3-E596-4849-B25D-420322A5306E}" srcOrd="4" destOrd="0" parTransId="{7A705E22-DDDF-714B-B439-B8128066C0CF}" sibTransId="{6DB6A59D-E96B-ED49-8484-C50D69DFE93A}"/>
    <dgm:cxn modelId="{9E548914-8622-2F42-A819-4A5F62699C69}" srcId="{F16E4A23-64F5-694B-903B-4B5AE49350C1}" destId="{BA5CDDB8-1039-8A43-B7BB-95909044EB34}" srcOrd="3" destOrd="0" parTransId="{FA8A1D0B-5DF5-4940-AB17-92F9D70DFB0E}" sibTransId="{A1CD9164-F93D-1042-97F9-F5DF4BDA1212}"/>
    <dgm:cxn modelId="{E48B1E69-6B9E-4A38-ABCC-3DE80510BB99}" type="presOf" srcId="{A1CD9164-F93D-1042-97F9-F5DF4BDA1212}" destId="{C7FDA71F-5170-B643-B106-1529BF74DCDD}" srcOrd="1" destOrd="0" presId="urn:microsoft.com/office/officeart/2005/8/layout/bProcess3"/>
    <dgm:cxn modelId="{E68B9566-3A65-4A6B-8A2E-A13030F3EEB5}" type="presOf" srcId="{62B97E7B-24DD-FC4B-BB04-B567D279D274}" destId="{4A453EC2-FF63-9746-8B3C-3673F8216CEE}" srcOrd="1" destOrd="0" presId="urn:microsoft.com/office/officeart/2005/8/layout/bProcess3"/>
    <dgm:cxn modelId="{8048B3AE-F9A6-4732-B191-1C1A6F1C32C8}" type="presOf" srcId="{F16E4A23-64F5-694B-903B-4B5AE49350C1}" destId="{3D0F8039-93AB-F147-9588-F24EB4A9F1A2}" srcOrd="0" destOrd="0" presId="urn:microsoft.com/office/officeart/2005/8/layout/bProcess3"/>
    <dgm:cxn modelId="{138D9B8F-9680-4347-B98D-143AE0BFDA8B}" srcId="{F16E4A23-64F5-694B-903B-4B5AE49350C1}" destId="{BA6E0768-61C6-0C48-8CBA-0071D68EC935}" srcOrd="2" destOrd="0" parTransId="{79552E27-9825-C94B-B21D-1409BC26CA8F}" sibTransId="{CA0C0122-CF84-3345-802E-F4B1CB82088B}"/>
    <dgm:cxn modelId="{83893756-1302-4CEE-A16F-AD3758B10A0E}" type="presOf" srcId="{BA6E0768-61C6-0C48-8CBA-0071D68EC935}" destId="{329226D4-F65E-9D4C-AA7D-2A3714BFD12C}" srcOrd="0" destOrd="0" presId="urn:microsoft.com/office/officeart/2005/8/layout/bProcess3"/>
    <dgm:cxn modelId="{BE7520CE-BF2D-B94F-A644-D16E328FAC82}" srcId="{F16E4A23-64F5-694B-903B-4B5AE49350C1}" destId="{1BD6F268-519A-604A-A803-89EAEC69F1CC}" srcOrd="0" destOrd="0" parTransId="{81ED3786-9ECF-844D-A8C3-1F735377BADA}" sibTransId="{62B97E7B-24DD-FC4B-BB04-B567D279D274}"/>
    <dgm:cxn modelId="{B464FD23-588F-464E-9228-EDE96895CC79}" type="presOf" srcId="{CA0C0122-CF84-3345-802E-F4B1CB82088B}" destId="{001667BD-DF9C-484E-8FE1-23A90B8A8585}" srcOrd="0" destOrd="0" presId="urn:microsoft.com/office/officeart/2005/8/layout/bProcess3"/>
    <dgm:cxn modelId="{558C82F5-E6A7-4601-9ECC-BB1F116AA749}" type="presOf" srcId="{11616028-28D5-1347-B69F-E00866EB7F55}" destId="{867F9713-71ED-2F44-B7E4-C1DF6FA32E92}" srcOrd="0" destOrd="0" presId="urn:microsoft.com/office/officeart/2005/8/layout/bProcess3"/>
    <dgm:cxn modelId="{55756643-4F2A-4AAF-833E-F7D482AD58FE}" type="presOf" srcId="{62B97E7B-24DD-FC4B-BB04-B567D279D274}" destId="{A21AC33E-3FD6-314D-9F9C-C84753E25D39}" srcOrd="0" destOrd="0" presId="urn:microsoft.com/office/officeart/2005/8/layout/bProcess3"/>
    <dgm:cxn modelId="{BEC573E3-3F20-442B-A088-CBA66BAB0E69}" type="presOf" srcId="{11616028-28D5-1347-B69F-E00866EB7F55}" destId="{BDE87C8D-6FF7-874A-8599-B58245CCD761}" srcOrd="1" destOrd="0" presId="urn:microsoft.com/office/officeart/2005/8/layout/bProcess3"/>
    <dgm:cxn modelId="{FB4FA478-5BB0-4BE3-B352-0A380B1CEC6F}" type="presParOf" srcId="{3D0F8039-93AB-F147-9588-F24EB4A9F1A2}" destId="{3F7068E1-C34B-DF40-A3D1-BA5129E0C261}" srcOrd="0" destOrd="0" presId="urn:microsoft.com/office/officeart/2005/8/layout/bProcess3"/>
    <dgm:cxn modelId="{99809F5A-8329-4AE7-974F-6235D719F3E0}" type="presParOf" srcId="{3D0F8039-93AB-F147-9588-F24EB4A9F1A2}" destId="{A21AC33E-3FD6-314D-9F9C-C84753E25D39}" srcOrd="1" destOrd="0" presId="urn:microsoft.com/office/officeart/2005/8/layout/bProcess3"/>
    <dgm:cxn modelId="{7115F472-0C94-4AAC-B128-21C8E948E9DB}" type="presParOf" srcId="{A21AC33E-3FD6-314D-9F9C-C84753E25D39}" destId="{4A453EC2-FF63-9746-8B3C-3673F8216CEE}" srcOrd="0" destOrd="0" presId="urn:microsoft.com/office/officeart/2005/8/layout/bProcess3"/>
    <dgm:cxn modelId="{E02175D3-F047-46C7-801C-6AF4885D09FF}" type="presParOf" srcId="{3D0F8039-93AB-F147-9588-F24EB4A9F1A2}" destId="{6EB2828F-A8BB-C943-93E0-D3C67E5C7A6A}" srcOrd="2" destOrd="0" presId="urn:microsoft.com/office/officeart/2005/8/layout/bProcess3"/>
    <dgm:cxn modelId="{197B58AB-C7DE-4FCE-87B4-6EB2A9702FB2}" type="presParOf" srcId="{3D0F8039-93AB-F147-9588-F24EB4A9F1A2}" destId="{867F9713-71ED-2F44-B7E4-C1DF6FA32E92}" srcOrd="3" destOrd="0" presId="urn:microsoft.com/office/officeart/2005/8/layout/bProcess3"/>
    <dgm:cxn modelId="{1EBC5D4B-CF2A-42C6-85F8-BB882C413886}" type="presParOf" srcId="{867F9713-71ED-2F44-B7E4-C1DF6FA32E92}" destId="{BDE87C8D-6FF7-874A-8599-B58245CCD761}" srcOrd="0" destOrd="0" presId="urn:microsoft.com/office/officeart/2005/8/layout/bProcess3"/>
    <dgm:cxn modelId="{80DF0CB0-14D0-4D99-BB99-F8BB0799F1FF}" type="presParOf" srcId="{3D0F8039-93AB-F147-9588-F24EB4A9F1A2}" destId="{329226D4-F65E-9D4C-AA7D-2A3714BFD12C}" srcOrd="4" destOrd="0" presId="urn:microsoft.com/office/officeart/2005/8/layout/bProcess3"/>
    <dgm:cxn modelId="{E1D7E9C4-E2E4-43BF-BEF6-DD1AFA70D57F}" type="presParOf" srcId="{3D0F8039-93AB-F147-9588-F24EB4A9F1A2}" destId="{001667BD-DF9C-484E-8FE1-23A90B8A8585}" srcOrd="5" destOrd="0" presId="urn:microsoft.com/office/officeart/2005/8/layout/bProcess3"/>
    <dgm:cxn modelId="{046A643F-6DC5-4F65-8FEB-A4ECBB46D118}" type="presParOf" srcId="{001667BD-DF9C-484E-8FE1-23A90B8A8585}" destId="{66628025-4E78-444C-9844-292EC1AE814E}" srcOrd="0" destOrd="0" presId="urn:microsoft.com/office/officeart/2005/8/layout/bProcess3"/>
    <dgm:cxn modelId="{B8FE75B5-54A5-476B-A05C-1F829ACCB3A8}" type="presParOf" srcId="{3D0F8039-93AB-F147-9588-F24EB4A9F1A2}" destId="{1D91AF4F-2821-2B41-BA52-A8CD22467997}" srcOrd="6" destOrd="0" presId="urn:microsoft.com/office/officeart/2005/8/layout/bProcess3"/>
    <dgm:cxn modelId="{8A717E40-17D0-4DB9-A72E-E9ADEBB0F600}" type="presParOf" srcId="{3D0F8039-93AB-F147-9588-F24EB4A9F1A2}" destId="{B773EA2D-0ADF-7A49-8CE7-CDFA77B5FB9F}" srcOrd="7" destOrd="0" presId="urn:microsoft.com/office/officeart/2005/8/layout/bProcess3"/>
    <dgm:cxn modelId="{FBBD37CD-2855-4402-925F-911783EABE0B}" type="presParOf" srcId="{B773EA2D-0ADF-7A49-8CE7-CDFA77B5FB9F}" destId="{C7FDA71F-5170-B643-B106-1529BF74DCDD}" srcOrd="0" destOrd="0" presId="urn:microsoft.com/office/officeart/2005/8/layout/bProcess3"/>
    <dgm:cxn modelId="{22F63746-D584-4632-A588-590A2B6E7A0D}" type="presParOf" srcId="{3D0F8039-93AB-F147-9588-F24EB4A9F1A2}" destId="{6442FD87-AF99-4647-B6CB-5E82C3DB8850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3F4397-1927-4ACF-8A99-27C04AFBEEB5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 phldr="1"/>
      <dgm:spPr/>
    </dgm:pt>
    <dgm:pt modelId="{CB80131C-1AEF-4FC7-83CA-9F3FAED4A38E}">
      <dgm:prSet phldrT="[Tes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it-IT" b="1" dirty="0" smtClean="0">
              <a:solidFill>
                <a:schemeClr val="bg1">
                  <a:lumMod val="65000"/>
                </a:schemeClr>
              </a:solidFill>
            </a:rPr>
            <a:t>Raccolta</a:t>
          </a:r>
        </a:p>
        <a:p>
          <a:r>
            <a:rPr lang="it-IT" b="1" dirty="0" smtClean="0">
              <a:solidFill>
                <a:schemeClr val="bg1">
                  <a:lumMod val="65000"/>
                </a:schemeClr>
              </a:solidFill>
            </a:rPr>
            <a:t>Dati</a:t>
          </a:r>
          <a:endParaRPr lang="it-IT" b="1" dirty="0">
            <a:solidFill>
              <a:schemeClr val="bg1">
                <a:lumMod val="65000"/>
              </a:schemeClr>
            </a:solidFill>
          </a:endParaRPr>
        </a:p>
      </dgm:t>
    </dgm:pt>
    <dgm:pt modelId="{154F49D6-436C-45B5-9C55-05ADAEA3AF4C}" type="parTrans" cxnId="{1B5364DA-CE90-42F1-AEC5-F27B175B69E2}">
      <dgm:prSet/>
      <dgm:spPr/>
      <dgm:t>
        <a:bodyPr/>
        <a:lstStyle/>
        <a:p>
          <a:endParaRPr lang="it-IT" b="1"/>
        </a:p>
      </dgm:t>
    </dgm:pt>
    <dgm:pt modelId="{67B98F39-374A-4AA2-A9DA-F91F95587049}" type="sibTrans" cxnId="{1B5364DA-CE90-42F1-AEC5-F27B175B69E2}">
      <dgm:prSet/>
      <dgm:spPr/>
      <dgm:t>
        <a:bodyPr/>
        <a:lstStyle/>
        <a:p>
          <a:endParaRPr lang="it-IT" b="1"/>
        </a:p>
      </dgm:t>
    </dgm:pt>
    <dgm:pt modelId="{B9CE7674-3FF7-40A5-9AD5-A4BF40363010}">
      <dgm:prSet phldrT="[Testo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it-IT" b="1" dirty="0" smtClean="0">
              <a:solidFill>
                <a:schemeClr val="bg1">
                  <a:lumMod val="65000"/>
                </a:schemeClr>
              </a:solidFill>
            </a:rPr>
            <a:t>Analisi</a:t>
          </a:r>
        </a:p>
        <a:p>
          <a:r>
            <a:rPr lang="it-IT" b="1" dirty="0" smtClean="0">
              <a:solidFill>
                <a:schemeClr val="bg1">
                  <a:lumMod val="65000"/>
                </a:schemeClr>
              </a:solidFill>
            </a:rPr>
            <a:t>Dati</a:t>
          </a:r>
          <a:endParaRPr lang="it-IT" b="1" dirty="0">
            <a:solidFill>
              <a:schemeClr val="bg1">
                <a:lumMod val="65000"/>
              </a:schemeClr>
            </a:solidFill>
          </a:endParaRPr>
        </a:p>
      </dgm:t>
    </dgm:pt>
    <dgm:pt modelId="{A1569D1D-3962-468A-AD27-18360D5E17E5}" type="parTrans" cxnId="{0E2CD191-1512-4498-A8E5-7697BCBE769C}">
      <dgm:prSet/>
      <dgm:spPr/>
      <dgm:t>
        <a:bodyPr/>
        <a:lstStyle/>
        <a:p>
          <a:endParaRPr lang="it-IT" b="1"/>
        </a:p>
      </dgm:t>
    </dgm:pt>
    <dgm:pt modelId="{36FFFF38-60B4-41F7-BC7C-4AA06A52A108}" type="sibTrans" cxnId="{0E2CD191-1512-4498-A8E5-7697BCBE769C}">
      <dgm:prSet/>
      <dgm:spPr/>
      <dgm:t>
        <a:bodyPr/>
        <a:lstStyle/>
        <a:p>
          <a:endParaRPr lang="it-IT" b="1"/>
        </a:p>
      </dgm:t>
    </dgm:pt>
    <dgm:pt modelId="{6CB50882-DA17-4E51-A2A8-057EF0004D02}">
      <dgm:prSet phldrT="[Testo]"/>
      <dgm:spPr>
        <a:solidFill>
          <a:srgbClr val="00264C"/>
        </a:solidFill>
      </dgm:spPr>
      <dgm:t>
        <a:bodyPr/>
        <a:lstStyle/>
        <a:p>
          <a:r>
            <a:rPr lang="it-IT" b="1" dirty="0" smtClean="0">
              <a:solidFill>
                <a:schemeClr val="bg1"/>
              </a:solidFill>
            </a:rPr>
            <a:t>Visualizzazione</a:t>
          </a:r>
        </a:p>
        <a:p>
          <a:r>
            <a:rPr lang="it-IT" b="1" dirty="0" smtClean="0">
              <a:solidFill>
                <a:schemeClr val="bg1"/>
              </a:solidFill>
            </a:rPr>
            <a:t>Dati</a:t>
          </a:r>
          <a:endParaRPr lang="it-IT" b="1" dirty="0">
            <a:solidFill>
              <a:schemeClr val="bg1"/>
            </a:solidFill>
          </a:endParaRPr>
        </a:p>
      </dgm:t>
    </dgm:pt>
    <dgm:pt modelId="{DF9EB899-CB1C-4881-BB01-25324FC08D8D}" type="parTrans" cxnId="{9A0B4CA7-DE8D-4258-8D1B-D6CAE80A6FB5}">
      <dgm:prSet/>
      <dgm:spPr/>
      <dgm:t>
        <a:bodyPr/>
        <a:lstStyle/>
        <a:p>
          <a:endParaRPr lang="it-IT" b="1"/>
        </a:p>
      </dgm:t>
    </dgm:pt>
    <dgm:pt modelId="{B0F2EB6C-B8FF-49CB-98D8-BACD04F9A0FD}" type="sibTrans" cxnId="{9A0B4CA7-DE8D-4258-8D1B-D6CAE80A6FB5}">
      <dgm:prSet/>
      <dgm:spPr/>
      <dgm:t>
        <a:bodyPr/>
        <a:lstStyle/>
        <a:p>
          <a:endParaRPr lang="it-IT" b="1"/>
        </a:p>
      </dgm:t>
    </dgm:pt>
    <dgm:pt modelId="{DCFE6B38-4D54-4E72-82FD-E5D7E01E6CF4}" type="pres">
      <dgm:prSet presAssocID="{DF3F4397-1927-4ACF-8A99-27C04AFBEEB5}" presName="CompostProcess" presStyleCnt="0">
        <dgm:presLayoutVars>
          <dgm:dir/>
          <dgm:resizeHandles val="exact"/>
        </dgm:presLayoutVars>
      </dgm:prSet>
      <dgm:spPr/>
    </dgm:pt>
    <dgm:pt modelId="{EBEA96B7-0A99-48A6-BB36-9016DC330F9F}" type="pres">
      <dgm:prSet presAssocID="{DF3F4397-1927-4ACF-8A99-27C04AFBEEB5}" presName="arrow" presStyleLbl="bgShp" presStyleIdx="0" presStyleCnt="1" custScaleX="117647" custLinFactNeighborX="-8824"/>
      <dgm:spPr/>
    </dgm:pt>
    <dgm:pt modelId="{78500E30-2C35-4B75-85D4-2F873DF93F8C}" type="pres">
      <dgm:prSet presAssocID="{DF3F4397-1927-4ACF-8A99-27C04AFBEEB5}" presName="linearProcess" presStyleCnt="0"/>
      <dgm:spPr/>
    </dgm:pt>
    <dgm:pt modelId="{E16933B2-C08C-42D3-923A-DD12A4F425C9}" type="pres">
      <dgm:prSet presAssocID="{CB80131C-1AEF-4FC7-83CA-9F3FAED4A38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B4D10A3-1DCC-48C9-85A8-B5BDEC1AE167}" type="pres">
      <dgm:prSet presAssocID="{67B98F39-374A-4AA2-A9DA-F91F95587049}" presName="sibTrans" presStyleCnt="0"/>
      <dgm:spPr/>
    </dgm:pt>
    <dgm:pt modelId="{E78034E4-B172-4399-AD4C-4383AC593F97}" type="pres">
      <dgm:prSet presAssocID="{B9CE7674-3FF7-40A5-9AD5-A4BF4036301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D5DE2BC-4DC5-45F4-AD29-968152357C62}" type="pres">
      <dgm:prSet presAssocID="{36FFFF38-60B4-41F7-BC7C-4AA06A52A108}" presName="sibTrans" presStyleCnt="0"/>
      <dgm:spPr/>
    </dgm:pt>
    <dgm:pt modelId="{C1DB4417-668D-4544-A821-A978437C92E1}" type="pres">
      <dgm:prSet presAssocID="{6CB50882-DA17-4E51-A2A8-057EF0004D0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E353531-4585-4C76-A9F4-22A6213E2512}" type="presOf" srcId="{B9CE7674-3FF7-40A5-9AD5-A4BF40363010}" destId="{E78034E4-B172-4399-AD4C-4383AC593F97}" srcOrd="0" destOrd="0" presId="urn:microsoft.com/office/officeart/2005/8/layout/hProcess9"/>
    <dgm:cxn modelId="{5461A762-EEF7-45E2-8B78-A5BE3EABE9E4}" type="presOf" srcId="{DF3F4397-1927-4ACF-8A99-27C04AFBEEB5}" destId="{DCFE6B38-4D54-4E72-82FD-E5D7E01E6CF4}" srcOrd="0" destOrd="0" presId="urn:microsoft.com/office/officeart/2005/8/layout/hProcess9"/>
    <dgm:cxn modelId="{E1392958-8C18-4B75-8EB4-0B73BEDA21FA}" type="presOf" srcId="{CB80131C-1AEF-4FC7-83CA-9F3FAED4A38E}" destId="{E16933B2-C08C-42D3-923A-DD12A4F425C9}" srcOrd="0" destOrd="0" presId="urn:microsoft.com/office/officeart/2005/8/layout/hProcess9"/>
    <dgm:cxn modelId="{9A0B4CA7-DE8D-4258-8D1B-D6CAE80A6FB5}" srcId="{DF3F4397-1927-4ACF-8A99-27C04AFBEEB5}" destId="{6CB50882-DA17-4E51-A2A8-057EF0004D02}" srcOrd="2" destOrd="0" parTransId="{DF9EB899-CB1C-4881-BB01-25324FC08D8D}" sibTransId="{B0F2EB6C-B8FF-49CB-98D8-BACD04F9A0FD}"/>
    <dgm:cxn modelId="{1B5364DA-CE90-42F1-AEC5-F27B175B69E2}" srcId="{DF3F4397-1927-4ACF-8A99-27C04AFBEEB5}" destId="{CB80131C-1AEF-4FC7-83CA-9F3FAED4A38E}" srcOrd="0" destOrd="0" parTransId="{154F49D6-436C-45B5-9C55-05ADAEA3AF4C}" sibTransId="{67B98F39-374A-4AA2-A9DA-F91F95587049}"/>
    <dgm:cxn modelId="{0E2CD191-1512-4498-A8E5-7697BCBE769C}" srcId="{DF3F4397-1927-4ACF-8A99-27C04AFBEEB5}" destId="{B9CE7674-3FF7-40A5-9AD5-A4BF40363010}" srcOrd="1" destOrd="0" parTransId="{A1569D1D-3962-468A-AD27-18360D5E17E5}" sibTransId="{36FFFF38-60B4-41F7-BC7C-4AA06A52A108}"/>
    <dgm:cxn modelId="{E4D8EBDF-B03A-460D-9F49-6572CEB8E7D7}" type="presOf" srcId="{6CB50882-DA17-4E51-A2A8-057EF0004D02}" destId="{C1DB4417-668D-4544-A821-A978437C92E1}" srcOrd="0" destOrd="0" presId="urn:microsoft.com/office/officeart/2005/8/layout/hProcess9"/>
    <dgm:cxn modelId="{B1116870-F9B9-4CC3-8EB3-4882BF1E6C9A}" type="presParOf" srcId="{DCFE6B38-4D54-4E72-82FD-E5D7E01E6CF4}" destId="{EBEA96B7-0A99-48A6-BB36-9016DC330F9F}" srcOrd="0" destOrd="0" presId="urn:microsoft.com/office/officeart/2005/8/layout/hProcess9"/>
    <dgm:cxn modelId="{9031738A-D20F-4577-A71E-7C1AB2DF4319}" type="presParOf" srcId="{DCFE6B38-4D54-4E72-82FD-E5D7E01E6CF4}" destId="{78500E30-2C35-4B75-85D4-2F873DF93F8C}" srcOrd="1" destOrd="0" presId="urn:microsoft.com/office/officeart/2005/8/layout/hProcess9"/>
    <dgm:cxn modelId="{FBA6460B-4DCE-4F19-8342-4D16AABC2DCE}" type="presParOf" srcId="{78500E30-2C35-4B75-85D4-2F873DF93F8C}" destId="{E16933B2-C08C-42D3-923A-DD12A4F425C9}" srcOrd="0" destOrd="0" presId="urn:microsoft.com/office/officeart/2005/8/layout/hProcess9"/>
    <dgm:cxn modelId="{F51A1B6A-FF2C-4AD5-8C37-E515648B748D}" type="presParOf" srcId="{78500E30-2C35-4B75-85D4-2F873DF93F8C}" destId="{AB4D10A3-1DCC-48C9-85A8-B5BDEC1AE167}" srcOrd="1" destOrd="0" presId="urn:microsoft.com/office/officeart/2005/8/layout/hProcess9"/>
    <dgm:cxn modelId="{92F5D701-C9E3-4C9C-B355-6AC84E35B659}" type="presParOf" srcId="{78500E30-2C35-4B75-85D4-2F873DF93F8C}" destId="{E78034E4-B172-4399-AD4C-4383AC593F97}" srcOrd="2" destOrd="0" presId="urn:microsoft.com/office/officeart/2005/8/layout/hProcess9"/>
    <dgm:cxn modelId="{2D5E7074-6D1A-4732-89C8-12F851AF0099}" type="presParOf" srcId="{78500E30-2C35-4B75-85D4-2F873DF93F8C}" destId="{CD5DE2BC-4DC5-45F4-AD29-968152357C62}" srcOrd="3" destOrd="0" presId="urn:microsoft.com/office/officeart/2005/8/layout/hProcess9"/>
    <dgm:cxn modelId="{FC850341-5BFF-48F8-ADAA-9002732ADE46}" type="presParOf" srcId="{78500E30-2C35-4B75-85D4-2F873DF93F8C}" destId="{C1DB4417-668D-4544-A821-A978437C92E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A96B7-0A99-48A6-BB36-9016DC330F9F}">
      <dsp:nvSpPr>
        <dsp:cNvPr id="0" name=""/>
        <dsp:cNvSpPr/>
      </dsp:nvSpPr>
      <dsp:spPr>
        <a:xfrm>
          <a:off x="0" y="0"/>
          <a:ext cx="8127995" cy="300589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6933B2-C08C-42D3-923A-DD12A4F425C9}">
      <dsp:nvSpPr>
        <dsp:cNvPr id="0" name=""/>
        <dsp:cNvSpPr/>
      </dsp:nvSpPr>
      <dsp:spPr>
        <a:xfrm>
          <a:off x="115093" y="901769"/>
          <a:ext cx="2438400" cy="1202358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 smtClean="0">
              <a:solidFill>
                <a:schemeClr val="bg1">
                  <a:lumMod val="65000"/>
                </a:schemeClr>
              </a:solidFill>
            </a:rPr>
            <a:t>Raccolta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 smtClean="0">
              <a:solidFill>
                <a:schemeClr val="bg1">
                  <a:lumMod val="65000"/>
                </a:schemeClr>
              </a:solidFill>
            </a:rPr>
            <a:t>Dati</a:t>
          </a:r>
          <a:endParaRPr lang="it-IT" sz="26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173787" y="960463"/>
        <a:ext cx="2321012" cy="1084970"/>
      </dsp:txXfrm>
    </dsp:sp>
    <dsp:sp modelId="{E78034E4-B172-4399-AD4C-4383AC593F97}">
      <dsp:nvSpPr>
        <dsp:cNvPr id="0" name=""/>
        <dsp:cNvSpPr/>
      </dsp:nvSpPr>
      <dsp:spPr>
        <a:xfrm>
          <a:off x="2844799" y="901769"/>
          <a:ext cx="2438400" cy="1202358"/>
        </a:xfrm>
        <a:prstGeom prst="roundRect">
          <a:avLst/>
        </a:prstGeom>
        <a:solidFill>
          <a:srgbClr val="00264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 smtClean="0">
              <a:solidFill>
                <a:schemeClr val="bg1"/>
              </a:solidFill>
            </a:rPr>
            <a:t>Analisi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 smtClean="0">
              <a:solidFill>
                <a:schemeClr val="bg1"/>
              </a:solidFill>
            </a:rPr>
            <a:t>Dati</a:t>
          </a:r>
          <a:endParaRPr lang="it-IT" sz="2600" b="1" kern="1200" dirty="0">
            <a:solidFill>
              <a:schemeClr val="bg1"/>
            </a:solidFill>
          </a:endParaRPr>
        </a:p>
      </dsp:txBody>
      <dsp:txXfrm>
        <a:off x="2903493" y="960463"/>
        <a:ext cx="2321012" cy="1084970"/>
      </dsp:txXfrm>
    </dsp:sp>
    <dsp:sp modelId="{C1DB4417-668D-4544-A821-A978437C92E1}">
      <dsp:nvSpPr>
        <dsp:cNvPr id="0" name=""/>
        <dsp:cNvSpPr/>
      </dsp:nvSpPr>
      <dsp:spPr>
        <a:xfrm>
          <a:off x="5574506" y="901769"/>
          <a:ext cx="2438400" cy="1202358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 smtClean="0">
              <a:solidFill>
                <a:schemeClr val="bg1">
                  <a:lumMod val="65000"/>
                </a:schemeClr>
              </a:solidFill>
            </a:rPr>
            <a:t>Visualizzazione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 smtClean="0">
              <a:solidFill>
                <a:schemeClr val="bg1">
                  <a:lumMod val="65000"/>
                </a:schemeClr>
              </a:solidFill>
            </a:rPr>
            <a:t>Dati</a:t>
          </a:r>
          <a:endParaRPr lang="it-IT" sz="26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5633200" y="960463"/>
        <a:ext cx="2321012" cy="10849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AC33E-3FD6-314D-9F9C-C84753E25D39}">
      <dsp:nvSpPr>
        <dsp:cNvPr id="0" name=""/>
        <dsp:cNvSpPr/>
      </dsp:nvSpPr>
      <dsp:spPr>
        <a:xfrm>
          <a:off x="1909792" y="672955"/>
          <a:ext cx="4073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7392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chemeClr val="tx1"/>
            </a:solidFill>
          </a:endParaRPr>
        </a:p>
      </dsp:txBody>
      <dsp:txXfrm>
        <a:off x="2102539" y="716486"/>
        <a:ext cx="21899" cy="4379"/>
      </dsp:txXfrm>
    </dsp:sp>
    <dsp:sp modelId="{3F7068E1-C34B-DF40-A3D1-BA5129E0C261}">
      <dsp:nvSpPr>
        <dsp:cNvPr id="0" name=""/>
        <dsp:cNvSpPr/>
      </dsp:nvSpPr>
      <dsp:spPr>
        <a:xfrm>
          <a:off x="7275" y="147380"/>
          <a:ext cx="1904317" cy="114259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Gather tweets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7275" y="147380"/>
        <a:ext cx="1904317" cy="1142590"/>
      </dsp:txXfrm>
    </dsp:sp>
    <dsp:sp modelId="{867F9713-71ED-2F44-B7E4-C1DF6FA32E92}">
      <dsp:nvSpPr>
        <dsp:cNvPr id="0" name=""/>
        <dsp:cNvSpPr/>
      </dsp:nvSpPr>
      <dsp:spPr>
        <a:xfrm>
          <a:off x="4252102" y="672955"/>
          <a:ext cx="4073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7392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chemeClr val="tx1"/>
            </a:solidFill>
          </a:endParaRPr>
        </a:p>
      </dsp:txBody>
      <dsp:txXfrm>
        <a:off x="4444849" y="716486"/>
        <a:ext cx="21899" cy="4379"/>
      </dsp:txXfrm>
    </dsp:sp>
    <dsp:sp modelId="{6EB2828F-A8BB-C943-93E0-D3C67E5C7A6A}">
      <dsp:nvSpPr>
        <dsp:cNvPr id="0" name=""/>
        <dsp:cNvSpPr/>
      </dsp:nvSpPr>
      <dsp:spPr>
        <a:xfrm>
          <a:off x="2349585" y="147380"/>
          <a:ext cx="1904317" cy="114259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Extract Sentiment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Content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2349585" y="147380"/>
        <a:ext cx="1904317" cy="1142590"/>
      </dsp:txXfrm>
    </dsp:sp>
    <dsp:sp modelId="{001667BD-DF9C-484E-8FE1-23A90B8A8585}">
      <dsp:nvSpPr>
        <dsp:cNvPr id="0" name=""/>
        <dsp:cNvSpPr/>
      </dsp:nvSpPr>
      <dsp:spPr>
        <a:xfrm>
          <a:off x="6594413" y="672955"/>
          <a:ext cx="40739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7392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chemeClr val="tx1"/>
            </a:solidFill>
          </a:endParaRPr>
        </a:p>
      </dsp:txBody>
      <dsp:txXfrm>
        <a:off x="6787159" y="716486"/>
        <a:ext cx="21899" cy="4379"/>
      </dsp:txXfrm>
    </dsp:sp>
    <dsp:sp modelId="{329226D4-F65E-9D4C-AA7D-2A3714BFD12C}">
      <dsp:nvSpPr>
        <dsp:cNvPr id="0" name=""/>
        <dsp:cNvSpPr/>
      </dsp:nvSpPr>
      <dsp:spPr>
        <a:xfrm>
          <a:off x="4691895" y="147380"/>
          <a:ext cx="1904317" cy="114259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Train classifiers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4691895" y="147380"/>
        <a:ext cx="1904317" cy="1142590"/>
      </dsp:txXfrm>
    </dsp:sp>
    <dsp:sp modelId="{B773EA2D-0ADF-7A49-8CE7-CDFA77B5FB9F}">
      <dsp:nvSpPr>
        <dsp:cNvPr id="0" name=""/>
        <dsp:cNvSpPr/>
      </dsp:nvSpPr>
      <dsp:spPr>
        <a:xfrm>
          <a:off x="8936723" y="672955"/>
          <a:ext cx="41466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4434" y="45720"/>
              </a:lnTo>
              <a:lnTo>
                <a:pt x="224434" y="66743"/>
              </a:lnTo>
              <a:lnTo>
                <a:pt x="414668" y="66743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>
            <a:solidFill>
              <a:schemeClr val="tx1"/>
            </a:solidFill>
          </a:endParaRPr>
        </a:p>
      </dsp:txBody>
      <dsp:txXfrm>
        <a:off x="9132913" y="716486"/>
        <a:ext cx="22288" cy="4379"/>
      </dsp:txXfrm>
    </dsp:sp>
    <dsp:sp modelId="{1D91AF4F-2821-2B41-BA52-A8CD22467997}">
      <dsp:nvSpPr>
        <dsp:cNvPr id="0" name=""/>
        <dsp:cNvSpPr/>
      </dsp:nvSpPr>
      <dsp:spPr>
        <a:xfrm>
          <a:off x="7034206" y="147380"/>
          <a:ext cx="1904317" cy="114259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Automatic classification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7034206" y="147380"/>
        <a:ext cx="1904317" cy="1142590"/>
      </dsp:txXfrm>
    </dsp:sp>
    <dsp:sp modelId="{6442FD87-AF99-4647-B6CB-5E82C3DB8850}">
      <dsp:nvSpPr>
        <dsp:cNvPr id="0" name=""/>
        <dsp:cNvSpPr/>
      </dsp:nvSpPr>
      <dsp:spPr>
        <a:xfrm>
          <a:off x="9383791" y="168404"/>
          <a:ext cx="1904317" cy="114259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Calculate Indicators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9383791" y="168404"/>
        <a:ext cx="1904317" cy="11425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A96B7-0A99-48A6-BB36-9016DC330F9F}">
      <dsp:nvSpPr>
        <dsp:cNvPr id="0" name=""/>
        <dsp:cNvSpPr/>
      </dsp:nvSpPr>
      <dsp:spPr>
        <a:xfrm>
          <a:off x="0" y="0"/>
          <a:ext cx="8127995" cy="300589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6933B2-C08C-42D3-923A-DD12A4F425C9}">
      <dsp:nvSpPr>
        <dsp:cNvPr id="0" name=""/>
        <dsp:cNvSpPr/>
      </dsp:nvSpPr>
      <dsp:spPr>
        <a:xfrm>
          <a:off x="115093" y="901769"/>
          <a:ext cx="2438400" cy="1202358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 smtClean="0">
              <a:solidFill>
                <a:schemeClr val="bg1">
                  <a:lumMod val="65000"/>
                </a:schemeClr>
              </a:solidFill>
            </a:rPr>
            <a:t>Raccolta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 smtClean="0">
              <a:solidFill>
                <a:schemeClr val="bg1">
                  <a:lumMod val="65000"/>
                </a:schemeClr>
              </a:solidFill>
            </a:rPr>
            <a:t>Dati</a:t>
          </a:r>
          <a:endParaRPr lang="it-IT" sz="26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173787" y="960463"/>
        <a:ext cx="2321012" cy="1084970"/>
      </dsp:txXfrm>
    </dsp:sp>
    <dsp:sp modelId="{E78034E4-B172-4399-AD4C-4383AC593F97}">
      <dsp:nvSpPr>
        <dsp:cNvPr id="0" name=""/>
        <dsp:cNvSpPr/>
      </dsp:nvSpPr>
      <dsp:spPr>
        <a:xfrm>
          <a:off x="2844799" y="901769"/>
          <a:ext cx="2438400" cy="1202358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 smtClean="0">
              <a:solidFill>
                <a:schemeClr val="bg1">
                  <a:lumMod val="65000"/>
                </a:schemeClr>
              </a:solidFill>
            </a:rPr>
            <a:t>Analisi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 smtClean="0">
              <a:solidFill>
                <a:schemeClr val="bg1">
                  <a:lumMod val="65000"/>
                </a:schemeClr>
              </a:solidFill>
            </a:rPr>
            <a:t>Dati</a:t>
          </a:r>
          <a:endParaRPr lang="it-IT" sz="2600" b="1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2903493" y="960463"/>
        <a:ext cx="2321012" cy="1084970"/>
      </dsp:txXfrm>
    </dsp:sp>
    <dsp:sp modelId="{C1DB4417-668D-4544-A821-A978437C92E1}">
      <dsp:nvSpPr>
        <dsp:cNvPr id="0" name=""/>
        <dsp:cNvSpPr/>
      </dsp:nvSpPr>
      <dsp:spPr>
        <a:xfrm>
          <a:off x="5574506" y="901769"/>
          <a:ext cx="2438400" cy="1202358"/>
        </a:xfrm>
        <a:prstGeom prst="roundRect">
          <a:avLst/>
        </a:prstGeom>
        <a:solidFill>
          <a:srgbClr val="00264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 smtClean="0">
              <a:solidFill>
                <a:schemeClr val="bg1"/>
              </a:solidFill>
            </a:rPr>
            <a:t>Visualizzazione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 smtClean="0">
              <a:solidFill>
                <a:schemeClr val="bg1"/>
              </a:solidFill>
            </a:rPr>
            <a:t>Dati</a:t>
          </a:r>
          <a:endParaRPr lang="it-IT" sz="2600" b="1" kern="1200" dirty="0">
            <a:solidFill>
              <a:schemeClr val="bg1"/>
            </a:solidFill>
          </a:endParaRPr>
        </a:p>
      </dsp:txBody>
      <dsp:txXfrm>
        <a:off x="5633200" y="960463"/>
        <a:ext cx="2321012" cy="1084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0.36647</cdr:x>
      <cdr:y>0.07968</cdr:y>
    </cdr:from>
    <cdr:to>
      <cdr:x>0.5464</cdr:x>
      <cdr:y>0.31987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1961067" y="293760"/>
          <a:ext cx="962837" cy="88557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normAutofit/>
        </a:bodyPr>
        <a:lstStyle xmlns:a="http://schemas.openxmlformats.org/drawingml/2006/main"/>
        <a:p xmlns:a="http://schemas.openxmlformats.org/drawingml/2006/main">
          <a:pPr algn="ctr"/>
          <a:r>
            <a:rPr lang="en-US" sz="1400" b="1" dirty="0" smtClean="0">
              <a:solidFill>
                <a:schemeClr val="bg1"/>
              </a:solidFill>
              <a:latin typeface="+mn-lt"/>
            </a:rPr>
            <a:t>250.000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chemeClr val="bg1"/>
              </a:solidFill>
            </a:rPr>
            <a:t>7%</a:t>
          </a:r>
          <a:endParaRPr lang="en-US" sz="1400" b="1" dirty="0" smtClean="0">
            <a:solidFill>
              <a:schemeClr val="bg1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0.45154</cdr:x>
      <cdr:y>0.55966</cdr:y>
    </cdr:from>
    <cdr:to>
      <cdr:x>0.65971</cdr:x>
      <cdr:y>0.78087</cdr:y>
    </cdr:to>
    <cdr:sp macro="" textlink="">
      <cdr:nvSpPr>
        <cdr:cNvPr id="3" name="CasellaDiTesto 1"/>
        <cdr:cNvSpPr txBox="1"/>
      </cdr:nvSpPr>
      <cdr:spPr>
        <a:xfrm xmlns:a="http://schemas.openxmlformats.org/drawingml/2006/main">
          <a:off x="2416268" y="2063443"/>
          <a:ext cx="1113968" cy="81559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chemeClr val="bg1"/>
              </a:solidFill>
              <a:latin typeface="+mn-lt"/>
            </a:rPr>
            <a:t>2.469.000</a:t>
          </a:r>
        </a:p>
        <a:p xmlns:a="http://schemas.openxmlformats.org/drawingml/2006/main">
          <a:r>
            <a:rPr lang="en-US" sz="1400" b="1" dirty="0" smtClean="0">
              <a:solidFill>
                <a:schemeClr val="bg1"/>
              </a:solidFill>
            </a:rPr>
            <a:t>72%</a:t>
          </a:r>
          <a:endParaRPr lang="en-US" sz="1400" b="1" dirty="0" smtClean="0">
            <a:solidFill>
              <a:schemeClr val="bg1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0.26582</cdr:x>
      <cdr:y>0.30718</cdr:y>
    </cdr:from>
    <cdr:to>
      <cdr:x>0.45154</cdr:x>
      <cdr:y>0.5284</cdr:y>
    </cdr:to>
    <cdr:sp macro="" textlink="">
      <cdr:nvSpPr>
        <cdr:cNvPr id="4" name="CasellaDiTesto 1"/>
        <cdr:cNvSpPr txBox="1"/>
      </cdr:nvSpPr>
      <cdr:spPr>
        <a:xfrm xmlns:a="http://schemas.openxmlformats.org/drawingml/2006/main">
          <a:off x="1422449" y="1132560"/>
          <a:ext cx="993818" cy="81562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chemeClr val="tx1"/>
              </a:solidFill>
            </a:rPr>
            <a:t>725.000</a:t>
          </a:r>
          <a:endParaRPr lang="en-US" sz="1400" b="1" dirty="0" smtClean="0">
            <a:solidFill>
              <a:schemeClr val="tx1"/>
            </a:solidFill>
            <a:latin typeface="+mn-lt"/>
          </a:endParaRPr>
        </a:p>
        <a:p xmlns:a="http://schemas.openxmlformats.org/drawingml/2006/main">
          <a:r>
            <a:rPr lang="en-US" sz="1400" b="1" dirty="0" smtClean="0">
              <a:solidFill>
                <a:schemeClr val="tx1"/>
              </a:solidFill>
            </a:rPr>
            <a:t>21%</a:t>
          </a:r>
          <a:endParaRPr lang="en-US" sz="1400" b="1" dirty="0" smtClean="0">
            <a:solidFill>
              <a:schemeClr val="tx1"/>
            </a:solidFill>
            <a:latin typeface="+mn-lt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0.47201</cdr:x>
      <cdr:y>0.03589</cdr:y>
    </cdr:from>
    <cdr:to>
      <cdr:x>0.67222</cdr:x>
      <cdr:y>0.20488</cdr:y>
    </cdr:to>
    <cdr:sp macro="" textlink="">
      <cdr:nvSpPr>
        <cdr:cNvPr id="2" name="Fumetto 2 1"/>
        <cdr:cNvSpPr/>
      </cdr:nvSpPr>
      <cdr:spPr>
        <a:xfrm xmlns:a="http://schemas.openxmlformats.org/drawingml/2006/main">
          <a:off x="4182752" y="191287"/>
          <a:ext cx="1774177" cy="900762"/>
        </a:xfrm>
        <a:prstGeom xmlns:a="http://schemas.openxmlformats.org/drawingml/2006/main" prst="wedgeRoundRectCallout">
          <a:avLst>
            <a:gd name="adj1" fmla="val 66859"/>
            <a:gd name="adj2" fmla="val 107955"/>
            <a:gd name="adj3" fmla="val 16667"/>
          </a:avLst>
        </a:prstGeom>
        <a:ln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 anchor="ctr">
          <a:noAutofit/>
        </a:bodyPr>
        <a:lstStyle xmlns:a="http://schemas.openxmlformats.org/drawingml/2006/main"/>
        <a:p xmlns:a="http://schemas.openxmlformats.org/drawingml/2006/main">
          <a:r>
            <a:rPr lang="it-IT" b="1" dirty="0" smtClean="0"/>
            <a:t>TWITTER #MUSEUM WEEK From March 28 to April 3</a:t>
          </a:r>
          <a:endParaRPr lang="it-IT" b="1" dirty="0"/>
        </a:p>
      </cdr:txBody>
    </cdr:sp>
  </cdr:relSizeAnchor>
  <cdr:relSizeAnchor xmlns:cdr="http://schemas.openxmlformats.org/drawingml/2006/chartDrawing">
    <cdr:from>
      <cdr:x>0.87532</cdr:x>
      <cdr:y>0</cdr:y>
    </cdr:from>
    <cdr:to>
      <cdr:x>0.97041</cdr:x>
      <cdr:y>0.15808</cdr:y>
    </cdr:to>
    <cdr:pic>
      <cdr:nvPicPr>
        <cdr:cNvPr id="3" name="Picture 2" descr="https://www.facebook.com/images/fb_icon_325x325.pn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756725" y="0"/>
          <a:ext cx="842631" cy="842631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0.86835</cdr:x>
      <cdr:y>0.19321</cdr:y>
    </cdr:from>
    <cdr:to>
      <cdr:x>0.97488</cdr:x>
      <cdr:y>0.37032</cdr:y>
    </cdr:to>
    <cdr:pic>
      <cdr:nvPicPr>
        <cdr:cNvPr id="4" name="Picture 4" descr="https://lh3.ggpht.com/lSLM0xhCA1RZOwaQcjhlwmsvaIQYaP3c5qbDKCgLALhydrgExnaSKZdGa8S3YtRuVA=w300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694951" y="1029884"/>
          <a:ext cx="944030" cy="944030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0.86509</cdr:x>
      <cdr:y>0.65676</cdr:y>
    </cdr:from>
    <cdr:to>
      <cdr:x>0.98194</cdr:x>
      <cdr:y>0.85102</cdr:y>
    </cdr:to>
    <cdr:pic>
      <cdr:nvPicPr>
        <cdr:cNvPr id="5" name="Picture 8" descr="https://pbs.twimg.com/profile_images/730395088107372544/PgpnXhhh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666038" y="3500718"/>
          <a:ext cx="1035466" cy="1035466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7B1F3-FB2D-A247-9676-97B3C010A75B}" type="datetimeFigureOut">
              <a:rPr lang="it-IT" smtClean="0"/>
              <a:t>03/10/2016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A04C-CF00-2442-8489-B17C223CBB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3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8465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544A02-4DC2-49A2-B089-6422CBF811D7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719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544A02-4DC2-49A2-B089-6422CBF811D7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8011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</a:t>
            </a:r>
            <a:r>
              <a:rPr lang="it-IT" dirty="0" err="1" smtClean="0"/>
              <a:t>com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544A02-4DC2-49A2-B089-6422CBF811D7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85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544A02-4DC2-49A2-B089-6422CBF811D7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37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544A02-4DC2-49A2-B089-6422CBF811D7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8011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18F78-6603-450A-9988-902F3EDC9BD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60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588963" y="612775"/>
            <a:ext cx="5446712" cy="3063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62490" y="3880563"/>
            <a:ext cx="5299922" cy="3676321"/>
          </a:xfrm>
          <a:prstGeom prst="rect">
            <a:avLst/>
          </a:prstGeom>
        </p:spPr>
        <p:txBody>
          <a:bodyPr lIns="88207" tIns="88207" rIns="88207" bIns="88207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247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588963" y="612775"/>
            <a:ext cx="5446712" cy="3063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62490" y="3880563"/>
            <a:ext cx="5299922" cy="3676321"/>
          </a:xfrm>
          <a:prstGeom prst="rect">
            <a:avLst/>
          </a:prstGeom>
        </p:spPr>
        <p:txBody>
          <a:bodyPr lIns="88207" tIns="88207" rIns="88207" bIns="88207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6724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588963" y="612775"/>
            <a:ext cx="5446712" cy="3063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62490" y="3880563"/>
            <a:ext cx="5299922" cy="3676321"/>
          </a:xfrm>
          <a:prstGeom prst="rect">
            <a:avLst/>
          </a:prstGeom>
        </p:spPr>
        <p:txBody>
          <a:bodyPr lIns="88207" tIns="88207" rIns="88207" bIns="88207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197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588963" y="612775"/>
            <a:ext cx="5446712" cy="3063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62490" y="3880563"/>
            <a:ext cx="5299922" cy="3676321"/>
          </a:xfrm>
          <a:prstGeom prst="rect">
            <a:avLst/>
          </a:prstGeom>
        </p:spPr>
        <p:txBody>
          <a:bodyPr lIns="88207" tIns="88207" rIns="88207" bIns="88207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268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544A02-4DC2-49A2-B089-6422CBF811D7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09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588963" y="612775"/>
            <a:ext cx="5446712" cy="3063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62490" y="3880563"/>
            <a:ext cx="5299922" cy="3676321"/>
          </a:xfrm>
          <a:prstGeom prst="rect">
            <a:avLst/>
          </a:prstGeom>
        </p:spPr>
        <p:txBody>
          <a:bodyPr lIns="88207" tIns="88207" rIns="88207" bIns="88207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697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588963" y="612775"/>
            <a:ext cx="5446712" cy="3063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62490" y="3880563"/>
            <a:ext cx="5299922" cy="3676321"/>
          </a:xfrm>
          <a:prstGeom prst="rect">
            <a:avLst/>
          </a:prstGeom>
        </p:spPr>
        <p:txBody>
          <a:bodyPr lIns="88207" tIns="88207" rIns="88207" bIns="88207" anchor="t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7055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588963" y="612775"/>
            <a:ext cx="5446712" cy="3063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62490" y="3880563"/>
            <a:ext cx="5299922" cy="3676321"/>
          </a:xfrm>
          <a:prstGeom prst="rect">
            <a:avLst/>
          </a:prstGeom>
        </p:spPr>
        <p:txBody>
          <a:bodyPr lIns="88207" tIns="88207" rIns="88207" bIns="88207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3295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544A02-4DC2-49A2-B089-6422CBF811D7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09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588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EA04E-3139-0547-B510-B9E002466258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66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EA04E-3139-0547-B510-B9E002466258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8372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0EA04E-3139-0547-B510-B9E002466258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545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544A02-4DC2-49A2-B089-6422CBF811D7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3286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544A02-4DC2-49A2-B089-6422CBF811D7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8011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gin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39972" y="1122363"/>
            <a:ext cx="10512056" cy="662894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39972" y="3306726"/>
            <a:ext cx="10512056" cy="19510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7FE145-5F5F-9146-8268-470DD024125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3"/>
          </p:nvPr>
        </p:nvSpPr>
        <p:spPr>
          <a:xfrm>
            <a:off x="601664" y="6356350"/>
            <a:ext cx="7551736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915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668" y="89904"/>
            <a:ext cx="8917869" cy="7866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35590" y="950988"/>
            <a:ext cx="10116159" cy="57424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3"/>
          </p:nvPr>
        </p:nvSpPr>
        <p:spPr>
          <a:xfrm rot="5400000">
            <a:off x="-1577504" y="2791956"/>
            <a:ext cx="4033762" cy="348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 userDrawn="1"/>
        </p:nvSpPr>
        <p:spPr>
          <a:xfrm>
            <a:off x="0" y="3"/>
            <a:ext cx="731216" cy="266095"/>
          </a:xfrm>
          <a:prstGeom prst="rect">
            <a:avLst/>
          </a:prstGeom>
          <a:ln/>
        </p:spPr>
        <p:txBody>
          <a:bodyPr lIns="84308" tIns="42154" rIns="84308" bIns="42154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0FB08B97-805A-4955-B810-5C93BC111B72}" type="slidenum">
              <a:rPr lang="it-IT" sz="1200" smtClean="0"/>
              <a:pPr>
                <a:defRPr/>
              </a:pPr>
              <a:t>‹N›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61150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32668" y="89904"/>
            <a:ext cx="8917869" cy="7866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5"/>
            <a:ext cx="731216" cy="266095"/>
          </a:xfrm>
          <a:prstGeom prst="rect">
            <a:avLst/>
          </a:prstGeom>
          <a:ln/>
        </p:spPr>
        <p:txBody>
          <a:bodyPr lIns="84308" tIns="42154" rIns="84308" bIns="42154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FB08B97-805A-4955-B810-5C93BC111B72}" type="slidenum">
              <a:rPr lang="it-IT" smtClean="0">
                <a:solidFill>
                  <a:srgbClr val="FFFFFF"/>
                </a:solidFill>
                <a:cs typeface="Arial"/>
              </a:rPr>
              <a:pPr>
                <a:defRPr/>
              </a:pPr>
              <a:t>‹N›</a:t>
            </a:fld>
            <a:endParaRPr lang="it-IT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186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668" y="89904"/>
            <a:ext cx="8917869" cy="7866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3"/>
            <a:ext cx="731216" cy="266095"/>
          </a:xfrm>
          <a:prstGeom prst="rect">
            <a:avLst/>
          </a:prstGeom>
          <a:ln/>
        </p:spPr>
        <p:txBody>
          <a:bodyPr lIns="84308" tIns="42154" rIns="84308" bIns="42154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FB08B97-805A-4955-B810-5C93BC111B72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236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3132668" y="89904"/>
            <a:ext cx="8917869" cy="78666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3F6E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469911" y="1219200"/>
            <a:ext cx="11214100" cy="497436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8737600" y="6248401"/>
            <a:ext cx="2540000" cy="288822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993515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668" y="89904"/>
            <a:ext cx="8917869" cy="7866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11" y="1219200"/>
            <a:ext cx="11214100" cy="49743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FA645-B621-41F4-A89E-C1ED8E28E3F1}" type="datetimeFigureOut">
              <a:rPr lang="en-US"/>
              <a:pPr>
                <a:defRPr/>
              </a:pPr>
              <a:t>10/3/2016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0E64D-B3FE-4851-9741-152EFE8CACF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1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-sys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9349" y="188640"/>
            <a:ext cx="10972800" cy="634082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05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‹N›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701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 flipH="1">
            <a:off x="601664" y="968418"/>
            <a:ext cx="10997669" cy="0"/>
          </a:xfrm>
          <a:prstGeom prst="line">
            <a:avLst/>
          </a:prstGeom>
          <a:ln w="25400" cap="rnd">
            <a:solidFill>
              <a:srgbClr val="C72A3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32288" y="5806038"/>
            <a:ext cx="1059712" cy="1051961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949D1-937A-1F49-BD79-4A54BE61718F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615" y="179460"/>
            <a:ext cx="1975884" cy="788958"/>
          </a:xfrm>
          <a:prstGeom prst="rect">
            <a:avLst/>
          </a:prstGeom>
        </p:spPr>
      </p:pic>
      <p:sp>
        <p:nvSpPr>
          <p:cNvPr id="11" name="Titolo 1"/>
          <p:cNvSpPr txBox="1">
            <a:spLocks/>
          </p:cNvSpPr>
          <p:nvPr userDrawn="1"/>
        </p:nvSpPr>
        <p:spPr>
          <a:xfrm>
            <a:off x="601663" y="395270"/>
            <a:ext cx="5050820" cy="60272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00"/>
              </a:lnSpc>
              <a:spcAft>
                <a:spcPts val="300"/>
              </a:spcAft>
            </a:pPr>
            <a:r>
              <a:rPr lang="it-IT" sz="1000" b="1" dirty="0" smtClean="0">
                <a:solidFill>
                  <a:schemeClr val="bg1">
                    <a:lumMod val="50000"/>
                  </a:schemeClr>
                </a:solidFill>
                <a:latin typeface="Signika" charset="0"/>
                <a:ea typeface="Signika" charset="0"/>
                <a:cs typeface="Signika" charset="0"/>
              </a:rPr>
              <a:t>29 SETTEMBRE 2016 | MANTOVA</a:t>
            </a:r>
          </a:p>
          <a:p>
            <a:pPr>
              <a:lnSpc>
                <a:spcPts val="1100"/>
              </a:lnSpc>
            </a:pPr>
            <a:r>
              <a:rPr lang="it-IT" sz="1000" b="1" dirty="0" smtClean="0">
                <a:solidFill>
                  <a:schemeClr val="tx1"/>
                </a:solidFill>
                <a:latin typeface="Signika" charset="0"/>
                <a:ea typeface="Signika" charset="0"/>
                <a:cs typeface="Signika" charset="0"/>
              </a:rPr>
              <a:t>I MUSEI VISTI DAL WEB. </a:t>
            </a:r>
            <a:br>
              <a:rPr lang="it-IT" sz="1000" b="1" dirty="0" smtClean="0">
                <a:solidFill>
                  <a:schemeClr val="tx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1000" b="0" dirty="0" smtClean="0">
                <a:solidFill>
                  <a:schemeClr val="tx1"/>
                </a:solidFill>
                <a:latin typeface="Signika" charset="0"/>
                <a:ea typeface="Signika" charset="0"/>
                <a:cs typeface="Signika" charset="0"/>
              </a:rPr>
              <a:t>ESPERIENZE DI RACCOLTA DATI PARTECIPATA E COLLABORATIVA</a:t>
            </a:r>
            <a:r>
              <a:rPr lang="it-IT" sz="1000" b="1" dirty="0" smtClean="0">
                <a:solidFill>
                  <a:schemeClr val="tx1"/>
                </a:solidFill>
                <a:latin typeface="Signika" charset="0"/>
                <a:ea typeface="Signika" charset="0"/>
                <a:cs typeface="Signika" charset="0"/>
              </a:rPr>
              <a:t> </a:t>
            </a:r>
            <a:br>
              <a:rPr lang="it-IT" sz="1000" b="1" dirty="0" smtClean="0">
                <a:solidFill>
                  <a:schemeClr val="tx1"/>
                </a:solidFill>
                <a:latin typeface="Signika" charset="0"/>
                <a:ea typeface="Signika" charset="0"/>
                <a:cs typeface="Signika" charset="0"/>
              </a:rPr>
            </a:br>
            <a:endParaRPr lang="it-IT" sz="1000" dirty="0">
              <a:solidFill>
                <a:schemeClr val="tx1"/>
              </a:solidFill>
              <a:latin typeface="Signika" charset="0"/>
              <a:ea typeface="Signika" charset="0"/>
              <a:cs typeface="Signi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7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viaregina3.como.polimi.it/app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0" y="1"/>
            <a:ext cx="6462944" cy="3635406"/>
          </a:xfrm>
          <a:prstGeom prst="rect">
            <a:avLst/>
          </a:prstGeom>
          <a:solidFill>
            <a:srgbClr val="C72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DA304A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11254" y="5993223"/>
            <a:ext cx="40767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ignika" charset="0"/>
                <a:ea typeface="Signika" charset="0"/>
                <a:cs typeface="Signika" charset="0"/>
              </a:rPr>
              <a:t>CONVEGNO SCIENTIFICO</a:t>
            </a:r>
          </a:p>
          <a:p>
            <a:r>
              <a:rPr lang="it-IT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ignika" charset="0"/>
                <a:ea typeface="Signika" charset="0"/>
                <a:cs typeface="Signika" charset="0"/>
              </a:rPr>
              <a:t>LE TRASFORMAZIONI CULTURALI  IN ITALIA</a:t>
            </a:r>
            <a:endParaRPr lang="it-IT" sz="1200" b="1" dirty="0">
              <a:solidFill>
                <a:schemeClr val="tx1">
                  <a:lumMod val="85000"/>
                  <a:lumOff val="15000"/>
                </a:schemeClr>
              </a:solidFill>
              <a:latin typeface="Signika" charset="0"/>
              <a:ea typeface="Signika" charset="0"/>
              <a:cs typeface="Signika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611254" y="5130721"/>
            <a:ext cx="852256" cy="0"/>
          </a:xfrm>
          <a:prstGeom prst="line">
            <a:avLst/>
          </a:prstGeom>
          <a:ln w="53975" cap="rnd">
            <a:solidFill>
              <a:srgbClr val="C72A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0" r="25403" b="3079"/>
          <a:stretch/>
        </p:blipFill>
        <p:spPr>
          <a:xfrm>
            <a:off x="5168567" y="0"/>
            <a:ext cx="7023433" cy="68580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72"/>
          <a:stretch/>
        </p:blipFill>
        <p:spPr>
          <a:xfrm>
            <a:off x="10478763" y="6065091"/>
            <a:ext cx="1235400" cy="72941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11254" y="5296533"/>
            <a:ext cx="33801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1200" b="1" dirty="0" smtClean="0">
                <a:solidFill>
                  <a:schemeClr val="bg1">
                    <a:lumMod val="50000"/>
                  </a:schemeClr>
                </a:solidFill>
                <a:latin typeface="Signika" charset="0"/>
                <a:ea typeface="Signika" charset="0"/>
                <a:cs typeface="Signika" charset="0"/>
              </a:rPr>
              <a:t>FONDAZIONE </a:t>
            </a:r>
            <a:r>
              <a:rPr lang="it-IT" sz="1200" b="1" dirty="0">
                <a:solidFill>
                  <a:schemeClr val="bg1">
                    <a:lumMod val="50000"/>
                  </a:schemeClr>
                </a:solidFill>
                <a:latin typeface="Signika" charset="0"/>
                <a:ea typeface="Signika" charset="0"/>
                <a:cs typeface="Signika" charset="0"/>
              </a:rPr>
              <a:t>UNIVERSITÀ DI MANTOVA</a:t>
            </a:r>
          </a:p>
          <a:p>
            <a:r>
              <a:rPr lang="it-IT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ignika" charset="0"/>
                <a:ea typeface="Signika" charset="0"/>
                <a:cs typeface="Signika" charset="0"/>
              </a:rPr>
              <a:t>29 SETTEMBRE 2016</a:t>
            </a:r>
            <a:endParaRPr lang="it-IT" sz="1200" b="1" dirty="0">
              <a:solidFill>
                <a:schemeClr val="tx1">
                  <a:lumMod val="85000"/>
                  <a:lumOff val="15000"/>
                </a:schemeClr>
              </a:solidFill>
              <a:latin typeface="Signika" charset="0"/>
              <a:ea typeface="Signika" charset="0"/>
              <a:cs typeface="Signika" charset="0"/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611254" y="5833444"/>
            <a:ext cx="852256" cy="0"/>
          </a:xfrm>
          <a:prstGeom prst="line">
            <a:avLst/>
          </a:prstGeom>
          <a:ln w="53975" cap="rnd">
            <a:solidFill>
              <a:srgbClr val="C72A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532252" y="3109190"/>
            <a:ext cx="4881577" cy="730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80"/>
              </a:lnSpc>
            </a:pPr>
            <a:r>
              <a:rPr lang="it-IT" sz="1400" dirty="0" smtClean="0">
                <a:solidFill>
                  <a:schemeClr val="bg1"/>
                </a:solidFill>
                <a:latin typeface="Signika regular"/>
                <a:ea typeface="Signika Light" charset="0"/>
                <a:cs typeface="Signika regular"/>
              </a:rPr>
              <a:t>Michela Arnaboldi  </a:t>
            </a:r>
            <a:r>
              <a:rPr lang="it-IT" sz="1400" dirty="0">
                <a:solidFill>
                  <a:schemeClr val="bg1"/>
                </a:solidFill>
                <a:latin typeface="Signika Light" charset="0"/>
                <a:ea typeface="Signika Light" charset="0"/>
                <a:cs typeface="Signika Light" charset="0"/>
              </a:rPr>
              <a:t>| Dipartimento di ingegneria </a:t>
            </a:r>
            <a:r>
              <a:rPr lang="it-IT" sz="1400" dirty="0" smtClean="0">
                <a:solidFill>
                  <a:schemeClr val="bg1"/>
                </a:solidFill>
                <a:latin typeface="Signika Light" charset="0"/>
                <a:ea typeface="Signika Light" charset="0"/>
                <a:cs typeface="Signika Light" charset="0"/>
              </a:rPr>
              <a:t>Gestionale  </a:t>
            </a:r>
          </a:p>
          <a:p>
            <a:pPr>
              <a:lnSpc>
                <a:spcPts val="1880"/>
              </a:lnSpc>
            </a:pPr>
            <a:r>
              <a:rPr lang="it-IT" sz="1400" dirty="0" smtClean="0">
                <a:solidFill>
                  <a:schemeClr val="bg1"/>
                </a:solidFill>
                <a:latin typeface="Signika Light" charset="0"/>
                <a:ea typeface="Signika Light" charset="0"/>
                <a:cs typeface="Signika Light" charset="0"/>
              </a:rPr>
              <a:t>	              Politecnico di Milano</a:t>
            </a:r>
          </a:p>
          <a:p>
            <a:pPr>
              <a:lnSpc>
                <a:spcPts val="1880"/>
              </a:lnSpc>
            </a:pPr>
            <a:endParaRPr lang="it-IT" sz="1400" dirty="0" smtClean="0">
              <a:solidFill>
                <a:schemeClr val="bg1"/>
              </a:solidFill>
              <a:latin typeface="Signika Light" charset="0"/>
              <a:ea typeface="Signika Light" charset="0"/>
              <a:cs typeface="Signika Light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254" y="384211"/>
            <a:ext cx="5050820" cy="961802"/>
          </a:xfrm>
        </p:spPr>
        <p:txBody>
          <a:bodyPr wrap="square" lIns="0" tIns="0" rIns="0" bIns="0" anchor="t" anchorCtr="0">
            <a:spAutoFit/>
          </a:bodyPr>
          <a:lstStyle/>
          <a:p>
            <a:pPr algn="l">
              <a:lnSpc>
                <a:spcPts val="2500"/>
              </a:lnSpc>
            </a:pP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I MUSEI VISTI DAL WEB.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ESPERIENZE DI RACCOLTA DATI PARTECIPATA E </a:t>
            </a: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COLLABORATIVA </a:t>
            </a:r>
            <a:endParaRPr lang="it-IT" sz="2400" dirty="0">
              <a:solidFill>
                <a:schemeClr val="bg1"/>
              </a:solidFill>
              <a:latin typeface="Signika" charset="0"/>
              <a:ea typeface="Signika" charset="0"/>
              <a:cs typeface="Signi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0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78720" y="1093335"/>
            <a:ext cx="10512056" cy="517751"/>
          </a:xfrm>
        </p:spPr>
        <p:txBody>
          <a:bodyPr anchor="b">
            <a:normAutofit/>
          </a:bodyPr>
          <a:lstStyle/>
          <a:p>
            <a:pPr algn="l"/>
            <a:r>
              <a:rPr lang="it-IT" sz="2800" b="1" dirty="0">
                <a:solidFill>
                  <a:srgbClr val="DA304A"/>
                </a:solidFill>
              </a:rPr>
              <a:t>La raccolta dati: Web </a:t>
            </a:r>
            <a:r>
              <a:rPr lang="it-IT" sz="2800" b="1" dirty="0" err="1">
                <a:solidFill>
                  <a:srgbClr val="DA304A"/>
                </a:solidFill>
              </a:rPr>
              <a:t>scraping</a:t>
            </a:r>
            <a:endParaRPr lang="it-IT" sz="2800" b="1" dirty="0">
              <a:solidFill>
                <a:srgbClr val="DA304A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B08B97-805A-4955-B810-5C93BC111B72}" type="slidenum">
              <a:rPr lang="it-IT" smtClean="0">
                <a:solidFill>
                  <a:srgbClr val="FFFFFF"/>
                </a:solidFill>
                <a:cs typeface="Arial"/>
              </a:rPr>
              <a:pPr>
                <a:defRPr/>
              </a:pPr>
              <a:t>10</a:t>
            </a:fld>
            <a:endParaRPr lang="it-IT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845763" y="1870651"/>
            <a:ext cx="1036320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rebuchet MS" pitchFamily="34" charset="0"/>
              </a:rPr>
              <a:t>“Web scraping means collecting information from websites by extracting them directly from the HTML source code.”</a:t>
            </a:r>
          </a:p>
        </p:txBody>
      </p:sp>
      <p:sp>
        <p:nvSpPr>
          <p:cNvPr id="7" name="Rettangolo 6"/>
          <p:cNvSpPr/>
          <p:nvPr/>
        </p:nvSpPr>
        <p:spPr>
          <a:xfrm>
            <a:off x="839972" y="2819322"/>
            <a:ext cx="10672469" cy="2624288"/>
          </a:xfrm>
          <a:prstGeom prst="rect">
            <a:avLst/>
          </a:prstGeom>
        </p:spPr>
        <p:txBody>
          <a:bodyPr wrap="square" lIns="84308" tIns="42154" rIns="84308" bIns="42154">
            <a:spAutoFit/>
          </a:bodyPr>
          <a:lstStyle/>
          <a:p>
            <a:pPr eaLnBrk="0" hangingPunct="0">
              <a:spcBef>
                <a:spcPts val="600"/>
              </a:spcBef>
              <a:spcAft>
                <a:spcPts val="0"/>
              </a:spcAft>
              <a:buSzPct val="90000"/>
              <a:defRPr/>
            </a:pPr>
            <a:r>
              <a:rPr lang="it-IT" sz="2000" dirty="0">
                <a:solidFill>
                  <a:srgbClr val="002060"/>
                </a:solidFill>
                <a:latin typeface="Trebuchet MS" pitchFamily="34" charset="0"/>
              </a:rPr>
              <a:t>Quando viene applicato: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002060"/>
                </a:solidFill>
                <a:latin typeface="Trebuchet MS" pitchFamily="34" charset="0"/>
              </a:rPr>
              <a:t>Insoddisfazione dei dati da API pubbliche (ad esempio per indagine a ritroso nel tempo per Twitter)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002060"/>
                </a:solidFill>
                <a:latin typeface="Trebuchet MS" pitchFamily="34" charset="0"/>
              </a:rPr>
              <a:t>Numerosità dei siti da analizzare (raccolta manuale non sostenibile)</a:t>
            </a:r>
          </a:p>
          <a:p>
            <a:pPr eaLnBrk="0" hangingPunct="0">
              <a:spcBef>
                <a:spcPts val="1800"/>
              </a:spcBef>
              <a:spcAft>
                <a:spcPts val="0"/>
              </a:spcAft>
              <a:buSzPct val="90000"/>
              <a:defRPr/>
            </a:pPr>
            <a:r>
              <a:rPr lang="it-IT" sz="2000" dirty="0">
                <a:solidFill>
                  <a:srgbClr val="002060"/>
                </a:solidFill>
                <a:latin typeface="Trebuchet MS" pitchFamily="34" charset="0"/>
              </a:rPr>
              <a:t>Rischi: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002060"/>
                </a:solidFill>
                <a:latin typeface="Trebuchet MS" pitchFamily="34" charset="0"/>
              </a:rPr>
              <a:t>Necessario verificare con attenzione le regole dei siti proprietari dei dati </a:t>
            </a:r>
            <a:r>
              <a:rPr lang="it-IT" dirty="0" smtClean="0">
                <a:solidFill>
                  <a:srgbClr val="002060"/>
                </a:solidFill>
                <a:latin typeface="Trebuchet MS" pitchFamily="34" charset="0"/>
              </a:rPr>
              <a:t>(</a:t>
            </a:r>
            <a:r>
              <a:rPr lang="it-IT" b="1" dirty="0" smtClean="0">
                <a:solidFill>
                  <a:srgbClr val="F27900"/>
                </a:solidFill>
                <a:latin typeface="Trebuchet MS" pitchFamily="34" charset="0"/>
              </a:rPr>
              <a:t>rischio </a:t>
            </a:r>
            <a:r>
              <a:rPr lang="it-IT" b="1" dirty="0">
                <a:solidFill>
                  <a:srgbClr val="F27900"/>
                </a:solidFill>
                <a:latin typeface="Trebuchet MS" pitchFamily="34" charset="0"/>
              </a:rPr>
              <a:t>legale</a:t>
            </a:r>
            <a:r>
              <a:rPr lang="it-IT" dirty="0">
                <a:solidFill>
                  <a:srgbClr val="002060"/>
                </a:solidFill>
                <a:latin typeface="Trebuchet MS" pitchFamily="34" charset="0"/>
              </a:rPr>
              <a:t>)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002060"/>
                </a:solidFill>
                <a:latin typeface="Trebuchet MS" pitchFamily="34" charset="0"/>
              </a:rPr>
              <a:t>Cambiamento del sito proprietario dei dati </a:t>
            </a:r>
            <a:r>
              <a:rPr lang="it-IT" dirty="0" smtClean="0">
                <a:solidFill>
                  <a:srgbClr val="002060"/>
                </a:solidFill>
                <a:latin typeface="Trebuchet MS" pitchFamily="34" charset="0"/>
              </a:rPr>
              <a:t>(</a:t>
            </a:r>
            <a:r>
              <a:rPr lang="it-IT" b="1" dirty="0" smtClean="0">
                <a:solidFill>
                  <a:srgbClr val="F27900"/>
                </a:solidFill>
                <a:latin typeface="Trebuchet MS" pitchFamily="34" charset="0"/>
              </a:rPr>
              <a:t>rischio tecnologico</a:t>
            </a:r>
            <a:r>
              <a:rPr lang="it-IT" dirty="0">
                <a:solidFill>
                  <a:srgbClr val="002060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8" name="Rettangolo 7"/>
          <p:cNvSpPr/>
          <p:nvPr/>
        </p:nvSpPr>
        <p:spPr>
          <a:xfrm>
            <a:off x="914400" y="5617790"/>
            <a:ext cx="103632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rebuchet MS" pitchFamily="34" charset="0"/>
              </a:rPr>
              <a:t>Eurostat ha </a:t>
            </a:r>
            <a:r>
              <a:rPr lang="en-US" sz="2000" dirty="0" err="1">
                <a:solidFill>
                  <a:srgbClr val="002060"/>
                </a:solidFill>
                <a:latin typeface="Trebuchet MS" pitchFamily="34" charset="0"/>
              </a:rPr>
              <a:t>supportato</a:t>
            </a:r>
            <a:r>
              <a:rPr lang="en-US" sz="2000" dirty="0">
                <a:solidFill>
                  <a:srgbClr val="002060"/>
                </a:solidFill>
                <a:latin typeface="Trebuchet MS" pitchFamily="34" charset="0"/>
              </a:rPr>
              <a:t> Progetti </a:t>
            </a:r>
            <a:r>
              <a:rPr lang="en-US" sz="2000" dirty="0" err="1">
                <a:solidFill>
                  <a:srgbClr val="002060"/>
                </a:solidFill>
                <a:latin typeface="Trebuchet MS" pitchFamily="34" charset="0"/>
              </a:rPr>
              <a:t>negli</a:t>
            </a:r>
            <a:r>
              <a:rPr lang="en-US" sz="2000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itchFamily="34" charset="0"/>
              </a:rPr>
              <a:t>S</a:t>
            </a:r>
            <a:r>
              <a:rPr lang="en-US" sz="2000" dirty="0" err="1" smtClean="0">
                <a:solidFill>
                  <a:srgbClr val="002060"/>
                </a:solidFill>
                <a:latin typeface="Trebuchet MS" pitchFamily="34" charset="0"/>
              </a:rPr>
              <a:t>tati</a:t>
            </a:r>
            <a:r>
              <a:rPr lang="en-US" sz="2000" dirty="0" smtClean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rebuchet MS" pitchFamily="34" charset="0"/>
              </a:rPr>
              <a:t>membri</a:t>
            </a:r>
            <a:endParaRPr lang="en-US" sz="20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9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Michela </a:t>
            </a:r>
            <a:r>
              <a:rPr lang="it-IT" dirty="0"/>
              <a:t>Arnaboldi  | Dipartimento di ingegneria Gestionale  </a:t>
            </a:r>
            <a:r>
              <a:rPr lang="it-IT" dirty="0" smtClean="0"/>
              <a:t>| Politecnico </a:t>
            </a:r>
            <a:r>
              <a:rPr lang="it-IT" dirty="0"/>
              <a:t>di Milano</a:t>
            </a:r>
          </a:p>
          <a:p>
            <a:endParaRPr lang="it-IT" dirty="0"/>
          </a:p>
        </p:txBody>
      </p:sp>
      <p:sp>
        <p:nvSpPr>
          <p:cNvPr id="10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155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8154" y="1018818"/>
            <a:ext cx="10481732" cy="490668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La raccolta dati: Web </a:t>
            </a:r>
            <a:r>
              <a:rPr lang="it-IT" sz="2800" b="1" dirty="0" err="1">
                <a:solidFill>
                  <a:srgbClr val="DA304A"/>
                </a:solidFill>
              </a:rPr>
              <a:t>scraping</a:t>
            </a:r>
            <a:r>
              <a:rPr lang="it-IT" sz="2800" b="1" dirty="0">
                <a:solidFill>
                  <a:srgbClr val="DA304A"/>
                </a:solidFill>
              </a:rPr>
              <a:t>: Esempio Office of National </a:t>
            </a:r>
            <a:r>
              <a:rPr lang="it-IT" sz="2800" b="1" dirty="0" err="1">
                <a:solidFill>
                  <a:srgbClr val="DA304A"/>
                </a:solidFill>
              </a:rPr>
              <a:t>Statistics</a:t>
            </a:r>
            <a:r>
              <a:rPr lang="it-IT" sz="2800" b="1" dirty="0">
                <a:solidFill>
                  <a:srgbClr val="DA304A"/>
                </a:solidFill>
              </a:rPr>
              <a:t> (ONS) 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2"/>
          </p:nvPr>
        </p:nvSpPr>
        <p:spPr>
          <a:xfrm>
            <a:off x="730255" y="1647993"/>
            <a:ext cx="10852148" cy="1132753"/>
          </a:xfrm>
        </p:spPr>
        <p:txBody>
          <a:bodyPr/>
          <a:lstStyle/>
          <a:p>
            <a:r>
              <a:rPr lang="it-IT" sz="2000" b="0" dirty="0">
                <a:solidFill>
                  <a:srgbClr val="0070C0"/>
                </a:solidFill>
              </a:rPr>
              <a:t>Prototipo di web </a:t>
            </a:r>
            <a:r>
              <a:rPr lang="it-IT" sz="2000" b="0" dirty="0" err="1">
                <a:solidFill>
                  <a:srgbClr val="0070C0"/>
                </a:solidFill>
              </a:rPr>
              <a:t>scrapers</a:t>
            </a:r>
            <a:r>
              <a:rPr lang="it-IT" sz="2000" b="0" dirty="0">
                <a:solidFill>
                  <a:srgbClr val="0070C0"/>
                </a:solidFill>
              </a:rPr>
              <a:t> per raccogliere prezzi al consumo</a:t>
            </a:r>
          </a:p>
          <a:p>
            <a:r>
              <a:rPr lang="it-IT" sz="2000" b="0" dirty="0" smtClean="0">
                <a:solidFill>
                  <a:srgbClr val="0070C0"/>
                </a:solidFill>
              </a:rPr>
              <a:t>Sperimentazione: 3 </a:t>
            </a:r>
            <a:r>
              <a:rPr lang="it-IT" sz="2000" b="0" dirty="0">
                <a:solidFill>
                  <a:srgbClr val="0070C0"/>
                </a:solidFill>
              </a:rPr>
              <a:t>supermarket, con 35 categorie, raccolta giornaliera</a:t>
            </a:r>
          </a:p>
          <a:p>
            <a:pPr marL="0" indent="0">
              <a:buNone/>
            </a:pPr>
            <a:endParaRPr lang="it-IT" sz="2000" b="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730251" cy="266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FB08B97-805A-4955-B810-5C93BC111B72}" type="slidenum">
              <a:rPr lang="it-IT" smtClean="0"/>
              <a:pPr>
                <a:defRPr/>
              </a:pPr>
              <a:t>11</a:t>
            </a:fld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34" y="2535763"/>
            <a:ext cx="9066895" cy="371959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65127" y="6284390"/>
            <a:ext cx="10157730" cy="24622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</a:rPr>
              <a:t>Fonte</a:t>
            </a:r>
            <a:r>
              <a:rPr lang="en-US" sz="1000" dirty="0">
                <a:solidFill>
                  <a:schemeClr val="tx1"/>
                </a:solidFill>
              </a:rPr>
              <a:t>: “ </a:t>
            </a:r>
            <a:r>
              <a:rPr lang="en-US" sz="1000" b="1" dirty="0">
                <a:solidFill>
                  <a:schemeClr val="tx1"/>
                </a:solidFill>
              </a:rPr>
              <a:t>Using Web Scraped Data to Construct Consumer Price Indices </a:t>
            </a:r>
            <a:r>
              <a:rPr lang="it-IT" sz="1000" b="1" dirty="0">
                <a:solidFill>
                  <a:schemeClr val="tx1"/>
                </a:solidFill>
              </a:rPr>
              <a:t>Nigel </a:t>
            </a:r>
            <a:r>
              <a:rPr lang="it-IT" sz="1000" b="1" dirty="0" err="1">
                <a:solidFill>
                  <a:schemeClr val="tx1"/>
                </a:solidFill>
              </a:rPr>
              <a:t>Swier</a:t>
            </a:r>
            <a:r>
              <a:rPr lang="it-IT" sz="1000" b="1" dirty="0">
                <a:solidFill>
                  <a:schemeClr val="tx1"/>
                </a:solidFill>
              </a:rPr>
              <a:t> ONS </a:t>
            </a:r>
            <a:r>
              <a:rPr lang="en-US" sz="1000" b="1" dirty="0">
                <a:solidFill>
                  <a:schemeClr val="tx1"/>
                </a:solidFill>
              </a:rPr>
              <a:t>NTTS Conference, 10-12 March 2015, Brussels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endParaRPr lang="it-IT" sz="1000" dirty="0">
              <a:solidFill>
                <a:schemeClr val="bg1"/>
              </a:solidFill>
            </a:endParaRPr>
          </a:p>
        </p:txBody>
      </p:sp>
      <p:sp>
        <p:nvSpPr>
          <p:cNvPr id="8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601664" y="666205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Michela </a:t>
            </a:r>
            <a:r>
              <a:rPr lang="it-IT" dirty="0"/>
              <a:t>Arnaboldi  | Dipartimento di ingegneria Gestionale  </a:t>
            </a:r>
            <a:r>
              <a:rPr lang="it-IT" dirty="0" smtClean="0"/>
              <a:t>| Politecnico </a:t>
            </a:r>
            <a:r>
              <a:rPr lang="it-IT" dirty="0"/>
              <a:t>di Milano</a:t>
            </a:r>
          </a:p>
          <a:p>
            <a:endParaRPr lang="it-IT" dirty="0"/>
          </a:p>
        </p:txBody>
      </p:sp>
      <p:sp>
        <p:nvSpPr>
          <p:cNvPr id="9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985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7704" y="999679"/>
            <a:ext cx="8917869" cy="553350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La raccolta dati: Web </a:t>
            </a:r>
            <a:r>
              <a:rPr lang="it-IT" sz="2800" b="1" dirty="0" err="1">
                <a:solidFill>
                  <a:srgbClr val="DA304A"/>
                </a:solidFill>
              </a:rPr>
              <a:t>scraping</a:t>
            </a:r>
            <a:r>
              <a:rPr lang="it-IT" sz="2800" b="1" dirty="0">
                <a:solidFill>
                  <a:srgbClr val="DA304A"/>
                </a:solidFill>
              </a:rPr>
              <a:t>. Dal Whiskey ai Beni Culturali?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B08B97-805A-4955-B810-5C93BC111B72}" type="slidenum">
              <a:rPr lang="it-IT" smtClean="0"/>
              <a:pPr>
                <a:defRPr/>
              </a:pPr>
              <a:t>12</a:t>
            </a:fld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21" y="1786341"/>
            <a:ext cx="5752697" cy="2858229"/>
          </a:xfrm>
          <a:prstGeom prst="rect">
            <a:avLst/>
          </a:prstGeom>
        </p:spPr>
      </p:pic>
      <p:sp>
        <p:nvSpPr>
          <p:cNvPr id="8" name="Rettangolo arrotondato 7"/>
          <p:cNvSpPr/>
          <p:nvPr/>
        </p:nvSpPr>
        <p:spPr>
          <a:xfrm>
            <a:off x="1238702" y="6442415"/>
            <a:ext cx="3787937" cy="350931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b="1" dirty="0" err="1">
                <a:solidFill>
                  <a:schemeClr val="accent4"/>
                </a:solidFill>
              </a:rPr>
              <a:t>Fonte</a:t>
            </a:r>
            <a:r>
              <a:rPr lang="en-US" sz="1200" b="1" dirty="0">
                <a:solidFill>
                  <a:schemeClr val="accent4"/>
                </a:solidFill>
              </a:rPr>
              <a:t>: “</a:t>
            </a:r>
            <a:r>
              <a:rPr lang="it-IT" sz="1200" b="1" dirty="0">
                <a:solidFill>
                  <a:schemeClr val="accent4"/>
                </a:solidFill>
              </a:rPr>
              <a:t>Sito  Venaria reale»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5752697" y="2134729"/>
            <a:ext cx="6116664" cy="723866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200" b="1" dirty="0" err="1">
                <a:solidFill>
                  <a:schemeClr val="accent4"/>
                </a:solidFill>
              </a:rPr>
              <a:t>Fonte</a:t>
            </a:r>
            <a:r>
              <a:rPr lang="en-US" sz="1200" b="1" dirty="0">
                <a:solidFill>
                  <a:schemeClr val="accent4"/>
                </a:solidFill>
              </a:rPr>
              <a:t>: “Using Web Scraped Data to Construct Consumer Price Indices Nigel </a:t>
            </a:r>
            <a:r>
              <a:rPr lang="en-US" sz="1200" b="1" dirty="0" err="1">
                <a:solidFill>
                  <a:schemeClr val="accent4"/>
                </a:solidFill>
              </a:rPr>
              <a:t>Swier</a:t>
            </a:r>
            <a:r>
              <a:rPr lang="en-US" sz="1200" b="1" dirty="0">
                <a:solidFill>
                  <a:schemeClr val="accent4"/>
                </a:solidFill>
              </a:rPr>
              <a:t> ONS NTTS Conference, 10-12 March 2015, Brussels</a:t>
            </a:r>
          </a:p>
        </p:txBody>
      </p:sp>
      <p:sp>
        <p:nvSpPr>
          <p:cNvPr id="9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12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6864" t="11099" r="7712" b="15841"/>
          <a:stretch/>
        </p:blipFill>
        <p:spPr>
          <a:xfrm>
            <a:off x="5239657" y="4498131"/>
            <a:ext cx="6157741" cy="22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7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75268" y="1002530"/>
            <a:ext cx="8917869" cy="535806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La raccolta dati: Analisi manuale siti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1038617" y="2148936"/>
            <a:ext cx="3220216" cy="21626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 smtClean="0">
              <a:solidFill>
                <a:srgbClr val="00264C"/>
              </a:solidFill>
            </a:endParaRPr>
          </a:p>
          <a:p>
            <a:pPr algn="ctr"/>
            <a:r>
              <a:rPr lang="it-IT" b="1" dirty="0" smtClean="0">
                <a:solidFill>
                  <a:srgbClr val="00264C"/>
                </a:solidFill>
              </a:rPr>
              <a:t>Analisi manuale dei siti del Musei</a:t>
            </a:r>
            <a:endParaRPr lang="it-IT" u="sng" dirty="0" smtClean="0">
              <a:solidFill>
                <a:srgbClr val="00264C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Strutture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Informazioni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Servizi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Contenuto</a:t>
            </a:r>
          </a:p>
          <a:p>
            <a:pPr algn="ctr"/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1038617" y="4356196"/>
            <a:ext cx="3220216" cy="19516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00264C"/>
                </a:solidFill>
              </a:rPr>
              <a:t>Campione di 218 (di cui 15 reti) Musei Italiani</a:t>
            </a:r>
          </a:p>
          <a:p>
            <a:pPr algn="ctr"/>
            <a:endParaRPr lang="it-IT" b="1" dirty="0">
              <a:solidFill>
                <a:srgbClr val="0026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Dimensione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Posizione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Tipologia</a:t>
            </a:r>
          </a:p>
        </p:txBody>
      </p:sp>
      <p:sp>
        <p:nvSpPr>
          <p:cNvPr id="8" name="Freccia a destra 7"/>
          <p:cNvSpPr/>
          <p:nvPr/>
        </p:nvSpPr>
        <p:spPr>
          <a:xfrm>
            <a:off x="104076" y="2487768"/>
            <a:ext cx="742384" cy="3545060"/>
          </a:xfrm>
          <a:prstGeom prst="rightArrow">
            <a:avLst>
              <a:gd name="adj1" fmla="val 82540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lang="it-IT" sz="2000" dirty="0">
                <a:latin typeface="+mn-lt"/>
              </a:rPr>
              <a:t>Dati Istat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1038616" y="1681883"/>
            <a:ext cx="3220216" cy="438618"/>
          </a:xfrm>
          <a:prstGeom prst="roundRect">
            <a:avLst>
              <a:gd name="adj" fmla="val 3446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rgbClr val="00264C"/>
                </a:solidFill>
              </a:rPr>
              <a:t>Step</a:t>
            </a:r>
            <a:r>
              <a:rPr lang="it-IT" b="1" dirty="0" smtClean="0">
                <a:solidFill>
                  <a:srgbClr val="00264C"/>
                </a:solidFill>
              </a:rPr>
              <a:t> 1</a:t>
            </a:r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4553879" y="2148938"/>
            <a:ext cx="3220216" cy="21626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 smtClean="0">
              <a:solidFill>
                <a:srgbClr val="00264C"/>
              </a:solidFill>
            </a:endParaRPr>
          </a:p>
          <a:p>
            <a:pPr algn="ctr"/>
            <a:r>
              <a:rPr lang="it-IT" b="1" dirty="0" smtClean="0">
                <a:solidFill>
                  <a:srgbClr val="00264C"/>
                </a:solidFill>
              </a:rPr>
              <a:t>Analisi degli account ufficiali Social Media</a:t>
            </a:r>
            <a:endParaRPr lang="it-IT" sz="1400" dirty="0">
              <a:solidFill>
                <a:srgbClr val="00264C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Dimensione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264C"/>
                </a:solidFill>
              </a:rPr>
              <a:t>Awarness</a:t>
            </a:r>
            <a:endParaRPr lang="it-IT" sz="1400" dirty="0">
              <a:solidFill>
                <a:srgbClr val="00264C"/>
              </a:solidFill>
            </a:endParaRPr>
          </a:p>
          <a:p>
            <a:pPr algn="ctr"/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4553879" y="4356198"/>
            <a:ext cx="3220216" cy="1951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00264C"/>
                </a:solidFill>
              </a:rPr>
              <a:t>Campione di 218 (di cui 15 reti) Musei </a:t>
            </a:r>
            <a:r>
              <a:rPr lang="it-IT" b="1" dirty="0" smtClean="0">
                <a:solidFill>
                  <a:srgbClr val="00264C"/>
                </a:solidFill>
              </a:rPr>
              <a:t>Italiani</a:t>
            </a:r>
          </a:p>
          <a:p>
            <a:pPr algn="ctr"/>
            <a:endParaRPr lang="it-IT" b="1" dirty="0">
              <a:solidFill>
                <a:srgbClr val="0026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Dimensione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Posizione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Tipologia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4553877" y="1681885"/>
            <a:ext cx="3220216" cy="438618"/>
          </a:xfrm>
          <a:prstGeom prst="roundRect">
            <a:avLst>
              <a:gd name="adj" fmla="val 3446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rgbClr val="00264C"/>
                </a:solidFill>
              </a:rPr>
              <a:t>Step</a:t>
            </a:r>
            <a:r>
              <a:rPr lang="it-IT" b="1" dirty="0" smtClean="0">
                <a:solidFill>
                  <a:srgbClr val="00264C"/>
                </a:solidFill>
              </a:rPr>
              <a:t> 2</a:t>
            </a:r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8198628" y="2120504"/>
            <a:ext cx="3220216" cy="21626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 smtClean="0">
              <a:solidFill>
                <a:srgbClr val="00264C"/>
              </a:solidFill>
            </a:endParaRPr>
          </a:p>
          <a:p>
            <a:pPr algn="ctr"/>
            <a:r>
              <a:rPr lang="it-IT" b="1" dirty="0" smtClean="0">
                <a:solidFill>
                  <a:srgbClr val="00264C"/>
                </a:solidFill>
              </a:rPr>
              <a:t>Analisi dei Social Media </a:t>
            </a:r>
            <a:r>
              <a:rPr lang="it-IT" b="1" dirty="0">
                <a:solidFill>
                  <a:srgbClr val="00264C"/>
                </a:solidFill>
              </a:rPr>
              <a:t>in generale</a:t>
            </a:r>
            <a:endParaRPr lang="it-IT" dirty="0">
              <a:solidFill>
                <a:srgbClr val="00264C"/>
              </a:solidFill>
            </a:endParaRPr>
          </a:p>
          <a:p>
            <a:pPr algn="ctr"/>
            <a:r>
              <a:rPr lang="it-IT" b="1" dirty="0" smtClean="0">
                <a:solidFill>
                  <a:srgbClr val="00264C"/>
                </a:solidFill>
              </a:rPr>
              <a:t>(ufficiali e non) per </a:t>
            </a:r>
            <a:r>
              <a:rPr lang="it-IT" b="1" dirty="0" err="1" smtClean="0">
                <a:solidFill>
                  <a:srgbClr val="00264C"/>
                </a:solidFill>
              </a:rPr>
              <a:t>Key</a:t>
            </a:r>
            <a:r>
              <a:rPr lang="it-IT" b="1" dirty="0" smtClean="0">
                <a:solidFill>
                  <a:srgbClr val="00264C"/>
                </a:solidFill>
              </a:rPr>
              <a:t> </a:t>
            </a:r>
            <a:r>
              <a:rPr lang="it-IT" b="1" dirty="0" err="1" smtClean="0">
                <a:solidFill>
                  <a:srgbClr val="00264C"/>
                </a:solidFill>
              </a:rPr>
              <a:t>words</a:t>
            </a:r>
            <a:endParaRPr lang="it-IT" sz="1400" dirty="0">
              <a:solidFill>
                <a:srgbClr val="00264C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Dimensione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00264C"/>
                </a:solidFill>
              </a:rPr>
              <a:t>Sentiment</a:t>
            </a:r>
            <a:endParaRPr lang="it-IT" sz="1400" dirty="0">
              <a:solidFill>
                <a:srgbClr val="00264C"/>
              </a:solidFill>
            </a:endParaRPr>
          </a:p>
          <a:p>
            <a:pPr algn="ctr"/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8198628" y="4327764"/>
            <a:ext cx="3220216" cy="19800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00264C"/>
                </a:solidFill>
              </a:rPr>
              <a:t>Campione di </a:t>
            </a:r>
            <a:r>
              <a:rPr lang="it-IT" b="1" dirty="0" smtClean="0">
                <a:solidFill>
                  <a:srgbClr val="00264C"/>
                </a:solidFill>
              </a:rPr>
              <a:t>110 </a:t>
            </a:r>
            <a:r>
              <a:rPr lang="it-IT" b="1" dirty="0">
                <a:solidFill>
                  <a:srgbClr val="00264C"/>
                </a:solidFill>
              </a:rPr>
              <a:t>Musei </a:t>
            </a:r>
            <a:r>
              <a:rPr lang="it-IT" b="1" dirty="0" smtClean="0">
                <a:solidFill>
                  <a:srgbClr val="00264C"/>
                </a:solidFill>
              </a:rPr>
              <a:t>Italiani (+ 5 stranieri)</a:t>
            </a:r>
            <a:endParaRPr lang="it-IT" b="1" dirty="0">
              <a:solidFill>
                <a:srgbClr val="00264C"/>
              </a:solidFill>
            </a:endParaRPr>
          </a:p>
          <a:p>
            <a:pPr algn="ctr"/>
            <a:endParaRPr lang="it-IT" b="1" dirty="0">
              <a:solidFill>
                <a:srgbClr val="0026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Dimensione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Posizione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Tipologia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8198627" y="1653451"/>
            <a:ext cx="3220216" cy="438618"/>
          </a:xfrm>
          <a:prstGeom prst="roundRect">
            <a:avLst>
              <a:gd name="adj" fmla="val 3446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rgbClr val="00264C"/>
                </a:solidFill>
              </a:rPr>
              <a:t>Step</a:t>
            </a:r>
            <a:r>
              <a:rPr lang="it-IT" b="1" dirty="0" smtClean="0">
                <a:solidFill>
                  <a:srgbClr val="00264C"/>
                </a:solidFill>
              </a:rPr>
              <a:t> 3</a:t>
            </a:r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846460" y="1538336"/>
            <a:ext cx="3556208" cy="4948640"/>
          </a:xfrm>
          <a:prstGeom prst="roundRect">
            <a:avLst>
              <a:gd name="adj" fmla="val 8237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 w="28575">
            <a:solidFill>
              <a:srgbClr val="FF66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it-IT" sz="900" b="1" dirty="0">
              <a:latin typeface="+mn-lt"/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595235" y="6597680"/>
            <a:ext cx="10823608" cy="218122"/>
          </a:xfrm>
          <a:prstGeom prst="round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400" b="1" dirty="0" err="1">
                <a:solidFill>
                  <a:srgbClr val="0070C0"/>
                </a:solidFill>
              </a:rPr>
              <a:t>Fonte</a:t>
            </a:r>
            <a:r>
              <a:rPr lang="en-US" sz="1400" b="1" dirty="0">
                <a:solidFill>
                  <a:srgbClr val="0070C0"/>
                </a:solidFill>
              </a:rPr>
              <a:t>: </a:t>
            </a:r>
            <a:r>
              <a:rPr lang="en-US" sz="1400" b="1" dirty="0" smtClean="0">
                <a:solidFill>
                  <a:srgbClr val="0070C0"/>
                </a:solidFill>
              </a:rPr>
              <a:t>Ricerca </a:t>
            </a:r>
            <a:r>
              <a:rPr lang="en-US" sz="1400" b="1" dirty="0" err="1" smtClean="0">
                <a:solidFill>
                  <a:srgbClr val="0070C0"/>
                </a:solidFill>
              </a:rPr>
              <a:t>Osservatorio</a:t>
            </a:r>
            <a:r>
              <a:rPr lang="en-US" sz="1400" b="1" dirty="0" smtClean="0">
                <a:solidFill>
                  <a:srgbClr val="0070C0"/>
                </a:solidFill>
              </a:rPr>
              <a:t> Innovazione </a:t>
            </a:r>
            <a:r>
              <a:rPr lang="en-US" sz="1400" b="1" dirty="0" err="1" smtClean="0">
                <a:solidFill>
                  <a:srgbClr val="0070C0"/>
                </a:solidFill>
              </a:rPr>
              <a:t>Digitale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</a:rPr>
              <a:t>nei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</a:rPr>
              <a:t>Beni</a:t>
            </a:r>
            <a:r>
              <a:rPr lang="en-US" sz="1400" b="1" dirty="0" smtClean="0">
                <a:solidFill>
                  <a:srgbClr val="0070C0"/>
                </a:solidFill>
              </a:rPr>
              <a:t> e </a:t>
            </a:r>
            <a:r>
              <a:rPr lang="en-US" sz="1400" b="1" dirty="0" err="1" smtClean="0">
                <a:solidFill>
                  <a:srgbClr val="0070C0"/>
                </a:solidFill>
              </a:rPr>
              <a:t>Attività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</a:rPr>
              <a:t>Culturali</a:t>
            </a:r>
            <a:endParaRPr lang="it-IT" sz="1400" b="1" dirty="0">
              <a:solidFill>
                <a:srgbClr val="0070C0"/>
              </a:solidFill>
            </a:endParaRPr>
          </a:p>
        </p:txBody>
      </p:sp>
      <p:sp>
        <p:nvSpPr>
          <p:cNvPr id="18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14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3640" y="968236"/>
            <a:ext cx="8917869" cy="786662"/>
          </a:xfrm>
        </p:spPr>
        <p:txBody>
          <a:bodyPr anchor="b">
            <a:normAutofit fontScale="90000"/>
          </a:bodyPr>
          <a:lstStyle/>
          <a:p>
            <a:r>
              <a:rPr lang="it-IT" sz="3100" b="1" dirty="0">
                <a:solidFill>
                  <a:srgbClr val="DA304A"/>
                </a:solidFill>
              </a:rPr>
              <a:t>La raccolta dati: Analisi manuale siti</a:t>
            </a:r>
            <a:r>
              <a:rPr lang="it-IT" sz="2800" b="1" dirty="0">
                <a:solidFill>
                  <a:srgbClr val="DA304A"/>
                </a:solidFill>
              </a:rPr>
              <a:t/>
            </a:r>
            <a:br>
              <a:rPr lang="it-IT" sz="2800" b="1" dirty="0">
                <a:solidFill>
                  <a:srgbClr val="DA304A"/>
                </a:solidFill>
              </a:rPr>
            </a:br>
            <a:r>
              <a:rPr lang="it-IT" sz="2800" dirty="0"/>
              <a:t>I campi analizzati per i Musei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B08B97-805A-4955-B810-5C93BC111B72}" type="slidenum">
              <a:rPr lang="it-IT" smtClean="0"/>
              <a:pPr>
                <a:defRPr/>
              </a:pPr>
              <a:t>14</a:t>
            </a:fld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702188" y="1845609"/>
            <a:ext cx="5488771" cy="46166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Homepage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tipo_sito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’;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testo_home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and 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dinamico_home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social_home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and 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social_azioni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struttura_mibact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Mobile_friendly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Utilizzabile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‘Audio’, ‘video’ and 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animazioni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‘on-site visitors’, ‘disabled’, 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children_and_family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’, ‘schools’, ‘researchers’ and ‘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groups.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Call to action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ticketing;  (‘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biglietteria_online_home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and 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biglietteria_online_sec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’)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 and contacts; (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info_contatti_home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info_contatti_sec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’)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‘Where we are’ section; (‘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dove_siamo_home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and 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dove_siamo_sec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’)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Newsletter; (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newsletter_home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newsletter_sec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’)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Gallery. (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gallery_home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gallery_sec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’)</a:t>
            </a:r>
          </a:p>
          <a:p>
            <a:pPr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Number of operations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biglietteria_online_opp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’, 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info_contatti_opp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’, 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dove_siamo_opp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newsletter_opp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gallery_opp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’)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437689" y="2106861"/>
            <a:ext cx="5496733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Languages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Network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enti_culturali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‘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servizi_turistici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 and ‘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other_services</a:t>
            </a:r>
            <a:endParaRPr lang="en-US" sz="1400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ticketing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prenotazione_online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/offline’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acquisto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</a:t>
            </a:r>
          </a:p>
          <a:p>
            <a:pPr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Research of the cultural institution on the web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Google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1" indent="-18573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Number of results searching ‘Name of the museum’</a:t>
            </a:r>
            <a:r>
              <a:rPr lang="en-US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; (</a:t>
            </a:r>
            <a:r>
              <a:rPr lang="en-US" sz="14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risultati_google</a:t>
            </a:r>
            <a:r>
              <a:rPr lang="en-US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1" indent="-18573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Positioning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14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posizione</a:t>
            </a:r>
            <a:r>
              <a:rPr lang="en-US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google</a:t>
            </a:r>
            <a:r>
              <a:rPr lang="en-US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’, ‘</a:t>
            </a:r>
            <a:r>
              <a:rPr lang="en-US" sz="14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museo_biglietti</a:t>
            </a:r>
            <a:r>
              <a:rPr lang="en-US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’, ‘</a:t>
            </a:r>
            <a:r>
              <a:rPr lang="en-US" sz="14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museo_ticketing</a:t>
            </a:r>
            <a:r>
              <a:rPr lang="en-US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’)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Wikipedia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1" indent="-18573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Presence on Wikipedia; (‘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wikipedia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’)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1" indent="-18573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Number of languages of the Wikipedia page of the institution. 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no_lingue_wikipedia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App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1" indent="-18573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Number of applications on Google play;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1" indent="-18573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Number of applications on ITunes; 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1" indent="-18573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Number of Museum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applications 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5738" lvl="1" indent="-185738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Number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External applications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6219987" y="962527"/>
            <a:ext cx="0" cy="5531561"/>
          </a:xfrm>
          <a:prstGeom prst="line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Segnaposto piè di pagina 18"/>
          <p:cNvSpPr txBox="1">
            <a:spLocks/>
          </p:cNvSpPr>
          <p:nvPr/>
        </p:nvSpPr>
        <p:spPr>
          <a:xfrm>
            <a:off x="601664" y="6720109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  <p:sp>
        <p:nvSpPr>
          <p:cNvPr id="8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64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6211" y="1222018"/>
            <a:ext cx="8917869" cy="505182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La raccolta dati: Analisi manuale siti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0FB08B97-805A-4955-B810-5C93BC111B72}" type="slidenum">
              <a:rPr lang="it-IT" smtClean="0">
                <a:solidFill>
                  <a:srgbClr val="FFFFFF"/>
                </a:solidFill>
                <a:cs typeface="Arial"/>
              </a:rPr>
              <a:pPr>
                <a:defRPr/>
              </a:pPr>
              <a:t>15</a:t>
            </a:fld>
            <a:endParaRPr lang="it-IT" dirty="0">
              <a:solidFill>
                <a:srgbClr val="FFFFFF"/>
              </a:solidFill>
              <a:cs typeface="Arial"/>
            </a:endParaRPr>
          </a:p>
        </p:txBody>
      </p:sp>
      <p:graphicFrame>
        <p:nvGraphicFramePr>
          <p:cNvPr id="16" name="Gra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8818499"/>
              </p:ext>
            </p:extLst>
          </p:nvPr>
        </p:nvGraphicFramePr>
        <p:xfrm>
          <a:off x="961228" y="4535485"/>
          <a:ext cx="10041467" cy="1816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ttangolo 3"/>
          <p:cNvSpPr/>
          <p:nvPr/>
        </p:nvSpPr>
        <p:spPr>
          <a:xfrm>
            <a:off x="961228" y="2159149"/>
            <a:ext cx="10231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64C"/>
                </a:solidFill>
                <a:latin typeface="+mn-lt"/>
              </a:rPr>
              <a:t>72 su 203 musei analizzati hanno il servizio di </a:t>
            </a:r>
            <a:r>
              <a:rPr lang="it-IT" dirty="0" err="1" smtClean="0">
                <a:solidFill>
                  <a:srgbClr val="00264C"/>
                </a:solidFill>
                <a:latin typeface="+mn-lt"/>
              </a:rPr>
              <a:t>ticketing</a:t>
            </a:r>
            <a:r>
              <a:rPr lang="it-IT" dirty="0" smtClean="0">
                <a:solidFill>
                  <a:srgbClr val="00264C"/>
                </a:solidFill>
                <a:latin typeface="+mn-lt"/>
              </a:rPr>
              <a:t> online </a:t>
            </a:r>
            <a:r>
              <a:rPr lang="it-IT" b="1" dirty="0" smtClean="0">
                <a:solidFill>
                  <a:srgbClr val="F27900"/>
                </a:solidFill>
                <a:latin typeface="+mn-lt"/>
              </a:rPr>
              <a:t>(35%)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00264C"/>
                </a:solidFill>
                <a:latin typeface="+mn-lt"/>
              </a:rPr>
              <a:t>Il 70% denomina ‘</a:t>
            </a:r>
            <a:r>
              <a:rPr lang="it-IT" sz="1600" dirty="0" smtClean="0">
                <a:solidFill>
                  <a:srgbClr val="F27900"/>
                </a:solidFill>
                <a:latin typeface="+mn-lt"/>
              </a:rPr>
              <a:t>Acquisto biglietti</a:t>
            </a:r>
            <a:r>
              <a:rPr lang="it-IT" sz="1600" dirty="0" smtClean="0">
                <a:solidFill>
                  <a:srgbClr val="00264C"/>
                </a:solidFill>
                <a:latin typeface="+mn-lt"/>
              </a:rPr>
              <a:t>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00264C"/>
                </a:solidFill>
                <a:latin typeface="+mn-lt"/>
              </a:rPr>
              <a:t>Il </a:t>
            </a:r>
            <a:r>
              <a:rPr lang="it-IT" sz="1600" dirty="0">
                <a:solidFill>
                  <a:srgbClr val="00264C"/>
                </a:solidFill>
                <a:latin typeface="+mn-lt"/>
              </a:rPr>
              <a:t>restante </a:t>
            </a:r>
            <a:r>
              <a:rPr lang="it-IT" sz="1600" dirty="0" smtClean="0">
                <a:solidFill>
                  <a:srgbClr val="00264C"/>
                </a:solidFill>
                <a:latin typeface="+mn-lt"/>
              </a:rPr>
              <a:t>denomina </a:t>
            </a:r>
            <a:r>
              <a:rPr lang="it-IT" sz="1600" dirty="0" smtClean="0">
                <a:solidFill>
                  <a:srgbClr val="F27900"/>
                </a:solidFill>
                <a:latin typeface="+mn-lt"/>
              </a:rPr>
              <a:t>‘Prenotazione</a:t>
            </a:r>
            <a:r>
              <a:rPr lang="it-IT" sz="1600" dirty="0">
                <a:solidFill>
                  <a:srgbClr val="00264C"/>
                </a:solidFill>
                <a:latin typeface="+mn-lt"/>
              </a:rPr>
              <a:t>’ anche se, di fatto, è un acquisto online (o prevendita)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264C"/>
                </a:solidFill>
                <a:latin typeface="+mn-lt"/>
              </a:rPr>
              <a:t>Di questi, il </a:t>
            </a:r>
            <a:r>
              <a:rPr lang="it-IT" b="1" dirty="0">
                <a:solidFill>
                  <a:srgbClr val="F27900"/>
                </a:solidFill>
                <a:latin typeface="+mn-lt"/>
              </a:rPr>
              <a:t>57% ha un costo aggiuntivo </a:t>
            </a:r>
            <a:r>
              <a:rPr lang="it-IT" dirty="0">
                <a:solidFill>
                  <a:srgbClr val="00264C"/>
                </a:solidFill>
                <a:latin typeface="+mn-lt"/>
              </a:rPr>
              <a:t>di prevendita/vendita </a:t>
            </a:r>
            <a:r>
              <a:rPr lang="it-IT" dirty="0" smtClean="0">
                <a:solidFill>
                  <a:srgbClr val="00264C"/>
                </a:solidFill>
                <a:latin typeface="+mn-lt"/>
              </a:rPr>
              <a:t>biglietti</a:t>
            </a:r>
          </a:p>
          <a:p>
            <a:endParaRPr lang="it-IT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rgbClr val="F27900"/>
                </a:solidFill>
                <a:latin typeface="+mn-lt"/>
              </a:rPr>
              <a:t>Solo </a:t>
            </a:r>
            <a:r>
              <a:rPr lang="it-IT" b="1" dirty="0">
                <a:solidFill>
                  <a:srgbClr val="F27900"/>
                </a:solidFill>
                <a:latin typeface="+mn-lt"/>
              </a:rPr>
              <a:t>il 32% </a:t>
            </a:r>
            <a:r>
              <a:rPr lang="it-IT" dirty="0">
                <a:solidFill>
                  <a:srgbClr val="00264C"/>
                </a:solidFill>
                <a:latin typeface="+mn-lt"/>
              </a:rPr>
              <a:t>però permette di acquistare online e stampare direttamente i </a:t>
            </a:r>
            <a:r>
              <a:rPr lang="it-IT" dirty="0" smtClean="0">
                <a:solidFill>
                  <a:srgbClr val="00264C"/>
                </a:solidFill>
                <a:latin typeface="+mn-lt"/>
              </a:rPr>
              <a:t>biglietti</a:t>
            </a:r>
            <a:endParaRPr lang="it-IT" dirty="0">
              <a:solidFill>
                <a:srgbClr val="00264C"/>
              </a:solidFill>
              <a:latin typeface="+mn-lt"/>
            </a:endParaRPr>
          </a:p>
        </p:txBody>
      </p:sp>
      <p:sp>
        <p:nvSpPr>
          <p:cNvPr id="6" name="Segnaposto piè di pagina 18"/>
          <p:cNvSpPr txBox="1">
            <a:spLocks/>
          </p:cNvSpPr>
          <p:nvPr/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  <p:sp>
        <p:nvSpPr>
          <p:cNvPr id="7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8292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89864" y="1053809"/>
            <a:ext cx="10515600" cy="542754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La fruizione online degli istituti culturali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40080" y="2094096"/>
            <a:ext cx="4600136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264C"/>
                </a:solidFill>
                <a:latin typeface="+mj-lt"/>
              </a:rPr>
              <a:t>121 su 203 musei analizzati hanno una collezione online(60%)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44767" y="2880940"/>
            <a:ext cx="460013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264C"/>
                </a:solidFill>
                <a:latin typeface="+mj-lt"/>
              </a:rPr>
              <a:t>34 su 203 musei analizzati hanno la navigazione 3d </a:t>
            </a:r>
            <a:r>
              <a:rPr lang="it-IT" sz="1400" dirty="0" smtClean="0">
                <a:solidFill>
                  <a:srgbClr val="00264C"/>
                </a:solidFill>
                <a:latin typeface="+mj-lt"/>
              </a:rPr>
              <a:t>online (</a:t>
            </a:r>
            <a:r>
              <a:rPr lang="it-IT" sz="1400" dirty="0">
                <a:solidFill>
                  <a:srgbClr val="00264C"/>
                </a:solidFill>
                <a:latin typeface="+mj-lt"/>
              </a:rPr>
              <a:t>17%)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40080" y="3766132"/>
            <a:ext cx="460013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264C"/>
                </a:solidFill>
                <a:latin typeface="+mj-lt"/>
              </a:rPr>
              <a:t>23 su 203 musei analizzati hanno collezione online + 3d </a:t>
            </a:r>
            <a:r>
              <a:rPr lang="it-IT" sz="1400" dirty="0" err="1">
                <a:solidFill>
                  <a:srgbClr val="00264C"/>
                </a:solidFill>
                <a:latin typeface="+mj-lt"/>
              </a:rPr>
              <a:t>navigation</a:t>
            </a:r>
            <a:r>
              <a:rPr lang="it-IT" sz="1400" dirty="0">
                <a:solidFill>
                  <a:srgbClr val="00264C"/>
                </a:solidFill>
                <a:latin typeface="+mj-lt"/>
              </a:rPr>
              <a:t> sul website (11%)</a:t>
            </a:r>
          </a:p>
        </p:txBody>
      </p:sp>
      <p:sp>
        <p:nvSpPr>
          <p:cNvPr id="6" name="Rettangolo 5"/>
          <p:cNvSpPr/>
          <p:nvPr/>
        </p:nvSpPr>
        <p:spPr>
          <a:xfrm>
            <a:off x="354038" y="5264496"/>
            <a:ext cx="5172219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00264C"/>
                </a:solidFill>
                <a:latin typeface="+mj-lt"/>
              </a:rPr>
              <a:t>Musei con ulteriori implementazioni </a:t>
            </a:r>
            <a:r>
              <a:rPr lang="it-IT" sz="1400" dirty="0">
                <a:solidFill>
                  <a:srgbClr val="00264C"/>
                </a:solidFill>
                <a:latin typeface="+mj-lt"/>
              </a:rPr>
              <a:t>tecnologiche fruibili online</a:t>
            </a: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409651"/>
              </p:ext>
            </p:extLst>
          </p:nvPr>
        </p:nvGraphicFramePr>
        <p:xfrm>
          <a:off x="5754859" y="1702097"/>
          <a:ext cx="6244636" cy="4827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0925">
                  <a:extLst>
                    <a:ext uri="{9D8B030D-6E8A-4147-A177-3AD203B41FA5}">
                      <a16:colId xmlns="" xmlns:a16="http://schemas.microsoft.com/office/drawing/2014/main" val="594614845"/>
                    </a:ext>
                  </a:extLst>
                </a:gridCol>
                <a:gridCol w="2223711">
                  <a:extLst>
                    <a:ext uri="{9D8B030D-6E8A-4147-A177-3AD203B41FA5}">
                      <a16:colId xmlns="" xmlns:a16="http://schemas.microsoft.com/office/drawing/2014/main" val="2791524997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it-IT" sz="1600" dirty="0"/>
                        <a:t>Museo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Tecnologia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4111884921"/>
                  </a:ext>
                </a:extLst>
              </a:tr>
              <a:tr h="30754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Acquario di G</a:t>
                      </a:r>
                      <a:r>
                        <a:rPr lang="it-IT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enova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Shop online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675697271"/>
                  </a:ext>
                </a:extLst>
              </a:tr>
              <a:tr h="30754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MAXXI</a:t>
                      </a:r>
                      <a:r>
                        <a:rPr lang="it-IT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Roma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893645563"/>
                  </a:ext>
                </a:extLst>
              </a:tr>
              <a:tr h="30754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Musei Capitolini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Shop online &amp;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667206456"/>
                  </a:ext>
                </a:extLst>
              </a:tr>
              <a:tr h="30754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Musei vaticani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Shop online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97830656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Archeologico Nazionale di Napoli;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657291098"/>
                  </a:ext>
                </a:extLst>
              </a:tr>
              <a:tr h="30754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Correr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Shop online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53926687"/>
                  </a:ext>
                </a:extLst>
              </a:tr>
              <a:tr h="30754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dei fori imperiali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Shop online &amp;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35650615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nazionale del cinema di Torino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4415173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Palazzo Ducale di Venezia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Shop online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85792819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Reggia de</a:t>
                      </a:r>
                      <a:r>
                        <a:rPr lang="it-IT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 Venaria Reale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Shop online &amp;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287030292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Galleria Estense di</a:t>
                      </a:r>
                      <a:r>
                        <a:rPr lang="it-IT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Modena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485416582"/>
                  </a:ext>
                </a:extLst>
              </a:tr>
              <a:tr h="30754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dell’Ara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Shop online &amp; </a:t>
                      </a: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4318903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Archeologico Regionale Aosta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Gaming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3330248504"/>
                  </a:ext>
                </a:extLst>
              </a:tr>
            </a:tbl>
          </a:graphicData>
        </a:graphic>
      </p:graphicFrame>
      <p:cxnSp>
        <p:nvCxnSpPr>
          <p:cNvPr id="13" name="Connettore 2 12"/>
          <p:cNvCxnSpPr/>
          <p:nvPr/>
        </p:nvCxnSpPr>
        <p:spPr>
          <a:xfrm flipH="1" flipV="1">
            <a:off x="301279" y="1831672"/>
            <a:ext cx="22279" cy="29638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itolo 1"/>
          <p:cNvSpPr txBox="1">
            <a:spLocks/>
          </p:cNvSpPr>
          <p:nvPr/>
        </p:nvSpPr>
        <p:spPr bwMode="auto">
          <a:xfrm>
            <a:off x="3132668" y="89904"/>
            <a:ext cx="8917869" cy="786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44450" rIns="0" bIns="4445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1500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15000"/>
              </a:spcAft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15000"/>
              </a:spcAft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15000"/>
              </a:spcAft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15000"/>
              </a:spcAft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15000"/>
              </a:spcAft>
              <a:defRPr sz="2400" b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15000"/>
              </a:spcAft>
              <a:defRPr sz="2400" b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15000"/>
              </a:spcAft>
              <a:defRPr sz="2400" b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15000"/>
              </a:spcAft>
              <a:defRPr sz="2400" b="1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Arial" charset="0"/>
              </a:defRPr>
            </a:lvl9pPr>
          </a:lstStyle>
          <a:p>
            <a:r>
              <a:rPr lang="it-IT" kern="0" smtClean="0"/>
              <a:t>La raccolta dati: Analisi manuale siti</a:t>
            </a:r>
            <a:endParaRPr lang="it-IT" kern="0" dirty="0"/>
          </a:p>
        </p:txBody>
      </p:sp>
      <p:sp>
        <p:nvSpPr>
          <p:cNvPr id="2" name="Freccia angolare in su 1"/>
          <p:cNvSpPr/>
          <p:nvPr/>
        </p:nvSpPr>
        <p:spPr>
          <a:xfrm rot="5400000">
            <a:off x="3932413" y="4950953"/>
            <a:ext cx="454534" cy="2733152"/>
          </a:xfrm>
          <a:prstGeom prst="bentUp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sz="9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12" name="Segnaposto piè di pagina 18"/>
          <p:cNvSpPr txBox="1">
            <a:spLocks/>
          </p:cNvSpPr>
          <p:nvPr/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  <p:sp>
        <p:nvSpPr>
          <p:cNvPr id="1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/>
          <a:lstStyle/>
          <a:p>
            <a:fld id="{41F0553F-AB58-BB40-B1E5-B3CC067F59CC}" type="slidenum">
              <a:rPr lang="it-IT" smtClean="0"/>
              <a:pPr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3946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9125" y="1018818"/>
            <a:ext cx="8917869" cy="534211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La raccolta dati: </a:t>
            </a:r>
            <a:r>
              <a:rPr lang="it-IT" sz="2800" b="1" dirty="0" err="1">
                <a:solidFill>
                  <a:srgbClr val="DA304A"/>
                </a:solidFill>
              </a:rPr>
              <a:t>crowdsourcing</a:t>
            </a:r>
            <a:endParaRPr lang="it-IT" sz="2800" b="1" dirty="0">
              <a:solidFill>
                <a:srgbClr val="DA304A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B08B97-805A-4955-B810-5C93BC111B72}" type="slidenum">
              <a:rPr lang="it-IT" smtClean="0"/>
              <a:pPr>
                <a:defRPr/>
              </a:pPr>
              <a:t>17</a:t>
            </a:fld>
            <a:endParaRPr lang="it-IT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6081" y="2090056"/>
            <a:ext cx="11664456" cy="4508863"/>
          </a:xfrm>
          <a:prstGeom prst="rect">
            <a:avLst/>
          </a:prstGeom>
        </p:spPr>
        <p:txBody>
          <a:bodyPr>
            <a:normAutofit/>
          </a:bodyPr>
          <a:lstStyle>
            <a:lvl1pPr marL="381000" indent="-3810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4"/>
              </a:buClr>
              <a:buSzPct val="90000"/>
              <a:buFont typeface="Wingdings" pitchFamily="2" charset="2"/>
              <a:buChar char="q"/>
              <a:defRPr sz="2800" b="1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811213" indent="-239713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400">
                <a:solidFill>
                  <a:schemeClr val="accent4"/>
                </a:solidFill>
                <a:latin typeface="+mn-lt"/>
                <a:cs typeface="+mn-cs"/>
              </a:defRPr>
            </a:lvl2pPr>
            <a:lvl3pPr marL="1114425" indent="-180975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accent4"/>
                </a:solidFill>
                <a:latin typeface="+mn-lt"/>
                <a:cs typeface="+mn-cs"/>
              </a:defRPr>
            </a:lvl3pPr>
            <a:lvl4pPr marL="1447800" indent="-142875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393FF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1800225" indent="-161925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257425" indent="-161925" algn="l" rtl="0"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6pPr>
            <a:lvl7pPr marL="2714625" indent="-161925" algn="l" rtl="0"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7pPr>
            <a:lvl8pPr marL="3171825" indent="-161925" algn="l" rtl="0"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8pPr>
            <a:lvl9pPr marL="3629025" indent="-161925" algn="l" rtl="0"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it-IT" b="0" kern="0" dirty="0" err="1">
                <a:solidFill>
                  <a:srgbClr val="0070C0"/>
                </a:solidFill>
              </a:rPr>
              <a:t>Crowdsourcing</a:t>
            </a:r>
            <a:r>
              <a:rPr lang="it-IT" b="0" kern="0" dirty="0">
                <a:solidFill>
                  <a:srgbClr val="0070C0"/>
                </a:solidFill>
              </a:rPr>
              <a:t>: sviluppo collettivo di un progetto da parte di numerose persone esterne all'entità che ha ideato il progetto stesso, ad esempio:</a:t>
            </a:r>
          </a:p>
          <a:p>
            <a:pPr lvl="1"/>
            <a:r>
              <a:rPr lang="it-IT" kern="0" dirty="0" err="1">
                <a:solidFill>
                  <a:srgbClr val="0070C0"/>
                </a:solidFill>
              </a:rPr>
              <a:t>Mechanical</a:t>
            </a:r>
            <a:r>
              <a:rPr lang="it-IT" kern="0" dirty="0">
                <a:solidFill>
                  <a:srgbClr val="0070C0"/>
                </a:solidFill>
              </a:rPr>
              <a:t> </a:t>
            </a:r>
            <a:r>
              <a:rPr lang="it-IT" kern="0" dirty="0" err="1">
                <a:solidFill>
                  <a:srgbClr val="0070C0"/>
                </a:solidFill>
              </a:rPr>
              <a:t>Turk</a:t>
            </a:r>
            <a:endParaRPr lang="it-IT" kern="0" dirty="0">
              <a:solidFill>
                <a:srgbClr val="0070C0"/>
              </a:solidFill>
            </a:endParaRPr>
          </a:p>
          <a:p>
            <a:pPr lvl="1"/>
            <a:r>
              <a:rPr lang="it-IT" kern="0" dirty="0">
                <a:solidFill>
                  <a:srgbClr val="0070C0"/>
                </a:solidFill>
              </a:rPr>
              <a:t>Wikipedia et al.</a:t>
            </a:r>
          </a:p>
          <a:p>
            <a:pPr lvl="1"/>
            <a:r>
              <a:rPr lang="it-IT" kern="0" dirty="0">
                <a:solidFill>
                  <a:srgbClr val="0070C0"/>
                </a:solidFill>
              </a:rPr>
              <a:t>Open Street </a:t>
            </a:r>
            <a:r>
              <a:rPr lang="it-IT" kern="0" dirty="0" err="1">
                <a:solidFill>
                  <a:srgbClr val="0070C0"/>
                </a:solidFill>
              </a:rPr>
              <a:t>Map</a:t>
            </a:r>
            <a:r>
              <a:rPr lang="it-IT" kern="0" dirty="0">
                <a:solidFill>
                  <a:srgbClr val="0070C0"/>
                </a:solidFill>
              </a:rPr>
              <a:t> (</a:t>
            </a:r>
            <a:r>
              <a:rPr lang="it-IT" kern="0" dirty="0" err="1">
                <a:solidFill>
                  <a:srgbClr val="0070C0"/>
                </a:solidFill>
              </a:rPr>
              <a:t>Wikimedia</a:t>
            </a:r>
            <a:r>
              <a:rPr lang="it-IT" kern="0" dirty="0">
                <a:solidFill>
                  <a:srgbClr val="0070C0"/>
                </a:solidFill>
              </a:rPr>
              <a:t> Italia</a:t>
            </a:r>
            <a:r>
              <a:rPr lang="it-IT" kern="0" dirty="0" smtClean="0">
                <a:solidFill>
                  <a:srgbClr val="0070C0"/>
                </a:solidFill>
              </a:rPr>
              <a:t>)</a:t>
            </a:r>
            <a:endParaRPr lang="it-IT" kern="0" dirty="0">
              <a:solidFill>
                <a:srgbClr val="0070C0"/>
              </a:solidFill>
            </a:endParaRPr>
          </a:p>
        </p:txBody>
      </p:sp>
      <p:sp>
        <p:nvSpPr>
          <p:cNvPr id="5" name="Segnaposto piè di pagina 18"/>
          <p:cNvSpPr txBox="1">
            <a:spLocks/>
          </p:cNvSpPr>
          <p:nvPr/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  <p:sp>
        <p:nvSpPr>
          <p:cNvPr id="6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308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contenuto 2"/>
          <p:cNvSpPr>
            <a:spLocks noGrp="1"/>
          </p:cNvSpPr>
          <p:nvPr>
            <p:ph idx="1"/>
          </p:nvPr>
        </p:nvSpPr>
        <p:spPr>
          <a:xfrm>
            <a:off x="559949" y="2220686"/>
            <a:ext cx="10972800" cy="4050131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it-IT" altLang="en-US" sz="2400" b="0" dirty="0" err="1" smtClean="0">
                <a:solidFill>
                  <a:srgbClr val="0070C0"/>
                </a:solidFill>
              </a:rPr>
              <a:t>OpenStreetMap</a:t>
            </a:r>
            <a:r>
              <a:rPr lang="it-IT" altLang="en-US" sz="2400" b="0" dirty="0" smtClean="0">
                <a:solidFill>
                  <a:srgbClr val="0070C0"/>
                </a:solidFill>
              </a:rPr>
              <a:t> </a:t>
            </a:r>
            <a:r>
              <a:rPr lang="it-IT" altLang="en-US" sz="2400" b="0" dirty="0">
                <a:solidFill>
                  <a:srgbClr val="0070C0"/>
                </a:solidFill>
              </a:rPr>
              <a:t>è la mappa libera del mondo </a:t>
            </a:r>
            <a:endParaRPr lang="it-IT" altLang="en-US" sz="2400" b="0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ts val="1200"/>
              </a:spcBef>
            </a:pPr>
            <a:r>
              <a:rPr lang="it-IT" altLang="en-US" sz="2400" b="0" dirty="0" err="1">
                <a:solidFill>
                  <a:srgbClr val="0070C0"/>
                </a:solidFill>
              </a:rPr>
              <a:t>Wikimedia</a:t>
            </a:r>
            <a:r>
              <a:rPr lang="it-IT" altLang="en-US" sz="2400" b="0" dirty="0">
                <a:solidFill>
                  <a:srgbClr val="0070C0"/>
                </a:solidFill>
              </a:rPr>
              <a:t> Italia è capitolo locale di </a:t>
            </a:r>
            <a:r>
              <a:rPr lang="it-IT" altLang="en-US" sz="2400" b="0" dirty="0" err="1">
                <a:solidFill>
                  <a:srgbClr val="0070C0"/>
                </a:solidFill>
              </a:rPr>
              <a:t>OpenStreetMap</a:t>
            </a:r>
            <a:r>
              <a:rPr lang="it-IT" altLang="en-US" sz="2400" b="0" dirty="0">
                <a:solidFill>
                  <a:srgbClr val="0070C0"/>
                </a:solidFill>
              </a:rPr>
              <a:t> </a:t>
            </a:r>
            <a:r>
              <a:rPr lang="it-IT" altLang="en-US" sz="2400" b="0" dirty="0" smtClean="0">
                <a:solidFill>
                  <a:srgbClr val="0070C0"/>
                </a:solidFill>
              </a:rPr>
              <a:t>Foundation</a:t>
            </a:r>
            <a:endParaRPr lang="it-IT" altLang="en-US" sz="2400" b="0" dirty="0">
              <a:solidFill>
                <a:srgbClr val="0070C0"/>
              </a:solidFill>
            </a:endParaRPr>
          </a:p>
          <a:p>
            <a:pPr eaLnBrk="1" hangingPunct="1">
              <a:spcBef>
                <a:spcPts val="1200"/>
              </a:spcBef>
            </a:pPr>
            <a:r>
              <a:rPr lang="it-IT" altLang="en-US" sz="2400" b="0" dirty="0">
                <a:solidFill>
                  <a:srgbClr val="0070C0"/>
                </a:solidFill>
              </a:rPr>
              <a:t>Nato nel 2004 questo progetto è cresciuto fino a raggiungere oltre 2,5 Milioni di contributori </a:t>
            </a:r>
          </a:p>
          <a:p>
            <a:pPr eaLnBrk="1" hangingPunct="1">
              <a:spcBef>
                <a:spcPts val="1200"/>
              </a:spcBef>
            </a:pPr>
            <a:r>
              <a:rPr lang="it-IT" altLang="en-US" sz="2400" b="0" dirty="0">
                <a:solidFill>
                  <a:srgbClr val="0070C0"/>
                </a:solidFill>
              </a:rPr>
              <a:t>Ci sono strade, case, semafori, … tutto ciò che vedete intorno a voi. </a:t>
            </a:r>
            <a:endParaRPr lang="it-IT" altLang="en-US" sz="2400" b="0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ts val="1200"/>
              </a:spcBef>
            </a:pPr>
            <a:r>
              <a:rPr lang="it-IT" altLang="en-US" sz="2400" b="0" dirty="0" smtClean="0">
                <a:solidFill>
                  <a:srgbClr val="0070C0"/>
                </a:solidFill>
              </a:rPr>
              <a:t>Può </a:t>
            </a:r>
            <a:r>
              <a:rPr lang="it-IT" altLang="en-US" sz="2400" b="0" dirty="0">
                <a:solidFill>
                  <a:srgbClr val="0070C0"/>
                </a:solidFill>
              </a:rPr>
              <a:t>essere considerato il database mondiale più completo e aggiornato</a:t>
            </a:r>
          </a:p>
        </p:txBody>
      </p:sp>
      <p:sp>
        <p:nvSpPr>
          <p:cNvPr id="4099" name="Titolo 3"/>
          <p:cNvSpPr>
            <a:spLocks noGrp="1"/>
          </p:cNvSpPr>
          <p:nvPr>
            <p:ph type="title"/>
          </p:nvPr>
        </p:nvSpPr>
        <p:spPr>
          <a:xfrm>
            <a:off x="559949" y="1076876"/>
            <a:ext cx="8917869" cy="786662"/>
          </a:xfrm>
        </p:spPr>
        <p:txBody>
          <a:bodyPr anchor="b">
            <a:normAutofit fontScale="90000"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La raccolta dati: </a:t>
            </a:r>
            <a:r>
              <a:rPr lang="it-IT" sz="2800" b="1" dirty="0" err="1">
                <a:solidFill>
                  <a:srgbClr val="DA304A"/>
                </a:solidFill>
              </a:rPr>
              <a:t>crowdsourcing</a:t>
            </a:r>
            <a:r>
              <a:rPr lang="it-IT" altLang="en-US" sz="2800" b="1" dirty="0">
                <a:solidFill>
                  <a:srgbClr val="DA304A"/>
                </a:solidFill>
              </a:rPr>
              <a:t/>
            </a:r>
            <a:br>
              <a:rPr lang="it-IT" altLang="en-US" sz="2800" b="1" dirty="0">
                <a:solidFill>
                  <a:srgbClr val="DA304A"/>
                </a:solidFill>
              </a:rPr>
            </a:br>
            <a:r>
              <a:rPr lang="it-IT" altLang="en-US" sz="2800" b="1" dirty="0" err="1">
                <a:solidFill>
                  <a:srgbClr val="DA304A"/>
                </a:solidFill>
              </a:rPr>
              <a:t>OpenStreetMap</a:t>
            </a:r>
            <a:r>
              <a:rPr lang="it-IT" altLang="en-US" sz="2800" b="1" dirty="0">
                <a:solidFill>
                  <a:srgbClr val="DA304A"/>
                </a:solidFill>
              </a:rPr>
              <a:t> (OSM) - </a:t>
            </a:r>
            <a:r>
              <a:rPr lang="it-IT" altLang="en-US" sz="2800" b="1" dirty="0" err="1">
                <a:solidFill>
                  <a:srgbClr val="DA304A"/>
                </a:solidFill>
              </a:rPr>
              <a:t>Wikimedia</a:t>
            </a:r>
            <a:endParaRPr lang="en-US" altLang="en-US" sz="2800" b="1" dirty="0">
              <a:solidFill>
                <a:srgbClr val="DA304A"/>
              </a:solidFill>
            </a:endParaRPr>
          </a:p>
        </p:txBody>
      </p:sp>
      <p:pic>
        <p:nvPicPr>
          <p:cNvPr id="410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249" y="4682039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ttangolo 4"/>
          <p:cNvSpPr>
            <a:spLocks noChangeArrowheads="1"/>
          </p:cNvSpPr>
          <p:nvPr/>
        </p:nvSpPr>
        <p:spPr bwMode="auto">
          <a:xfrm>
            <a:off x="1153587" y="5854109"/>
            <a:ext cx="26263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https://openstreetmap.it/</a:t>
            </a:r>
          </a:p>
        </p:txBody>
      </p:sp>
      <p:sp>
        <p:nvSpPr>
          <p:cNvPr id="4102" name="Rettangolo 5"/>
          <p:cNvSpPr>
            <a:spLocks noChangeArrowheads="1"/>
          </p:cNvSpPr>
          <p:nvPr/>
        </p:nvSpPr>
        <p:spPr bwMode="auto">
          <a:xfrm>
            <a:off x="4972054" y="5854109"/>
            <a:ext cx="3356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https://www.openstreetmap.org/</a:t>
            </a:r>
          </a:p>
        </p:txBody>
      </p:sp>
      <p:sp>
        <p:nvSpPr>
          <p:cNvPr id="7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Michela </a:t>
            </a:r>
            <a:r>
              <a:rPr lang="it-IT" dirty="0"/>
              <a:t>Arnaboldi  | Dipartimento di ingegneria Gestionale  </a:t>
            </a:r>
            <a:r>
              <a:rPr lang="it-IT" dirty="0" smtClean="0"/>
              <a:t>| Politecnico </a:t>
            </a:r>
            <a:r>
              <a:rPr lang="it-IT" dirty="0"/>
              <a:t>di Milano</a:t>
            </a:r>
          </a:p>
          <a:p>
            <a:endParaRPr lang="it-IT" dirty="0"/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/>
          <a:lstStyle/>
          <a:p>
            <a:fld id="{41F0553F-AB58-BB40-B1E5-B3CC067F59CC}" type="slidenum">
              <a:rPr lang="it-IT" smtClean="0"/>
              <a:pPr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472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>
          <a:xfrm>
            <a:off x="468645" y="1042136"/>
            <a:ext cx="8917869" cy="525407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La raccolta dati: </a:t>
            </a:r>
            <a:r>
              <a:rPr lang="it-IT" sz="2800" b="1" dirty="0" err="1">
                <a:solidFill>
                  <a:srgbClr val="DA304A"/>
                </a:solidFill>
              </a:rPr>
              <a:t>crowdsourcing</a:t>
            </a:r>
            <a:r>
              <a:rPr lang="it-IT" sz="2800" b="1" dirty="0">
                <a:solidFill>
                  <a:srgbClr val="DA304A"/>
                </a:solidFill>
              </a:rPr>
              <a:t> (OSM). Qualità</a:t>
            </a:r>
            <a:endParaRPr lang="en-US" sz="2800" b="1" dirty="0">
              <a:solidFill>
                <a:srgbClr val="DA304A"/>
              </a:solidFill>
            </a:endParaRPr>
          </a:p>
        </p:txBody>
      </p:sp>
      <p:sp>
        <p:nvSpPr>
          <p:cNvPr id="6147" name="Segnaposto contenuto 2"/>
          <p:cNvSpPr>
            <a:spLocks noGrp="1"/>
          </p:cNvSpPr>
          <p:nvPr>
            <p:ph idx="1"/>
          </p:nvPr>
        </p:nvSpPr>
        <p:spPr>
          <a:xfrm>
            <a:off x="469911" y="1857826"/>
            <a:ext cx="11214100" cy="4437335"/>
          </a:xfrm>
        </p:spPr>
        <p:txBody>
          <a:bodyPr/>
          <a:lstStyle/>
          <a:p>
            <a:r>
              <a:rPr lang="it-IT" sz="2000" dirty="0" smtClean="0">
                <a:solidFill>
                  <a:srgbClr val="0070C0"/>
                </a:solidFill>
              </a:rPr>
              <a:t>Milano, edifici, confronto con DB topografico a scala 1:2000 </a:t>
            </a:r>
            <a:endParaRPr lang="en-US" sz="2000" dirty="0" smtClean="0">
              <a:solidFill>
                <a:srgbClr val="0070C0"/>
              </a:solidFill>
            </a:endParaRPr>
          </a:p>
        </p:txBody>
      </p:sp>
      <p:pic>
        <p:nvPicPr>
          <p:cNvPr id="6148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2828925"/>
            <a:ext cx="6434667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CasellaDiTesto 9"/>
          <p:cNvSpPr txBox="1">
            <a:spLocks noChangeArrowheads="1"/>
          </p:cNvSpPr>
          <p:nvPr/>
        </p:nvSpPr>
        <p:spPr bwMode="auto">
          <a:xfrm>
            <a:off x="127000" y="6223003"/>
            <a:ext cx="4521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/>
              <a:t>Completezza: percentuale area OSM/area DBT</a:t>
            </a:r>
          </a:p>
          <a:p>
            <a:r>
              <a:rPr lang="it-IT"/>
              <a:t>Dove &gt; 100 % perché OSM è più aggiornato</a:t>
            </a:r>
            <a:endParaRPr lang="en-US"/>
          </a:p>
        </p:txBody>
      </p:sp>
      <p:pic>
        <p:nvPicPr>
          <p:cNvPr id="6150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184" y="2233616"/>
            <a:ext cx="2876549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4" y="3030541"/>
            <a:ext cx="291676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CasellaDiTesto 12"/>
          <p:cNvSpPr txBox="1">
            <a:spLocks noChangeArrowheads="1"/>
          </p:cNvSpPr>
          <p:nvPr/>
        </p:nvSpPr>
        <p:spPr bwMode="auto">
          <a:xfrm>
            <a:off x="6716187" y="5392741"/>
            <a:ext cx="54567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dirty="0"/>
              <a:t>Accuratezza media misurata su punti omologhi (&gt; 50000 punti) = 79 cm, dopo </a:t>
            </a:r>
            <a:r>
              <a:rPr lang="it-IT" dirty="0" err="1"/>
              <a:t>warping</a:t>
            </a:r>
            <a:r>
              <a:rPr lang="it-IT" dirty="0"/>
              <a:t> = 49 cm</a:t>
            </a:r>
          </a:p>
        </p:txBody>
      </p:sp>
      <p:sp>
        <p:nvSpPr>
          <p:cNvPr id="9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/>
          <a:lstStyle/>
          <a:p>
            <a:fld id="{41F0553F-AB58-BB40-B1E5-B3CC067F59CC}" type="slidenum">
              <a:rPr lang="it-IT" smtClean="0"/>
              <a:pPr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035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609600" y="1047847"/>
            <a:ext cx="8917869" cy="786662"/>
          </a:xfrm>
        </p:spPr>
        <p:txBody>
          <a:bodyPr>
            <a:normAutofit/>
          </a:bodyPr>
          <a:lstStyle/>
          <a:p>
            <a:r>
              <a:rPr lang="it-IT" sz="2800" b="1" dirty="0" smtClean="0">
                <a:solidFill>
                  <a:srgbClr val="DA304A"/>
                </a:solidFill>
              </a:rPr>
              <a:t>L’osservatorio: chi siamo</a:t>
            </a:r>
            <a:endParaRPr lang="it-IT" sz="2800" b="1" dirty="0">
              <a:solidFill>
                <a:srgbClr val="DA304A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609600" y="1612473"/>
            <a:ext cx="11016344" cy="298982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endParaRPr lang="it-IT" sz="2000" b="0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it-IT" sz="2000" b="0" dirty="0"/>
              <a:t>L’osservatorio </a:t>
            </a:r>
            <a:r>
              <a:rPr lang="it-IT" sz="2000" b="0" dirty="0" smtClean="0"/>
              <a:t>sull’Innovazione Digitale nei Beni e Attività culturali è formato da</a:t>
            </a:r>
            <a:endParaRPr lang="it-IT" sz="2000" b="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it-IT" sz="1800" dirty="0"/>
              <a:t>Docenti e ricercatori di </a:t>
            </a:r>
            <a:r>
              <a:rPr lang="it-IT" sz="1800" dirty="0" smtClean="0"/>
              <a:t>Ingegneria </a:t>
            </a:r>
            <a:r>
              <a:rPr lang="it-IT" sz="1800" dirty="0"/>
              <a:t>Gestionale, Architettura, Design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it-IT" sz="1800" dirty="0" err="1"/>
              <a:t>Advisory</a:t>
            </a:r>
            <a:r>
              <a:rPr lang="it-IT" sz="1800" dirty="0"/>
              <a:t> Board </a:t>
            </a:r>
          </a:p>
          <a:p>
            <a:pPr marL="9017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 smtClean="0"/>
              <a:t>Serena </a:t>
            </a:r>
            <a:r>
              <a:rPr lang="it-IT" sz="1400" dirty="0"/>
              <a:t>Bertolucci, </a:t>
            </a:r>
            <a:r>
              <a:rPr lang="it-IT" sz="1400" u="sng" dirty="0"/>
              <a:t>Palazzo Reale di Genova</a:t>
            </a:r>
            <a:r>
              <a:rPr lang="it-IT" sz="1400" dirty="0"/>
              <a:t>; Donatella Brunazzi, </a:t>
            </a:r>
            <a:r>
              <a:rPr lang="it-IT" sz="1400" u="sng" dirty="0"/>
              <a:t>Museo Teatrale alla Scala</a:t>
            </a:r>
            <a:r>
              <a:rPr lang="it-IT" sz="1400" dirty="0"/>
              <a:t>; Luigi Maria Di Corato, </a:t>
            </a:r>
            <a:r>
              <a:rPr lang="it-IT" sz="1400" u="sng" dirty="0"/>
              <a:t>Fondazione Musei Brescia</a:t>
            </a:r>
            <a:r>
              <a:rPr lang="it-IT" sz="1400" dirty="0"/>
              <a:t>; Sergio Escobar, </a:t>
            </a:r>
            <a:r>
              <a:rPr lang="it-IT" sz="1400" u="sng" dirty="0"/>
              <a:t>Piccolo Teatro di Milano</a:t>
            </a:r>
            <a:r>
              <a:rPr lang="it-IT" sz="1400" dirty="0"/>
              <a:t>; Paolo </a:t>
            </a:r>
            <a:r>
              <a:rPr lang="it-IT" sz="1400" dirty="0" err="1"/>
              <a:t>Giulini</a:t>
            </a:r>
            <a:r>
              <a:rPr lang="it-IT" sz="1400" dirty="0"/>
              <a:t>, </a:t>
            </a:r>
            <a:r>
              <a:rPr lang="it-IT" sz="1400" u="sng" dirty="0" err="1"/>
              <a:t>Musement</a:t>
            </a:r>
            <a:r>
              <a:rPr lang="it-IT" sz="1400" dirty="0"/>
              <a:t>; Stefano L'Occaso, </a:t>
            </a:r>
            <a:r>
              <a:rPr lang="it-IT" sz="1400" u="sng" dirty="0"/>
              <a:t>Polo Museale della Lombardia</a:t>
            </a:r>
            <a:r>
              <a:rPr lang="it-IT" sz="1400" dirty="0"/>
              <a:t>; Maria Grazia Mattei, </a:t>
            </a:r>
            <a:r>
              <a:rPr lang="it-IT" sz="1400" u="sng" dirty="0" err="1"/>
              <a:t>Meet</a:t>
            </a:r>
            <a:r>
              <a:rPr lang="it-IT" sz="1400" u="sng" dirty="0"/>
              <a:t> the Media Guru</a:t>
            </a:r>
            <a:r>
              <a:rPr lang="it-IT" sz="1400" dirty="0"/>
              <a:t>; Giangiacomo Rocco di Torrepadula, </a:t>
            </a:r>
            <a:r>
              <a:rPr lang="it-IT" sz="1400" u="sng" dirty="0"/>
              <a:t>Studio legale LCA</a:t>
            </a:r>
            <a:r>
              <a:rPr lang="it-IT" sz="1400" dirty="0"/>
              <a:t>; Chiara Rostagno, </a:t>
            </a:r>
            <a:r>
              <a:rPr lang="it-IT" sz="1400" u="sng" dirty="0"/>
              <a:t>Cenacolo </a:t>
            </a:r>
            <a:r>
              <a:rPr lang="it-IT" sz="1400" u="sng" dirty="0" smtClean="0"/>
              <a:t>Vinciano</a:t>
            </a:r>
            <a:endParaRPr lang="it-IT" sz="1400" dirty="0"/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it-IT" sz="1800" dirty="0"/>
              <a:t>Partner e Sponsor</a:t>
            </a:r>
          </a:p>
          <a:p>
            <a:endParaRPr lang="it-IT" sz="3200" b="0" dirty="0"/>
          </a:p>
        </p:txBody>
      </p:sp>
      <p:pic>
        <p:nvPicPr>
          <p:cNvPr id="2" name="Immagine 1" descr="cid:image001.jpg@01D218E9.F811D3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" y="3965004"/>
            <a:ext cx="1200008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Michela </a:t>
            </a:r>
            <a:r>
              <a:rPr lang="it-IT" dirty="0"/>
              <a:t>Arnaboldi  | Dipartimento di ingegneria Gestionale  </a:t>
            </a:r>
            <a:r>
              <a:rPr lang="it-IT" dirty="0" smtClean="0"/>
              <a:t>| Politecnico </a:t>
            </a:r>
            <a:r>
              <a:rPr lang="it-IT" dirty="0"/>
              <a:t>di Milano</a:t>
            </a:r>
          </a:p>
          <a:p>
            <a:endParaRPr lang="it-IT" dirty="0"/>
          </a:p>
        </p:txBody>
      </p:sp>
      <p:sp>
        <p:nvSpPr>
          <p:cNvPr id="6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915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088571" y="1857831"/>
            <a:ext cx="3570515" cy="4726670"/>
            <a:chOff x="702737" y="196852"/>
            <a:chExt cx="4840817" cy="6518275"/>
          </a:xfrm>
        </p:grpSpPr>
        <p:pic>
          <p:nvPicPr>
            <p:cNvPr id="9219" name="Picture 4" descr="Risultati immagini per smart pho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37" y="196852"/>
              <a:ext cx="4840817" cy="651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0" name="Immagin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967" y="436563"/>
              <a:ext cx="4318000" cy="575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967" y="483114"/>
              <a:ext cx="4318000" cy="575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463" y="461820"/>
              <a:ext cx="4318000" cy="5761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33" name="CasellaDiTesto 22"/>
          <p:cNvSpPr txBox="1">
            <a:spLocks noChangeArrowheads="1"/>
          </p:cNvSpPr>
          <p:nvPr/>
        </p:nvSpPr>
        <p:spPr bwMode="auto">
          <a:xfrm>
            <a:off x="5962998" y="3828044"/>
            <a:ext cx="5633921" cy="262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81000" indent="-381000" algn="just" eaLnBrk="0" hangingPunct="0">
              <a:lnSpc>
                <a:spcPct val="90000"/>
              </a:lnSpc>
              <a:spcBef>
                <a:spcPct val="25000"/>
              </a:spcBef>
              <a:spcAft>
                <a:spcPts val="600"/>
              </a:spcAft>
              <a:buClr>
                <a:schemeClr val="accent4"/>
              </a:buClr>
              <a:buSzPct val="90000"/>
              <a:buFont typeface="Wingdings" pitchFamily="2" charset="2"/>
              <a:buChar char="q"/>
              <a:defRPr/>
            </a:pPr>
            <a:r>
              <a:rPr lang="it-IT" altLang="en-US" sz="1800" dirty="0" smtClean="0">
                <a:solidFill>
                  <a:srgbClr val="0070C0"/>
                </a:solidFill>
                <a:latin typeface="+mn-lt"/>
                <a:cs typeface="+mn-cs"/>
              </a:rPr>
              <a:t>Cosa si può visualizzare/inserire:</a:t>
            </a:r>
          </a:p>
          <a:p>
            <a:pPr lvl="1" algn="just" eaLnBrk="0" hangingPunct="0">
              <a:lnSpc>
                <a:spcPct val="90000"/>
              </a:lnSpc>
              <a:spcBef>
                <a:spcPct val="25000"/>
              </a:spcBef>
              <a:spcAft>
                <a:spcPts val="600"/>
              </a:spcAft>
              <a:buClr>
                <a:schemeClr val="accent4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altLang="en-US" sz="1600" dirty="0" smtClean="0">
                <a:solidFill>
                  <a:srgbClr val="0070C0"/>
                </a:solidFill>
                <a:latin typeface="+mn-lt"/>
                <a:cs typeface="+mn-cs"/>
              </a:rPr>
              <a:t>Posizione</a:t>
            </a:r>
            <a:endParaRPr lang="it-IT" altLang="en-US" sz="1600" dirty="0">
              <a:solidFill>
                <a:srgbClr val="0070C0"/>
              </a:solidFill>
              <a:latin typeface="+mn-lt"/>
              <a:cs typeface="+mn-cs"/>
            </a:endParaRPr>
          </a:p>
          <a:p>
            <a:pPr lvl="1" algn="just" eaLnBrk="0" hangingPunct="0">
              <a:lnSpc>
                <a:spcPct val="90000"/>
              </a:lnSpc>
              <a:spcBef>
                <a:spcPct val="25000"/>
              </a:spcBef>
              <a:spcAft>
                <a:spcPts val="600"/>
              </a:spcAft>
              <a:buClr>
                <a:schemeClr val="accent4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altLang="en-US" sz="1600" dirty="0" smtClean="0">
                <a:solidFill>
                  <a:srgbClr val="0070C0"/>
                </a:solidFill>
                <a:latin typeface="+mn-lt"/>
                <a:cs typeface="+mn-cs"/>
              </a:rPr>
              <a:t>Valutazione</a:t>
            </a:r>
            <a:endParaRPr lang="it-IT" altLang="en-US" sz="1600" dirty="0">
              <a:solidFill>
                <a:srgbClr val="0070C0"/>
              </a:solidFill>
              <a:latin typeface="+mn-lt"/>
              <a:cs typeface="+mn-cs"/>
            </a:endParaRPr>
          </a:p>
          <a:p>
            <a:pPr lvl="1" algn="just" eaLnBrk="0" hangingPunct="0">
              <a:lnSpc>
                <a:spcPct val="90000"/>
              </a:lnSpc>
              <a:spcBef>
                <a:spcPct val="25000"/>
              </a:spcBef>
              <a:spcAft>
                <a:spcPts val="600"/>
              </a:spcAft>
              <a:buClr>
                <a:schemeClr val="accent4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altLang="en-US" sz="1600" dirty="0" smtClean="0">
                <a:solidFill>
                  <a:srgbClr val="0070C0"/>
                </a:solidFill>
                <a:latin typeface="+mn-lt"/>
                <a:cs typeface="+mn-cs"/>
              </a:rPr>
              <a:t>Tipologia</a:t>
            </a:r>
          </a:p>
          <a:p>
            <a:pPr lvl="1" algn="just" eaLnBrk="0" hangingPunct="0">
              <a:lnSpc>
                <a:spcPct val="90000"/>
              </a:lnSpc>
              <a:spcBef>
                <a:spcPct val="25000"/>
              </a:spcBef>
              <a:spcAft>
                <a:spcPts val="600"/>
              </a:spcAft>
              <a:buClr>
                <a:schemeClr val="accent4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altLang="en-US" sz="1600" dirty="0" smtClean="0">
                <a:solidFill>
                  <a:srgbClr val="0070C0"/>
                </a:solidFill>
                <a:latin typeface="+mn-lt"/>
                <a:cs typeface="+mn-cs"/>
              </a:rPr>
              <a:t>Descrizione</a:t>
            </a:r>
            <a:endParaRPr lang="it-IT" altLang="en-US" sz="1600" dirty="0">
              <a:solidFill>
                <a:srgbClr val="0070C0"/>
              </a:solidFill>
              <a:latin typeface="+mn-lt"/>
              <a:cs typeface="+mn-cs"/>
            </a:endParaRPr>
          </a:p>
          <a:p>
            <a:pPr lvl="1" algn="just" eaLnBrk="0" hangingPunct="0">
              <a:lnSpc>
                <a:spcPct val="90000"/>
              </a:lnSpc>
              <a:spcBef>
                <a:spcPct val="25000"/>
              </a:spcBef>
              <a:spcAft>
                <a:spcPts val="600"/>
              </a:spcAft>
              <a:buClr>
                <a:schemeClr val="accent4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it-IT" altLang="en-US" sz="1600" dirty="0">
                <a:solidFill>
                  <a:srgbClr val="0070C0"/>
                </a:solidFill>
                <a:latin typeface="+mn-lt"/>
                <a:cs typeface="+mn-cs"/>
              </a:rPr>
              <a:t>Foto</a:t>
            </a:r>
          </a:p>
          <a:p>
            <a:pPr>
              <a:spcBef>
                <a:spcPct val="0"/>
              </a:spcBef>
            </a:pPr>
            <a:endParaRPr lang="it-IT" altLang="en-US" sz="1600" dirty="0"/>
          </a:p>
          <a:p>
            <a:pPr>
              <a:spcBef>
                <a:spcPct val="0"/>
              </a:spcBef>
            </a:pPr>
            <a:endParaRPr lang="en-US" altLang="en-US" sz="1050" dirty="0"/>
          </a:p>
        </p:txBody>
      </p:sp>
      <p:sp>
        <p:nvSpPr>
          <p:cNvPr id="23" name="Titolo 1"/>
          <p:cNvSpPr>
            <a:spLocks noGrp="1"/>
          </p:cNvSpPr>
          <p:nvPr>
            <p:ph type="title"/>
          </p:nvPr>
        </p:nvSpPr>
        <p:spPr>
          <a:xfrm>
            <a:off x="521608" y="1047847"/>
            <a:ext cx="6506987" cy="786662"/>
          </a:xfrm>
        </p:spPr>
        <p:txBody>
          <a:bodyPr anchor="b">
            <a:normAutofit fontScale="90000"/>
          </a:bodyPr>
          <a:lstStyle/>
          <a:p>
            <a:r>
              <a:rPr lang="it-IT" sz="3100" b="1" dirty="0">
                <a:solidFill>
                  <a:srgbClr val="DA304A"/>
                </a:solidFill>
              </a:rPr>
              <a:t>La raccolta dati: </a:t>
            </a:r>
            <a:r>
              <a:rPr lang="it-IT" sz="3100" b="1" dirty="0" err="1">
                <a:solidFill>
                  <a:srgbClr val="DA304A"/>
                </a:solidFill>
              </a:rPr>
              <a:t>crowdsourcing</a:t>
            </a:r>
            <a:r>
              <a:rPr lang="it-IT" altLang="en-US" sz="2800" b="1" dirty="0">
                <a:solidFill>
                  <a:srgbClr val="DA304A"/>
                </a:solidFill>
              </a:rPr>
              <a:t/>
            </a:r>
            <a:br>
              <a:rPr lang="it-IT" altLang="en-US" sz="2800" b="1" dirty="0">
                <a:solidFill>
                  <a:srgbClr val="DA304A"/>
                </a:solidFill>
              </a:rPr>
            </a:br>
            <a:r>
              <a:rPr lang="it-IT" altLang="en-US" sz="2700" dirty="0"/>
              <a:t>Progetto Via Regina</a:t>
            </a:r>
            <a:endParaRPr lang="en-US" altLang="en-US" sz="2700" dirty="0"/>
          </a:p>
        </p:txBody>
      </p:sp>
      <p:sp>
        <p:nvSpPr>
          <p:cNvPr id="25" name="Rettangolo arrotondato 24"/>
          <p:cNvSpPr/>
          <p:nvPr/>
        </p:nvSpPr>
        <p:spPr>
          <a:xfrm>
            <a:off x="5962998" y="6370422"/>
            <a:ext cx="5033433" cy="350931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it-IT" b="1" dirty="0">
                <a:solidFill>
                  <a:schemeClr val="accent4"/>
                </a:solidFill>
              </a:rPr>
              <a:t>http://geolab.como.polimi.it/</a:t>
            </a:r>
          </a:p>
        </p:txBody>
      </p:sp>
      <p:sp>
        <p:nvSpPr>
          <p:cNvPr id="24" name="Segnaposto contenuto 2"/>
          <p:cNvSpPr>
            <a:spLocks noGrp="1"/>
          </p:cNvSpPr>
          <p:nvPr>
            <p:ph idx="1"/>
          </p:nvPr>
        </p:nvSpPr>
        <p:spPr>
          <a:xfrm>
            <a:off x="5799719" y="1549394"/>
            <a:ext cx="6045203" cy="2012213"/>
          </a:xfrm>
        </p:spPr>
        <p:txBody>
          <a:bodyPr/>
          <a:lstStyle/>
          <a:p>
            <a:pPr algn="just">
              <a:spcAft>
                <a:spcPts val="600"/>
              </a:spcAft>
              <a:defRPr/>
            </a:pPr>
            <a:r>
              <a:rPr lang="it-IT" sz="1800" b="0" dirty="0"/>
              <a:t>Progetto </a:t>
            </a:r>
            <a:r>
              <a:rPr lang="it-IT" sz="1800" b="0" dirty="0" err="1"/>
              <a:t>Interreg</a:t>
            </a:r>
            <a:r>
              <a:rPr lang="it-IT" sz="1800" b="0" dirty="0"/>
              <a:t> Italia-CH (capofila italiano: Politecnico di Milano) di valorizzazione dei percorsi storici.</a:t>
            </a:r>
          </a:p>
          <a:p>
            <a:pPr algn="just">
              <a:spcAft>
                <a:spcPts val="600"/>
              </a:spcAft>
              <a:defRPr/>
            </a:pPr>
            <a:r>
              <a:rPr lang="it-IT" sz="1800" b="0" dirty="0"/>
              <a:t>Raccolta collaborativa di elementi del territorio di interesse culturale</a:t>
            </a:r>
          </a:p>
          <a:p>
            <a:pPr marL="0" indent="0" algn="just">
              <a:spcAft>
                <a:spcPts val="600"/>
              </a:spcAft>
              <a:buNone/>
              <a:defRPr/>
            </a:pPr>
            <a:r>
              <a:rPr lang="en-US" sz="1800" b="0" dirty="0" smtClean="0">
                <a:solidFill>
                  <a:srgbClr val="C00000"/>
                </a:solidFill>
                <a:hlinkClick r:id="rId6"/>
              </a:rPr>
              <a:t>http</a:t>
            </a:r>
            <a:r>
              <a:rPr lang="en-US" sz="1800" b="0" dirty="0">
                <a:solidFill>
                  <a:srgbClr val="C00000"/>
                </a:solidFill>
                <a:hlinkClick r:id="rId6"/>
              </a:rPr>
              <a:t>://viaregina3.como.polimi.it/app/</a:t>
            </a:r>
            <a:r>
              <a:rPr lang="en-US" sz="1800" b="0" dirty="0">
                <a:solidFill>
                  <a:srgbClr val="C00000"/>
                </a:solidFill>
              </a:rPr>
              <a:t> </a:t>
            </a:r>
            <a:endParaRPr lang="it-IT" sz="1800" b="0" dirty="0">
              <a:solidFill>
                <a:srgbClr val="C00000"/>
              </a:solidFill>
            </a:endParaRPr>
          </a:p>
        </p:txBody>
      </p:sp>
      <p:sp>
        <p:nvSpPr>
          <p:cNvPr id="11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601664" y="6691081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Michela </a:t>
            </a:r>
            <a:r>
              <a:rPr lang="it-IT" dirty="0"/>
              <a:t>Arnaboldi  | Dipartimento di ingegneria Gestionale  </a:t>
            </a:r>
            <a:r>
              <a:rPr lang="it-IT" dirty="0" smtClean="0"/>
              <a:t>| Politecnico </a:t>
            </a:r>
            <a:r>
              <a:rPr lang="it-IT" dirty="0"/>
              <a:t>di Milano</a:t>
            </a:r>
          </a:p>
          <a:p>
            <a:endParaRPr lang="it-IT" dirty="0"/>
          </a:p>
        </p:txBody>
      </p:sp>
      <p:sp>
        <p:nvSpPr>
          <p:cNvPr id="13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/>
          <a:lstStyle/>
          <a:p>
            <a:fld id="{41F0553F-AB58-BB40-B1E5-B3CC067F59CC}" type="slidenum">
              <a:rPr lang="it-IT" smtClean="0"/>
              <a:pPr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597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1216" y="1018818"/>
            <a:ext cx="8917869" cy="786662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L’analisi dei dati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B08B97-805A-4955-B810-5C93BC111B72}" type="slidenum">
              <a:rPr lang="it-IT" smtClean="0"/>
              <a:pPr>
                <a:defRPr/>
              </a:pPr>
              <a:t>21</a:t>
            </a:fld>
            <a:endParaRPr lang="it-IT" dirty="0"/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3868466914"/>
              </p:ext>
            </p:extLst>
          </p:nvPr>
        </p:nvGraphicFramePr>
        <p:xfrm>
          <a:off x="2062107" y="1949814"/>
          <a:ext cx="8128000" cy="3005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egnaposto piè di pagina 18"/>
          <p:cNvSpPr txBox="1">
            <a:spLocks/>
          </p:cNvSpPr>
          <p:nvPr/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  <p:sp>
        <p:nvSpPr>
          <p:cNvPr id="7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702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207" y="1033332"/>
            <a:ext cx="8917869" cy="575684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L’analisi dei dati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2"/>
          </p:nvPr>
        </p:nvSpPr>
        <p:spPr>
          <a:xfrm>
            <a:off x="500207" y="1609016"/>
            <a:ext cx="11021496" cy="5742460"/>
          </a:xfrm>
        </p:spPr>
        <p:txBody>
          <a:bodyPr/>
          <a:lstStyle/>
          <a:p>
            <a:r>
              <a:rPr lang="it-IT" sz="2400" b="0" dirty="0"/>
              <a:t>I dati </a:t>
            </a:r>
            <a:r>
              <a:rPr lang="it-IT" sz="2400" b="0" dirty="0" smtClean="0"/>
              <a:t>estratti </a:t>
            </a:r>
            <a:r>
              <a:rPr lang="it-IT" sz="2400" b="0" dirty="0"/>
              <a:t>permettono la costruzione di tre macro-tipi di indicatori</a:t>
            </a:r>
          </a:p>
          <a:p>
            <a:pPr lvl="1"/>
            <a:r>
              <a:rPr lang="it-IT" sz="2000" dirty="0">
                <a:solidFill>
                  <a:srgbClr val="F27900"/>
                </a:solidFill>
              </a:rPr>
              <a:t>Indicatori puntuali </a:t>
            </a:r>
            <a:r>
              <a:rPr lang="it-IT" sz="2000" dirty="0"/>
              <a:t>(numero/transazione)</a:t>
            </a:r>
          </a:p>
          <a:p>
            <a:pPr lvl="2">
              <a:lnSpc>
                <a:spcPct val="100000"/>
              </a:lnSpc>
            </a:pPr>
            <a:r>
              <a:rPr lang="it-IT" dirty="0" smtClean="0"/>
              <a:t>Numero di telefonate</a:t>
            </a:r>
          </a:p>
          <a:p>
            <a:pPr lvl="2">
              <a:lnSpc>
                <a:spcPct val="100000"/>
              </a:lnSpc>
            </a:pPr>
            <a:r>
              <a:rPr lang="it-IT" dirty="0" smtClean="0"/>
              <a:t>Numero di post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it-IT" sz="2000" dirty="0">
                <a:solidFill>
                  <a:srgbClr val="F27900"/>
                </a:solidFill>
              </a:rPr>
              <a:t>Indicatori derivati dal testo </a:t>
            </a:r>
            <a:r>
              <a:rPr lang="it-IT" sz="2000" dirty="0"/>
              <a:t>(social media o altre fonti web).</a:t>
            </a:r>
          </a:p>
          <a:p>
            <a:pPr lvl="2">
              <a:lnSpc>
                <a:spcPct val="100000"/>
              </a:lnSpc>
            </a:pPr>
            <a:r>
              <a:rPr lang="it-IT" dirty="0" err="1"/>
              <a:t>Sentiment</a:t>
            </a:r>
            <a:r>
              <a:rPr lang="it-IT" dirty="0"/>
              <a:t> </a:t>
            </a:r>
            <a:r>
              <a:rPr lang="it-IT" dirty="0" err="1"/>
              <a:t>analysis</a:t>
            </a:r>
            <a:endParaRPr lang="it-IT" dirty="0"/>
          </a:p>
          <a:p>
            <a:pPr lvl="2">
              <a:lnSpc>
                <a:spcPct val="100000"/>
              </a:lnSpc>
            </a:pPr>
            <a:r>
              <a:rPr lang="it-IT" dirty="0"/>
              <a:t>Content </a:t>
            </a:r>
            <a:r>
              <a:rPr lang="it-IT" dirty="0" err="1"/>
              <a:t>analysis</a:t>
            </a:r>
            <a:endParaRPr lang="it-IT" dirty="0"/>
          </a:p>
          <a:p>
            <a:pPr lvl="1"/>
            <a:r>
              <a:rPr lang="it-IT" sz="2000" dirty="0" smtClean="0">
                <a:solidFill>
                  <a:srgbClr val="F27900"/>
                </a:solidFill>
              </a:rPr>
              <a:t>Indicatori derivati </a:t>
            </a:r>
            <a:r>
              <a:rPr lang="it-IT" sz="2000" dirty="0" smtClean="0"/>
              <a:t>dal </a:t>
            </a:r>
            <a:r>
              <a:rPr lang="it-IT" sz="2000" dirty="0" err="1" smtClean="0"/>
              <a:t>processamento</a:t>
            </a:r>
            <a:r>
              <a:rPr lang="it-IT" sz="2000" dirty="0" smtClean="0"/>
              <a:t> di </a:t>
            </a:r>
            <a:r>
              <a:rPr lang="it-IT" sz="2000" dirty="0" smtClean="0">
                <a:solidFill>
                  <a:srgbClr val="F27900"/>
                </a:solidFill>
              </a:rPr>
              <a:t>immagini/video</a:t>
            </a:r>
          </a:p>
          <a:p>
            <a:pPr>
              <a:spcBef>
                <a:spcPts val="1200"/>
              </a:spcBef>
            </a:pPr>
            <a:r>
              <a:rPr lang="it-IT" sz="2400" b="0" dirty="0" smtClean="0"/>
              <a:t>Il processo per il calcolo richiede spesso sistemi automatizzati (sotto un esempio per Twitter)</a:t>
            </a:r>
            <a:endParaRPr lang="it-IT" sz="2400" b="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730251" cy="266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FB08B97-805A-4955-B810-5C93BC111B72}" type="slidenum">
              <a:rPr lang="it-IT" smtClean="0"/>
              <a:pPr>
                <a:defRPr/>
              </a:pPr>
              <a:t>22</a:t>
            </a:fld>
            <a:endParaRPr lang="it-IT" dirty="0"/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1332351757"/>
              </p:ext>
            </p:extLst>
          </p:nvPr>
        </p:nvGraphicFramePr>
        <p:xfrm>
          <a:off x="500207" y="5256096"/>
          <a:ext cx="11288109" cy="143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601664" y="6647539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Michela </a:t>
            </a:r>
            <a:r>
              <a:rPr lang="it-IT" dirty="0"/>
              <a:t>Arnaboldi  | Dipartimento di ingegneria Gestionale  </a:t>
            </a:r>
            <a:r>
              <a:rPr lang="it-IT" dirty="0" smtClean="0"/>
              <a:t>| Politecnico </a:t>
            </a:r>
            <a:r>
              <a:rPr lang="it-IT" dirty="0"/>
              <a:t>di Milano</a:t>
            </a:r>
          </a:p>
          <a:p>
            <a:endParaRPr lang="it-IT" dirty="0"/>
          </a:p>
        </p:txBody>
      </p:sp>
      <p:sp>
        <p:nvSpPr>
          <p:cNvPr id="9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376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75268" y="1002530"/>
            <a:ext cx="8917869" cy="535806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Raccolta e Analisi automatizzata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595235" y="6597680"/>
            <a:ext cx="10823608" cy="218122"/>
          </a:xfrm>
          <a:prstGeom prst="round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400" b="1" dirty="0" err="1">
                <a:solidFill>
                  <a:srgbClr val="0070C0"/>
                </a:solidFill>
              </a:rPr>
              <a:t>Fonte</a:t>
            </a:r>
            <a:r>
              <a:rPr lang="en-US" sz="1400" b="1" dirty="0">
                <a:solidFill>
                  <a:srgbClr val="0070C0"/>
                </a:solidFill>
              </a:rPr>
              <a:t>: </a:t>
            </a:r>
            <a:r>
              <a:rPr lang="en-US" sz="1400" b="1" dirty="0" smtClean="0">
                <a:solidFill>
                  <a:srgbClr val="0070C0"/>
                </a:solidFill>
              </a:rPr>
              <a:t>Ricerca </a:t>
            </a:r>
            <a:r>
              <a:rPr lang="en-US" sz="1400" b="1" dirty="0" err="1" smtClean="0">
                <a:solidFill>
                  <a:srgbClr val="0070C0"/>
                </a:solidFill>
              </a:rPr>
              <a:t>Osservatorio</a:t>
            </a:r>
            <a:r>
              <a:rPr lang="en-US" sz="1400" b="1" dirty="0" smtClean="0">
                <a:solidFill>
                  <a:srgbClr val="0070C0"/>
                </a:solidFill>
              </a:rPr>
              <a:t> Innovazione </a:t>
            </a:r>
            <a:r>
              <a:rPr lang="en-US" sz="1400" b="1" dirty="0" err="1" smtClean="0">
                <a:solidFill>
                  <a:srgbClr val="0070C0"/>
                </a:solidFill>
              </a:rPr>
              <a:t>Digitale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</a:rPr>
              <a:t>nei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</a:rPr>
              <a:t>Beni</a:t>
            </a:r>
            <a:r>
              <a:rPr lang="en-US" sz="1400" b="1" dirty="0" smtClean="0">
                <a:solidFill>
                  <a:srgbClr val="0070C0"/>
                </a:solidFill>
              </a:rPr>
              <a:t> e </a:t>
            </a:r>
            <a:r>
              <a:rPr lang="en-US" sz="1400" b="1" dirty="0" err="1" smtClean="0">
                <a:solidFill>
                  <a:srgbClr val="0070C0"/>
                </a:solidFill>
              </a:rPr>
              <a:t>Attività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</a:rPr>
              <a:t>Culturali</a:t>
            </a:r>
            <a:endParaRPr lang="it-IT" sz="1400" b="1" dirty="0">
              <a:solidFill>
                <a:srgbClr val="0070C0"/>
              </a:solidFill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1038617" y="2148936"/>
            <a:ext cx="3220216" cy="21626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 smtClean="0">
              <a:solidFill>
                <a:srgbClr val="00264C"/>
              </a:solidFill>
            </a:endParaRPr>
          </a:p>
          <a:p>
            <a:pPr algn="ctr"/>
            <a:r>
              <a:rPr lang="it-IT" b="1" dirty="0" smtClean="0">
                <a:solidFill>
                  <a:srgbClr val="00264C"/>
                </a:solidFill>
              </a:rPr>
              <a:t>Analisi manuale dei siti del Musei</a:t>
            </a:r>
            <a:endParaRPr lang="it-IT" u="sng" dirty="0" smtClean="0">
              <a:solidFill>
                <a:srgbClr val="00264C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Strutture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Informazioni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Servizi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Contenuto</a:t>
            </a:r>
          </a:p>
          <a:p>
            <a:pPr algn="ctr"/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1038617" y="4356196"/>
            <a:ext cx="3220216" cy="19516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00264C"/>
                </a:solidFill>
              </a:rPr>
              <a:t>Campione di 218 (di cui 15 reti) Musei Italiani</a:t>
            </a:r>
          </a:p>
          <a:p>
            <a:pPr algn="ctr"/>
            <a:endParaRPr lang="it-IT" b="1" dirty="0">
              <a:solidFill>
                <a:srgbClr val="0026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Dimensione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Posizione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Tipologia</a:t>
            </a:r>
          </a:p>
        </p:txBody>
      </p:sp>
      <p:sp>
        <p:nvSpPr>
          <p:cNvPr id="20" name="Freccia a destra 19"/>
          <p:cNvSpPr/>
          <p:nvPr/>
        </p:nvSpPr>
        <p:spPr>
          <a:xfrm>
            <a:off x="104076" y="2487768"/>
            <a:ext cx="742384" cy="3545060"/>
          </a:xfrm>
          <a:prstGeom prst="rightArrow">
            <a:avLst>
              <a:gd name="adj1" fmla="val 82540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lang="it-IT" sz="2000" dirty="0">
                <a:latin typeface="+mn-lt"/>
              </a:rPr>
              <a:t>Dati Istat</a:t>
            </a:r>
          </a:p>
        </p:txBody>
      </p:sp>
      <p:sp>
        <p:nvSpPr>
          <p:cNvPr id="21" name="Rettangolo arrotondato 20"/>
          <p:cNvSpPr/>
          <p:nvPr/>
        </p:nvSpPr>
        <p:spPr>
          <a:xfrm>
            <a:off x="1038616" y="1681883"/>
            <a:ext cx="3220216" cy="438618"/>
          </a:xfrm>
          <a:prstGeom prst="roundRect">
            <a:avLst>
              <a:gd name="adj" fmla="val 3446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rgbClr val="00264C"/>
                </a:solidFill>
              </a:rPr>
              <a:t>Step</a:t>
            </a:r>
            <a:r>
              <a:rPr lang="it-IT" b="1" dirty="0" smtClean="0">
                <a:solidFill>
                  <a:srgbClr val="00264C"/>
                </a:solidFill>
              </a:rPr>
              <a:t> 1</a:t>
            </a:r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4553879" y="2148938"/>
            <a:ext cx="3220216" cy="21626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 smtClean="0">
              <a:solidFill>
                <a:srgbClr val="00264C"/>
              </a:solidFill>
            </a:endParaRPr>
          </a:p>
          <a:p>
            <a:pPr algn="ctr"/>
            <a:r>
              <a:rPr lang="it-IT" b="1" dirty="0" smtClean="0">
                <a:solidFill>
                  <a:srgbClr val="00264C"/>
                </a:solidFill>
              </a:rPr>
              <a:t>Analisi degli account ufficiali Social Media</a:t>
            </a:r>
            <a:endParaRPr lang="it-IT" sz="1400" dirty="0">
              <a:solidFill>
                <a:srgbClr val="00264C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Dimensione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264C"/>
                </a:solidFill>
              </a:rPr>
              <a:t>Awarness</a:t>
            </a:r>
            <a:endParaRPr lang="it-IT" sz="1400" dirty="0">
              <a:solidFill>
                <a:srgbClr val="00264C"/>
              </a:solidFill>
            </a:endParaRPr>
          </a:p>
          <a:p>
            <a:pPr algn="ctr"/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4553879" y="4356198"/>
            <a:ext cx="3220216" cy="1951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00264C"/>
                </a:solidFill>
              </a:rPr>
              <a:t>Campione di 218 (di cui 15 reti) Musei </a:t>
            </a:r>
            <a:r>
              <a:rPr lang="it-IT" b="1" dirty="0" smtClean="0">
                <a:solidFill>
                  <a:srgbClr val="00264C"/>
                </a:solidFill>
              </a:rPr>
              <a:t>Italiani</a:t>
            </a:r>
          </a:p>
          <a:p>
            <a:pPr algn="ctr"/>
            <a:endParaRPr lang="it-IT" b="1" dirty="0">
              <a:solidFill>
                <a:srgbClr val="0026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Dimensione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Posizione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Tipologia</a:t>
            </a:r>
          </a:p>
        </p:txBody>
      </p:sp>
      <p:sp>
        <p:nvSpPr>
          <p:cNvPr id="24" name="Rettangolo arrotondato 23"/>
          <p:cNvSpPr/>
          <p:nvPr/>
        </p:nvSpPr>
        <p:spPr>
          <a:xfrm>
            <a:off x="4553877" y="1681885"/>
            <a:ext cx="3220216" cy="438618"/>
          </a:xfrm>
          <a:prstGeom prst="roundRect">
            <a:avLst>
              <a:gd name="adj" fmla="val 3446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rgbClr val="00264C"/>
                </a:solidFill>
              </a:rPr>
              <a:t>Step</a:t>
            </a:r>
            <a:r>
              <a:rPr lang="it-IT" b="1" dirty="0" smtClean="0">
                <a:solidFill>
                  <a:srgbClr val="00264C"/>
                </a:solidFill>
              </a:rPr>
              <a:t> 2</a:t>
            </a:r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25" name="Rettangolo arrotondato 24"/>
          <p:cNvSpPr/>
          <p:nvPr/>
        </p:nvSpPr>
        <p:spPr>
          <a:xfrm>
            <a:off x="8198628" y="2120504"/>
            <a:ext cx="3220216" cy="21626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 smtClean="0">
              <a:solidFill>
                <a:srgbClr val="00264C"/>
              </a:solidFill>
            </a:endParaRPr>
          </a:p>
          <a:p>
            <a:pPr algn="ctr"/>
            <a:r>
              <a:rPr lang="it-IT" b="1" dirty="0" smtClean="0">
                <a:solidFill>
                  <a:srgbClr val="00264C"/>
                </a:solidFill>
              </a:rPr>
              <a:t>Analisi dei Social Media </a:t>
            </a:r>
            <a:r>
              <a:rPr lang="it-IT" b="1" dirty="0">
                <a:solidFill>
                  <a:srgbClr val="00264C"/>
                </a:solidFill>
              </a:rPr>
              <a:t>in generale</a:t>
            </a:r>
            <a:endParaRPr lang="it-IT" dirty="0">
              <a:solidFill>
                <a:srgbClr val="00264C"/>
              </a:solidFill>
            </a:endParaRPr>
          </a:p>
          <a:p>
            <a:pPr algn="ctr"/>
            <a:r>
              <a:rPr lang="it-IT" b="1" dirty="0" smtClean="0">
                <a:solidFill>
                  <a:srgbClr val="00264C"/>
                </a:solidFill>
              </a:rPr>
              <a:t>(ufficiali e non) per </a:t>
            </a:r>
            <a:r>
              <a:rPr lang="it-IT" b="1" dirty="0" err="1" smtClean="0">
                <a:solidFill>
                  <a:srgbClr val="00264C"/>
                </a:solidFill>
              </a:rPr>
              <a:t>Key</a:t>
            </a:r>
            <a:r>
              <a:rPr lang="it-IT" b="1" dirty="0" smtClean="0">
                <a:solidFill>
                  <a:srgbClr val="00264C"/>
                </a:solidFill>
              </a:rPr>
              <a:t> </a:t>
            </a:r>
            <a:r>
              <a:rPr lang="it-IT" b="1" dirty="0" err="1" smtClean="0">
                <a:solidFill>
                  <a:srgbClr val="00264C"/>
                </a:solidFill>
              </a:rPr>
              <a:t>words</a:t>
            </a:r>
            <a:endParaRPr lang="it-IT" sz="1400" dirty="0">
              <a:solidFill>
                <a:srgbClr val="00264C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Dimensione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00264C"/>
                </a:solidFill>
              </a:rPr>
              <a:t>Sentiment</a:t>
            </a:r>
            <a:endParaRPr lang="it-IT" sz="1400" dirty="0">
              <a:solidFill>
                <a:srgbClr val="00264C"/>
              </a:solidFill>
            </a:endParaRPr>
          </a:p>
          <a:p>
            <a:pPr algn="ctr"/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26" name="Rettangolo arrotondato 25"/>
          <p:cNvSpPr/>
          <p:nvPr/>
        </p:nvSpPr>
        <p:spPr>
          <a:xfrm>
            <a:off x="8198628" y="4327764"/>
            <a:ext cx="3220216" cy="19800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00264C"/>
                </a:solidFill>
              </a:rPr>
              <a:t>Campione di </a:t>
            </a:r>
            <a:r>
              <a:rPr lang="it-IT" b="1" dirty="0" smtClean="0">
                <a:solidFill>
                  <a:srgbClr val="00264C"/>
                </a:solidFill>
              </a:rPr>
              <a:t>110 </a:t>
            </a:r>
            <a:r>
              <a:rPr lang="it-IT" b="1" dirty="0">
                <a:solidFill>
                  <a:srgbClr val="00264C"/>
                </a:solidFill>
              </a:rPr>
              <a:t>Musei </a:t>
            </a:r>
            <a:r>
              <a:rPr lang="it-IT" b="1" dirty="0" smtClean="0">
                <a:solidFill>
                  <a:srgbClr val="00264C"/>
                </a:solidFill>
              </a:rPr>
              <a:t>Italiani (+ 5 stranieri)</a:t>
            </a:r>
            <a:endParaRPr lang="it-IT" b="1" dirty="0">
              <a:solidFill>
                <a:srgbClr val="00264C"/>
              </a:solidFill>
            </a:endParaRPr>
          </a:p>
          <a:p>
            <a:pPr algn="ctr"/>
            <a:endParaRPr lang="it-IT" b="1" dirty="0">
              <a:solidFill>
                <a:srgbClr val="0026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Dimensione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Posizione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Tipologia</a:t>
            </a:r>
          </a:p>
        </p:txBody>
      </p:sp>
      <p:sp>
        <p:nvSpPr>
          <p:cNvPr id="27" name="Rettangolo arrotondato 26"/>
          <p:cNvSpPr/>
          <p:nvPr/>
        </p:nvSpPr>
        <p:spPr>
          <a:xfrm>
            <a:off x="8198627" y="1653451"/>
            <a:ext cx="3220216" cy="438618"/>
          </a:xfrm>
          <a:prstGeom prst="roundRect">
            <a:avLst>
              <a:gd name="adj" fmla="val 3446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rgbClr val="00264C"/>
                </a:solidFill>
              </a:rPr>
              <a:t>Step</a:t>
            </a:r>
            <a:r>
              <a:rPr lang="it-IT" b="1" dirty="0" smtClean="0">
                <a:solidFill>
                  <a:srgbClr val="00264C"/>
                </a:solidFill>
              </a:rPr>
              <a:t> 3</a:t>
            </a:r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28" name="Rettangolo arrotondato 27"/>
          <p:cNvSpPr/>
          <p:nvPr/>
        </p:nvSpPr>
        <p:spPr>
          <a:xfrm>
            <a:off x="4430152" y="1538336"/>
            <a:ext cx="3556208" cy="4948640"/>
          </a:xfrm>
          <a:prstGeom prst="roundRect">
            <a:avLst>
              <a:gd name="adj" fmla="val 8237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 w="28575">
            <a:solidFill>
              <a:srgbClr val="FF66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it-IT" sz="900" b="1" dirty="0">
              <a:latin typeface="+mn-lt"/>
            </a:endParaRPr>
          </a:p>
        </p:txBody>
      </p:sp>
      <p:sp>
        <p:nvSpPr>
          <p:cNvPr id="29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97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s://pbs.twimg.com/profile_images/730395088107372544/PgpnXhh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65" y="2191832"/>
            <a:ext cx="758404" cy="568803"/>
          </a:xfrm>
          <a:prstGeom prst="rect">
            <a:avLst/>
          </a:prstGeom>
          <a:noFill/>
          <a:extLst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758" y="1091389"/>
            <a:ext cx="8917869" cy="786662"/>
          </a:xfrm>
        </p:spPr>
        <p:txBody>
          <a:bodyPr anchor="b">
            <a:normAutofit fontScale="90000"/>
          </a:bodyPr>
          <a:lstStyle/>
          <a:p>
            <a:r>
              <a:rPr lang="it-IT" sz="3100" b="1" dirty="0">
                <a:solidFill>
                  <a:srgbClr val="DA304A"/>
                </a:solidFill>
              </a:rPr>
              <a:t>L’analisi dei dati (social media) </a:t>
            </a:r>
            <a:r>
              <a:rPr lang="it-IT" sz="2800" b="1" dirty="0">
                <a:solidFill>
                  <a:srgbClr val="DA304A"/>
                </a:solidFill>
              </a:rPr>
              <a:t/>
            </a:r>
            <a:br>
              <a:rPr lang="it-IT" sz="2800" b="1" dirty="0">
                <a:solidFill>
                  <a:srgbClr val="DA304A"/>
                </a:solidFill>
              </a:rPr>
            </a:br>
            <a:r>
              <a:rPr lang="it-IT" sz="2800" dirty="0"/>
              <a:t>La dimensione complessiva della comunità</a:t>
            </a:r>
          </a:p>
        </p:txBody>
      </p:sp>
      <p:sp>
        <p:nvSpPr>
          <p:cNvPr id="7" name="Rettangolo 6"/>
          <p:cNvSpPr/>
          <p:nvPr/>
        </p:nvSpPr>
        <p:spPr>
          <a:xfrm>
            <a:off x="7323472" y="2942927"/>
            <a:ext cx="44371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70C0"/>
                </a:solidFill>
                <a:latin typeface="+mn-lt"/>
                <a:cs typeface="+mn-cs"/>
              </a:rPr>
              <a:t>La comunità virtuale degli account ufficiali dei musei analizzati è pari a </a:t>
            </a:r>
            <a:r>
              <a:rPr lang="it-IT" sz="2000" dirty="0" smtClean="0">
                <a:solidFill>
                  <a:srgbClr val="0070C0"/>
                </a:solidFill>
                <a:latin typeface="+mn-lt"/>
                <a:cs typeface="+mn-cs"/>
              </a:rPr>
              <a:t>3.444.000 </a:t>
            </a:r>
            <a:endParaRPr lang="it-IT" sz="2000" dirty="0">
              <a:solidFill>
                <a:srgbClr val="0070C0"/>
              </a:solidFill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0070C0"/>
                </a:solidFill>
                <a:latin typeface="+mn-lt"/>
                <a:cs typeface="+mn-cs"/>
              </a:rPr>
              <a:t>Facebook</a:t>
            </a:r>
            <a:r>
              <a:rPr lang="it-IT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70C0"/>
                </a:solidFill>
                <a:latin typeface="+mn-lt"/>
                <a:cs typeface="+mn-cs"/>
              </a:rPr>
              <a:t>è la comunità più </a:t>
            </a:r>
            <a:r>
              <a:rPr lang="it-IT" sz="2000" dirty="0" smtClean="0">
                <a:solidFill>
                  <a:srgbClr val="0070C0"/>
                </a:solidFill>
                <a:latin typeface="+mn-lt"/>
                <a:cs typeface="+mn-cs"/>
              </a:rPr>
              <a:t>grande</a:t>
            </a:r>
            <a:endParaRPr lang="it-IT" sz="2000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248262"/>
              </p:ext>
            </p:extLst>
          </p:nvPr>
        </p:nvGraphicFramePr>
        <p:xfrm>
          <a:off x="664168" y="2191832"/>
          <a:ext cx="7134896" cy="3686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6360790" y="2322476"/>
            <a:ext cx="5529329" cy="4605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400" b="1" dirty="0" smtClean="0">
                <a:solidFill>
                  <a:srgbClr val="0070C0"/>
                </a:solidFill>
                <a:latin typeface="+mn-lt"/>
                <a:cs typeface="+mn-cs"/>
              </a:rPr>
              <a:t>Dimensione SOCIAL MEDIA</a:t>
            </a:r>
            <a:endParaRPr lang="en-US" sz="2400" b="1" dirty="0">
              <a:solidFill>
                <a:srgbClr val="0070C0"/>
              </a:solidFill>
              <a:latin typeface="+mn-lt"/>
              <a:cs typeface="+mn-cs"/>
            </a:endParaRPr>
          </a:p>
        </p:txBody>
      </p:sp>
      <p:pic>
        <p:nvPicPr>
          <p:cNvPr id="11" name="Picture 2" descr="https://www.facebook.com/images/fb_icon_325x3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296" y="4903416"/>
            <a:ext cx="702491" cy="52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lh3.ggpht.com/lSLM0xhCA1RZOwaQcjhlwmsvaIQYaP3c5qbDKCgLALhydrgExnaSKZdGa8S3YtRuVA=w3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9" y="3644412"/>
            <a:ext cx="854657" cy="64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026499" y="6117279"/>
            <a:ext cx="4121239" cy="321972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+mn-lt"/>
              </a:rPr>
              <a:t>[Followers O P</a:t>
            </a:r>
            <a:r>
              <a:rPr lang="en-US" b="1" dirty="0" smtClean="0">
                <a:solidFill>
                  <a:srgbClr val="0070C0"/>
                </a:solidFill>
              </a:rPr>
              <a:t>age likes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]</a:t>
            </a:r>
          </a:p>
        </p:txBody>
      </p:sp>
      <p:sp>
        <p:nvSpPr>
          <p:cNvPr id="14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Michela </a:t>
            </a:r>
            <a:r>
              <a:rPr lang="it-IT" dirty="0"/>
              <a:t>Arnaboldi  | Dipartimento di ingegneria Gestionale  </a:t>
            </a:r>
            <a:r>
              <a:rPr lang="it-IT" dirty="0" smtClean="0"/>
              <a:t>| Politecnico </a:t>
            </a:r>
            <a:r>
              <a:rPr lang="it-IT" dirty="0"/>
              <a:t>di Milano</a:t>
            </a:r>
          </a:p>
          <a:p>
            <a:endParaRPr lang="it-IT" dirty="0"/>
          </a:p>
        </p:txBody>
      </p:sp>
      <p:sp>
        <p:nvSpPr>
          <p:cNvPr id="15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793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8056402"/>
              </p:ext>
            </p:extLst>
          </p:nvPr>
        </p:nvGraphicFramePr>
        <p:xfrm>
          <a:off x="391886" y="1843314"/>
          <a:ext cx="11074400" cy="4862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92668" y="954845"/>
            <a:ext cx="8917869" cy="786662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L’analisi dei dati (social media) </a:t>
            </a:r>
            <a:r>
              <a:rPr lang="it-IT" sz="2800" dirty="0"/>
              <a:t/>
            </a:r>
            <a:br>
              <a:rPr lang="it-IT" sz="2800" dirty="0"/>
            </a:br>
            <a:r>
              <a:rPr lang="it-IT" sz="2200" dirty="0"/>
              <a:t>L’attività nel tempo</a:t>
            </a:r>
          </a:p>
        </p:txBody>
      </p:sp>
      <p:sp>
        <p:nvSpPr>
          <p:cNvPr id="4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601664" y="6705595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Michela </a:t>
            </a:r>
            <a:r>
              <a:rPr lang="it-IT" dirty="0"/>
              <a:t>Arnaboldi  | Dipartimento di ingegneria Gestionale  </a:t>
            </a:r>
            <a:r>
              <a:rPr lang="it-IT" dirty="0" smtClean="0"/>
              <a:t>| Politecnico </a:t>
            </a:r>
            <a:r>
              <a:rPr lang="it-IT" dirty="0"/>
              <a:t>di Milano</a:t>
            </a:r>
          </a:p>
          <a:p>
            <a:endParaRPr lang="it-IT" dirty="0"/>
          </a:p>
        </p:txBody>
      </p:sp>
      <p:sp>
        <p:nvSpPr>
          <p:cNvPr id="6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456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2"/>
          <p:cNvSpPr>
            <a:spLocks noGrp="1"/>
          </p:cNvSpPr>
          <p:nvPr>
            <p:ph type="title"/>
          </p:nvPr>
        </p:nvSpPr>
        <p:spPr>
          <a:xfrm>
            <a:off x="567871" y="976593"/>
            <a:ext cx="8917869" cy="786662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L’analisi dei dati (social media)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000" dirty="0" err="1"/>
              <a:t>Awareness</a:t>
            </a:r>
            <a:r>
              <a:rPr lang="it-IT" sz="2000" dirty="0"/>
              <a:t> &amp; Engagement </a:t>
            </a:r>
            <a:r>
              <a:rPr lang="it-IT" sz="2000" dirty="0" err="1"/>
              <a:t>Facebook</a:t>
            </a:r>
            <a:r>
              <a:rPr lang="it-IT" sz="2000" dirty="0"/>
              <a:t> “page </a:t>
            </a:r>
            <a:r>
              <a:rPr lang="it-IT" sz="2000" dirty="0" err="1"/>
              <a:t>likes</a:t>
            </a:r>
            <a:r>
              <a:rPr lang="it-IT" sz="2000" dirty="0"/>
              <a:t>”&gt;50,000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71" y="1908395"/>
            <a:ext cx="10811329" cy="515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Michela </a:t>
            </a:r>
            <a:r>
              <a:rPr lang="it-IT" dirty="0"/>
              <a:t>Arnaboldi  | Dipartimento di ingegneria Gestionale  </a:t>
            </a:r>
            <a:r>
              <a:rPr lang="it-IT" dirty="0" smtClean="0"/>
              <a:t>| Politecnico </a:t>
            </a:r>
            <a:r>
              <a:rPr lang="it-IT" dirty="0"/>
              <a:t>di Milano</a:t>
            </a:r>
          </a:p>
          <a:p>
            <a:endParaRPr lang="it-IT" dirty="0"/>
          </a:p>
        </p:txBody>
      </p:sp>
      <p:sp>
        <p:nvSpPr>
          <p:cNvPr id="23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26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412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75268" y="1002530"/>
            <a:ext cx="11150079" cy="533149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Raccolta e Analisi automatizzata. Analisi Social Media per «</a:t>
            </a:r>
            <a:r>
              <a:rPr lang="it-IT" sz="2800" b="1" dirty="0" err="1">
                <a:solidFill>
                  <a:srgbClr val="DA304A"/>
                </a:solidFill>
              </a:rPr>
              <a:t>Key</a:t>
            </a:r>
            <a:r>
              <a:rPr lang="it-IT" sz="2800" b="1" dirty="0">
                <a:solidFill>
                  <a:srgbClr val="DA304A"/>
                </a:solidFill>
              </a:rPr>
              <a:t> </a:t>
            </a:r>
            <a:r>
              <a:rPr lang="it-IT" sz="2800" b="1" dirty="0" err="1">
                <a:solidFill>
                  <a:srgbClr val="DA304A"/>
                </a:solidFill>
              </a:rPr>
              <a:t>Words</a:t>
            </a:r>
            <a:r>
              <a:rPr lang="it-IT" sz="2800" b="1" dirty="0">
                <a:solidFill>
                  <a:srgbClr val="DA304A"/>
                </a:solidFill>
              </a:rPr>
              <a:t>»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595235" y="6597680"/>
            <a:ext cx="10823608" cy="218122"/>
          </a:xfrm>
          <a:prstGeom prst="round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1400" b="1" dirty="0" err="1">
                <a:solidFill>
                  <a:srgbClr val="0070C0"/>
                </a:solidFill>
              </a:rPr>
              <a:t>Fonte</a:t>
            </a:r>
            <a:r>
              <a:rPr lang="en-US" sz="1400" b="1" dirty="0">
                <a:solidFill>
                  <a:srgbClr val="0070C0"/>
                </a:solidFill>
              </a:rPr>
              <a:t>: </a:t>
            </a:r>
            <a:r>
              <a:rPr lang="en-US" sz="1400" b="1" dirty="0" smtClean="0">
                <a:solidFill>
                  <a:srgbClr val="0070C0"/>
                </a:solidFill>
              </a:rPr>
              <a:t>Ricerca </a:t>
            </a:r>
            <a:r>
              <a:rPr lang="en-US" sz="1400" b="1" dirty="0" err="1" smtClean="0">
                <a:solidFill>
                  <a:srgbClr val="0070C0"/>
                </a:solidFill>
              </a:rPr>
              <a:t>Osservatorio</a:t>
            </a:r>
            <a:r>
              <a:rPr lang="en-US" sz="1400" b="1" dirty="0" smtClean="0">
                <a:solidFill>
                  <a:srgbClr val="0070C0"/>
                </a:solidFill>
              </a:rPr>
              <a:t> Innovazione </a:t>
            </a:r>
            <a:r>
              <a:rPr lang="en-US" sz="1400" b="1" dirty="0" err="1" smtClean="0">
                <a:solidFill>
                  <a:srgbClr val="0070C0"/>
                </a:solidFill>
              </a:rPr>
              <a:t>Digitale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</a:rPr>
              <a:t>nei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</a:rPr>
              <a:t>Beni</a:t>
            </a:r>
            <a:r>
              <a:rPr lang="en-US" sz="1400" b="1" dirty="0" smtClean="0">
                <a:solidFill>
                  <a:srgbClr val="0070C0"/>
                </a:solidFill>
              </a:rPr>
              <a:t> e </a:t>
            </a:r>
            <a:r>
              <a:rPr lang="en-US" sz="1400" b="1" dirty="0" err="1" smtClean="0">
                <a:solidFill>
                  <a:srgbClr val="0070C0"/>
                </a:solidFill>
              </a:rPr>
              <a:t>Attività</a:t>
            </a: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 err="1" smtClean="0">
                <a:solidFill>
                  <a:srgbClr val="0070C0"/>
                </a:solidFill>
              </a:rPr>
              <a:t>Culturali</a:t>
            </a:r>
            <a:endParaRPr lang="it-IT" sz="1400" b="1" dirty="0">
              <a:solidFill>
                <a:srgbClr val="0070C0"/>
              </a:solidFill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1038617" y="2148936"/>
            <a:ext cx="3220216" cy="21626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 smtClean="0">
              <a:solidFill>
                <a:srgbClr val="00264C"/>
              </a:solidFill>
            </a:endParaRPr>
          </a:p>
          <a:p>
            <a:pPr algn="ctr"/>
            <a:r>
              <a:rPr lang="it-IT" b="1" dirty="0" smtClean="0">
                <a:solidFill>
                  <a:srgbClr val="00264C"/>
                </a:solidFill>
              </a:rPr>
              <a:t>Analisi manuale dei siti del Musei</a:t>
            </a:r>
            <a:endParaRPr lang="it-IT" u="sng" dirty="0" smtClean="0">
              <a:solidFill>
                <a:srgbClr val="00264C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Strutture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Informazioni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Servizi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Contenuto</a:t>
            </a:r>
          </a:p>
          <a:p>
            <a:pPr algn="ctr"/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1038617" y="4356196"/>
            <a:ext cx="3220216" cy="19516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00264C"/>
                </a:solidFill>
              </a:rPr>
              <a:t>Campione di 218 (di cui 15 reti) Musei Italiani</a:t>
            </a:r>
          </a:p>
          <a:p>
            <a:pPr algn="ctr"/>
            <a:endParaRPr lang="it-IT" b="1" dirty="0">
              <a:solidFill>
                <a:srgbClr val="0026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Dimensione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Posizione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Tipologia</a:t>
            </a:r>
          </a:p>
        </p:txBody>
      </p:sp>
      <p:sp>
        <p:nvSpPr>
          <p:cNvPr id="20" name="Freccia a destra 19"/>
          <p:cNvSpPr/>
          <p:nvPr/>
        </p:nvSpPr>
        <p:spPr>
          <a:xfrm>
            <a:off x="104076" y="2487768"/>
            <a:ext cx="742384" cy="3545060"/>
          </a:xfrm>
          <a:prstGeom prst="rightArrow">
            <a:avLst>
              <a:gd name="adj1" fmla="val 82540"/>
              <a:gd name="adj2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vert270" wrap="square" rtlCol="0" anchor="ctr">
            <a:noAutofit/>
          </a:bodyPr>
          <a:lstStyle/>
          <a:p>
            <a:pPr algn="ctr"/>
            <a:r>
              <a:rPr lang="it-IT" sz="2000" dirty="0">
                <a:latin typeface="+mn-lt"/>
              </a:rPr>
              <a:t>Dati Istat</a:t>
            </a:r>
          </a:p>
        </p:txBody>
      </p:sp>
      <p:sp>
        <p:nvSpPr>
          <p:cNvPr id="21" name="Rettangolo arrotondato 20"/>
          <p:cNvSpPr/>
          <p:nvPr/>
        </p:nvSpPr>
        <p:spPr>
          <a:xfrm>
            <a:off x="1038616" y="1681883"/>
            <a:ext cx="3220216" cy="438618"/>
          </a:xfrm>
          <a:prstGeom prst="roundRect">
            <a:avLst>
              <a:gd name="adj" fmla="val 3446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rgbClr val="00264C"/>
                </a:solidFill>
              </a:rPr>
              <a:t>Step</a:t>
            </a:r>
            <a:r>
              <a:rPr lang="it-IT" b="1" dirty="0" smtClean="0">
                <a:solidFill>
                  <a:srgbClr val="00264C"/>
                </a:solidFill>
              </a:rPr>
              <a:t> 1</a:t>
            </a:r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4553879" y="2148938"/>
            <a:ext cx="3220216" cy="21626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 smtClean="0">
              <a:solidFill>
                <a:srgbClr val="00264C"/>
              </a:solidFill>
            </a:endParaRPr>
          </a:p>
          <a:p>
            <a:pPr algn="ctr"/>
            <a:r>
              <a:rPr lang="it-IT" b="1" dirty="0" smtClean="0">
                <a:solidFill>
                  <a:srgbClr val="00264C"/>
                </a:solidFill>
              </a:rPr>
              <a:t>Analisi degli account ufficiali Social Media</a:t>
            </a:r>
            <a:endParaRPr lang="it-IT" sz="1400" dirty="0">
              <a:solidFill>
                <a:srgbClr val="00264C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Dimensione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264C"/>
                </a:solidFill>
              </a:rPr>
              <a:t>Awarness</a:t>
            </a:r>
            <a:endParaRPr lang="it-IT" sz="1400" dirty="0">
              <a:solidFill>
                <a:srgbClr val="00264C"/>
              </a:solidFill>
            </a:endParaRPr>
          </a:p>
          <a:p>
            <a:pPr algn="ctr"/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4553879" y="4356198"/>
            <a:ext cx="3220216" cy="1951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00264C"/>
                </a:solidFill>
              </a:rPr>
              <a:t>Campione di 218 (di cui 15 reti) Musei </a:t>
            </a:r>
            <a:r>
              <a:rPr lang="it-IT" b="1" dirty="0" smtClean="0">
                <a:solidFill>
                  <a:srgbClr val="00264C"/>
                </a:solidFill>
              </a:rPr>
              <a:t>Italiani</a:t>
            </a:r>
          </a:p>
          <a:p>
            <a:pPr algn="ctr"/>
            <a:endParaRPr lang="it-IT" b="1" dirty="0">
              <a:solidFill>
                <a:srgbClr val="0026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Dimensione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Posizione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Tipologia</a:t>
            </a:r>
          </a:p>
        </p:txBody>
      </p:sp>
      <p:sp>
        <p:nvSpPr>
          <p:cNvPr id="29" name="Rettangolo arrotondato 28"/>
          <p:cNvSpPr/>
          <p:nvPr/>
        </p:nvSpPr>
        <p:spPr>
          <a:xfrm>
            <a:off x="4553877" y="1681885"/>
            <a:ext cx="3220216" cy="438618"/>
          </a:xfrm>
          <a:prstGeom prst="roundRect">
            <a:avLst>
              <a:gd name="adj" fmla="val 3446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rgbClr val="00264C"/>
                </a:solidFill>
              </a:rPr>
              <a:t>Step</a:t>
            </a:r>
            <a:r>
              <a:rPr lang="it-IT" b="1" dirty="0" smtClean="0">
                <a:solidFill>
                  <a:srgbClr val="00264C"/>
                </a:solidFill>
              </a:rPr>
              <a:t> 2</a:t>
            </a:r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30" name="Rettangolo arrotondato 29"/>
          <p:cNvSpPr/>
          <p:nvPr/>
        </p:nvSpPr>
        <p:spPr>
          <a:xfrm>
            <a:off x="8198628" y="2120504"/>
            <a:ext cx="3220216" cy="21626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 smtClean="0">
              <a:solidFill>
                <a:srgbClr val="00264C"/>
              </a:solidFill>
            </a:endParaRPr>
          </a:p>
          <a:p>
            <a:pPr algn="ctr"/>
            <a:r>
              <a:rPr lang="it-IT" b="1" dirty="0" smtClean="0">
                <a:solidFill>
                  <a:srgbClr val="00264C"/>
                </a:solidFill>
              </a:rPr>
              <a:t>Analisi dei Social Media </a:t>
            </a:r>
            <a:r>
              <a:rPr lang="it-IT" b="1" dirty="0">
                <a:solidFill>
                  <a:srgbClr val="00264C"/>
                </a:solidFill>
              </a:rPr>
              <a:t>in generale</a:t>
            </a:r>
            <a:endParaRPr lang="it-IT" dirty="0">
              <a:solidFill>
                <a:srgbClr val="00264C"/>
              </a:solidFill>
            </a:endParaRPr>
          </a:p>
          <a:p>
            <a:pPr algn="ctr"/>
            <a:r>
              <a:rPr lang="it-IT" b="1" dirty="0" smtClean="0">
                <a:solidFill>
                  <a:srgbClr val="00264C"/>
                </a:solidFill>
              </a:rPr>
              <a:t>(ufficiali e non) per </a:t>
            </a:r>
            <a:r>
              <a:rPr lang="it-IT" b="1" dirty="0" err="1" smtClean="0">
                <a:solidFill>
                  <a:srgbClr val="00264C"/>
                </a:solidFill>
              </a:rPr>
              <a:t>Key</a:t>
            </a:r>
            <a:r>
              <a:rPr lang="it-IT" b="1" dirty="0" smtClean="0">
                <a:solidFill>
                  <a:srgbClr val="00264C"/>
                </a:solidFill>
              </a:rPr>
              <a:t> </a:t>
            </a:r>
            <a:r>
              <a:rPr lang="it-IT" b="1" dirty="0" err="1" smtClean="0">
                <a:solidFill>
                  <a:srgbClr val="00264C"/>
                </a:solidFill>
              </a:rPr>
              <a:t>words</a:t>
            </a:r>
            <a:endParaRPr lang="it-IT" sz="1400" dirty="0">
              <a:solidFill>
                <a:srgbClr val="00264C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Dimensione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 smtClean="0">
                <a:solidFill>
                  <a:srgbClr val="00264C"/>
                </a:solidFill>
              </a:rPr>
              <a:t>Sentiment</a:t>
            </a:r>
            <a:endParaRPr lang="it-IT" sz="1400" dirty="0">
              <a:solidFill>
                <a:srgbClr val="00264C"/>
              </a:solidFill>
            </a:endParaRPr>
          </a:p>
          <a:p>
            <a:pPr algn="ctr"/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31" name="Rettangolo arrotondato 30"/>
          <p:cNvSpPr/>
          <p:nvPr/>
        </p:nvSpPr>
        <p:spPr>
          <a:xfrm>
            <a:off x="8198628" y="4327764"/>
            <a:ext cx="3220216" cy="19800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00264C"/>
                </a:solidFill>
              </a:rPr>
              <a:t>Campione di </a:t>
            </a:r>
            <a:r>
              <a:rPr lang="it-IT" b="1" dirty="0" smtClean="0">
                <a:solidFill>
                  <a:srgbClr val="00264C"/>
                </a:solidFill>
              </a:rPr>
              <a:t>110 </a:t>
            </a:r>
            <a:r>
              <a:rPr lang="it-IT" b="1" dirty="0">
                <a:solidFill>
                  <a:srgbClr val="00264C"/>
                </a:solidFill>
              </a:rPr>
              <a:t>Musei </a:t>
            </a:r>
            <a:r>
              <a:rPr lang="it-IT" b="1" dirty="0" smtClean="0">
                <a:solidFill>
                  <a:srgbClr val="00264C"/>
                </a:solidFill>
              </a:rPr>
              <a:t>Italiani (+ 5 stranieri)</a:t>
            </a:r>
            <a:endParaRPr lang="it-IT" b="1" dirty="0">
              <a:solidFill>
                <a:srgbClr val="00264C"/>
              </a:solidFill>
            </a:endParaRPr>
          </a:p>
          <a:p>
            <a:pPr algn="ctr"/>
            <a:endParaRPr lang="it-IT" b="1" dirty="0">
              <a:solidFill>
                <a:srgbClr val="00264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Dimensione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Posizione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264C"/>
                </a:solidFill>
              </a:rPr>
              <a:t>Tipologia</a:t>
            </a:r>
          </a:p>
        </p:txBody>
      </p:sp>
      <p:sp>
        <p:nvSpPr>
          <p:cNvPr id="32" name="Rettangolo arrotondato 31"/>
          <p:cNvSpPr/>
          <p:nvPr/>
        </p:nvSpPr>
        <p:spPr>
          <a:xfrm>
            <a:off x="8198627" y="1653451"/>
            <a:ext cx="3220216" cy="438618"/>
          </a:xfrm>
          <a:prstGeom prst="roundRect">
            <a:avLst>
              <a:gd name="adj" fmla="val 3446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rgbClr val="00264C"/>
                </a:solidFill>
              </a:rPr>
              <a:t>Step</a:t>
            </a:r>
            <a:r>
              <a:rPr lang="it-IT" b="1" dirty="0" smtClean="0">
                <a:solidFill>
                  <a:srgbClr val="00264C"/>
                </a:solidFill>
              </a:rPr>
              <a:t> 3</a:t>
            </a:r>
            <a:endParaRPr lang="it-IT" b="1" dirty="0">
              <a:solidFill>
                <a:srgbClr val="00264C"/>
              </a:solidFill>
            </a:endParaRPr>
          </a:p>
        </p:txBody>
      </p:sp>
      <p:sp>
        <p:nvSpPr>
          <p:cNvPr id="33" name="Rettangolo arrotondato 32"/>
          <p:cNvSpPr/>
          <p:nvPr/>
        </p:nvSpPr>
        <p:spPr>
          <a:xfrm>
            <a:off x="8069139" y="1535679"/>
            <a:ext cx="3556208" cy="4948640"/>
          </a:xfrm>
          <a:prstGeom prst="roundRect">
            <a:avLst>
              <a:gd name="adj" fmla="val 8237"/>
            </a:avLst>
          </a:prstGeom>
          <a:solidFill>
            <a:schemeClr val="accent6">
              <a:lumMod val="60000"/>
              <a:lumOff val="40000"/>
              <a:alpha val="36000"/>
            </a:schemeClr>
          </a:solidFill>
          <a:ln w="28575">
            <a:solidFill>
              <a:srgbClr val="FF66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it-IT" sz="900" b="1" dirty="0">
              <a:latin typeface="+mn-lt"/>
            </a:endParaRPr>
          </a:p>
        </p:txBody>
      </p:sp>
      <p:sp>
        <p:nvSpPr>
          <p:cNvPr id="34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528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49126" y="1015071"/>
            <a:ext cx="8917869" cy="563243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L’analisi dei dati: </a:t>
            </a:r>
            <a:r>
              <a:rPr lang="it-IT" sz="2800" b="1" dirty="0" err="1">
                <a:solidFill>
                  <a:srgbClr val="DA304A"/>
                </a:solidFill>
              </a:rPr>
              <a:t>sentiment</a:t>
            </a:r>
            <a:r>
              <a:rPr lang="it-IT" sz="2800" b="1" dirty="0">
                <a:solidFill>
                  <a:srgbClr val="DA304A"/>
                </a:solidFill>
              </a:rPr>
              <a:t> </a:t>
            </a:r>
            <a:r>
              <a:rPr lang="it-IT" sz="2800" b="1" dirty="0" err="1">
                <a:solidFill>
                  <a:srgbClr val="DA304A"/>
                </a:solidFill>
              </a:rPr>
              <a:t>analysis</a:t>
            </a:r>
            <a:endParaRPr lang="it-IT" sz="2800" b="1" dirty="0">
              <a:solidFill>
                <a:srgbClr val="DA304A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/>
          <a:lstStyle/>
          <a:p>
            <a:fld id="{41F0553F-AB58-BB40-B1E5-B3CC067F59CC}" type="slidenum">
              <a:rPr lang="it-IT" smtClean="0"/>
              <a:pPr/>
              <a:t>28</a:t>
            </a:fld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8102" t="9838" r="7060" b="9050"/>
          <a:stretch/>
        </p:blipFill>
        <p:spPr>
          <a:xfrm>
            <a:off x="1140030" y="1693292"/>
            <a:ext cx="9072749" cy="4782804"/>
          </a:xfrm>
          <a:prstGeom prst="rect">
            <a:avLst/>
          </a:prstGeom>
        </p:spPr>
      </p:pic>
      <p:sp>
        <p:nvSpPr>
          <p:cNvPr id="6" name="Rettangolo arrotondato 5"/>
          <p:cNvSpPr/>
          <p:nvPr/>
        </p:nvSpPr>
        <p:spPr>
          <a:xfrm>
            <a:off x="8958207" y="1203664"/>
            <a:ext cx="3059621" cy="476248"/>
          </a:xfrm>
          <a:prstGeom prst="round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it-IT" sz="1400" b="1" dirty="0" err="1">
                <a:solidFill>
                  <a:srgbClr val="0070C0"/>
                </a:solidFill>
              </a:rPr>
              <a:t>Fluxedo</a:t>
            </a:r>
            <a:r>
              <a:rPr lang="it-IT" sz="1400" b="1" dirty="0">
                <a:solidFill>
                  <a:srgbClr val="0070C0"/>
                </a:solidFill>
              </a:rPr>
              <a:t> www.fluxedo.com/it/</a:t>
            </a:r>
          </a:p>
        </p:txBody>
      </p:sp>
      <p:sp>
        <p:nvSpPr>
          <p:cNvPr id="7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Michela </a:t>
            </a:r>
            <a:r>
              <a:rPr lang="it-IT" dirty="0"/>
              <a:t>Arnaboldi  | Dipartimento di ingegneria Gestionale  </a:t>
            </a:r>
            <a:r>
              <a:rPr lang="it-IT" dirty="0" smtClean="0"/>
              <a:t>| Politecnico </a:t>
            </a:r>
            <a:r>
              <a:rPr lang="it-IT" dirty="0"/>
              <a:t>di Milano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25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96" y="1009069"/>
            <a:ext cx="8812657" cy="616463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  <a:latin typeface="+mj-lt"/>
              </a:rPr>
              <a:t>L’analisi dei dati: l’elaborazione di immagini</a:t>
            </a:r>
            <a:endParaRPr lang="en-US" sz="2800" b="1" dirty="0">
              <a:solidFill>
                <a:srgbClr val="DA304A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413" y="2656014"/>
            <a:ext cx="7243144" cy="2160240"/>
          </a:xfrm>
          <a:prstGeom prst="rect">
            <a:avLst/>
          </a:prstGeom>
        </p:spPr>
      </p:pic>
      <p:sp>
        <p:nvSpPr>
          <p:cNvPr id="5" name="CasellaDiTesto 93"/>
          <p:cNvSpPr txBox="1"/>
          <p:nvPr/>
        </p:nvSpPr>
        <p:spPr>
          <a:xfrm>
            <a:off x="533496" y="5113721"/>
            <a:ext cx="240026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  <a:tab pos="2770803" algn="l"/>
                <a:tab pos="3078672" algn="l"/>
                <a:tab pos="3386538" algn="l"/>
                <a:tab pos="3694403" algn="l"/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  <a:tab pos="2770803" algn="l"/>
                <a:tab pos="3078672" algn="l"/>
                <a:tab pos="3386538" algn="l"/>
                <a:tab pos="3694403" algn="l"/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</a:tabLst>
            </a:pPr>
            <a:r>
              <a:rPr lang="it-IT" sz="1800" dirty="0" err="1" smtClean="0">
                <a:latin typeface="Century Gothic"/>
                <a:cs typeface="Century Gothic"/>
              </a:rPr>
              <a:t>orginal</a:t>
            </a:r>
            <a:r>
              <a:rPr lang="it-IT" sz="1800" dirty="0" smtClean="0">
                <a:latin typeface="Century Gothic"/>
                <a:cs typeface="Century Gothic"/>
              </a:rPr>
              <a:t> image</a:t>
            </a:r>
            <a:endParaRPr lang="it-IT" dirty="0" smtClean="0">
              <a:latin typeface="Century Gothic"/>
              <a:ea typeface="Lucida Grande" charset="0"/>
              <a:cs typeface="Century Gothic"/>
              <a:sym typeface="Lucida Sans" charset="0"/>
            </a:endParaRPr>
          </a:p>
          <a:p>
            <a:pPr>
              <a:tabLst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  <a:tab pos="2770803" algn="l"/>
                <a:tab pos="3078672" algn="l"/>
                <a:tab pos="3386538" algn="l"/>
                <a:tab pos="3694403" algn="l"/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  <a:tab pos="2770803" algn="l"/>
                <a:tab pos="3078672" algn="l"/>
                <a:tab pos="3386538" algn="l"/>
                <a:tab pos="3694403" algn="l"/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</a:tabLst>
            </a:pPr>
            <a:endParaRPr lang="en-US" dirty="0" smtClean="0">
              <a:latin typeface="Century Gothic"/>
              <a:ea typeface="Lucida Grande" charset="0"/>
              <a:cs typeface="Century Gothic"/>
              <a:sym typeface="Lucida Sans" charset="0"/>
            </a:endParaRPr>
          </a:p>
          <a:p>
            <a:endParaRPr lang="it-IT" sz="1800" dirty="0">
              <a:latin typeface="Century Gothic"/>
              <a:cs typeface="Century Gothic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295467" y="2944047"/>
            <a:ext cx="0" cy="2198203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93"/>
          <p:cNvSpPr txBox="1"/>
          <p:nvPr/>
        </p:nvSpPr>
        <p:spPr>
          <a:xfrm>
            <a:off x="4130636" y="4928819"/>
            <a:ext cx="310655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  <a:tab pos="2770803" algn="l"/>
                <a:tab pos="3078672" algn="l"/>
                <a:tab pos="3386538" algn="l"/>
                <a:tab pos="3694403" algn="l"/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  <a:tab pos="2770803" algn="l"/>
                <a:tab pos="3078672" algn="l"/>
                <a:tab pos="3386538" algn="l"/>
                <a:tab pos="3694403" algn="l"/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</a:tabLst>
            </a:pPr>
            <a:r>
              <a:rPr lang="it-IT" sz="1800" dirty="0" err="1" smtClean="0">
                <a:latin typeface="Century Gothic"/>
                <a:cs typeface="Century Gothic"/>
              </a:rPr>
              <a:t>edge</a:t>
            </a:r>
            <a:r>
              <a:rPr lang="it-IT" sz="1800" dirty="0" smtClean="0">
                <a:latin typeface="Century Gothic"/>
                <a:cs typeface="Century Gothic"/>
              </a:rPr>
              <a:t> </a:t>
            </a:r>
            <a:r>
              <a:rPr lang="it-IT" sz="1800" dirty="0" err="1" smtClean="0">
                <a:latin typeface="Century Gothic"/>
                <a:cs typeface="Century Gothic"/>
              </a:rPr>
              <a:t>maps</a:t>
            </a:r>
            <a:endParaRPr lang="it-IT" dirty="0" smtClean="0">
              <a:latin typeface="Century Gothic"/>
              <a:ea typeface="Lucida Grande" charset="0"/>
              <a:cs typeface="Century Gothic"/>
              <a:sym typeface="Lucida Sans" charset="0"/>
            </a:endParaRPr>
          </a:p>
          <a:p>
            <a:pPr>
              <a:tabLst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  <a:tab pos="2770803" algn="l"/>
                <a:tab pos="3078672" algn="l"/>
                <a:tab pos="3386538" algn="l"/>
                <a:tab pos="3694403" algn="l"/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  <a:tab pos="2770803" algn="l"/>
                <a:tab pos="3078672" algn="l"/>
                <a:tab pos="3386538" algn="l"/>
                <a:tab pos="3694403" algn="l"/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</a:tabLst>
            </a:pPr>
            <a:endParaRPr lang="en-US" dirty="0" smtClean="0">
              <a:latin typeface="Century Gothic"/>
              <a:ea typeface="Lucida Grande" charset="0"/>
              <a:cs typeface="Century Gothic"/>
              <a:sym typeface="Lucida Sans" charset="0"/>
            </a:endParaRPr>
          </a:p>
          <a:p>
            <a:endParaRPr lang="it-IT" sz="1800" dirty="0">
              <a:latin typeface="Century Gothic"/>
              <a:cs typeface="Century Gothic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0551" y="3719544"/>
            <a:ext cx="3572237" cy="109671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847861" y="2944047"/>
            <a:ext cx="0" cy="1921517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93"/>
          <p:cNvSpPr txBox="1"/>
          <p:nvPr/>
        </p:nvSpPr>
        <p:spPr>
          <a:xfrm>
            <a:off x="5929261" y="5827144"/>
            <a:ext cx="310655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  <a:tab pos="2770803" algn="l"/>
                <a:tab pos="3078672" algn="l"/>
                <a:tab pos="3386538" algn="l"/>
                <a:tab pos="3694403" algn="l"/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  <a:tab pos="2770803" algn="l"/>
                <a:tab pos="3078672" algn="l"/>
                <a:tab pos="3386538" algn="l"/>
                <a:tab pos="3694403" algn="l"/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</a:tabLst>
            </a:pPr>
            <a:r>
              <a:rPr lang="it-IT" sz="1800" dirty="0" smtClean="0">
                <a:latin typeface="Century Gothic"/>
                <a:cs typeface="Century Gothic"/>
              </a:rPr>
              <a:t>skyline </a:t>
            </a:r>
            <a:r>
              <a:rPr lang="it-IT" sz="1800" dirty="0" err="1" smtClean="0">
                <a:latin typeface="Century Gothic"/>
                <a:cs typeface="Century Gothic"/>
              </a:rPr>
              <a:t>estimation</a:t>
            </a:r>
            <a:endParaRPr lang="en-US" dirty="0" smtClean="0">
              <a:latin typeface="Century Gothic"/>
              <a:ea typeface="Lucida Grande" charset="0"/>
              <a:cs typeface="Century Gothic"/>
              <a:sym typeface="Lucida Sans" charset="0"/>
            </a:endParaRPr>
          </a:p>
          <a:p>
            <a:endParaRPr lang="it-IT" sz="1800" dirty="0">
              <a:latin typeface="Century Gothic"/>
              <a:cs typeface="Century Gothic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35133" y="3880151"/>
            <a:ext cx="0" cy="1528759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93"/>
          <p:cNvSpPr txBox="1"/>
          <p:nvPr/>
        </p:nvSpPr>
        <p:spPr>
          <a:xfrm>
            <a:off x="2104252" y="5554152"/>
            <a:ext cx="3106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  <a:tab pos="2770803" algn="l"/>
                <a:tab pos="3078672" algn="l"/>
                <a:tab pos="3386538" algn="l"/>
                <a:tab pos="3694403" algn="l"/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  <a:tab pos="2770803" algn="l"/>
                <a:tab pos="3078672" algn="l"/>
                <a:tab pos="3386538" algn="l"/>
                <a:tab pos="3694403" algn="l"/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</a:tabLst>
            </a:pPr>
            <a:r>
              <a:rPr lang="it-IT" sz="1600" dirty="0" smtClean="0">
                <a:latin typeface="Century Gothic"/>
                <a:cs typeface="Century Gothic"/>
              </a:rPr>
              <a:t>DEM </a:t>
            </a:r>
            <a:r>
              <a:rPr lang="it-IT" sz="1600" dirty="0" err="1" smtClean="0">
                <a:latin typeface="Century Gothic"/>
                <a:cs typeface="Century Gothic"/>
              </a:rPr>
              <a:t>generated</a:t>
            </a:r>
            <a:r>
              <a:rPr lang="it-IT" sz="1600" dirty="0" smtClean="0">
                <a:latin typeface="Century Gothic"/>
                <a:cs typeface="Century Gothic"/>
              </a:rPr>
              <a:t> </a:t>
            </a:r>
            <a:r>
              <a:rPr lang="it-IT" sz="1600" dirty="0" err="1" smtClean="0">
                <a:latin typeface="Century Gothic"/>
                <a:cs typeface="Century Gothic"/>
              </a:rPr>
              <a:t>virtual</a:t>
            </a:r>
            <a:r>
              <a:rPr lang="it-IT" sz="1600" dirty="0" smtClean="0">
                <a:latin typeface="Century Gothic"/>
                <a:cs typeface="Century Gothic"/>
              </a:rPr>
              <a:t> </a:t>
            </a:r>
            <a:r>
              <a:rPr lang="it-IT" sz="1600" dirty="0" err="1" smtClean="0">
                <a:latin typeface="Century Gothic"/>
                <a:cs typeface="Century Gothic"/>
              </a:rPr>
              <a:t>panoram</a:t>
            </a:r>
            <a:endParaRPr lang="it-IT" sz="1600" dirty="0" smtClean="0">
              <a:latin typeface="Century Gothic"/>
              <a:ea typeface="Lucida Grande" charset="0"/>
              <a:cs typeface="Century Gothic"/>
              <a:sym typeface="Lucida Sans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51"/>
          <a:stretch/>
        </p:blipFill>
        <p:spPr>
          <a:xfrm>
            <a:off x="7962788" y="2705323"/>
            <a:ext cx="3911731" cy="216024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7067285" y="4032551"/>
            <a:ext cx="0" cy="1661083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93"/>
          <p:cNvSpPr txBox="1"/>
          <p:nvPr/>
        </p:nvSpPr>
        <p:spPr>
          <a:xfrm>
            <a:off x="8858289" y="4621999"/>
            <a:ext cx="310655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  <a:tab pos="2770803" algn="l"/>
                <a:tab pos="3078672" algn="l"/>
                <a:tab pos="3386538" algn="l"/>
                <a:tab pos="3694403" algn="l"/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  <a:tab pos="2770803" algn="l"/>
                <a:tab pos="3078672" algn="l"/>
                <a:tab pos="3386538" algn="l"/>
                <a:tab pos="3694403" algn="l"/>
                <a:tab pos="307869" algn="l"/>
                <a:tab pos="615735" algn="l"/>
                <a:tab pos="923608" algn="l"/>
                <a:tab pos="1231467" algn="l"/>
                <a:tab pos="1539340" algn="l"/>
                <a:tab pos="1847194" algn="l"/>
                <a:tab pos="2155067" algn="l"/>
                <a:tab pos="2462941" algn="l"/>
              </a:tabLst>
            </a:pPr>
            <a:r>
              <a:rPr lang="it-IT" sz="1800" dirty="0" smtClean="0">
                <a:latin typeface="Century Gothic"/>
                <a:cs typeface="Century Gothic"/>
              </a:rPr>
              <a:t>Best </a:t>
            </a:r>
            <a:r>
              <a:rPr lang="it-IT" sz="1800" dirty="0" err="1" smtClean="0">
                <a:latin typeface="Century Gothic"/>
                <a:cs typeface="Century Gothic"/>
              </a:rPr>
              <a:t>matching</a:t>
            </a:r>
            <a:endParaRPr lang="en-US" dirty="0" smtClean="0">
              <a:latin typeface="Century Gothic"/>
              <a:ea typeface="Lucida Grande" charset="0"/>
              <a:cs typeface="Century Gothic"/>
              <a:sym typeface="Lucida Sans" charset="0"/>
            </a:endParaRPr>
          </a:p>
          <a:p>
            <a:endParaRPr lang="it-IT" sz="1800" dirty="0">
              <a:latin typeface="Century Gothic"/>
              <a:cs typeface="Century Gothic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754182" y="3350399"/>
            <a:ext cx="27340" cy="1294131"/>
          </a:xfrm>
          <a:prstGeom prst="straightConnector1">
            <a:avLst/>
          </a:prstGeom>
          <a:ln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9744405" y="3571086"/>
            <a:ext cx="9776" cy="715997"/>
          </a:xfrm>
          <a:prstGeom prst="straightConnector1">
            <a:avLst/>
          </a:prstGeom>
          <a:ln>
            <a:solidFill>
              <a:schemeClr val="bg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egnaposto testo 6"/>
          <p:cNvSpPr txBox="1">
            <a:spLocks/>
          </p:cNvSpPr>
          <p:nvPr/>
        </p:nvSpPr>
        <p:spPr>
          <a:xfrm>
            <a:off x="500207" y="1756228"/>
            <a:ext cx="11464637" cy="5101771"/>
          </a:xfrm>
          <a:prstGeom prst="rect">
            <a:avLst/>
          </a:prstGeom>
        </p:spPr>
        <p:txBody>
          <a:bodyPr/>
          <a:lstStyle>
            <a:lvl1pPr marL="381000" indent="-3810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4"/>
              </a:buClr>
              <a:buSzPct val="90000"/>
              <a:buFont typeface="Wingdings" pitchFamily="2" charset="2"/>
              <a:buChar char="q"/>
              <a:defRPr sz="2800" b="1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811213" indent="-239713" algn="l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2400">
                <a:solidFill>
                  <a:schemeClr val="accent4"/>
                </a:solidFill>
                <a:latin typeface="+mn-lt"/>
                <a:cs typeface="+mn-cs"/>
              </a:defRPr>
            </a:lvl2pPr>
            <a:lvl3pPr marL="1114425" indent="-180975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SzPct val="100000"/>
              <a:buFont typeface="Arial" pitchFamily="34" charset="0"/>
              <a:buChar char="•"/>
              <a:defRPr sz="1800">
                <a:solidFill>
                  <a:schemeClr val="accent4"/>
                </a:solidFill>
                <a:latin typeface="+mn-lt"/>
                <a:cs typeface="+mn-cs"/>
              </a:defRPr>
            </a:lvl3pPr>
            <a:lvl4pPr marL="1447800" indent="-142875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393FF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1800225" indent="-161925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257425" indent="-161925" algn="l" rtl="0"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6pPr>
            <a:lvl7pPr marL="2714625" indent="-161925" algn="l" rtl="0"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7pPr>
            <a:lvl8pPr marL="3171825" indent="-161925" algn="l" rtl="0"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8pPr>
            <a:lvl9pPr marL="3629025" indent="-161925" algn="l" rtl="0"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it-IT" sz="2400" b="0" kern="0" dirty="0" smtClean="0">
                <a:solidFill>
                  <a:srgbClr val="0070C0"/>
                </a:solidFill>
              </a:rPr>
              <a:t>Le immagini sono una fonte ricchissima e numericamente in crescita</a:t>
            </a:r>
          </a:p>
          <a:p>
            <a:r>
              <a:rPr lang="it-IT" sz="2400" b="0" kern="0" dirty="0" smtClean="0">
                <a:solidFill>
                  <a:srgbClr val="0070C0"/>
                </a:solidFill>
              </a:rPr>
              <a:t>Esempio di elaborazione per riconoscimento dei fronti nevosi</a:t>
            </a:r>
            <a:endParaRPr lang="it-IT" sz="2400" b="0" kern="0" dirty="0">
              <a:solidFill>
                <a:srgbClr val="0070C0"/>
              </a:solidFill>
            </a:endParaRPr>
          </a:p>
        </p:txBody>
      </p:sp>
      <p:pic>
        <p:nvPicPr>
          <p:cNvPr id="25" name="Picture 2" descr="logoProacti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6018" y="6352798"/>
            <a:ext cx="4099917" cy="50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ttangolo arrotondato 25"/>
          <p:cNvSpPr/>
          <p:nvPr/>
        </p:nvSpPr>
        <p:spPr>
          <a:xfrm>
            <a:off x="8594763" y="1281665"/>
            <a:ext cx="3597237" cy="307582"/>
          </a:xfrm>
          <a:prstGeom prst="round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it-IT" sz="1400" b="1" dirty="0">
                <a:solidFill>
                  <a:srgbClr val="0070C0"/>
                </a:solidFill>
              </a:rPr>
              <a:t>Contatto: piero.fraternali@polimi.it</a:t>
            </a:r>
          </a:p>
        </p:txBody>
      </p:sp>
      <p:sp>
        <p:nvSpPr>
          <p:cNvPr id="21" name="Segnaposto piè di pagina 18"/>
          <p:cNvSpPr txBox="1">
            <a:spLocks/>
          </p:cNvSpPr>
          <p:nvPr/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46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556392" y="1171200"/>
            <a:ext cx="8917869" cy="7866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DA304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La </a:t>
            </a:r>
            <a:r>
              <a:rPr lang="it-IT" i="1" dirty="0" err="1"/>
              <a:t>mission</a:t>
            </a:r>
            <a:r>
              <a:rPr lang="it-IT" i="1" dirty="0"/>
              <a:t> </a:t>
            </a:r>
            <a:r>
              <a:rPr lang="it-IT" dirty="0"/>
              <a:t>dell’Osservatorio</a:t>
            </a:r>
          </a:p>
        </p:txBody>
      </p:sp>
      <p:sp>
        <p:nvSpPr>
          <p:cNvPr id="8" name="Rettangolo 7"/>
          <p:cNvSpPr/>
          <p:nvPr/>
        </p:nvSpPr>
        <p:spPr>
          <a:xfrm>
            <a:off x="528020" y="2025689"/>
            <a:ext cx="10745901" cy="2301123"/>
          </a:xfrm>
          <a:prstGeom prst="rect">
            <a:avLst/>
          </a:prstGeom>
        </p:spPr>
        <p:txBody>
          <a:bodyPr wrap="square" lIns="84308" tIns="42154" rIns="84308" bIns="42154">
            <a:spAutoFit/>
          </a:bodyPr>
          <a:lstStyle/>
          <a:p>
            <a:pPr algn="ctr" eaLnBrk="0" hangingPunct="0">
              <a:lnSpc>
                <a:spcPct val="150000"/>
              </a:lnSpc>
              <a:spcBef>
                <a:spcPts val="1117"/>
              </a:spcBef>
              <a:spcAft>
                <a:spcPts val="1200"/>
              </a:spcAft>
              <a:buSzPct val="90000"/>
              <a:defRPr/>
            </a:pPr>
            <a:r>
              <a:rPr lang="it-IT" sz="2400" dirty="0" smtClean="0">
                <a:solidFill>
                  <a:srgbClr val="002060"/>
                </a:solidFill>
                <a:latin typeface="Trebuchet MS" pitchFamily="34" charset="0"/>
              </a:rPr>
              <a:t>Fornire </a:t>
            </a:r>
            <a:r>
              <a:rPr lang="it-IT" sz="2400" dirty="0">
                <a:solidFill>
                  <a:srgbClr val="002060"/>
                </a:solidFill>
                <a:latin typeface="Trebuchet MS" pitchFamily="34" charset="0"/>
              </a:rPr>
              <a:t>una </a:t>
            </a:r>
            <a:r>
              <a:rPr lang="it-IT" sz="2400" dirty="0">
                <a:solidFill>
                  <a:srgbClr val="EF9828"/>
                </a:solidFill>
                <a:latin typeface="Trebuchet MS" pitchFamily="34" charset="0"/>
              </a:rPr>
              <a:t>visione </a:t>
            </a:r>
            <a:r>
              <a:rPr lang="it-IT" sz="2400" dirty="0" smtClean="0">
                <a:solidFill>
                  <a:srgbClr val="EF9828"/>
                </a:solidFill>
                <a:latin typeface="Trebuchet MS" pitchFamily="34" charset="0"/>
              </a:rPr>
              <a:t>sistemica</a:t>
            </a:r>
            <a:r>
              <a:rPr lang="it-IT" sz="2400" dirty="0" smtClean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Trebuchet MS" pitchFamily="34" charset="0"/>
              </a:rPr>
              <a:t>dell’innovazione digitale applicata ai processi di </a:t>
            </a:r>
            <a:r>
              <a:rPr lang="it-IT" sz="2400" dirty="0">
                <a:solidFill>
                  <a:srgbClr val="EF9828"/>
                </a:solidFill>
                <a:latin typeface="Trebuchet MS" pitchFamily="34" charset="0"/>
              </a:rPr>
              <a:t>conservazione, valorizzazione, gestione, promozione e fruizione</a:t>
            </a:r>
            <a:r>
              <a:rPr lang="it-IT" sz="2400" dirty="0">
                <a:solidFill>
                  <a:srgbClr val="002060"/>
                </a:solidFill>
                <a:latin typeface="Trebuchet MS" pitchFamily="34" charset="0"/>
              </a:rPr>
              <a:t> del patrimonio, dei prodotti e servizi della filiera Beni e Attività Culturali (BAC), per facilitare la </a:t>
            </a:r>
            <a:r>
              <a:rPr lang="it-IT" sz="2400" dirty="0">
                <a:solidFill>
                  <a:schemeClr val="accent2"/>
                </a:solidFill>
                <a:latin typeface="Trebuchet MS" pitchFamily="34" charset="0"/>
              </a:rPr>
              <a:t>creazione di </a:t>
            </a:r>
            <a:r>
              <a:rPr lang="it-IT" sz="2400" dirty="0" smtClean="0">
                <a:solidFill>
                  <a:schemeClr val="accent2"/>
                </a:solidFill>
                <a:latin typeface="Trebuchet MS" pitchFamily="34" charset="0"/>
              </a:rPr>
              <a:t>valore</a:t>
            </a:r>
          </a:p>
        </p:txBody>
      </p:sp>
      <p:sp>
        <p:nvSpPr>
          <p:cNvPr id="9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Michela </a:t>
            </a:r>
            <a:r>
              <a:rPr lang="it-IT" dirty="0"/>
              <a:t>Arnaboldi  | Dipartimento di ingegneria Gestionale  </a:t>
            </a:r>
            <a:r>
              <a:rPr lang="it-IT" dirty="0" smtClean="0"/>
              <a:t>| Politecnico </a:t>
            </a:r>
            <a:r>
              <a:rPr lang="it-IT" dirty="0"/>
              <a:t>di Milano</a:t>
            </a:r>
          </a:p>
          <a:p>
            <a:endParaRPr lang="it-IT" dirty="0"/>
          </a:p>
        </p:txBody>
      </p:sp>
      <p:sp>
        <p:nvSpPr>
          <p:cNvPr id="10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106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3640" y="1047846"/>
            <a:ext cx="8917869" cy="786662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La visualizzazione dei dati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B08B97-805A-4955-B810-5C93BC111B72}" type="slidenum">
              <a:rPr lang="it-IT" smtClean="0"/>
              <a:pPr>
                <a:defRPr/>
              </a:pPr>
              <a:t>30</a:t>
            </a:fld>
            <a:endParaRPr lang="it-IT" dirty="0"/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4174590202"/>
              </p:ext>
            </p:extLst>
          </p:nvPr>
        </p:nvGraphicFramePr>
        <p:xfrm>
          <a:off x="2062107" y="1949814"/>
          <a:ext cx="8128000" cy="3005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egnaposto piè di pagina 18"/>
          <p:cNvSpPr txBox="1">
            <a:spLocks/>
          </p:cNvSpPr>
          <p:nvPr/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  <p:sp>
        <p:nvSpPr>
          <p:cNvPr id="7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30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6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8154" y="1172766"/>
            <a:ext cx="8917869" cy="568948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La visualizzazione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2"/>
          </p:nvPr>
        </p:nvSpPr>
        <p:spPr>
          <a:xfrm>
            <a:off x="861849" y="2104571"/>
            <a:ext cx="10889899" cy="4588876"/>
          </a:xfrm>
        </p:spPr>
        <p:txBody>
          <a:bodyPr/>
          <a:lstStyle/>
          <a:p>
            <a:r>
              <a:rPr lang="it-IT" dirty="0" smtClean="0"/>
              <a:t>Uno dei problemi dei Big Data è la loro comunicazione:</a:t>
            </a:r>
          </a:p>
          <a:p>
            <a:endParaRPr lang="it-IT" dirty="0" smtClean="0"/>
          </a:p>
          <a:p>
            <a:pPr lvl="1">
              <a:lnSpc>
                <a:spcPct val="100000"/>
              </a:lnSpc>
            </a:pPr>
            <a:r>
              <a:rPr lang="it-IT" dirty="0" smtClean="0"/>
              <a:t>La visualizzazione di volumi di dati elevati che cambiano in tempo reale è difficile con modalità tradizionale</a:t>
            </a:r>
          </a:p>
          <a:p>
            <a:pPr lvl="1">
              <a:lnSpc>
                <a:spcPct val="100000"/>
              </a:lnSpc>
            </a:pPr>
            <a:endParaRPr lang="it-IT" dirty="0" smtClean="0"/>
          </a:p>
          <a:p>
            <a:pPr lvl="1">
              <a:lnSpc>
                <a:spcPct val="100000"/>
              </a:lnSpc>
            </a:pPr>
            <a:r>
              <a:rPr lang="it-IT" dirty="0"/>
              <a:t>Siamo già assediati da </a:t>
            </a:r>
            <a:r>
              <a:rPr lang="it-IT" dirty="0" smtClean="0"/>
              <a:t>informazioni e dati, necessità di essere attrattivi</a:t>
            </a:r>
            <a:endParaRPr lang="it-IT" dirty="0"/>
          </a:p>
          <a:p>
            <a:pPr lvl="1"/>
            <a:endParaRPr lang="it-IT" dirty="0"/>
          </a:p>
        </p:txBody>
      </p:sp>
      <p:sp>
        <p:nvSpPr>
          <p:cNvPr id="4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Michela </a:t>
            </a:r>
            <a:r>
              <a:rPr lang="it-IT" dirty="0"/>
              <a:t>Arnaboldi  | Dipartimento di ingegneria Gestionale  </a:t>
            </a:r>
            <a:r>
              <a:rPr lang="it-IT" dirty="0" smtClean="0"/>
              <a:t>| Politecnico </a:t>
            </a:r>
            <a:r>
              <a:rPr lang="it-IT" dirty="0"/>
              <a:t>di Milano</a:t>
            </a:r>
          </a:p>
          <a:p>
            <a:endParaRPr lang="it-IT" dirty="0"/>
          </a:p>
        </p:txBody>
      </p:sp>
      <p:sp>
        <p:nvSpPr>
          <p:cNvPr id="5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31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149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5-07-18 alle 09.40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5" y="1117599"/>
            <a:ext cx="11111239" cy="4976909"/>
          </a:xfrm>
          <a:prstGeom prst="rect">
            <a:avLst/>
          </a:prstGeom>
        </p:spPr>
      </p:pic>
      <p:sp>
        <p:nvSpPr>
          <p:cNvPr id="8" name="Rettangolo arrotondato 7"/>
          <p:cNvSpPr/>
          <p:nvPr/>
        </p:nvSpPr>
        <p:spPr>
          <a:xfrm>
            <a:off x="524429" y="6093650"/>
            <a:ext cx="9847492" cy="305455"/>
          </a:xfrm>
          <a:prstGeom prst="round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it-IT" sz="1400" b="1" dirty="0">
                <a:solidFill>
                  <a:srgbClr val="0070C0"/>
                </a:solidFill>
              </a:rPr>
              <a:t>Gruppo Urbanscope: www.urbanscope.polimi.it</a:t>
            </a:r>
          </a:p>
        </p:txBody>
      </p:sp>
      <p:sp>
        <p:nvSpPr>
          <p:cNvPr id="5" name="Segnaposto piè di pagina 18"/>
          <p:cNvSpPr txBox="1">
            <a:spLocks/>
          </p:cNvSpPr>
          <p:nvPr/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/>
          <a:lstStyle/>
          <a:p>
            <a:fld id="{41F0553F-AB58-BB40-B1E5-B3CC067F59CC}" type="slidenum">
              <a:rPr lang="it-IT" smtClean="0"/>
              <a:pPr/>
              <a:t>32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2470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1" y="1175654"/>
            <a:ext cx="11336819" cy="4724437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>
            <a:off x="524429" y="5977538"/>
            <a:ext cx="9847492" cy="305455"/>
          </a:xfrm>
          <a:prstGeom prst="round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it-IT" sz="1400" b="1" dirty="0">
                <a:solidFill>
                  <a:srgbClr val="0070C0"/>
                </a:solidFill>
              </a:rPr>
              <a:t>Gruppo Urbanscope: www.urbanscope.polimi.it</a:t>
            </a:r>
          </a:p>
        </p:txBody>
      </p:sp>
      <p:sp>
        <p:nvSpPr>
          <p:cNvPr id="6" name="Segnaposto piè di pagina 18"/>
          <p:cNvSpPr txBox="1">
            <a:spLocks/>
          </p:cNvSpPr>
          <p:nvPr/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  <p:sp>
        <p:nvSpPr>
          <p:cNvPr id="7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/>
          <a:lstStyle/>
          <a:p>
            <a:fld id="{41F0553F-AB58-BB40-B1E5-B3CC067F59CC}" type="slidenum">
              <a:rPr lang="it-IT" smtClean="0"/>
              <a:pPr/>
              <a:t>33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058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hape 181" descr="Template_insta_4-1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114" y="1161144"/>
            <a:ext cx="10856686" cy="49325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5435600" y="2103120"/>
            <a:ext cx="457200" cy="685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524429" y="6093650"/>
            <a:ext cx="9847492" cy="305455"/>
          </a:xfrm>
          <a:prstGeom prst="round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it-IT" sz="1400" b="1" dirty="0">
                <a:solidFill>
                  <a:srgbClr val="0070C0"/>
                </a:solidFill>
              </a:rPr>
              <a:t>Gruppo Urbanscope: www.urbanscope.polimi.it</a:t>
            </a:r>
          </a:p>
        </p:txBody>
      </p:sp>
      <p:sp>
        <p:nvSpPr>
          <p:cNvPr id="7" name="Segnaposto piè di pagina 18"/>
          <p:cNvSpPr txBox="1">
            <a:spLocks/>
          </p:cNvSpPr>
          <p:nvPr/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/>
          <a:lstStyle/>
          <a:p>
            <a:fld id="{41F0553F-AB58-BB40-B1E5-B3CC067F59CC}" type="slidenum">
              <a:rPr lang="it-IT" smtClean="0"/>
              <a:pPr/>
              <a:t>34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927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 descr="Template_insta_4-1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72" y="1335313"/>
            <a:ext cx="11829146" cy="44586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arrotondato 4"/>
          <p:cNvSpPr/>
          <p:nvPr/>
        </p:nvSpPr>
        <p:spPr>
          <a:xfrm>
            <a:off x="524429" y="5948510"/>
            <a:ext cx="9847492" cy="305455"/>
          </a:xfrm>
          <a:prstGeom prst="round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it-IT" sz="1400" b="1" dirty="0">
                <a:solidFill>
                  <a:srgbClr val="0070C0"/>
                </a:solidFill>
              </a:rPr>
              <a:t>Gruppo Urbanscope: www.urbanscope.polimi.it</a:t>
            </a:r>
          </a:p>
        </p:txBody>
      </p:sp>
      <p:sp>
        <p:nvSpPr>
          <p:cNvPr id="6" name="Segnaposto piè di pagina 18"/>
          <p:cNvSpPr txBox="1">
            <a:spLocks/>
          </p:cNvSpPr>
          <p:nvPr/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  <p:sp>
        <p:nvSpPr>
          <p:cNvPr id="7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/>
          <a:lstStyle/>
          <a:p>
            <a:fld id="{41F0553F-AB58-BB40-B1E5-B3CC067F59CC}" type="slidenum">
              <a:rPr lang="it-IT" smtClean="0"/>
              <a:pPr/>
              <a:t>35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33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 descr="mockup_calls-analyze_a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971" y="1132114"/>
            <a:ext cx="11132458" cy="49615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arrotondato 4"/>
          <p:cNvSpPr/>
          <p:nvPr/>
        </p:nvSpPr>
        <p:spPr>
          <a:xfrm>
            <a:off x="524429" y="6093650"/>
            <a:ext cx="9847492" cy="305455"/>
          </a:xfrm>
          <a:prstGeom prst="round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it-IT" sz="1400" b="1" dirty="0">
                <a:solidFill>
                  <a:srgbClr val="0070C0"/>
                </a:solidFill>
              </a:rPr>
              <a:t>Gruppo Urbanscope: www.urbanscope.polimi.it</a:t>
            </a:r>
          </a:p>
        </p:txBody>
      </p:sp>
      <p:sp>
        <p:nvSpPr>
          <p:cNvPr id="6" name="Segnaposto piè di pagina 18"/>
          <p:cNvSpPr txBox="1">
            <a:spLocks/>
          </p:cNvSpPr>
          <p:nvPr/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  <p:sp>
        <p:nvSpPr>
          <p:cNvPr id="7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/>
          <a:lstStyle/>
          <a:p>
            <a:fld id="{41F0553F-AB58-BB40-B1E5-B3CC067F59CC}" type="slidenum">
              <a:rPr lang="it-IT" smtClean="0"/>
              <a:pPr/>
              <a:t>36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82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 descr="mockup_calls-analyze_a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429" y="1146630"/>
            <a:ext cx="11379200" cy="48273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arrotondato 3"/>
          <p:cNvSpPr/>
          <p:nvPr/>
        </p:nvSpPr>
        <p:spPr>
          <a:xfrm>
            <a:off x="524429" y="6021080"/>
            <a:ext cx="9847492" cy="305455"/>
          </a:xfrm>
          <a:prstGeom prst="round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it-IT" sz="1400" b="1" dirty="0">
                <a:solidFill>
                  <a:srgbClr val="0070C0"/>
                </a:solidFill>
              </a:rPr>
              <a:t>Gruppo Urbanscope: www.urbanscope.polimi.it</a:t>
            </a:r>
          </a:p>
        </p:txBody>
      </p:sp>
      <p:sp>
        <p:nvSpPr>
          <p:cNvPr id="5" name="Segnaposto piè di pagina 18"/>
          <p:cNvSpPr txBox="1">
            <a:spLocks/>
          </p:cNvSpPr>
          <p:nvPr/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/>
          <a:lstStyle/>
          <a:p>
            <a:fld id="{41F0553F-AB58-BB40-B1E5-B3CC067F59CC}" type="slidenum">
              <a:rPr lang="it-IT" smtClean="0"/>
              <a:pPr/>
              <a:t>37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095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 descr="mockup_calls-analyze_a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000" y="1132113"/>
            <a:ext cx="11248572" cy="4961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arrotondato 3"/>
          <p:cNvSpPr/>
          <p:nvPr/>
        </p:nvSpPr>
        <p:spPr>
          <a:xfrm>
            <a:off x="626020" y="5963022"/>
            <a:ext cx="9847492" cy="610910"/>
          </a:xfrm>
          <a:prstGeom prst="round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it-IT" sz="1400" b="1" dirty="0">
                <a:solidFill>
                  <a:srgbClr val="0070C0"/>
                </a:solidFill>
              </a:rPr>
              <a:t>Gruppo Urbanscope: www.urbanscope.polimi.it</a:t>
            </a:r>
          </a:p>
        </p:txBody>
      </p:sp>
      <p:sp>
        <p:nvSpPr>
          <p:cNvPr id="5" name="Segnaposto piè di pagina 18"/>
          <p:cNvSpPr txBox="1">
            <a:spLocks/>
          </p:cNvSpPr>
          <p:nvPr/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/>
          <a:lstStyle/>
          <a:p>
            <a:fld id="{41F0553F-AB58-BB40-B1E5-B3CC067F59CC}" type="slidenum">
              <a:rPr lang="it-IT" smtClean="0"/>
              <a:pPr/>
              <a:t>38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031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0817" y="1109821"/>
            <a:ext cx="8917869" cy="786662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L’obiettivo di oggi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B08B97-805A-4955-B810-5C93BC111B72}" type="slidenum">
              <a:rPr lang="it-IT" smtClean="0"/>
              <a:pPr>
                <a:defRPr/>
              </a:pPr>
              <a:t>4</a:t>
            </a:fld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537275" y="1969053"/>
            <a:ext cx="11241437" cy="4547891"/>
          </a:xfrm>
          <a:prstGeom prst="rect">
            <a:avLst/>
          </a:prstGeom>
        </p:spPr>
        <p:txBody>
          <a:bodyPr wrap="square" lIns="84308" tIns="42154" rIns="84308" bIns="42154">
            <a:spAutoFit/>
          </a:bodyPr>
          <a:lstStyle/>
          <a:p>
            <a:pPr marL="342900" indent="-342900" eaLnBrk="0" hangingPunct="0"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2060"/>
                </a:solidFill>
                <a:latin typeface="Trebuchet MS" pitchFamily="34" charset="0"/>
              </a:rPr>
              <a:t>L’obiettivo di oggi è mostrare come l’innovazione digitale offra nuove opportunità per i </a:t>
            </a:r>
            <a:r>
              <a:rPr lang="it-IT" sz="2400" dirty="0">
                <a:solidFill>
                  <a:srgbClr val="FF6600"/>
                </a:solidFill>
                <a:latin typeface="Trebuchet MS" pitchFamily="34" charset="0"/>
              </a:rPr>
              <a:t>«dati</a:t>
            </a:r>
            <a:r>
              <a:rPr lang="it-IT" sz="2400" dirty="0" smtClean="0">
                <a:solidFill>
                  <a:srgbClr val="FF6600"/>
                </a:solidFill>
                <a:latin typeface="Trebuchet MS" pitchFamily="34" charset="0"/>
              </a:rPr>
              <a:t>» </a:t>
            </a:r>
            <a:r>
              <a:rPr lang="it-IT" sz="2400" dirty="0" smtClean="0">
                <a:solidFill>
                  <a:srgbClr val="002060"/>
                </a:solidFill>
                <a:latin typeface="Trebuchet MS" pitchFamily="34" charset="0"/>
              </a:rPr>
              <a:t>legati alla filiera BAC</a:t>
            </a:r>
            <a:endParaRPr lang="it-IT" sz="2400" dirty="0">
              <a:solidFill>
                <a:srgbClr val="002060"/>
              </a:solidFill>
              <a:latin typeface="Trebuchet MS" pitchFamily="34" charset="0"/>
            </a:endParaRPr>
          </a:p>
          <a:p>
            <a:pPr marL="342900" indent="-342900" eaLnBrk="0" hangingPunct="0">
              <a:spcBef>
                <a:spcPts val="18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it-IT" sz="2400" dirty="0" smtClean="0">
                <a:solidFill>
                  <a:srgbClr val="002060"/>
                </a:solidFill>
                <a:latin typeface="Trebuchet MS" pitchFamily="34" charset="0"/>
              </a:rPr>
              <a:t>Tre </a:t>
            </a:r>
            <a:r>
              <a:rPr lang="it-IT" sz="2400" dirty="0">
                <a:solidFill>
                  <a:srgbClr val="002060"/>
                </a:solidFill>
                <a:latin typeface="Trebuchet MS" pitchFamily="34" charset="0"/>
              </a:rPr>
              <a:t>macro-fasi</a:t>
            </a:r>
            <a:r>
              <a:rPr lang="it-IT" sz="2400" dirty="0" smtClean="0">
                <a:solidFill>
                  <a:srgbClr val="002060"/>
                </a:solidFill>
                <a:latin typeface="Trebuchet MS" pitchFamily="34" charset="0"/>
              </a:rPr>
              <a:t>: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endParaRPr lang="it-IT" sz="2400" dirty="0">
              <a:solidFill>
                <a:srgbClr val="002060"/>
              </a:solidFill>
              <a:latin typeface="Trebuchet MS" pitchFamily="34" charset="0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endParaRPr lang="it-IT" sz="2400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endParaRPr lang="it-IT" sz="2400" dirty="0">
              <a:solidFill>
                <a:srgbClr val="002060"/>
              </a:solidFill>
              <a:latin typeface="Trebuchet MS" pitchFamily="34" charset="0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endParaRPr lang="it-IT" sz="2400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endParaRPr lang="it-IT" sz="2400" dirty="0">
              <a:solidFill>
                <a:srgbClr val="002060"/>
              </a:solidFill>
              <a:latin typeface="Trebuchet MS" pitchFamily="34" charset="0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endParaRPr lang="it-IT" sz="2400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/>
            </a:pPr>
            <a:r>
              <a:rPr lang="it-IT" sz="2400" dirty="0" smtClean="0">
                <a:solidFill>
                  <a:srgbClr val="002060"/>
                </a:solidFill>
                <a:latin typeface="Trebuchet MS" pitchFamily="34" charset="0"/>
              </a:rPr>
              <a:t>Esempi da Osservatorio e gruppi del Politecnico di Milano</a:t>
            </a:r>
            <a:endParaRPr lang="it-IT" sz="24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666738982"/>
              </p:ext>
            </p:extLst>
          </p:nvPr>
        </p:nvGraphicFramePr>
        <p:xfrm>
          <a:off x="1917455" y="2937518"/>
          <a:ext cx="8128000" cy="3005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Segnaposto piè di pagina 18"/>
          <p:cNvSpPr txBox="1">
            <a:spLocks/>
          </p:cNvSpPr>
          <p:nvPr/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  <p:sp>
        <p:nvSpPr>
          <p:cNvPr id="8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245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07748" y="1122363"/>
            <a:ext cx="10512056" cy="517751"/>
          </a:xfrm>
        </p:spPr>
        <p:txBody>
          <a:bodyPr>
            <a:normAutofit/>
          </a:bodyPr>
          <a:lstStyle/>
          <a:p>
            <a:pPr algn="l"/>
            <a:r>
              <a:rPr lang="it-IT" sz="2800" b="1" dirty="0">
                <a:solidFill>
                  <a:srgbClr val="DA304A"/>
                </a:solidFill>
              </a:rPr>
              <a:t>Il confine dell’analisi</a:t>
            </a:r>
          </a:p>
        </p:txBody>
      </p:sp>
      <p:sp>
        <p:nvSpPr>
          <p:cNvPr id="9" name="Rettangolo 8"/>
          <p:cNvSpPr/>
          <p:nvPr/>
        </p:nvSpPr>
        <p:spPr>
          <a:xfrm>
            <a:off x="542266" y="1752033"/>
            <a:ext cx="11401657" cy="4604317"/>
          </a:xfrm>
          <a:prstGeom prst="rect">
            <a:avLst/>
          </a:prstGeom>
        </p:spPr>
        <p:txBody>
          <a:bodyPr wrap="square" lIns="84308" tIns="42154" rIns="84308" bIns="42154">
            <a:spAutoFit/>
          </a:bodyPr>
          <a:lstStyle/>
          <a:p>
            <a:pPr eaLnBrk="0" hangingPunct="0">
              <a:spcBef>
                <a:spcPts val="1117"/>
              </a:spcBef>
              <a:spcAft>
                <a:spcPts val="1800"/>
              </a:spcAft>
              <a:buSzPct val="90000"/>
              <a:defRPr/>
            </a:pPr>
            <a:r>
              <a:rPr lang="it-IT" sz="2400" dirty="0" smtClean="0">
                <a:solidFill>
                  <a:srgbClr val="002060"/>
                </a:solidFill>
                <a:latin typeface="Trebuchet MS" pitchFamily="34" charset="0"/>
              </a:rPr>
              <a:t>Digitale è una parola fluida e ampia; facciamo qui riferimento </a:t>
            </a:r>
            <a:r>
              <a:rPr lang="it-IT" sz="2400" dirty="0">
                <a:solidFill>
                  <a:srgbClr val="002060"/>
                </a:solidFill>
                <a:latin typeface="Trebuchet MS" pitchFamily="34" charset="0"/>
              </a:rPr>
              <a:t>a tre grandi </a:t>
            </a:r>
            <a:r>
              <a:rPr lang="it-IT" sz="2400" dirty="0" smtClean="0">
                <a:solidFill>
                  <a:srgbClr val="002060"/>
                </a:solidFill>
                <a:latin typeface="Trebuchet MS" pitchFamily="34" charset="0"/>
              </a:rPr>
              <a:t>«sorgenti», </a:t>
            </a:r>
            <a:r>
              <a:rPr lang="it-IT" sz="2400" dirty="0">
                <a:solidFill>
                  <a:srgbClr val="002060"/>
                </a:solidFill>
                <a:latin typeface="Trebuchet MS" pitchFamily="34" charset="0"/>
              </a:rPr>
              <a:t>accomunati dal </a:t>
            </a:r>
            <a:r>
              <a:rPr lang="it-IT" sz="2400" dirty="0">
                <a:solidFill>
                  <a:srgbClr val="FF6600"/>
                </a:solidFill>
                <a:latin typeface="Trebuchet MS" pitchFamily="34" charset="0"/>
              </a:rPr>
              <a:t>web</a:t>
            </a:r>
            <a:r>
              <a:rPr lang="it-IT" sz="2400" dirty="0">
                <a:solidFill>
                  <a:srgbClr val="002060"/>
                </a:solidFill>
                <a:latin typeface="Trebuchet MS" pitchFamily="34" charset="0"/>
              </a:rPr>
              <a:t>:</a:t>
            </a:r>
          </a:p>
          <a:p>
            <a:pPr marL="313198" indent="-313198" algn="just" eaLnBrk="0" hangingPunct="0">
              <a:spcBef>
                <a:spcPts val="1117"/>
              </a:spcBef>
              <a:spcAft>
                <a:spcPts val="1200"/>
              </a:spcAft>
              <a:buSzPct val="90000"/>
              <a:buFont typeface="Wingdings" pitchFamily="2" charset="2"/>
              <a:buChar char="q"/>
              <a:defRPr/>
            </a:pPr>
            <a:r>
              <a:rPr lang="it-IT" sz="2400" dirty="0">
                <a:solidFill>
                  <a:srgbClr val="FF6600"/>
                </a:solidFill>
                <a:latin typeface="Trebuchet MS" pitchFamily="34" charset="0"/>
              </a:rPr>
              <a:t>S</a:t>
            </a:r>
            <a:r>
              <a:rPr lang="it-IT" sz="2400" dirty="0" smtClean="0">
                <a:solidFill>
                  <a:srgbClr val="FF6600"/>
                </a:solidFill>
                <a:latin typeface="Trebuchet MS" pitchFamily="34" charset="0"/>
              </a:rPr>
              <a:t>iti </a:t>
            </a:r>
            <a:r>
              <a:rPr lang="it-IT" sz="2400" dirty="0">
                <a:solidFill>
                  <a:srgbClr val="FF6600"/>
                </a:solidFill>
                <a:latin typeface="Trebuchet MS" pitchFamily="34" charset="0"/>
              </a:rPr>
              <a:t>internet</a:t>
            </a:r>
          </a:p>
          <a:p>
            <a:pPr marL="313198" indent="-313198" algn="just" eaLnBrk="0" hangingPunct="0">
              <a:spcBef>
                <a:spcPts val="1117"/>
              </a:spcBef>
              <a:spcAft>
                <a:spcPts val="1200"/>
              </a:spcAft>
              <a:buSzPct val="90000"/>
              <a:buFont typeface="Wingdings" pitchFamily="2" charset="2"/>
              <a:buChar char="q"/>
              <a:defRPr/>
            </a:pPr>
            <a:r>
              <a:rPr lang="it-IT" sz="2400" dirty="0">
                <a:solidFill>
                  <a:srgbClr val="FF6600"/>
                </a:solidFill>
                <a:latin typeface="Trebuchet MS" pitchFamily="34" charset="0"/>
              </a:rPr>
              <a:t>Social media</a:t>
            </a:r>
            <a:r>
              <a:rPr lang="it-IT" sz="2400" dirty="0">
                <a:solidFill>
                  <a:srgbClr val="002060"/>
                </a:solidFill>
                <a:latin typeface="Trebuchet MS" pitchFamily="34" charset="0"/>
              </a:rPr>
              <a:t>, ossia applicazioni Internet che consentono la creazione e lo scambio di contenuti generati dagli </a:t>
            </a:r>
            <a:r>
              <a:rPr lang="it-IT" sz="2400" dirty="0" smtClean="0">
                <a:solidFill>
                  <a:srgbClr val="002060"/>
                </a:solidFill>
                <a:latin typeface="Trebuchet MS" pitchFamily="34" charset="0"/>
              </a:rPr>
              <a:t>utenti (e.g. </a:t>
            </a:r>
            <a:r>
              <a:rPr lang="it-IT" sz="2400" dirty="0" err="1" smtClean="0">
                <a:solidFill>
                  <a:srgbClr val="002060"/>
                </a:solidFill>
                <a:latin typeface="Trebuchet MS" pitchFamily="34" charset="0"/>
              </a:rPr>
              <a:t>Facebook</a:t>
            </a:r>
            <a:r>
              <a:rPr lang="it-IT" sz="2400" dirty="0">
                <a:solidFill>
                  <a:srgbClr val="002060"/>
                </a:solidFill>
                <a:latin typeface="Trebuchet MS" pitchFamily="34" charset="0"/>
              </a:rPr>
              <a:t>, Twitter, Instagram, </a:t>
            </a:r>
            <a:r>
              <a:rPr lang="it-IT" sz="2400" dirty="0" err="1" smtClean="0">
                <a:solidFill>
                  <a:srgbClr val="002060"/>
                </a:solidFill>
                <a:latin typeface="Trebuchet MS" pitchFamily="34" charset="0"/>
              </a:rPr>
              <a:t>Youtube</a:t>
            </a:r>
            <a:r>
              <a:rPr lang="it-IT" sz="2400" dirty="0" smtClean="0">
                <a:solidFill>
                  <a:srgbClr val="002060"/>
                </a:solidFill>
                <a:latin typeface="Trebuchet MS" pitchFamily="34" charset="0"/>
              </a:rPr>
              <a:t>)</a:t>
            </a:r>
            <a:endParaRPr lang="it-IT" sz="2400" dirty="0">
              <a:solidFill>
                <a:srgbClr val="002060"/>
              </a:solidFill>
              <a:latin typeface="Trebuchet MS" pitchFamily="34" charset="0"/>
            </a:endParaRPr>
          </a:p>
          <a:p>
            <a:pPr marL="313198" indent="-313198" algn="just" eaLnBrk="0" hangingPunct="0">
              <a:spcBef>
                <a:spcPts val="1117"/>
              </a:spcBef>
              <a:spcAft>
                <a:spcPts val="1200"/>
              </a:spcAft>
              <a:buSzPct val="90000"/>
              <a:buFont typeface="Wingdings" pitchFamily="2" charset="2"/>
              <a:buChar char="q"/>
              <a:defRPr/>
            </a:pPr>
            <a:r>
              <a:rPr lang="it-IT" sz="2400" dirty="0">
                <a:solidFill>
                  <a:srgbClr val="FF6600"/>
                </a:solidFill>
                <a:latin typeface="Trebuchet MS" pitchFamily="34" charset="0"/>
              </a:rPr>
              <a:t>Internet of </a:t>
            </a:r>
            <a:r>
              <a:rPr lang="it-IT" sz="2400" dirty="0" err="1">
                <a:solidFill>
                  <a:srgbClr val="FF6600"/>
                </a:solidFill>
                <a:latin typeface="Trebuchet MS" pitchFamily="34" charset="0"/>
              </a:rPr>
              <a:t>things</a:t>
            </a:r>
            <a:r>
              <a:rPr lang="it-IT" sz="2400" dirty="0">
                <a:solidFill>
                  <a:srgbClr val="002060"/>
                </a:solidFill>
                <a:latin typeface="Trebuchet MS" pitchFamily="34" charset="0"/>
              </a:rPr>
              <a:t>, estensione di Internet al mondo degli oggetti e dei luoghi concreti. </a:t>
            </a:r>
            <a:r>
              <a:rPr lang="it-IT" sz="2400" dirty="0" smtClean="0">
                <a:solidFill>
                  <a:srgbClr val="002060"/>
                </a:solidFill>
                <a:latin typeface="Trebuchet MS" pitchFamily="34" charset="0"/>
              </a:rPr>
              <a:t>(e.g. RFID, </a:t>
            </a:r>
            <a:r>
              <a:rPr lang="it-IT" sz="2400" dirty="0">
                <a:solidFill>
                  <a:srgbClr val="002060"/>
                </a:solidFill>
                <a:latin typeface="Trebuchet MS" pitchFamily="34" charset="0"/>
              </a:rPr>
              <a:t>dispositivi </a:t>
            </a:r>
            <a:r>
              <a:rPr lang="it-IT" sz="2400" dirty="0" smtClean="0">
                <a:solidFill>
                  <a:srgbClr val="002060"/>
                </a:solidFill>
                <a:latin typeface="Trebuchet MS" pitchFamily="34" charset="0"/>
              </a:rPr>
              <a:t>indossabili</a:t>
            </a:r>
            <a:r>
              <a:rPr lang="it-IT" sz="2400" dirty="0">
                <a:solidFill>
                  <a:srgbClr val="002060"/>
                </a:solidFill>
                <a:latin typeface="Trebuchet MS" pitchFamily="34" charset="0"/>
              </a:rPr>
              <a:t>)</a:t>
            </a:r>
            <a:r>
              <a:rPr lang="it-IT" sz="2400" dirty="0" smtClean="0">
                <a:solidFill>
                  <a:srgbClr val="002060"/>
                </a:solidFill>
                <a:latin typeface="Trebuchet MS" pitchFamily="34" charset="0"/>
              </a:rPr>
              <a:t>.</a:t>
            </a:r>
            <a:endParaRPr lang="it-IT" sz="2400" dirty="0">
              <a:solidFill>
                <a:srgbClr val="002060"/>
              </a:solidFill>
              <a:latin typeface="Trebuchet MS" pitchFamily="34" charset="0"/>
            </a:endParaRPr>
          </a:p>
          <a:p>
            <a:pPr algn="just" eaLnBrk="0" hangingPunct="0">
              <a:spcBef>
                <a:spcPts val="1117"/>
              </a:spcBef>
              <a:spcAft>
                <a:spcPts val="1200"/>
              </a:spcAft>
              <a:buSzPct val="90000"/>
              <a:defRPr/>
            </a:pPr>
            <a:endParaRPr lang="it-IT" sz="2000" i="1" dirty="0" smtClean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6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Michela </a:t>
            </a:r>
            <a:r>
              <a:rPr lang="it-IT" dirty="0"/>
              <a:t>Arnaboldi  | Dipartimento di ingegneria Gestionale  </a:t>
            </a:r>
            <a:r>
              <a:rPr lang="it-IT" dirty="0" smtClean="0"/>
              <a:t>| Politecnico </a:t>
            </a:r>
            <a:r>
              <a:rPr lang="it-IT" dirty="0"/>
              <a:t>di Milano</a:t>
            </a:r>
          </a:p>
          <a:p>
            <a:endParaRPr lang="it-IT" dirty="0"/>
          </a:p>
        </p:txBody>
      </p:sp>
      <p:sp>
        <p:nvSpPr>
          <p:cNvPr id="7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/>
          <a:lstStyle/>
          <a:p>
            <a:fld id="{41F0553F-AB58-BB40-B1E5-B3CC067F59CC}" type="slidenum">
              <a:rPr lang="it-IT" smtClean="0"/>
              <a:pPr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778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62213" y="1064306"/>
            <a:ext cx="10512056" cy="546780"/>
          </a:xfrm>
        </p:spPr>
        <p:txBody>
          <a:bodyPr anchor="b">
            <a:normAutofit/>
          </a:bodyPr>
          <a:lstStyle/>
          <a:p>
            <a:pPr algn="l"/>
            <a:r>
              <a:rPr lang="it-IT" sz="2800" b="1" dirty="0">
                <a:solidFill>
                  <a:srgbClr val="DA304A"/>
                </a:solidFill>
              </a:rPr>
              <a:t>Le caratteristiche dei dati</a:t>
            </a:r>
          </a:p>
        </p:txBody>
      </p:sp>
      <p:sp>
        <p:nvSpPr>
          <p:cNvPr id="9" name="Rettangolo 8"/>
          <p:cNvSpPr/>
          <p:nvPr/>
        </p:nvSpPr>
        <p:spPr>
          <a:xfrm>
            <a:off x="501045" y="1816183"/>
            <a:ext cx="10271343" cy="392908"/>
          </a:xfrm>
          <a:prstGeom prst="rect">
            <a:avLst/>
          </a:prstGeom>
        </p:spPr>
        <p:txBody>
          <a:bodyPr wrap="square" lIns="84308" tIns="42154" rIns="84308" bIns="42154">
            <a:spAutoFit/>
          </a:bodyPr>
          <a:lstStyle/>
          <a:p>
            <a:pPr marL="313198" indent="-313198" algn="just" eaLnBrk="0" hangingPunct="0">
              <a:spcBef>
                <a:spcPts val="1117"/>
              </a:spcBef>
              <a:spcAft>
                <a:spcPts val="1200"/>
              </a:spcAft>
              <a:buSzPct val="90000"/>
              <a:buFont typeface="Wingdings" pitchFamily="2" charset="2"/>
              <a:buChar char="q"/>
              <a:defRPr/>
            </a:pPr>
            <a:r>
              <a:rPr lang="it-IT" sz="2000" dirty="0">
                <a:solidFill>
                  <a:srgbClr val="002060"/>
                </a:solidFill>
                <a:latin typeface="Trebuchet MS" pitchFamily="34" charset="0"/>
              </a:rPr>
              <a:t>I dati possono essere mappati su due assi  relativi a: </a:t>
            </a:r>
            <a:r>
              <a:rPr lang="it-IT" sz="2000" b="1" dirty="0">
                <a:solidFill>
                  <a:srgbClr val="FF6600"/>
                </a:solidFill>
                <a:latin typeface="Trebuchet MS" pitchFamily="34" charset="0"/>
              </a:rPr>
              <a:t>Volume</a:t>
            </a:r>
            <a:r>
              <a:rPr lang="it-IT" sz="2000" dirty="0">
                <a:solidFill>
                  <a:srgbClr val="002060"/>
                </a:solidFill>
                <a:latin typeface="Trebuchet MS" pitchFamily="34" charset="0"/>
              </a:rPr>
              <a:t> e </a:t>
            </a:r>
            <a:r>
              <a:rPr lang="it-IT" sz="2000" b="1" dirty="0">
                <a:solidFill>
                  <a:srgbClr val="FF6600"/>
                </a:solidFill>
                <a:latin typeface="Trebuchet MS" pitchFamily="34" charset="0"/>
              </a:rPr>
              <a:t>Accessibilità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731216" y="2209091"/>
            <a:ext cx="10174780" cy="4359665"/>
            <a:chOff x="731216" y="1820785"/>
            <a:chExt cx="10863960" cy="4747972"/>
          </a:xfrm>
        </p:grpSpPr>
        <p:cxnSp>
          <p:nvCxnSpPr>
            <p:cNvPr id="14" name="Connettore 2 13"/>
            <p:cNvCxnSpPr/>
            <p:nvPr/>
          </p:nvCxnSpPr>
          <p:spPr bwMode="auto">
            <a:xfrm>
              <a:off x="6279715" y="2381976"/>
              <a:ext cx="0" cy="3670126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6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15" name="CasellaDiTesto 14"/>
            <p:cNvSpPr txBox="1"/>
            <p:nvPr/>
          </p:nvSpPr>
          <p:spPr>
            <a:xfrm>
              <a:off x="5682891" y="1820785"/>
              <a:ext cx="1269304" cy="388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it-IT" sz="1600" b="1" dirty="0">
                  <a:solidFill>
                    <a:schemeClr val="accent2"/>
                  </a:solidFill>
                  <a:latin typeface="Trebuchet MS" pitchFamily="34" charset="0"/>
                </a:rPr>
                <a:t>Dati «open»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731216" y="4022888"/>
              <a:ext cx="1645584" cy="388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it-IT"/>
              </a:defPPr>
              <a:lvl1pPr algn="ctr">
                <a:defRPr sz="1600" b="1">
                  <a:solidFill>
                    <a:schemeClr val="accent2"/>
                  </a:solidFill>
                  <a:latin typeface="Trebuchet MS" pitchFamily="34" charset="0"/>
                </a:defRPr>
              </a:lvl1pPr>
            </a:lstStyle>
            <a:p>
              <a:r>
                <a:rPr lang="it-IT" dirty="0"/>
                <a:t>Dati «small»</a:t>
              </a:r>
            </a:p>
          </p:txBody>
        </p:sp>
        <p:cxnSp>
          <p:nvCxnSpPr>
            <p:cNvPr id="17" name="Connettore 2 16"/>
            <p:cNvCxnSpPr/>
            <p:nvPr/>
          </p:nvCxnSpPr>
          <p:spPr bwMode="auto">
            <a:xfrm>
              <a:off x="1419617" y="3870542"/>
              <a:ext cx="9486379" cy="0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6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18" name="CasellaDiTesto 17"/>
            <p:cNvSpPr txBox="1"/>
            <p:nvPr/>
          </p:nvSpPr>
          <p:spPr>
            <a:xfrm>
              <a:off x="5494751" y="6180450"/>
              <a:ext cx="1645584" cy="388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it-IT"/>
              </a:defPPr>
              <a:lvl1pPr algn="ctr">
                <a:defRPr sz="1600" b="1">
                  <a:solidFill>
                    <a:schemeClr val="accent2"/>
                  </a:solidFill>
                  <a:latin typeface="Trebuchet MS" pitchFamily="34" charset="0"/>
                </a:defRPr>
              </a:lvl1pPr>
            </a:lstStyle>
            <a:p>
              <a:r>
                <a:rPr lang="it-IT" dirty="0"/>
                <a:t>Dati «private»</a:t>
              </a: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9949592" y="4026948"/>
              <a:ext cx="1645584" cy="388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it-IT"/>
              </a:defPPr>
              <a:lvl1pPr algn="ctr">
                <a:defRPr sz="1600" b="1">
                  <a:solidFill>
                    <a:schemeClr val="accent2"/>
                  </a:solidFill>
                  <a:latin typeface="Trebuchet MS" pitchFamily="34" charset="0"/>
                </a:defRPr>
              </a:lvl1pPr>
            </a:lstStyle>
            <a:p>
              <a:r>
                <a:rPr lang="it-IT" dirty="0"/>
                <a:t>Dati </a:t>
              </a:r>
            </a:p>
            <a:p>
              <a:r>
                <a:rPr lang="it-IT" dirty="0"/>
                <a:t>«Big»</a:t>
              </a: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7651219" y="2835628"/>
              <a:ext cx="1985472" cy="50104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it-IT" sz="1600" dirty="0" smtClean="0">
                  <a:latin typeface="+mn-lt"/>
                </a:rPr>
                <a:t>Dati </a:t>
              </a:r>
              <a:r>
                <a:rPr lang="it-IT" sz="1600" i="1" dirty="0" err="1" smtClean="0">
                  <a:latin typeface="+mn-lt"/>
                </a:rPr>
                <a:t>real</a:t>
              </a:r>
              <a:r>
                <a:rPr lang="it-IT" sz="1600" i="1" dirty="0" smtClean="0">
                  <a:latin typeface="+mn-lt"/>
                </a:rPr>
                <a:t> time </a:t>
              </a:r>
              <a:r>
                <a:rPr lang="it-IT" sz="1600" dirty="0" smtClean="0">
                  <a:latin typeface="+mn-lt"/>
                </a:rPr>
                <a:t>da Social media</a:t>
              </a:r>
              <a:endParaRPr lang="it-IT" sz="1600" dirty="0">
                <a:latin typeface="+mn-lt"/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7651222" y="4520321"/>
              <a:ext cx="2235991" cy="1014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it-IT"/>
              </a:defPPr>
              <a:lvl1pPr algn="ctr">
                <a:defRPr>
                  <a:solidFill>
                    <a:schemeClr val="accent4"/>
                  </a:solidFill>
                  <a:latin typeface="+mn-lt"/>
                </a:defRPr>
              </a:lvl1pPr>
            </a:lstStyle>
            <a:p>
              <a:r>
                <a:rPr lang="it-IT" sz="1600" dirty="0">
                  <a:solidFill>
                    <a:schemeClr val="tx1"/>
                  </a:solidFill>
                </a:rPr>
                <a:t>Dati spostamenti persone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2856933" y="4555965"/>
              <a:ext cx="2482324" cy="7454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it-IT"/>
              </a:defPPr>
              <a:lvl1pPr algn="ctr">
                <a:defRPr>
                  <a:solidFill>
                    <a:schemeClr val="accent4"/>
                  </a:solidFill>
                  <a:latin typeface="+mn-lt"/>
                </a:defRPr>
              </a:lvl1pPr>
            </a:lstStyle>
            <a:p>
              <a:r>
                <a:rPr lang="it-IT" sz="1600" dirty="0">
                  <a:solidFill>
                    <a:schemeClr val="tx1"/>
                  </a:solidFill>
                </a:rPr>
                <a:t>Dati movimentazione opere</a:t>
              </a: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3013003" y="2690126"/>
              <a:ext cx="2170181" cy="8722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it-IT"/>
              </a:defPPr>
              <a:lvl1pPr algn="ctr">
                <a:defRPr>
                  <a:solidFill>
                    <a:schemeClr val="accent4"/>
                  </a:solidFill>
                  <a:latin typeface="+mn-lt"/>
                </a:defRPr>
              </a:lvl1pPr>
            </a:lstStyle>
            <a:p>
              <a:r>
                <a:rPr lang="it-IT" sz="1600" dirty="0" smtClean="0">
                  <a:solidFill>
                    <a:schemeClr val="tx1"/>
                  </a:solidFill>
                </a:rPr>
                <a:t>Dati base da </a:t>
              </a:r>
              <a:r>
                <a:rPr lang="it-IT" sz="1600" dirty="0">
                  <a:solidFill>
                    <a:schemeClr val="tx1"/>
                  </a:solidFill>
                </a:rPr>
                <a:t>sito internet</a:t>
              </a:r>
            </a:p>
          </p:txBody>
        </p:sp>
      </p:grpSp>
      <p:sp>
        <p:nvSpPr>
          <p:cNvPr id="24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Michela </a:t>
            </a:r>
            <a:r>
              <a:rPr lang="it-IT" dirty="0"/>
              <a:t>Arnaboldi  | Dipartimento di ingegneria Gestionale  </a:t>
            </a:r>
            <a:r>
              <a:rPr lang="it-IT" dirty="0" smtClean="0"/>
              <a:t>| Politecnico </a:t>
            </a:r>
            <a:r>
              <a:rPr lang="it-IT" dirty="0"/>
              <a:t>di Milano</a:t>
            </a:r>
          </a:p>
          <a:p>
            <a:endParaRPr lang="it-IT" dirty="0"/>
          </a:p>
        </p:txBody>
      </p:sp>
      <p:sp>
        <p:nvSpPr>
          <p:cNvPr id="25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/>
          <a:lstStyle/>
          <a:p>
            <a:fld id="{41F0553F-AB58-BB40-B1E5-B3CC067F59CC}" type="slidenum">
              <a:rPr lang="it-IT" smtClean="0"/>
              <a:pPr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909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2188" y="1052749"/>
            <a:ext cx="8917869" cy="786662"/>
          </a:xfrm>
        </p:spPr>
        <p:txBody>
          <a:bodyPr anchor="b">
            <a:normAutofit/>
          </a:bodyPr>
          <a:lstStyle/>
          <a:p>
            <a:r>
              <a:rPr lang="it-IT" sz="2800" b="1" dirty="0">
                <a:solidFill>
                  <a:srgbClr val="DA304A"/>
                </a:solidFill>
              </a:rPr>
              <a:t>La raccolta dati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B08B97-805A-4955-B810-5C93BC111B72}" type="slidenum">
              <a:rPr lang="it-IT" smtClean="0"/>
              <a:pPr>
                <a:defRPr/>
              </a:pPr>
              <a:t>7</a:t>
            </a:fld>
            <a:endParaRPr lang="it-IT" dirty="0"/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334077510"/>
              </p:ext>
            </p:extLst>
          </p:nvPr>
        </p:nvGraphicFramePr>
        <p:xfrm>
          <a:off x="2062107" y="1949814"/>
          <a:ext cx="8128000" cy="3005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egnaposto piè di pagina 18"/>
          <p:cNvSpPr txBox="1">
            <a:spLocks/>
          </p:cNvSpPr>
          <p:nvPr/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Michela Arnaboldi  | Dipartimento di ingegneria Gestionale  | Politecnico di Milano</a:t>
            </a:r>
          </a:p>
          <a:p>
            <a:endParaRPr lang="it-IT" dirty="0"/>
          </a:p>
        </p:txBody>
      </p:sp>
      <p:sp>
        <p:nvSpPr>
          <p:cNvPr id="7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603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51290" y="1122363"/>
            <a:ext cx="10512056" cy="546780"/>
          </a:xfrm>
        </p:spPr>
        <p:txBody>
          <a:bodyPr anchor="b">
            <a:normAutofit/>
          </a:bodyPr>
          <a:lstStyle/>
          <a:p>
            <a:pPr algn="l"/>
            <a:r>
              <a:rPr lang="it-IT" sz="2800" b="1" dirty="0">
                <a:solidFill>
                  <a:srgbClr val="DA304A"/>
                </a:solidFill>
              </a:rPr>
              <a:t>La raccolta dati: strumenti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608772" y="1625276"/>
            <a:ext cx="10985066" cy="4857915"/>
            <a:chOff x="-70323" y="934893"/>
            <a:chExt cx="12247453" cy="5708279"/>
          </a:xfrm>
        </p:grpSpPr>
        <p:cxnSp>
          <p:nvCxnSpPr>
            <p:cNvPr id="14" name="Connettore 2 13"/>
            <p:cNvCxnSpPr>
              <a:endCxn id="18" idx="0"/>
            </p:cNvCxnSpPr>
            <p:nvPr/>
          </p:nvCxnSpPr>
          <p:spPr bwMode="auto">
            <a:xfrm>
              <a:off x="5943607" y="1490599"/>
              <a:ext cx="19259" cy="4764265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6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15" name="CasellaDiTesto 14"/>
            <p:cNvSpPr txBox="1"/>
            <p:nvPr/>
          </p:nvSpPr>
          <p:spPr>
            <a:xfrm>
              <a:off x="5328213" y="934893"/>
              <a:ext cx="1269304" cy="388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it-IT" sz="1600" b="1" dirty="0">
                  <a:solidFill>
                    <a:schemeClr val="accent2"/>
                  </a:solidFill>
                  <a:latin typeface="Trebuchet MS" pitchFamily="34" charset="0"/>
                </a:rPr>
                <a:t>Dati «open»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-70323" y="3672160"/>
              <a:ext cx="1645584" cy="388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it-IT"/>
              </a:defPPr>
              <a:lvl1pPr algn="ctr">
                <a:defRPr sz="1600" b="1">
                  <a:solidFill>
                    <a:schemeClr val="accent2"/>
                  </a:solidFill>
                  <a:latin typeface="Trebuchet MS" pitchFamily="34" charset="0"/>
                </a:defRPr>
              </a:lvl1pPr>
            </a:lstStyle>
            <a:p>
              <a:r>
                <a:rPr lang="it-IT" dirty="0"/>
                <a:t>Dati «small»</a:t>
              </a:r>
            </a:p>
          </p:txBody>
        </p:sp>
        <p:cxnSp>
          <p:nvCxnSpPr>
            <p:cNvPr id="17" name="Connettore 2 16"/>
            <p:cNvCxnSpPr/>
            <p:nvPr/>
          </p:nvCxnSpPr>
          <p:spPr bwMode="auto">
            <a:xfrm>
              <a:off x="324334" y="3676217"/>
              <a:ext cx="11277068" cy="0"/>
            </a:xfrm>
            <a:prstGeom prst="straightConnector1">
              <a:avLst/>
            </a:prstGeom>
            <a:noFill/>
            <a:ln w="31750" cap="flat" cmpd="sng" algn="ctr">
              <a:solidFill>
                <a:schemeClr val="accent6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18" name="CasellaDiTesto 17"/>
            <p:cNvSpPr txBox="1"/>
            <p:nvPr/>
          </p:nvSpPr>
          <p:spPr>
            <a:xfrm>
              <a:off x="5140073" y="6254865"/>
              <a:ext cx="1645584" cy="3883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it-IT"/>
              </a:defPPr>
              <a:lvl1pPr algn="ctr">
                <a:defRPr sz="1600" b="1">
                  <a:solidFill>
                    <a:schemeClr val="accent2"/>
                  </a:solidFill>
                  <a:latin typeface="Trebuchet MS" pitchFamily="34" charset="0"/>
                </a:defRPr>
              </a:lvl1pPr>
            </a:lstStyle>
            <a:p>
              <a:r>
                <a:rPr lang="it-IT" dirty="0"/>
                <a:t>Dati «private»</a:t>
              </a: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11056219" y="3676220"/>
              <a:ext cx="1120911" cy="7555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it-IT"/>
              </a:defPPr>
              <a:lvl1pPr algn="ctr">
                <a:defRPr sz="1600" b="1">
                  <a:solidFill>
                    <a:schemeClr val="accent2"/>
                  </a:solidFill>
                  <a:latin typeface="Trebuchet MS" pitchFamily="34" charset="0"/>
                </a:defRPr>
              </a:lvl1pPr>
            </a:lstStyle>
            <a:p>
              <a:r>
                <a:rPr lang="it-IT" dirty="0"/>
                <a:t>Dati </a:t>
              </a:r>
            </a:p>
            <a:p>
              <a:r>
                <a:rPr lang="it-IT" dirty="0"/>
                <a:t>«Big»</a:t>
              </a: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7244335" y="2484900"/>
              <a:ext cx="1985472" cy="50104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it-IT" sz="1600" dirty="0">
                  <a:latin typeface="+mn-lt"/>
                </a:rPr>
                <a:t>Social media data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7244335" y="4247159"/>
              <a:ext cx="1985472" cy="761225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>
              <a:defPPr>
                <a:defRPr lang="it-IT"/>
              </a:defPPr>
              <a:lvl1pPr algn="ctr">
                <a:defRPr>
                  <a:solidFill>
                    <a:schemeClr val="accent4"/>
                  </a:solidFill>
                  <a:latin typeface="+mn-lt"/>
                </a:defRPr>
              </a:lvl1pPr>
            </a:lstStyle>
            <a:p>
              <a:r>
                <a:rPr lang="it-IT" sz="1600" dirty="0">
                  <a:solidFill>
                    <a:schemeClr val="tx1"/>
                  </a:solidFill>
                </a:rPr>
                <a:t>Dati spostamenti persone nei siti o città (cellulare)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2450047" y="4304211"/>
              <a:ext cx="2170181" cy="673058"/>
            </a:xfrm>
            <a:prstGeom prst="rect">
              <a:avLst/>
            </a:prstGeom>
            <a:noFill/>
          </p:spPr>
          <p:txBody>
            <a:bodyPr wrap="square" rtlCol="0">
              <a:normAutofit lnSpcReduction="10000"/>
            </a:bodyPr>
            <a:lstStyle>
              <a:defPPr>
                <a:defRPr lang="it-IT"/>
              </a:defPPr>
              <a:lvl1pPr algn="ctr">
                <a:defRPr>
                  <a:solidFill>
                    <a:schemeClr val="accent4"/>
                  </a:solidFill>
                  <a:latin typeface="+mn-lt"/>
                </a:defRPr>
              </a:lvl1pPr>
            </a:lstStyle>
            <a:p>
              <a:r>
                <a:rPr lang="it-IT" sz="1600" dirty="0">
                  <a:solidFill>
                    <a:schemeClr val="tx1"/>
                  </a:solidFill>
                </a:rPr>
                <a:t>Dati movimentazione opere</a:t>
              </a: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2450047" y="2276954"/>
              <a:ext cx="2170181" cy="754347"/>
            </a:xfrm>
            <a:prstGeom prst="rect">
              <a:avLst/>
            </a:prstGeom>
            <a:noFill/>
          </p:spPr>
          <p:txBody>
            <a:bodyPr wrap="square" rtlCol="0">
              <a:normAutofit fontScale="92500"/>
            </a:bodyPr>
            <a:lstStyle>
              <a:defPPr>
                <a:defRPr lang="it-IT"/>
              </a:defPPr>
              <a:lvl1pPr algn="ctr">
                <a:defRPr>
                  <a:solidFill>
                    <a:schemeClr val="accent4"/>
                  </a:solidFill>
                  <a:latin typeface="+mn-lt"/>
                </a:defRPr>
              </a:lvl1pPr>
            </a:lstStyle>
            <a:p>
              <a:r>
                <a:rPr lang="it-IT" sz="1600" dirty="0">
                  <a:solidFill>
                    <a:schemeClr val="tx1"/>
                  </a:solidFill>
                </a:rPr>
                <a:t>Dati su Disponibilità di servizi da sito internet</a:t>
              </a:r>
            </a:p>
          </p:txBody>
        </p:sp>
        <p:sp>
          <p:nvSpPr>
            <p:cNvPr id="6" name="Rettangolo arrotondato 5"/>
            <p:cNvSpPr/>
            <p:nvPr/>
          </p:nvSpPr>
          <p:spPr>
            <a:xfrm>
              <a:off x="1497073" y="2484898"/>
              <a:ext cx="2337195" cy="320588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76000"/>
              </a:schemeClr>
            </a:solidFill>
            <a:ln w="127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it-IT" sz="1600" b="1" dirty="0">
                  <a:latin typeface="+mn-lt"/>
                </a:rPr>
                <a:t>Raccolta dati manuale</a:t>
              </a:r>
            </a:p>
          </p:txBody>
        </p:sp>
        <p:sp>
          <p:nvSpPr>
            <p:cNvPr id="24" name="Rettangolo arrotondato 23"/>
            <p:cNvSpPr/>
            <p:nvPr/>
          </p:nvSpPr>
          <p:spPr>
            <a:xfrm>
              <a:off x="1513777" y="1632103"/>
              <a:ext cx="7047980" cy="72425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61000"/>
              </a:schemeClr>
            </a:solidFill>
            <a:ln w="127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it-IT" sz="1600" b="1" dirty="0" err="1">
                  <a:latin typeface="+mn-lt"/>
                </a:rPr>
                <a:t>Scraping</a:t>
              </a:r>
              <a:r>
                <a:rPr lang="it-IT" sz="1600" b="1" dirty="0">
                  <a:latin typeface="+mn-lt"/>
                </a:rPr>
                <a:t> dei siti</a:t>
              </a:r>
            </a:p>
          </p:txBody>
        </p:sp>
        <p:sp>
          <p:nvSpPr>
            <p:cNvPr id="25" name="Rettangolo arrotondato 24"/>
            <p:cNvSpPr/>
            <p:nvPr/>
          </p:nvSpPr>
          <p:spPr>
            <a:xfrm>
              <a:off x="4085788" y="2429129"/>
              <a:ext cx="4475969" cy="115101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76000"/>
              </a:schemeClr>
            </a:solidFill>
            <a:ln w="127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it-IT" sz="1600" b="1" dirty="0">
                  <a:latin typeface="+mn-lt"/>
                </a:rPr>
                <a:t>Application Program Interface (API) pubbliche</a:t>
              </a:r>
            </a:p>
          </p:txBody>
        </p:sp>
        <p:sp>
          <p:nvSpPr>
            <p:cNvPr id="26" name="Rettangolo arrotondato 25"/>
            <p:cNvSpPr/>
            <p:nvPr/>
          </p:nvSpPr>
          <p:spPr>
            <a:xfrm>
              <a:off x="3968556" y="3772295"/>
              <a:ext cx="4593201" cy="183765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77000"/>
              </a:schemeClr>
            </a:solidFill>
            <a:ln w="127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it-IT" sz="1600" b="1" dirty="0">
                  <a:latin typeface="+mn-lt"/>
                </a:rPr>
                <a:t>API private</a:t>
              </a:r>
            </a:p>
          </p:txBody>
        </p:sp>
        <p:sp>
          <p:nvSpPr>
            <p:cNvPr id="27" name="Rettangolo arrotondato 26"/>
            <p:cNvSpPr/>
            <p:nvPr/>
          </p:nvSpPr>
          <p:spPr>
            <a:xfrm>
              <a:off x="8678662" y="1632100"/>
              <a:ext cx="2354893" cy="397784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76000"/>
              </a:schemeClr>
            </a:solidFill>
            <a:ln w="127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lIns="0" rIns="0" rtlCol="0" anchor="ctr">
              <a:noAutofit/>
            </a:bodyPr>
            <a:lstStyle/>
            <a:p>
              <a:pPr algn="ctr"/>
              <a:endParaRPr lang="it-IT" sz="1600" b="1" dirty="0">
                <a:latin typeface="+mn-lt"/>
              </a:endParaRPr>
            </a:p>
            <a:p>
              <a:pPr algn="ctr"/>
              <a:endParaRPr lang="it-IT" sz="1600" b="1" dirty="0">
                <a:latin typeface="+mn-lt"/>
              </a:endParaRPr>
            </a:p>
            <a:p>
              <a:pPr algn="ctr"/>
              <a:r>
                <a:rPr lang="it-IT" sz="1600" b="1" dirty="0" err="1">
                  <a:latin typeface="+mn-lt"/>
                </a:rPr>
                <a:t>Collective</a:t>
              </a:r>
              <a:r>
                <a:rPr lang="it-IT" sz="1600" b="1" dirty="0">
                  <a:latin typeface="+mn-lt"/>
                </a:rPr>
                <a:t> Intelligence</a:t>
              </a:r>
            </a:p>
            <a:p>
              <a:pPr algn="ctr"/>
              <a:endParaRPr lang="it-IT" sz="1600" b="1" dirty="0">
                <a:latin typeface="+mn-lt"/>
              </a:endParaRPr>
            </a:p>
            <a:p>
              <a:pPr algn="ctr"/>
              <a:r>
                <a:rPr lang="it-IT" sz="1600" b="1" dirty="0">
                  <a:latin typeface="+mn-lt"/>
                </a:rPr>
                <a:t>(e.g. </a:t>
              </a:r>
              <a:r>
                <a:rPr lang="it-IT" sz="1600" b="1" dirty="0" err="1">
                  <a:latin typeface="+mn-lt"/>
                </a:rPr>
                <a:t>Crowdsourcing</a:t>
              </a:r>
              <a:r>
                <a:rPr lang="it-IT" sz="1600" b="1" dirty="0">
                  <a:latin typeface="+mn-lt"/>
                </a:rPr>
                <a:t>)</a:t>
              </a:r>
            </a:p>
            <a:p>
              <a:pPr algn="ctr"/>
              <a:endParaRPr lang="it-IT" sz="1600" b="1" dirty="0">
                <a:latin typeface="+mn-lt"/>
              </a:endParaRPr>
            </a:p>
            <a:p>
              <a:pPr algn="ctr"/>
              <a:endParaRPr lang="it-IT" sz="1600" b="1" dirty="0">
                <a:latin typeface="+mn-lt"/>
              </a:endParaRPr>
            </a:p>
            <a:p>
              <a:pPr algn="ctr"/>
              <a:endParaRPr lang="it-IT" sz="1600" b="1" dirty="0">
                <a:latin typeface="+mn-lt"/>
              </a:endParaRPr>
            </a:p>
          </p:txBody>
        </p:sp>
      </p:grpSp>
      <p:sp>
        <p:nvSpPr>
          <p:cNvPr id="28" name="Segnaposto piè di pagina 18"/>
          <p:cNvSpPr>
            <a:spLocks noGrp="1"/>
          </p:cNvSpPr>
          <p:nvPr>
            <p:ph type="ftr" sz="quarter" idx="4294967295"/>
          </p:nvPr>
        </p:nvSpPr>
        <p:spPr>
          <a:xfrm>
            <a:off x="601664" y="6589483"/>
            <a:ext cx="7551736" cy="2481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Michela </a:t>
            </a:r>
            <a:r>
              <a:rPr lang="it-IT" dirty="0"/>
              <a:t>Arnaboldi  | Dipartimento di ingegneria Gestionale  </a:t>
            </a:r>
            <a:r>
              <a:rPr lang="it-IT" dirty="0" smtClean="0"/>
              <a:t>| Politecnico </a:t>
            </a:r>
            <a:r>
              <a:rPr lang="it-IT" dirty="0"/>
              <a:t>di Milano</a:t>
            </a:r>
          </a:p>
          <a:p>
            <a:endParaRPr lang="it-IT" dirty="0"/>
          </a:p>
        </p:txBody>
      </p:sp>
      <p:sp>
        <p:nvSpPr>
          <p:cNvPr id="29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128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0658" y="966253"/>
            <a:ext cx="10512056" cy="620317"/>
          </a:xfrm>
        </p:spPr>
        <p:txBody>
          <a:bodyPr anchor="b">
            <a:normAutofit/>
          </a:bodyPr>
          <a:lstStyle/>
          <a:p>
            <a:pPr algn="l"/>
            <a:r>
              <a:rPr lang="it-IT" sz="2800" b="1" dirty="0">
                <a:solidFill>
                  <a:srgbClr val="DA304A"/>
                </a:solidFill>
              </a:rPr>
              <a:t>La raccolta dati: API pubbliche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B08B97-805A-4955-B810-5C93BC111B72}" type="slidenum">
              <a:rPr lang="it-IT" smtClean="0">
                <a:solidFill>
                  <a:srgbClr val="FFFFFF"/>
                </a:solidFill>
                <a:cs typeface="Arial"/>
              </a:rPr>
              <a:pPr>
                <a:defRPr/>
              </a:pPr>
              <a:t>9</a:t>
            </a:fld>
            <a:endParaRPr lang="it-IT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4804" t="11718" r="10741" b="5469"/>
          <a:stretch/>
        </p:blipFill>
        <p:spPr>
          <a:xfrm>
            <a:off x="875070" y="2388852"/>
            <a:ext cx="10478729" cy="433262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75070" y="1688168"/>
            <a:ext cx="10271343" cy="700684"/>
          </a:xfrm>
          <a:prstGeom prst="rect">
            <a:avLst/>
          </a:prstGeom>
        </p:spPr>
        <p:txBody>
          <a:bodyPr wrap="square" lIns="84308" tIns="42154" rIns="84308" bIns="42154">
            <a:spAutoFit/>
          </a:bodyPr>
          <a:lstStyle/>
          <a:p>
            <a:pPr marL="313198" indent="-313198" algn="just" eaLnBrk="0" hangingPunct="0">
              <a:spcBef>
                <a:spcPts val="0"/>
              </a:spcBef>
              <a:spcAft>
                <a:spcPts val="0"/>
              </a:spcAft>
              <a:buSzPct val="90000"/>
              <a:buFont typeface="Wingdings" pitchFamily="2" charset="2"/>
              <a:buChar char="q"/>
              <a:defRPr/>
            </a:pPr>
            <a:r>
              <a:rPr lang="it-IT" sz="2000" dirty="0">
                <a:solidFill>
                  <a:srgbClr val="002060"/>
                </a:solidFill>
                <a:latin typeface="Trebuchet MS" pitchFamily="34" charset="0"/>
              </a:rPr>
              <a:t>Competenze informatiche</a:t>
            </a:r>
          </a:p>
          <a:p>
            <a:pPr marL="313198" indent="-313198" algn="just" eaLnBrk="0" hangingPunct="0">
              <a:spcBef>
                <a:spcPts val="0"/>
              </a:spcBef>
              <a:spcAft>
                <a:spcPts val="0"/>
              </a:spcAft>
              <a:buSzPct val="90000"/>
              <a:buFont typeface="Wingdings" pitchFamily="2" charset="2"/>
              <a:buChar char="q"/>
              <a:defRPr/>
            </a:pPr>
            <a:r>
              <a:rPr lang="it-IT" sz="2000" dirty="0">
                <a:solidFill>
                  <a:srgbClr val="002060"/>
                </a:solidFill>
                <a:latin typeface="Trebuchet MS" pitchFamily="34" charset="0"/>
              </a:rPr>
              <a:t>Elevata attenzione alle policy di scaricamento e uso</a:t>
            </a:r>
            <a:endParaRPr lang="it-IT" sz="2000" dirty="0">
              <a:solidFill>
                <a:srgbClr val="FF6600"/>
              </a:solidFill>
              <a:latin typeface="Trebuchet MS" pitchFamily="34" charset="0"/>
            </a:endParaRPr>
          </a:p>
        </p:txBody>
      </p:sp>
      <p:sp>
        <p:nvSpPr>
          <p:cNvPr id="7" name="Segnaposto numero diapositiva 3"/>
          <p:cNvSpPr txBox="1">
            <a:spLocks/>
          </p:cNvSpPr>
          <p:nvPr/>
        </p:nvSpPr>
        <p:spPr>
          <a:xfrm>
            <a:off x="8098971" y="6476096"/>
            <a:ext cx="3210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89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</TotalTime>
  <Words>2295</Words>
  <Application>Microsoft Office PowerPoint</Application>
  <PresentationFormat>Personalizzato</PresentationFormat>
  <Paragraphs>480</Paragraphs>
  <Slides>38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39" baseType="lpstr">
      <vt:lpstr>Personalizza struttura</vt:lpstr>
      <vt:lpstr>I MUSEI VISTI DAL WEB.  ESPERIENZE DI RACCOLTA DATI PARTECIPATA E COLLABORATIVA </vt:lpstr>
      <vt:lpstr>L’osservatorio: chi siamo</vt:lpstr>
      <vt:lpstr>Presentazione standard di PowerPoint</vt:lpstr>
      <vt:lpstr>L’obiettivo di oggi</vt:lpstr>
      <vt:lpstr>Il confine dell’analisi</vt:lpstr>
      <vt:lpstr>Le caratteristiche dei dati</vt:lpstr>
      <vt:lpstr>La raccolta dati</vt:lpstr>
      <vt:lpstr>La raccolta dati: strumenti</vt:lpstr>
      <vt:lpstr>La raccolta dati: API pubbliche</vt:lpstr>
      <vt:lpstr>La raccolta dati: Web scraping</vt:lpstr>
      <vt:lpstr>La raccolta dati: Web scraping: Esempio Office of National Statistics (ONS) </vt:lpstr>
      <vt:lpstr>La raccolta dati: Web scraping. Dal Whiskey ai Beni Culturali?</vt:lpstr>
      <vt:lpstr>La raccolta dati: Analisi manuale siti</vt:lpstr>
      <vt:lpstr>La raccolta dati: Analisi manuale siti I campi analizzati per i Musei</vt:lpstr>
      <vt:lpstr>La raccolta dati: Analisi manuale siti</vt:lpstr>
      <vt:lpstr>La fruizione online degli istituti culturali</vt:lpstr>
      <vt:lpstr>La raccolta dati: crowdsourcing</vt:lpstr>
      <vt:lpstr>La raccolta dati: crowdsourcing OpenStreetMap (OSM) - Wikimedia</vt:lpstr>
      <vt:lpstr>La raccolta dati: crowdsourcing (OSM). Qualità</vt:lpstr>
      <vt:lpstr>La raccolta dati: crowdsourcing Progetto Via Regina</vt:lpstr>
      <vt:lpstr>L’analisi dei dati</vt:lpstr>
      <vt:lpstr>L’analisi dei dati</vt:lpstr>
      <vt:lpstr>Raccolta e Analisi automatizzata</vt:lpstr>
      <vt:lpstr>L’analisi dei dati (social media)  La dimensione complessiva della comunità</vt:lpstr>
      <vt:lpstr>L’analisi dei dati (social media)  L’attività nel tempo</vt:lpstr>
      <vt:lpstr>L’analisi dei dati (social media)  Awareness &amp; Engagement Facebook “page likes”&gt;50,000 </vt:lpstr>
      <vt:lpstr>Raccolta e Analisi automatizzata. Analisi Social Media per «Key Words»</vt:lpstr>
      <vt:lpstr>L’analisi dei dati: sentiment analysis</vt:lpstr>
      <vt:lpstr>L’analisi dei dati: l’elaborazione di immagini</vt:lpstr>
      <vt:lpstr>La visualizzazione dei dati</vt:lpstr>
      <vt:lpstr>La visualizzazione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Federica Navarra</cp:lastModifiedBy>
  <cp:revision>56</cp:revision>
  <cp:lastPrinted>2016-03-21T17:06:08Z</cp:lastPrinted>
  <dcterms:created xsi:type="dcterms:W3CDTF">2016-03-11T16:10:26Z</dcterms:created>
  <dcterms:modified xsi:type="dcterms:W3CDTF">2016-10-03T12:15:01Z</dcterms:modified>
</cp:coreProperties>
</file>