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61" r:id="rId3"/>
    <p:sldId id="260" r:id="rId4"/>
    <p:sldId id="313" r:id="rId5"/>
    <p:sldId id="265" r:id="rId6"/>
    <p:sldId id="291" r:id="rId7"/>
    <p:sldId id="266" r:id="rId8"/>
    <p:sldId id="295" r:id="rId9"/>
    <p:sldId id="314" r:id="rId10"/>
    <p:sldId id="257" r:id="rId11"/>
    <p:sldId id="298" r:id="rId12"/>
    <p:sldId id="325" r:id="rId13"/>
    <p:sldId id="326" r:id="rId14"/>
    <p:sldId id="327" r:id="rId15"/>
    <p:sldId id="300" r:id="rId16"/>
    <p:sldId id="331" r:id="rId17"/>
    <p:sldId id="332" r:id="rId18"/>
    <p:sldId id="333" r:id="rId19"/>
    <p:sldId id="299" r:id="rId20"/>
    <p:sldId id="339" r:id="rId21"/>
    <p:sldId id="338" r:id="rId22"/>
    <p:sldId id="297" r:id="rId23"/>
    <p:sldId id="303" r:id="rId24"/>
    <p:sldId id="321" r:id="rId25"/>
    <p:sldId id="322" r:id="rId26"/>
    <p:sldId id="301" r:id="rId27"/>
    <p:sldId id="309" r:id="rId28"/>
    <p:sldId id="334" r:id="rId29"/>
    <p:sldId id="335" r:id="rId30"/>
    <p:sldId id="315" r:id="rId31"/>
    <p:sldId id="316" r:id="rId32"/>
    <p:sldId id="319"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2" autoAdjust="0"/>
  </p:normalViewPr>
  <p:slideViewPr>
    <p:cSldViewPr>
      <p:cViewPr varScale="1">
        <p:scale>
          <a:sx n="110" d="100"/>
          <a:sy n="110" d="100"/>
        </p:scale>
        <p:origin x="-1650" y="-90"/>
      </p:cViewPr>
      <p:guideLst>
        <p:guide orient="horz" pos="2160"/>
        <p:guide pos="2880"/>
      </p:guideLst>
    </p:cSldViewPr>
  </p:slideViewPr>
  <p:outlineViewPr>
    <p:cViewPr>
      <p:scale>
        <a:sx n="33" d="100"/>
        <a:sy n="33" d="100"/>
      </p:scale>
      <p:origin x="42" y="1297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28/11/2014 </a:t>
            </a: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5080CF-C862-43C8-A6F4-1E87E7F14C5E}" type="datetimeFigureOut">
              <a:rPr lang="it-IT" smtClean="0"/>
              <a:pPr/>
              <a:t>23/06/2016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t-IT" smtClean="0"/>
              <a:t>Carmela Giannino</a:t>
            </a: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3CAC21-6628-4A8B-BC77-CDB74FB4B75C}" type="slidenum">
              <a:rPr lang="it-IT" smtClean="0"/>
              <a:pPr/>
              <a:t>‹N›</a:t>
            </a:fld>
            <a:endParaRPr lang="it-IT"/>
          </a:p>
        </p:txBody>
      </p:sp>
    </p:spTree>
    <p:extLst>
      <p:ext uri="{BB962C8B-B14F-4D97-AF65-F5344CB8AC3E}">
        <p14:creationId xmlns:p14="http://schemas.microsoft.com/office/powerpoint/2010/main" val="36382513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28/11/2014 </a:t>
            </a: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234963-D591-4411-831A-9EB9C5443BDC}" type="datetimeFigureOut">
              <a:rPr lang="it-IT" smtClean="0"/>
              <a:pPr/>
              <a:t>23/06/2016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it-IT" smtClean="0"/>
              <a:t>Carmela Giannino</a:t>
            </a: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7D1A4-A411-4362-B0BE-68509BEB722C}" type="slidenum">
              <a:rPr lang="it-IT" smtClean="0"/>
              <a:pPr/>
              <a:t>‹N›</a:t>
            </a:fld>
            <a:endParaRPr lang="it-IT"/>
          </a:p>
        </p:txBody>
      </p:sp>
    </p:spTree>
    <p:extLst>
      <p:ext uri="{BB962C8B-B14F-4D97-AF65-F5344CB8AC3E}">
        <p14:creationId xmlns:p14="http://schemas.microsoft.com/office/powerpoint/2010/main" val="192203135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1D7D1A4-A411-4362-B0BE-68509BEB722C}" type="slidenum">
              <a:rPr lang="it-IT" smtClean="0"/>
              <a:pPr/>
              <a:t>1</a:t>
            </a:fld>
            <a:endParaRPr lang="it-IT"/>
          </a:p>
        </p:txBody>
      </p:sp>
      <p:sp>
        <p:nvSpPr>
          <p:cNvPr id="5" name="Segnaposto piè di pagina 4"/>
          <p:cNvSpPr>
            <a:spLocks noGrp="1"/>
          </p:cNvSpPr>
          <p:nvPr>
            <p:ph type="ftr" sz="quarter" idx="11"/>
          </p:nvPr>
        </p:nvSpPr>
        <p:spPr/>
        <p:txBody>
          <a:bodyPr/>
          <a:lstStyle/>
          <a:p>
            <a:r>
              <a:rPr lang="it-IT" smtClean="0"/>
              <a:t>Carmela Giannino</a:t>
            </a:r>
            <a:endParaRPr lang="it-IT"/>
          </a:p>
        </p:txBody>
      </p:sp>
      <p:sp>
        <p:nvSpPr>
          <p:cNvPr id="6" name="Segnaposto intestazione 5"/>
          <p:cNvSpPr>
            <a:spLocks noGrp="1"/>
          </p:cNvSpPr>
          <p:nvPr>
            <p:ph type="hdr" sz="quarter" idx="12"/>
          </p:nvPr>
        </p:nvSpPr>
        <p:spPr/>
        <p:txBody>
          <a:bodyPr/>
          <a:lstStyle/>
          <a:p>
            <a:r>
              <a:rPr lang="it-IT" smtClean="0"/>
              <a:t>28/11/2014 </a:t>
            </a:r>
            <a:endParaRPr lang="it-IT"/>
          </a:p>
        </p:txBody>
      </p:sp>
    </p:spTree>
    <p:extLst>
      <p:ext uri="{BB962C8B-B14F-4D97-AF65-F5344CB8AC3E}">
        <p14:creationId xmlns:p14="http://schemas.microsoft.com/office/powerpoint/2010/main" val="309599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28/11/2014 </a:t>
            </a:r>
            <a:endParaRPr lang="it-IT"/>
          </a:p>
        </p:txBody>
      </p:sp>
      <p:sp>
        <p:nvSpPr>
          <p:cNvPr id="5" name="Segnaposto piè di pagina 4"/>
          <p:cNvSpPr>
            <a:spLocks noGrp="1"/>
          </p:cNvSpPr>
          <p:nvPr>
            <p:ph type="ftr" sz="quarter" idx="11"/>
          </p:nvPr>
        </p:nvSpPr>
        <p:spPr/>
        <p:txBody>
          <a:bodyPr/>
          <a:lstStyle/>
          <a:p>
            <a:r>
              <a:rPr lang="it-IT" smtClean="0"/>
              <a:t>Carmela Giannino</a:t>
            </a:r>
            <a:endParaRPr lang="it-IT"/>
          </a:p>
        </p:txBody>
      </p:sp>
      <p:sp>
        <p:nvSpPr>
          <p:cNvPr id="6" name="Segnaposto numero diapositiva 5"/>
          <p:cNvSpPr>
            <a:spLocks noGrp="1"/>
          </p:cNvSpPr>
          <p:nvPr>
            <p:ph type="sldNum" sz="quarter" idx="12"/>
          </p:nvPr>
        </p:nvSpPr>
        <p:spPr/>
        <p:txBody>
          <a:bodyPr/>
          <a:lstStyle/>
          <a:p>
            <a:fld id="{41D7D1A4-A411-4362-B0BE-68509BEB722C}" type="slidenum">
              <a:rPr lang="it-IT" smtClean="0"/>
              <a:pPr/>
              <a:t>2</a:t>
            </a:fld>
            <a:endParaRPr lang="it-IT"/>
          </a:p>
        </p:txBody>
      </p:sp>
    </p:spTree>
    <p:extLst>
      <p:ext uri="{BB962C8B-B14F-4D97-AF65-F5344CB8AC3E}">
        <p14:creationId xmlns:p14="http://schemas.microsoft.com/office/powerpoint/2010/main" val="3517128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1D7D1A4-A411-4362-B0BE-68509BEB722C}" type="slidenum">
              <a:rPr lang="it-IT" smtClean="0"/>
              <a:pPr/>
              <a:t>3</a:t>
            </a:fld>
            <a:endParaRPr lang="it-IT"/>
          </a:p>
        </p:txBody>
      </p:sp>
      <p:sp>
        <p:nvSpPr>
          <p:cNvPr id="5" name="Segnaposto piè di pagina 4"/>
          <p:cNvSpPr>
            <a:spLocks noGrp="1"/>
          </p:cNvSpPr>
          <p:nvPr>
            <p:ph type="ftr" sz="quarter" idx="11"/>
          </p:nvPr>
        </p:nvSpPr>
        <p:spPr/>
        <p:txBody>
          <a:bodyPr/>
          <a:lstStyle/>
          <a:p>
            <a:r>
              <a:rPr lang="it-IT" smtClean="0"/>
              <a:t>Carmela Giannino</a:t>
            </a:r>
            <a:endParaRPr lang="it-IT"/>
          </a:p>
        </p:txBody>
      </p:sp>
      <p:sp>
        <p:nvSpPr>
          <p:cNvPr id="6" name="Segnaposto intestazione 5"/>
          <p:cNvSpPr>
            <a:spLocks noGrp="1"/>
          </p:cNvSpPr>
          <p:nvPr>
            <p:ph type="hdr" sz="quarter" idx="12"/>
          </p:nvPr>
        </p:nvSpPr>
        <p:spPr/>
        <p:txBody>
          <a:bodyPr/>
          <a:lstStyle/>
          <a:p>
            <a:r>
              <a:rPr lang="it-IT" smtClean="0"/>
              <a:t>28/11/2014 </a:t>
            </a:r>
            <a:endParaRPr lang="it-IT"/>
          </a:p>
        </p:txBody>
      </p:sp>
    </p:spTree>
    <p:extLst>
      <p:ext uri="{BB962C8B-B14F-4D97-AF65-F5344CB8AC3E}">
        <p14:creationId xmlns:p14="http://schemas.microsoft.com/office/powerpoint/2010/main" val="309599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smtClean="0"/>
              <a:t>28/11/2014 </a:t>
            </a:r>
            <a:endParaRPr lang="it-IT"/>
          </a:p>
        </p:txBody>
      </p:sp>
      <p:sp>
        <p:nvSpPr>
          <p:cNvPr id="5" name="Segnaposto piè di pagina 4"/>
          <p:cNvSpPr>
            <a:spLocks noGrp="1"/>
          </p:cNvSpPr>
          <p:nvPr>
            <p:ph type="ftr" sz="quarter" idx="11"/>
          </p:nvPr>
        </p:nvSpPr>
        <p:spPr/>
        <p:txBody>
          <a:bodyPr/>
          <a:lstStyle/>
          <a:p>
            <a:r>
              <a:rPr lang="it-IT" smtClean="0"/>
              <a:t>Carmela Giannino</a:t>
            </a:r>
            <a:endParaRPr lang="it-IT"/>
          </a:p>
        </p:txBody>
      </p:sp>
      <p:sp>
        <p:nvSpPr>
          <p:cNvPr id="6" name="Segnaposto numero diapositiva 5"/>
          <p:cNvSpPr>
            <a:spLocks noGrp="1"/>
          </p:cNvSpPr>
          <p:nvPr>
            <p:ph type="sldNum" sz="quarter" idx="12"/>
          </p:nvPr>
        </p:nvSpPr>
        <p:spPr/>
        <p:txBody>
          <a:bodyPr/>
          <a:lstStyle/>
          <a:p>
            <a:fld id="{41D7D1A4-A411-4362-B0BE-68509BEB722C}" type="slidenum">
              <a:rPr lang="it-IT" smtClean="0"/>
              <a:pPr/>
              <a:t>7</a:t>
            </a:fld>
            <a:endParaRPr lang="it-IT"/>
          </a:p>
        </p:txBody>
      </p:sp>
    </p:spTree>
    <p:extLst>
      <p:ext uri="{BB962C8B-B14F-4D97-AF65-F5344CB8AC3E}">
        <p14:creationId xmlns:p14="http://schemas.microsoft.com/office/powerpoint/2010/main" val="111967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smtClean="0"/>
              <a:t>28/11/2014 </a:t>
            </a:r>
            <a:endParaRPr lang="it-IT"/>
          </a:p>
        </p:txBody>
      </p:sp>
      <p:sp>
        <p:nvSpPr>
          <p:cNvPr id="5" name="Segnaposto piè di pagina 4"/>
          <p:cNvSpPr>
            <a:spLocks noGrp="1"/>
          </p:cNvSpPr>
          <p:nvPr>
            <p:ph type="ftr" sz="quarter" idx="11"/>
          </p:nvPr>
        </p:nvSpPr>
        <p:spPr/>
        <p:txBody>
          <a:bodyPr/>
          <a:lstStyle/>
          <a:p>
            <a:r>
              <a:rPr lang="it-IT" smtClean="0"/>
              <a:t>Carmela Giannino</a:t>
            </a:r>
            <a:endParaRPr lang="it-IT"/>
          </a:p>
        </p:txBody>
      </p:sp>
      <p:sp>
        <p:nvSpPr>
          <p:cNvPr id="6" name="Segnaposto numero diapositiva 5"/>
          <p:cNvSpPr>
            <a:spLocks noGrp="1"/>
          </p:cNvSpPr>
          <p:nvPr>
            <p:ph type="sldNum" sz="quarter" idx="12"/>
          </p:nvPr>
        </p:nvSpPr>
        <p:spPr/>
        <p:txBody>
          <a:bodyPr/>
          <a:lstStyle/>
          <a:p>
            <a:fld id="{41D7D1A4-A411-4362-B0BE-68509BEB722C}" type="slidenum">
              <a:rPr lang="it-IT" smtClean="0"/>
              <a:pPr/>
              <a:t>8</a:t>
            </a:fld>
            <a:endParaRPr lang="it-IT"/>
          </a:p>
        </p:txBody>
      </p:sp>
    </p:spTree>
    <p:extLst>
      <p:ext uri="{BB962C8B-B14F-4D97-AF65-F5344CB8AC3E}">
        <p14:creationId xmlns:p14="http://schemas.microsoft.com/office/powerpoint/2010/main" val="111967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9CBB105-9169-4520-91A8-890A6C93891C}" type="datetime1">
              <a:rPr lang="it-IT" smtClean="0"/>
              <a:pPr/>
              <a:t>23/06/2016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966313-0A37-42CD-A0B8-38760F0E5D24}" type="slidenum">
              <a:rPr lang="it-IT" smtClean="0"/>
              <a:pPr/>
              <a:t>‹N›</a:t>
            </a:fld>
            <a:endParaRPr lang="it-IT"/>
          </a:p>
        </p:txBody>
      </p:sp>
    </p:spTree>
    <p:extLst>
      <p:ext uri="{BB962C8B-B14F-4D97-AF65-F5344CB8AC3E}">
        <p14:creationId xmlns:p14="http://schemas.microsoft.com/office/powerpoint/2010/main" val="202769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AD52AE-7EBB-4D49-A765-676F36A26E6C}" type="datetime1">
              <a:rPr lang="it-IT" smtClean="0"/>
              <a:pPr/>
              <a:t>23/06/2016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966313-0A37-42CD-A0B8-38760F0E5D24}" type="slidenum">
              <a:rPr lang="it-IT" smtClean="0"/>
              <a:pPr/>
              <a:t>‹N›</a:t>
            </a:fld>
            <a:endParaRPr lang="it-IT"/>
          </a:p>
        </p:txBody>
      </p:sp>
    </p:spTree>
    <p:extLst>
      <p:ext uri="{BB962C8B-B14F-4D97-AF65-F5344CB8AC3E}">
        <p14:creationId xmlns:p14="http://schemas.microsoft.com/office/powerpoint/2010/main" val="317587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097B9E5-E082-4FAA-9E37-7ACA77E49C85}" type="datetime1">
              <a:rPr lang="it-IT" smtClean="0"/>
              <a:pPr/>
              <a:t>23/06/2016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966313-0A37-42CD-A0B8-38760F0E5D24}" type="slidenum">
              <a:rPr lang="it-IT" smtClean="0"/>
              <a:pPr/>
              <a:t>‹N›</a:t>
            </a:fld>
            <a:endParaRPr lang="it-IT"/>
          </a:p>
        </p:txBody>
      </p:sp>
    </p:spTree>
    <p:extLst>
      <p:ext uri="{BB962C8B-B14F-4D97-AF65-F5344CB8AC3E}">
        <p14:creationId xmlns:p14="http://schemas.microsoft.com/office/powerpoint/2010/main" val="27292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7768CD3-847F-42AE-9425-DC3D891ABEAA}" type="datetime1">
              <a:rPr lang="it-IT" smtClean="0"/>
              <a:pPr/>
              <a:t>23/06/2016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966313-0A37-42CD-A0B8-38760F0E5D24}" type="slidenum">
              <a:rPr lang="it-IT" smtClean="0"/>
              <a:pPr/>
              <a:t>‹N›</a:t>
            </a:fld>
            <a:endParaRPr lang="it-IT"/>
          </a:p>
        </p:txBody>
      </p:sp>
    </p:spTree>
    <p:extLst>
      <p:ext uri="{BB962C8B-B14F-4D97-AF65-F5344CB8AC3E}">
        <p14:creationId xmlns:p14="http://schemas.microsoft.com/office/powerpoint/2010/main" val="93606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AA53322-C800-4C92-BE58-3F33EF02708E}" type="datetime1">
              <a:rPr lang="it-IT" smtClean="0"/>
              <a:pPr/>
              <a:t>23/06/2016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966313-0A37-42CD-A0B8-38760F0E5D24}" type="slidenum">
              <a:rPr lang="it-IT" smtClean="0"/>
              <a:pPr/>
              <a:t>‹N›</a:t>
            </a:fld>
            <a:endParaRPr lang="it-IT"/>
          </a:p>
        </p:txBody>
      </p:sp>
    </p:spTree>
    <p:extLst>
      <p:ext uri="{BB962C8B-B14F-4D97-AF65-F5344CB8AC3E}">
        <p14:creationId xmlns:p14="http://schemas.microsoft.com/office/powerpoint/2010/main" val="26415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3798630-3BDB-406A-B13C-05BB80F93F05}" type="datetime1">
              <a:rPr lang="it-IT" smtClean="0"/>
              <a:pPr/>
              <a:t>23/06/2016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966313-0A37-42CD-A0B8-38760F0E5D24}" type="slidenum">
              <a:rPr lang="it-IT" smtClean="0"/>
              <a:pPr/>
              <a:t>‹N›</a:t>
            </a:fld>
            <a:endParaRPr lang="it-IT"/>
          </a:p>
        </p:txBody>
      </p:sp>
    </p:spTree>
    <p:extLst>
      <p:ext uri="{BB962C8B-B14F-4D97-AF65-F5344CB8AC3E}">
        <p14:creationId xmlns:p14="http://schemas.microsoft.com/office/powerpoint/2010/main" val="48179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16BA3E-CC58-4F6B-9FFD-6B458386C3A8}" type="datetime1">
              <a:rPr lang="it-IT" smtClean="0"/>
              <a:pPr/>
              <a:t>23/06/2016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1966313-0A37-42CD-A0B8-38760F0E5D24}" type="slidenum">
              <a:rPr lang="it-IT" smtClean="0"/>
              <a:pPr/>
              <a:t>‹N›</a:t>
            </a:fld>
            <a:endParaRPr lang="it-IT"/>
          </a:p>
        </p:txBody>
      </p:sp>
    </p:spTree>
    <p:extLst>
      <p:ext uri="{BB962C8B-B14F-4D97-AF65-F5344CB8AC3E}">
        <p14:creationId xmlns:p14="http://schemas.microsoft.com/office/powerpoint/2010/main" val="257226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358451D-2867-4637-A538-C74EA633ABCF}" type="datetime1">
              <a:rPr lang="it-IT" smtClean="0"/>
              <a:pPr/>
              <a:t>23/06/2016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1966313-0A37-42CD-A0B8-38760F0E5D24}" type="slidenum">
              <a:rPr lang="it-IT" smtClean="0"/>
              <a:pPr/>
              <a:t>‹N›</a:t>
            </a:fld>
            <a:endParaRPr lang="it-IT"/>
          </a:p>
        </p:txBody>
      </p:sp>
    </p:spTree>
    <p:extLst>
      <p:ext uri="{BB962C8B-B14F-4D97-AF65-F5344CB8AC3E}">
        <p14:creationId xmlns:p14="http://schemas.microsoft.com/office/powerpoint/2010/main" val="308537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6778F2-504D-41C6-B01D-CF4E77A35E69}" type="datetime1">
              <a:rPr lang="it-IT" smtClean="0"/>
              <a:pPr/>
              <a:t>23/06/2016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1966313-0A37-42CD-A0B8-38760F0E5D24}" type="slidenum">
              <a:rPr lang="it-IT" smtClean="0"/>
              <a:pPr/>
              <a:t>‹N›</a:t>
            </a:fld>
            <a:endParaRPr lang="it-IT"/>
          </a:p>
        </p:txBody>
      </p:sp>
    </p:spTree>
    <p:extLst>
      <p:ext uri="{BB962C8B-B14F-4D97-AF65-F5344CB8AC3E}">
        <p14:creationId xmlns:p14="http://schemas.microsoft.com/office/powerpoint/2010/main" val="237373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DA1901E-306D-47E5-BFAC-ECB4F4E080E8}" type="datetime1">
              <a:rPr lang="it-IT" smtClean="0"/>
              <a:pPr/>
              <a:t>23/06/2016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966313-0A37-42CD-A0B8-38760F0E5D24}" type="slidenum">
              <a:rPr lang="it-IT" smtClean="0"/>
              <a:pPr/>
              <a:t>‹N›</a:t>
            </a:fld>
            <a:endParaRPr lang="it-IT"/>
          </a:p>
        </p:txBody>
      </p:sp>
    </p:spTree>
    <p:extLst>
      <p:ext uri="{BB962C8B-B14F-4D97-AF65-F5344CB8AC3E}">
        <p14:creationId xmlns:p14="http://schemas.microsoft.com/office/powerpoint/2010/main" val="350331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93233EB-FF4B-4ABA-B94E-0D673AA0781D}" type="datetime1">
              <a:rPr lang="it-IT" smtClean="0"/>
              <a:pPr/>
              <a:t>23/06/2016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966313-0A37-42CD-A0B8-38760F0E5D24}" type="slidenum">
              <a:rPr lang="it-IT" smtClean="0"/>
              <a:pPr/>
              <a:t>‹N›</a:t>
            </a:fld>
            <a:endParaRPr lang="it-IT"/>
          </a:p>
        </p:txBody>
      </p:sp>
    </p:spTree>
    <p:extLst>
      <p:ext uri="{BB962C8B-B14F-4D97-AF65-F5344CB8AC3E}">
        <p14:creationId xmlns:p14="http://schemas.microsoft.com/office/powerpoint/2010/main" val="403436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5E73A-0120-4541-BE01-6353F351C7DA}" type="datetime1">
              <a:rPr lang="it-IT" smtClean="0"/>
              <a:pPr/>
              <a:t>23/06/2016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66313-0A37-42CD-A0B8-38760F0E5D24}" type="slidenum">
              <a:rPr lang="it-IT" smtClean="0"/>
              <a:pPr/>
              <a:t>‹N›</a:t>
            </a:fld>
            <a:endParaRPr lang="it-IT"/>
          </a:p>
        </p:txBody>
      </p:sp>
    </p:spTree>
    <p:extLst>
      <p:ext uri="{BB962C8B-B14F-4D97-AF65-F5344CB8AC3E}">
        <p14:creationId xmlns:p14="http://schemas.microsoft.com/office/powerpoint/2010/main" val="87455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g.vetritto@governo.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17848" y="2780928"/>
            <a:ext cx="7196336" cy="1470025"/>
          </a:xfrm>
        </p:spPr>
        <p:txBody>
          <a:bodyPr>
            <a:normAutofit fontScale="90000"/>
          </a:bodyPr>
          <a:lstStyle/>
          <a:p>
            <a:r>
              <a:rPr lang="it-IT" sz="3600" b="1" dirty="0"/>
              <a:t>Città </a:t>
            </a:r>
            <a:r>
              <a:rPr lang="it-IT" sz="3600" b="1" dirty="0" smtClean="0"/>
              <a:t>metropolitane, </a:t>
            </a:r>
            <a:br>
              <a:rPr lang="it-IT" sz="3600" b="1" dirty="0" smtClean="0"/>
            </a:br>
            <a:r>
              <a:rPr lang="it-IT" sz="3600" b="1" dirty="0" smtClean="0"/>
              <a:t>alla ricerca di un modello</a:t>
            </a:r>
            <a:r>
              <a:rPr lang="it-IT" sz="3600" b="1" dirty="0"/>
              <a:t/>
            </a:r>
            <a:br>
              <a:rPr lang="it-IT" sz="3600" b="1" dirty="0"/>
            </a:br>
            <a:endParaRPr lang="it-IT" sz="3600" dirty="0"/>
          </a:p>
        </p:txBody>
      </p:sp>
      <p:sp>
        <p:nvSpPr>
          <p:cNvPr id="3" name="Sottotitolo 2"/>
          <p:cNvSpPr>
            <a:spLocks noGrp="1"/>
          </p:cNvSpPr>
          <p:nvPr>
            <p:ph type="subTitle" idx="1"/>
          </p:nvPr>
        </p:nvSpPr>
        <p:spPr/>
        <p:txBody>
          <a:bodyPr>
            <a:normAutofit/>
          </a:bodyPr>
          <a:lstStyle/>
          <a:p>
            <a:r>
              <a:rPr lang="it-IT" sz="2600" b="1" dirty="0" smtClean="0"/>
              <a:t>Giovanni Vetritto </a:t>
            </a:r>
          </a:p>
          <a:p>
            <a:r>
              <a:rPr lang="it-IT" sz="2600" i="1" dirty="0" smtClean="0"/>
              <a:t>Direttore Generale </a:t>
            </a:r>
          </a:p>
          <a:p>
            <a:r>
              <a:rPr lang="it-IT" sz="2600" dirty="0" smtClean="0"/>
              <a:t>Dipartimento Affari Regionali e Autonomie</a:t>
            </a:r>
            <a:endParaRPr lang="it-IT" sz="2600" dirty="0"/>
          </a:p>
          <a:p>
            <a:endParaRPr lang="it-IT"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33300"/>
            <a:ext cx="452621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004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564904"/>
            <a:ext cx="9016322" cy="3744416"/>
          </a:xfrm>
          <a:prstGeom prst="rect">
            <a:avLst/>
          </a:prstGeom>
          <a:noFill/>
          <a:ln w="9525">
            <a:noFill/>
            <a:miter lim="800000"/>
            <a:headEnd/>
            <a:tailEnd/>
          </a:ln>
        </p:spPr>
      </p:pic>
      <p:sp>
        <p:nvSpPr>
          <p:cNvPr id="8" name="Titolo 7"/>
          <p:cNvSpPr>
            <a:spLocks noGrp="1"/>
          </p:cNvSpPr>
          <p:nvPr>
            <p:ph type="title"/>
          </p:nvPr>
        </p:nvSpPr>
        <p:spPr>
          <a:xfrm>
            <a:off x="395536" y="620688"/>
            <a:ext cx="8229600" cy="1800200"/>
          </a:xfrm>
        </p:spPr>
        <p:txBody>
          <a:bodyPr>
            <a:normAutofit fontScale="90000"/>
          </a:bodyPr>
          <a:lstStyle/>
          <a:p>
            <a:r>
              <a:rPr lang="it-IT" sz="2400" dirty="0" smtClean="0"/>
              <a:t>“</a:t>
            </a:r>
            <a:r>
              <a:rPr lang="it-IT" sz="2700" b="1" i="1" dirty="0" smtClean="0"/>
              <a:t>Chiunque si accinga a fissare spazialmente un sistema metropolitano (…) può assicurare soltanto, da un lato, la minimizzazione delle imprecisioni e dell'arbitrarietà e, dall'altro, la trasparenza nella individuazione dei criteri</a:t>
            </a:r>
            <a:r>
              <a:rPr lang="it-IT" sz="2700" i="1" dirty="0" smtClean="0"/>
              <a:t>” (</a:t>
            </a:r>
            <a:r>
              <a:rPr lang="it-IT" sz="2700" i="1" dirty="0" err="1" smtClean="0"/>
              <a:t>Martinotti</a:t>
            </a:r>
            <a:r>
              <a:rPr lang="it-IT" sz="2700" i="1" dirty="0" smtClean="0"/>
              <a:t>, 2001, p. 11).</a:t>
            </a:r>
            <a:endParaRPr lang="it-IT" sz="2700" dirty="0"/>
          </a:p>
        </p:txBody>
      </p:sp>
    </p:spTree>
    <p:extLst>
      <p:ext uri="{BB962C8B-B14F-4D97-AF65-F5344CB8AC3E}">
        <p14:creationId xmlns:p14="http://schemas.microsoft.com/office/powerpoint/2010/main" val="144933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a:ln>
            <a:solidFill>
              <a:srgbClr val="00B050"/>
            </a:solidFill>
          </a:ln>
        </p:spPr>
        <p:txBody>
          <a:bodyPr anchor="t">
            <a:normAutofit/>
          </a:bodyPr>
          <a:lstStyle/>
          <a:p>
            <a:r>
              <a:rPr lang="it-IT" sz="2800" b="1" dirty="0" smtClean="0"/>
              <a:t>Bari</a:t>
            </a:r>
            <a:br>
              <a:rPr lang="it-IT" sz="2800" b="1" dirty="0" smtClean="0"/>
            </a:br>
            <a:r>
              <a:rPr lang="it-IT" sz="1800" dirty="0" smtClean="0"/>
              <a:t>Insediamenti urbani e continuum </a:t>
            </a:r>
            <a:endParaRPr lang="it-IT" sz="1800" dirty="0"/>
          </a:p>
        </p:txBody>
      </p:sp>
      <p:pic>
        <p:nvPicPr>
          <p:cNvPr id="8" name="Segnaposto contenuto 7" descr="BARICorine2012.jpg"/>
          <p:cNvPicPr>
            <a:picLocks noGrp="1"/>
          </p:cNvPicPr>
          <p:nvPr>
            <p:ph idx="1"/>
          </p:nvPr>
        </p:nvPicPr>
        <p:blipFill>
          <a:blip r:embed="rId2" cstate="print"/>
          <a:stretch>
            <a:fillRect/>
          </a:stretch>
        </p:blipFill>
        <p:spPr>
          <a:xfrm>
            <a:off x="428596" y="1214422"/>
            <a:ext cx="8286807" cy="5357850"/>
          </a:xfrm>
          <a:prstGeom prst="rect">
            <a:avLst/>
          </a:prstGeom>
          <a:ln w="9525">
            <a:solidFill>
              <a:srgbClr val="00B05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a:ln>
            <a:solidFill>
              <a:srgbClr val="00B050"/>
            </a:solidFill>
          </a:ln>
        </p:spPr>
        <p:txBody>
          <a:bodyPr>
            <a:normAutofit/>
          </a:bodyPr>
          <a:lstStyle/>
          <a:p>
            <a:r>
              <a:rPr lang="it-IT" sz="2800" b="1" dirty="0" smtClean="0"/>
              <a:t>Bari</a:t>
            </a:r>
            <a:br>
              <a:rPr lang="it-IT" sz="2800" b="1" dirty="0" smtClean="0"/>
            </a:br>
            <a:r>
              <a:rPr lang="it-IT" sz="1600" dirty="0" smtClean="0"/>
              <a:t>Movimenti pendolari che non fanno perno su Bari</a:t>
            </a:r>
            <a:endParaRPr lang="it-IT" sz="1600" dirty="0"/>
          </a:p>
        </p:txBody>
      </p:sp>
      <p:pic>
        <p:nvPicPr>
          <p:cNvPr id="6" name="Segnaposto contenuto 5" descr="flussoNoBari.jpg"/>
          <p:cNvPicPr>
            <a:picLocks noGrp="1"/>
          </p:cNvPicPr>
          <p:nvPr>
            <p:ph idx="1"/>
          </p:nvPr>
        </p:nvPicPr>
        <p:blipFill>
          <a:blip r:embed="rId2" cstate="print"/>
          <a:stretch>
            <a:fillRect/>
          </a:stretch>
        </p:blipFill>
        <p:spPr>
          <a:xfrm>
            <a:off x="428596" y="1214422"/>
            <a:ext cx="8286808" cy="5214974"/>
          </a:xfrm>
          <a:prstGeom prst="rect">
            <a:avLst/>
          </a:prstGeom>
          <a:ln>
            <a:solidFill>
              <a:srgbClr val="00B05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a:ln>
            <a:solidFill>
              <a:srgbClr val="00B050"/>
            </a:solidFill>
          </a:ln>
        </p:spPr>
        <p:txBody>
          <a:bodyPr>
            <a:normAutofit/>
          </a:bodyPr>
          <a:lstStyle/>
          <a:p>
            <a:r>
              <a:rPr lang="it-IT" sz="2800" b="1" dirty="0" smtClean="0"/>
              <a:t>Bari</a:t>
            </a:r>
            <a:br>
              <a:rPr lang="it-IT" sz="2800" b="1" dirty="0" smtClean="0"/>
            </a:br>
            <a:r>
              <a:rPr lang="it-IT" sz="1600" dirty="0" smtClean="0"/>
              <a:t>Progressione dell’indice di autocontenimento nelle province di Bari e Barletta-Andria-Trani</a:t>
            </a:r>
            <a:endParaRPr lang="it-IT" sz="1600" dirty="0"/>
          </a:p>
        </p:txBody>
      </p:sp>
      <p:pic>
        <p:nvPicPr>
          <p:cNvPr id="5" name="Segnaposto contenuto 4" descr="C:\Users\Np1\Documents\Alessio\affari regionali\autocontenimento_ba_bat.png"/>
          <p:cNvPicPr>
            <a:picLocks noGrp="1"/>
          </p:cNvPicPr>
          <p:nvPr>
            <p:ph idx="1"/>
          </p:nvPr>
        </p:nvPicPr>
        <p:blipFill>
          <a:blip r:embed="rId2" cstate="print"/>
          <a:srcRect/>
          <a:stretch>
            <a:fillRect/>
          </a:stretch>
        </p:blipFill>
        <p:spPr bwMode="auto">
          <a:xfrm>
            <a:off x="428596" y="1214422"/>
            <a:ext cx="8286808" cy="5429288"/>
          </a:xfrm>
          <a:prstGeom prst="rect">
            <a:avLst/>
          </a:prstGeom>
          <a:noFill/>
          <a:ln w="9525">
            <a:solidFill>
              <a:srgbClr val="00B050"/>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a:ln>
            <a:solidFill>
              <a:srgbClr val="00B050"/>
            </a:solidFill>
          </a:ln>
        </p:spPr>
        <p:txBody>
          <a:bodyPr anchor="t">
            <a:normAutofit/>
          </a:bodyPr>
          <a:lstStyle/>
          <a:p>
            <a:r>
              <a:rPr lang="it-IT" sz="2800" b="1" dirty="0" smtClean="0"/>
              <a:t>Bari</a:t>
            </a:r>
            <a:br>
              <a:rPr lang="it-IT" sz="2800" b="1" dirty="0" smtClean="0"/>
            </a:br>
            <a:r>
              <a:rPr lang="it-IT" sz="1800" dirty="0" smtClean="0"/>
              <a:t>Vantaggi comparati rilevati secondo l’indice di Balassa</a:t>
            </a:r>
            <a:endParaRPr lang="it-IT" sz="1800" dirty="0"/>
          </a:p>
        </p:txBody>
      </p:sp>
      <p:pic>
        <p:nvPicPr>
          <p:cNvPr id="6" name="Segnaposto contenuto 5" descr="V:\Bari\BARI VCR.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1214422"/>
            <a:ext cx="8286807" cy="5214974"/>
          </a:xfrm>
          <a:prstGeom prst="rect">
            <a:avLst/>
          </a:prstGeom>
          <a:noFill/>
          <a:ln>
            <a:solidFill>
              <a:srgbClr val="00B05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a:solidFill>
            <a:schemeClr val="bg1"/>
          </a:solidFill>
          <a:ln>
            <a:solidFill>
              <a:srgbClr val="00B050"/>
            </a:solidFill>
          </a:ln>
        </p:spPr>
        <p:txBody>
          <a:bodyPr anchor="t">
            <a:normAutofit fontScale="90000"/>
          </a:bodyPr>
          <a:lstStyle/>
          <a:p>
            <a:r>
              <a:rPr lang="it-IT" sz="2800" b="1" dirty="0" smtClean="0"/>
              <a:t>Firenze</a:t>
            </a:r>
            <a:br>
              <a:rPr lang="it-IT" sz="2800" b="1" dirty="0" smtClean="0"/>
            </a:br>
            <a:r>
              <a:rPr lang="it-IT" sz="2800" dirty="0" smtClean="0"/>
              <a:t> </a:t>
            </a:r>
            <a:r>
              <a:rPr lang="it-IT" sz="2000" dirty="0" smtClean="0"/>
              <a:t>Insediamenti urbani e continuum insediativo </a:t>
            </a:r>
            <a:r>
              <a:rPr lang="it-IT" sz="2500" dirty="0" smtClean="0"/>
              <a:t/>
            </a:r>
            <a:br>
              <a:rPr lang="it-IT" sz="2500" dirty="0" smtClean="0"/>
            </a:br>
            <a:endParaRPr lang="it-IT" sz="1800" dirty="0"/>
          </a:p>
        </p:txBody>
      </p:sp>
      <p:pic>
        <p:nvPicPr>
          <p:cNvPr id="6" name="Segnaposto contenuto 5" descr="ConurbazioneFirenze.jpg"/>
          <p:cNvPicPr>
            <a:picLocks noGrp="1"/>
          </p:cNvPicPr>
          <p:nvPr>
            <p:ph idx="1"/>
          </p:nvPr>
        </p:nvPicPr>
        <p:blipFill>
          <a:blip r:embed="rId2" cstate="print"/>
          <a:stretch>
            <a:fillRect/>
          </a:stretch>
        </p:blipFill>
        <p:spPr>
          <a:xfrm>
            <a:off x="428596" y="1214422"/>
            <a:ext cx="8286808" cy="5357850"/>
          </a:xfrm>
          <a:prstGeom prst="rect">
            <a:avLst/>
          </a:prstGeom>
          <a:ln>
            <a:solidFill>
              <a:srgbClr val="00B05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a:solidFill>
            <a:schemeClr val="bg1"/>
          </a:solidFill>
          <a:ln>
            <a:solidFill>
              <a:srgbClr val="00B050"/>
            </a:solidFill>
          </a:ln>
        </p:spPr>
        <p:txBody>
          <a:bodyPr anchor="t">
            <a:normAutofit/>
          </a:bodyPr>
          <a:lstStyle/>
          <a:p>
            <a:r>
              <a:rPr lang="it-IT" sz="2800" b="1" dirty="0" smtClean="0"/>
              <a:t>Firenze</a:t>
            </a:r>
            <a:br>
              <a:rPr lang="it-IT" sz="2800" b="1" dirty="0" smtClean="0"/>
            </a:br>
            <a:r>
              <a:rPr lang="it-IT" sz="1600" dirty="0" smtClean="0"/>
              <a:t>Progressione dell’indice di autocontenimento nelle province di Firenze, Prato e Pistoia</a:t>
            </a:r>
            <a:endParaRPr lang="it-IT" sz="1600" dirty="0"/>
          </a:p>
        </p:txBody>
      </p:sp>
      <p:pic>
        <p:nvPicPr>
          <p:cNvPr id="6" name="Segnaposto contenuto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1285860"/>
            <a:ext cx="8286808" cy="5286412"/>
          </a:xfrm>
          <a:prstGeom prst="rect">
            <a:avLst/>
          </a:prstGeom>
          <a:noFill/>
          <a:ln>
            <a:solidFill>
              <a:srgbClr val="00B05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290"/>
            <a:ext cx="8229600" cy="922114"/>
          </a:xfrm>
          <a:solidFill>
            <a:schemeClr val="bg1"/>
          </a:solidFill>
          <a:ln>
            <a:solidFill>
              <a:srgbClr val="00B050"/>
            </a:solidFill>
          </a:ln>
        </p:spPr>
        <p:txBody>
          <a:bodyPr anchor="t">
            <a:normAutofit/>
          </a:bodyPr>
          <a:lstStyle/>
          <a:p>
            <a:r>
              <a:rPr lang="it-IT" sz="2800" b="1" dirty="0" smtClean="0"/>
              <a:t>Firenze</a:t>
            </a:r>
            <a:br>
              <a:rPr lang="it-IT" sz="2800" b="1" dirty="0" smtClean="0"/>
            </a:br>
            <a:r>
              <a:rPr lang="it-IT" sz="1800" dirty="0" smtClean="0"/>
              <a:t>Area ex provincia di Firenze – Vantaggi comparati rivelati</a:t>
            </a:r>
            <a:endParaRPr lang="it-IT" sz="1800" dirty="0"/>
          </a:p>
        </p:txBody>
      </p:sp>
      <p:pic>
        <p:nvPicPr>
          <p:cNvPr id="5" name="Segnaposto contenuto 4" descr="V:\Firenze\firenze spec.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8597" y="1285860"/>
            <a:ext cx="8215370" cy="5286412"/>
          </a:xfrm>
          <a:prstGeom prst="rect">
            <a:avLst/>
          </a:prstGeom>
          <a:noFill/>
          <a:ln>
            <a:solidFill>
              <a:srgbClr val="00B05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290"/>
            <a:ext cx="8229600" cy="922114"/>
          </a:xfrm>
          <a:solidFill>
            <a:schemeClr val="bg1"/>
          </a:solidFill>
          <a:ln>
            <a:solidFill>
              <a:srgbClr val="00B050"/>
            </a:solidFill>
          </a:ln>
        </p:spPr>
        <p:txBody>
          <a:bodyPr anchor="t">
            <a:normAutofit/>
          </a:bodyPr>
          <a:lstStyle/>
          <a:p>
            <a:r>
              <a:rPr lang="it-IT" sz="2800" b="1" dirty="0" smtClean="0"/>
              <a:t>Firenze</a:t>
            </a:r>
            <a:br>
              <a:rPr lang="it-IT" sz="2800" b="1" dirty="0" smtClean="0"/>
            </a:br>
            <a:r>
              <a:rPr lang="it-IT" sz="1800" dirty="0" smtClean="0"/>
              <a:t>Area Firenze Prato Pistoia – Vantaggi comparati rivelati</a:t>
            </a:r>
            <a:endParaRPr lang="it-IT" sz="1800" dirty="0"/>
          </a:p>
        </p:txBody>
      </p:sp>
      <p:pic>
        <p:nvPicPr>
          <p:cNvPr id="6" name="Segnaposto contenuto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1214422"/>
            <a:ext cx="8215369" cy="5429288"/>
          </a:xfrm>
          <a:prstGeom prst="rect">
            <a:avLst/>
          </a:prstGeom>
          <a:noFill/>
          <a:ln>
            <a:solidFill>
              <a:srgbClr val="00B050"/>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a:ln>
            <a:solidFill>
              <a:srgbClr val="00B050"/>
            </a:solidFill>
          </a:ln>
        </p:spPr>
        <p:txBody>
          <a:bodyPr>
            <a:normAutofit fontScale="90000"/>
          </a:bodyPr>
          <a:lstStyle/>
          <a:p>
            <a:r>
              <a:rPr lang="it-IT" sz="2400" b="1" dirty="0" smtClean="0"/>
              <a:t/>
            </a:r>
            <a:br>
              <a:rPr lang="it-IT" sz="2400" b="1" dirty="0" smtClean="0"/>
            </a:br>
            <a:r>
              <a:rPr lang="it-IT" sz="3100" b="1" dirty="0" smtClean="0"/>
              <a:t>Napoli</a:t>
            </a:r>
            <a:br>
              <a:rPr lang="it-IT" sz="3100" b="1" dirty="0" smtClean="0"/>
            </a:br>
            <a:r>
              <a:rPr lang="it-IT" sz="2000" dirty="0" smtClean="0"/>
              <a:t>Insediamenti urbani e continuum insediativo </a:t>
            </a:r>
            <a:r>
              <a:rPr lang="it-IT" sz="3100" dirty="0" smtClean="0"/>
              <a:t/>
            </a:r>
            <a:br>
              <a:rPr lang="it-IT" sz="3100" dirty="0" smtClean="0"/>
            </a:br>
            <a:endParaRPr lang="it-IT" sz="3100" dirty="0"/>
          </a:p>
        </p:txBody>
      </p:sp>
      <p:pic>
        <p:nvPicPr>
          <p:cNvPr id="6" name="Segnaposto contenuto 5" descr="ConurbazioneNapoli.jpg"/>
          <p:cNvPicPr>
            <a:picLocks noGrp="1"/>
          </p:cNvPicPr>
          <p:nvPr>
            <p:ph idx="1"/>
          </p:nvPr>
        </p:nvPicPr>
        <p:blipFill>
          <a:blip r:embed="rId2" cstate="print"/>
          <a:stretch>
            <a:fillRect/>
          </a:stretch>
        </p:blipFill>
        <p:spPr>
          <a:xfrm>
            <a:off x="428596" y="1214422"/>
            <a:ext cx="8215370" cy="5429287"/>
          </a:xfrm>
          <a:prstGeom prst="rect">
            <a:avLst/>
          </a:prstGeom>
          <a:ln>
            <a:solidFill>
              <a:srgbClr val="00B05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76672"/>
            <a:ext cx="8229600" cy="5904656"/>
          </a:xfrm>
        </p:spPr>
        <p:txBody>
          <a:bodyPr>
            <a:normAutofit lnSpcReduction="10000"/>
          </a:bodyPr>
          <a:lstStyle/>
          <a:p>
            <a:pPr indent="0">
              <a:buNone/>
            </a:pPr>
            <a:r>
              <a:rPr lang="en-US" sz="3000" i="1" dirty="0" smtClean="0"/>
              <a:t>The modern nation finds in its cities the focal point of much that is threatening and much that is promising in the life of its people. Scanning the  troubled horizons of the past few years for these symptoms of national strength and national strain, we find first of all that the city has become not only one of the fundamental supports but also one of the primary problems of the Nation's economy (…) The prosperity and happiness of the teeming millions who dwell there are closely bound up with that of America, for if the city fails, America fails.</a:t>
            </a:r>
          </a:p>
          <a:p>
            <a:pPr indent="0">
              <a:buNone/>
            </a:pPr>
            <a:endParaRPr lang="en-US" sz="2400" dirty="0" smtClean="0"/>
          </a:p>
          <a:p>
            <a:pPr indent="0">
              <a:buNone/>
            </a:pPr>
            <a:r>
              <a:rPr lang="en-US" sz="2400" b="1" dirty="0" smtClean="0"/>
              <a:t>USA, National Resources Committee, 1937</a:t>
            </a:r>
          </a:p>
          <a:p>
            <a:pPr indent="0">
              <a:buNone/>
            </a:pPr>
            <a:endParaRPr lang="it-IT" sz="2800" dirty="0"/>
          </a:p>
        </p:txBody>
      </p:sp>
    </p:spTree>
    <p:extLst>
      <p:ext uri="{BB962C8B-B14F-4D97-AF65-F5344CB8AC3E}">
        <p14:creationId xmlns:p14="http://schemas.microsoft.com/office/powerpoint/2010/main" val="2217253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85728"/>
            <a:ext cx="8229600" cy="850106"/>
          </a:xfrm>
          <a:ln>
            <a:solidFill>
              <a:srgbClr val="00B050"/>
            </a:solidFill>
          </a:ln>
        </p:spPr>
        <p:txBody>
          <a:bodyPr anchor="b">
            <a:noAutofit/>
          </a:bodyPr>
          <a:lstStyle/>
          <a:p>
            <a:r>
              <a:rPr lang="it-IT" sz="2800" b="1" dirty="0" smtClean="0"/>
              <a:t/>
            </a:r>
            <a:br>
              <a:rPr lang="it-IT" sz="2800" b="1" dirty="0" smtClean="0"/>
            </a:br>
            <a:r>
              <a:rPr lang="it-IT" sz="2800" b="1" dirty="0" smtClean="0"/>
              <a:t>Napoli</a:t>
            </a:r>
            <a:br>
              <a:rPr lang="it-IT" sz="2800" b="1" dirty="0" smtClean="0"/>
            </a:br>
            <a:r>
              <a:rPr lang="it-IT" sz="1800" dirty="0" smtClean="0"/>
              <a:t>Indici di autocontenimento del mercato del lavoro nella ex provincia di Napoli</a:t>
            </a:r>
            <a:endParaRPr lang="it-IT" sz="1800" dirty="0"/>
          </a:p>
        </p:txBody>
      </p:sp>
      <p:pic>
        <p:nvPicPr>
          <p:cNvPr id="5" name="Segnaposto contenuto 4" descr="C:\Users\Fabio\Desktop\dar istat\autocontenimento_napoli.png"/>
          <p:cNvPicPr>
            <a:picLocks noGrp="1"/>
          </p:cNvPicPr>
          <p:nvPr>
            <p:ph idx="1"/>
          </p:nvPr>
        </p:nvPicPr>
        <p:blipFill>
          <a:blip r:embed="rId2" cstate="print"/>
          <a:srcRect/>
          <a:stretch>
            <a:fillRect/>
          </a:stretch>
        </p:blipFill>
        <p:spPr bwMode="auto">
          <a:xfrm>
            <a:off x="428596" y="1357298"/>
            <a:ext cx="8215370" cy="5072098"/>
          </a:xfrm>
          <a:prstGeom prst="rect">
            <a:avLst/>
          </a:prstGeom>
          <a:noFill/>
          <a:ln w="9525">
            <a:solidFill>
              <a:srgbClr val="00B05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a:ln>
            <a:solidFill>
              <a:srgbClr val="00B050"/>
            </a:solidFill>
          </a:ln>
        </p:spPr>
        <p:txBody>
          <a:bodyPr anchor="ctr">
            <a:noAutofit/>
          </a:bodyPr>
          <a:lstStyle/>
          <a:p>
            <a:r>
              <a:rPr lang="it-IT" sz="2800" b="1" dirty="0" smtClean="0"/>
              <a:t/>
            </a:r>
            <a:br>
              <a:rPr lang="it-IT" sz="2800" b="1" dirty="0" smtClean="0"/>
            </a:br>
            <a:r>
              <a:rPr lang="it-IT" sz="2800" b="1" dirty="0" smtClean="0"/>
              <a:t>Napoli</a:t>
            </a:r>
            <a:br>
              <a:rPr lang="it-IT" sz="2800" b="1" dirty="0" smtClean="0"/>
            </a:br>
            <a:r>
              <a:rPr lang="it-IT" sz="1800" dirty="0" smtClean="0"/>
              <a:t>Le specializzazioni produttive nella ex provincia di Napoli </a:t>
            </a:r>
            <a:br>
              <a:rPr lang="it-IT" sz="1800" dirty="0" smtClean="0"/>
            </a:br>
            <a:endParaRPr lang="it-IT" sz="1800" dirty="0"/>
          </a:p>
        </p:txBody>
      </p:sp>
      <p:pic>
        <p:nvPicPr>
          <p:cNvPr id="5" name="Segnaposto contenuto 4"/>
          <p:cNvPicPr>
            <a:picLocks noGrp="1"/>
          </p:cNvPicPr>
          <p:nvPr>
            <p:ph idx="1"/>
          </p:nvPr>
        </p:nvPicPr>
        <p:blipFill>
          <a:blip r:embed="rId2" cstate="print"/>
          <a:srcRect/>
          <a:stretch>
            <a:fillRect/>
          </a:stretch>
        </p:blipFill>
        <p:spPr bwMode="auto">
          <a:xfrm>
            <a:off x="428596" y="1214422"/>
            <a:ext cx="8215370" cy="5429288"/>
          </a:xfrm>
          <a:prstGeom prst="rect">
            <a:avLst/>
          </a:prstGeom>
          <a:noFill/>
          <a:ln>
            <a:solidFill>
              <a:srgbClr val="00B05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a:ln>
            <a:solidFill>
              <a:srgbClr val="00B050"/>
            </a:solidFill>
          </a:ln>
        </p:spPr>
        <p:txBody>
          <a:bodyPr anchor="t">
            <a:normAutofit fontScale="90000"/>
          </a:bodyPr>
          <a:lstStyle/>
          <a:p>
            <a:r>
              <a:rPr lang="it-IT" sz="3100" b="1" dirty="0" smtClean="0"/>
              <a:t>Roma</a:t>
            </a:r>
            <a:br>
              <a:rPr lang="it-IT" sz="3100" b="1" dirty="0" smtClean="0"/>
            </a:br>
            <a:r>
              <a:rPr lang="it-IT" sz="2000" dirty="0" smtClean="0"/>
              <a:t>Insediamenti urbani e continuum nella ex provincia di Roma </a:t>
            </a:r>
            <a:br>
              <a:rPr lang="it-IT" sz="2000" dirty="0" smtClean="0"/>
            </a:br>
            <a:endParaRPr lang="it-IT" sz="2000" dirty="0"/>
          </a:p>
        </p:txBody>
      </p:sp>
      <p:pic>
        <p:nvPicPr>
          <p:cNvPr id="8" name="Segnaposto contenuto 7" descr="ConurbazioneRoma.jpg"/>
          <p:cNvPicPr>
            <a:picLocks noGrp="1"/>
          </p:cNvPicPr>
          <p:nvPr>
            <p:ph idx="1"/>
          </p:nvPr>
        </p:nvPicPr>
        <p:blipFill rotWithShape="1">
          <a:blip r:embed="rId2" cstate="print"/>
          <a:srcRect t="5021"/>
          <a:stretch/>
        </p:blipFill>
        <p:spPr bwMode="auto">
          <a:xfrm>
            <a:off x="428597" y="1142984"/>
            <a:ext cx="8215370" cy="5715016"/>
          </a:xfrm>
          <a:prstGeom prst="rect">
            <a:avLst/>
          </a:prstGeom>
          <a:ln w="9525" cap="flat" cmpd="sng" algn="ctr">
            <a:solidFill>
              <a:srgbClr val="00B050"/>
            </a:solidFill>
            <a:prstDash val="solid"/>
            <a:round/>
            <a:headEnd type="none" w="med" len="med"/>
            <a:tailEnd type="none" w="med" len="med"/>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4032"/>
          </a:xfrm>
          <a:ln>
            <a:solidFill>
              <a:srgbClr val="00B050"/>
            </a:solidFill>
          </a:ln>
        </p:spPr>
        <p:txBody>
          <a:bodyPr>
            <a:normAutofit fontScale="90000"/>
          </a:bodyPr>
          <a:lstStyle/>
          <a:p>
            <a:r>
              <a:rPr lang="it-IT" sz="2800" b="1" dirty="0" smtClean="0"/>
              <a:t>Roma</a:t>
            </a:r>
            <a:r>
              <a:rPr lang="it-IT" sz="2800" dirty="0" smtClean="0"/>
              <a:t/>
            </a:r>
            <a:br>
              <a:rPr lang="it-IT" sz="2800" dirty="0" smtClean="0"/>
            </a:br>
            <a:r>
              <a:rPr lang="it-IT" sz="2000" dirty="0" smtClean="0"/>
              <a:t>Flussi pendolari prevalenti nella ex provincia di Roma</a:t>
            </a:r>
            <a:endParaRPr lang="it-IT" sz="2000" dirty="0"/>
          </a:p>
        </p:txBody>
      </p:sp>
      <p:pic>
        <p:nvPicPr>
          <p:cNvPr id="5" name="Segnaposto contenuto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0034" y="1071546"/>
            <a:ext cx="8143932" cy="5054617"/>
          </a:xfrm>
          <a:prstGeom prst="rect">
            <a:avLst/>
          </a:prstGeom>
          <a:noFill/>
          <a:ln>
            <a:solidFill>
              <a:srgbClr val="00B050"/>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2852"/>
            <a:ext cx="8229600" cy="857256"/>
          </a:xfrm>
          <a:ln>
            <a:solidFill>
              <a:srgbClr val="00B050"/>
            </a:solidFill>
          </a:ln>
        </p:spPr>
        <p:txBody>
          <a:bodyPr anchor="t">
            <a:normAutofit fontScale="90000"/>
          </a:bodyPr>
          <a:lstStyle/>
          <a:p>
            <a:r>
              <a:rPr lang="it-IT" sz="2800" b="1" dirty="0" smtClean="0"/>
              <a:t>Roma</a:t>
            </a:r>
            <a:br>
              <a:rPr lang="it-IT" sz="2800" b="1" dirty="0" smtClean="0"/>
            </a:br>
            <a:r>
              <a:rPr lang="it-IT" sz="2000" dirty="0" smtClean="0"/>
              <a:t>Flussi pendolari diretti sul comune di Roma</a:t>
            </a:r>
            <a:br>
              <a:rPr lang="it-IT" sz="2000" dirty="0" smtClean="0"/>
            </a:br>
            <a:endParaRPr lang="it-IT" sz="2000" dirty="0"/>
          </a:p>
        </p:txBody>
      </p:sp>
      <p:pic>
        <p:nvPicPr>
          <p:cNvPr id="5" name="Segnaposto contenuto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1071546"/>
            <a:ext cx="8286807" cy="5500726"/>
          </a:xfrm>
          <a:prstGeom prst="rect">
            <a:avLst/>
          </a:prstGeom>
          <a:noFill/>
          <a:ln>
            <a:solidFill>
              <a:srgbClr val="00B050"/>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2852"/>
            <a:ext cx="8229600" cy="928694"/>
          </a:xfrm>
          <a:ln>
            <a:solidFill>
              <a:srgbClr val="00B050"/>
            </a:solidFill>
          </a:ln>
        </p:spPr>
        <p:txBody>
          <a:bodyPr anchor="t">
            <a:normAutofit fontScale="90000"/>
          </a:bodyPr>
          <a:lstStyle/>
          <a:p>
            <a:r>
              <a:rPr lang="it-IT" sz="2800" b="1" dirty="0" smtClean="0"/>
              <a:t>Roma</a:t>
            </a:r>
            <a:br>
              <a:rPr lang="it-IT" sz="2800" b="1" dirty="0" smtClean="0"/>
            </a:br>
            <a:r>
              <a:rPr lang="it-IT" sz="2000" dirty="0" smtClean="0"/>
              <a:t>Area di massima integrazione del mercato del lavoro</a:t>
            </a:r>
            <a:r>
              <a:rPr lang="it-IT" sz="2800" dirty="0" smtClean="0"/>
              <a:t/>
            </a:r>
            <a:br>
              <a:rPr lang="it-IT" sz="2800" dirty="0" smtClean="0"/>
            </a:br>
            <a:endParaRPr lang="it-IT" sz="2800" dirty="0"/>
          </a:p>
        </p:txBody>
      </p:sp>
      <p:pic>
        <p:nvPicPr>
          <p:cNvPr id="5" name="Segnaposto contenuto 4"/>
          <p:cNvPicPr>
            <a:picLocks noGrp="1"/>
          </p:cNvPicPr>
          <p:nvPr>
            <p:ph idx="1"/>
          </p:nvPr>
        </p:nvPicPr>
        <p:blipFill>
          <a:blip r:embed="rId2" cstate="print"/>
          <a:srcRect/>
          <a:stretch>
            <a:fillRect/>
          </a:stretch>
        </p:blipFill>
        <p:spPr bwMode="auto">
          <a:xfrm>
            <a:off x="428596" y="1214422"/>
            <a:ext cx="8286807" cy="5286412"/>
          </a:xfrm>
          <a:prstGeom prst="rect">
            <a:avLst/>
          </a:prstGeom>
          <a:noFill/>
          <a:ln w="9525">
            <a:solidFill>
              <a:srgbClr val="00B050"/>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a:ln>
            <a:solidFill>
              <a:srgbClr val="00B050"/>
            </a:solidFill>
          </a:ln>
        </p:spPr>
        <p:txBody>
          <a:bodyPr>
            <a:normAutofit fontScale="90000"/>
          </a:bodyPr>
          <a:lstStyle/>
          <a:p>
            <a:r>
              <a:rPr lang="it-IT" sz="2800" b="1" dirty="0" smtClean="0"/>
              <a:t>Torino</a:t>
            </a:r>
            <a:br>
              <a:rPr lang="it-IT" sz="2800" b="1" dirty="0" smtClean="0"/>
            </a:br>
            <a:r>
              <a:rPr lang="it-IT" sz="1800" dirty="0" smtClean="0"/>
              <a:t>Insediamenti urbani e continuum insediativo nel comune di Torino e nei comuni di cinta</a:t>
            </a:r>
            <a:r>
              <a:rPr lang="it-IT" sz="1800" b="1" dirty="0" smtClean="0"/>
              <a:t> </a:t>
            </a:r>
            <a:r>
              <a:rPr lang="it-IT" sz="2500" b="1" dirty="0" smtClean="0"/>
              <a:t/>
            </a:r>
            <a:br>
              <a:rPr lang="it-IT" sz="2500" b="1" dirty="0" smtClean="0"/>
            </a:br>
            <a:endParaRPr lang="it-IT" sz="1800" b="1" dirty="0"/>
          </a:p>
        </p:txBody>
      </p:sp>
      <p:pic>
        <p:nvPicPr>
          <p:cNvPr id="8" name="Segnaposto contenuto 7" descr="ConurbazioneTorino.jpg"/>
          <p:cNvPicPr>
            <a:picLocks noGrp="1"/>
          </p:cNvPicPr>
          <p:nvPr>
            <p:ph idx="1"/>
          </p:nvPr>
        </p:nvPicPr>
        <p:blipFill>
          <a:blip r:embed="rId2" cstate="print"/>
          <a:stretch>
            <a:fillRect/>
          </a:stretch>
        </p:blipFill>
        <p:spPr>
          <a:xfrm>
            <a:off x="428596" y="1285860"/>
            <a:ext cx="8286808" cy="5286412"/>
          </a:xfrm>
          <a:prstGeom prst="rect">
            <a:avLst/>
          </a:prstGeom>
          <a:ln>
            <a:solidFill>
              <a:srgbClr val="00B050"/>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a:ln>
            <a:solidFill>
              <a:srgbClr val="00B050"/>
            </a:solidFill>
          </a:ln>
        </p:spPr>
        <p:txBody>
          <a:bodyPr anchor="t">
            <a:normAutofit fontScale="90000"/>
          </a:bodyPr>
          <a:lstStyle/>
          <a:p>
            <a:r>
              <a:rPr lang="it-IT" sz="2800" b="1" dirty="0" smtClean="0"/>
              <a:t>Torino</a:t>
            </a:r>
            <a:br>
              <a:rPr lang="it-IT" sz="2800" b="1" dirty="0" smtClean="0"/>
            </a:br>
            <a:r>
              <a:rPr lang="it-IT" sz="2000" dirty="0" smtClean="0"/>
              <a:t>Flussi pendolari prevalenti nella  ex provincia di Torino</a:t>
            </a:r>
            <a:r>
              <a:rPr lang="it-IT" sz="2500" dirty="0" smtClean="0"/>
              <a:t/>
            </a:r>
            <a:br>
              <a:rPr lang="it-IT" sz="2500" dirty="0" smtClean="0"/>
            </a:br>
            <a:endParaRPr lang="it-IT" sz="1800" dirty="0"/>
          </a:p>
        </p:txBody>
      </p:sp>
      <p:pic>
        <p:nvPicPr>
          <p:cNvPr id="5" name="Segnaposto contenuto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1285860"/>
            <a:ext cx="8286808" cy="5214974"/>
          </a:xfrm>
          <a:prstGeom prst="rect">
            <a:avLst/>
          </a:prstGeom>
          <a:noFill/>
          <a:ln>
            <a:solidFill>
              <a:srgbClr val="00B050"/>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a:ln>
            <a:solidFill>
              <a:srgbClr val="00B050"/>
            </a:solidFill>
          </a:ln>
        </p:spPr>
        <p:txBody>
          <a:bodyPr anchor="t">
            <a:normAutofit fontScale="90000"/>
          </a:bodyPr>
          <a:lstStyle/>
          <a:p>
            <a:r>
              <a:rPr lang="it-IT" sz="2800" b="1" dirty="0" smtClean="0"/>
              <a:t>Torino</a:t>
            </a:r>
            <a:br>
              <a:rPr lang="it-IT" sz="2800" b="1" dirty="0" smtClean="0"/>
            </a:br>
            <a:r>
              <a:rPr lang="it-IT" sz="2400" dirty="0" smtClean="0"/>
              <a:t> </a:t>
            </a:r>
            <a:r>
              <a:rPr lang="it-IT" sz="2000" dirty="0" smtClean="0"/>
              <a:t>Area di massima integrazione funzionale per gli spostamenti residenza - lavoro </a:t>
            </a:r>
            <a:r>
              <a:rPr lang="it-IT" sz="2500" dirty="0" smtClean="0"/>
              <a:t/>
            </a:r>
            <a:br>
              <a:rPr lang="it-IT" sz="2500" dirty="0" smtClean="0"/>
            </a:br>
            <a:endParaRPr lang="it-IT" sz="1800" dirty="0"/>
          </a:p>
        </p:txBody>
      </p:sp>
      <p:pic>
        <p:nvPicPr>
          <p:cNvPr id="5" name="Picture"/>
          <p:cNvPicPr>
            <a:picLocks noGrp="1"/>
          </p:cNvPicPr>
          <p:nvPr>
            <p:ph idx="1"/>
          </p:nvPr>
        </p:nvPicPr>
        <p:blipFill>
          <a:blip r:embed="rId2" cstate="print"/>
          <a:stretch>
            <a:fillRect/>
          </a:stretch>
        </p:blipFill>
        <p:spPr bwMode="auto">
          <a:xfrm>
            <a:off x="428596" y="1357299"/>
            <a:ext cx="8286808" cy="5357850"/>
          </a:xfrm>
          <a:prstGeom prst="rect">
            <a:avLst/>
          </a:prstGeom>
          <a:noFill/>
          <a:ln w="9525">
            <a:solidFill>
              <a:srgbClr val="00B050"/>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a:ln>
            <a:solidFill>
              <a:srgbClr val="00B050"/>
            </a:solidFill>
          </a:ln>
        </p:spPr>
        <p:txBody>
          <a:bodyPr anchor="t">
            <a:normAutofit fontScale="90000"/>
          </a:bodyPr>
          <a:lstStyle/>
          <a:p>
            <a:r>
              <a:rPr lang="it-IT" sz="2800" b="1" dirty="0" smtClean="0"/>
              <a:t>Torino</a:t>
            </a:r>
            <a:br>
              <a:rPr lang="it-IT" sz="2800" b="1" dirty="0" smtClean="0"/>
            </a:br>
            <a:r>
              <a:rPr lang="it-IT" sz="1800" dirty="0" smtClean="0"/>
              <a:t>Città metropolitana di Torino – vantaggi comparati economici rivelati secondo lo schema Hausmann Hidalgo</a:t>
            </a:r>
            <a:br>
              <a:rPr lang="it-IT" sz="1800" dirty="0" smtClean="0"/>
            </a:br>
            <a:endParaRPr lang="it-IT" sz="1800" dirty="0"/>
          </a:p>
        </p:txBody>
      </p:sp>
      <p:pic>
        <p:nvPicPr>
          <p:cNvPr id="5" name="Segnaposto contenuto 4"/>
          <p:cNvPicPr>
            <a:picLocks noGrp="1"/>
          </p:cNvPicPr>
          <p:nvPr>
            <p:ph idx="1"/>
          </p:nvPr>
        </p:nvPicPr>
        <p:blipFill>
          <a:blip r:embed="rId2" cstate="print"/>
          <a:stretch>
            <a:fillRect/>
          </a:stretch>
        </p:blipFill>
        <p:spPr>
          <a:xfrm>
            <a:off x="428596" y="1357298"/>
            <a:ext cx="8286808" cy="5286412"/>
          </a:xfrm>
          <a:prstGeom prst="rect">
            <a:avLst/>
          </a:prstGeom>
          <a:ln>
            <a:solidFill>
              <a:srgbClr val="00B050"/>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giannino\Pictures\Europa-di-not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52736"/>
            <a:ext cx="8658833" cy="5112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927802"/>
            <a:ext cx="1564489" cy="389384"/>
          </a:xfrm>
          <a:prstGeom prst="rect">
            <a:avLst/>
          </a:prstGeom>
        </p:spPr>
      </p:pic>
    </p:spTree>
    <p:extLst>
      <p:ext uri="{BB962C8B-B14F-4D97-AF65-F5344CB8AC3E}">
        <p14:creationId xmlns:p14="http://schemas.microsoft.com/office/powerpoint/2010/main" val="3746930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rgbClr val="00B050"/>
            </a:solidFill>
          </a:ln>
        </p:spPr>
        <p:txBody>
          <a:bodyPr>
            <a:normAutofit/>
          </a:bodyPr>
          <a:lstStyle/>
          <a:p>
            <a:r>
              <a:rPr lang="it-IT" sz="2800" b="1" dirty="0" smtClean="0"/>
              <a:t>Alcune evidenze</a:t>
            </a:r>
            <a:endParaRPr lang="it-IT" sz="2800" b="1" dirty="0"/>
          </a:p>
        </p:txBody>
      </p:sp>
      <p:sp>
        <p:nvSpPr>
          <p:cNvPr id="3" name="Segnaposto contenuto 2"/>
          <p:cNvSpPr>
            <a:spLocks noGrp="1"/>
          </p:cNvSpPr>
          <p:nvPr>
            <p:ph idx="1"/>
          </p:nvPr>
        </p:nvSpPr>
        <p:spPr/>
        <p:txBody>
          <a:bodyPr>
            <a:normAutofit/>
          </a:bodyPr>
          <a:lstStyle/>
          <a:p>
            <a:r>
              <a:rPr lang="it-IT" sz="2400" dirty="0" smtClean="0"/>
              <a:t>Prevale la continuità con la provincia</a:t>
            </a:r>
          </a:p>
          <a:p>
            <a:r>
              <a:rPr lang="it-IT" sz="2400" dirty="0" smtClean="0"/>
              <a:t>L’ente è di fatto di area vasta</a:t>
            </a:r>
          </a:p>
          <a:p>
            <a:r>
              <a:rPr lang="it-IT" sz="2400" i="1" dirty="0" err="1" smtClean="0"/>
              <a:t>Self</a:t>
            </a:r>
            <a:r>
              <a:rPr lang="it-IT" sz="2400" i="1" dirty="0" smtClean="0"/>
              <a:t> </a:t>
            </a:r>
            <a:r>
              <a:rPr lang="it-IT" sz="2400" i="1" dirty="0" err="1" smtClean="0"/>
              <a:t>restraint</a:t>
            </a:r>
            <a:r>
              <a:rPr lang="it-IT" sz="2400" i="1" dirty="0" smtClean="0"/>
              <a:t> </a:t>
            </a:r>
            <a:r>
              <a:rPr lang="it-IT" sz="2400" dirty="0" smtClean="0"/>
              <a:t>del Comune </a:t>
            </a:r>
            <a:r>
              <a:rPr lang="it-IT" sz="2400" dirty="0" err="1" smtClean="0"/>
              <a:t>centroide</a:t>
            </a:r>
            <a:endParaRPr lang="it-IT" sz="2400" dirty="0" smtClean="0"/>
          </a:p>
          <a:p>
            <a:r>
              <a:rPr lang="it-IT" sz="2400" dirty="0" smtClean="0"/>
              <a:t>La provincia come dato e non come ipotesi (c. 6, “ferma </a:t>
            </a:r>
            <a:r>
              <a:rPr lang="it-IT" sz="2400" dirty="0" err="1" smtClean="0"/>
              <a:t>restando…</a:t>
            </a:r>
            <a:r>
              <a:rPr lang="it-IT" sz="2400" dirty="0" smtClean="0"/>
              <a:t>”)</a:t>
            </a:r>
          </a:p>
          <a:p>
            <a:r>
              <a:rPr lang="it-IT" sz="2400" dirty="0" smtClean="0"/>
              <a:t>Scissione tra </a:t>
            </a:r>
            <a:r>
              <a:rPr lang="it-IT" sz="2400" dirty="0" err="1" smtClean="0"/>
              <a:t>perimetrazione</a:t>
            </a:r>
            <a:r>
              <a:rPr lang="it-IT" sz="2400" dirty="0" smtClean="0"/>
              <a:t> e strategia</a:t>
            </a:r>
          </a:p>
          <a:p>
            <a:r>
              <a:rPr lang="it-IT" sz="2400" dirty="0" smtClean="0"/>
              <a:t>Debolezza delle logiche aggregative dei limitrofi</a:t>
            </a:r>
          </a:p>
          <a:p>
            <a:r>
              <a:rPr lang="it-IT" sz="2400" dirty="0" smtClean="0"/>
              <a:t>Nessuno sforzo di fusione</a:t>
            </a:r>
          </a:p>
          <a:p>
            <a:r>
              <a:rPr lang="it-IT" sz="2400" dirty="0" smtClean="0"/>
              <a:t>Attenzione al dato regolativo e non alla funzione di sviluppo</a:t>
            </a:r>
          </a:p>
          <a:p>
            <a:r>
              <a:rPr lang="it-IT" sz="2400" dirty="0" smtClean="0"/>
              <a:t>Timidezza sulla gestione dello spazio</a:t>
            </a:r>
          </a:p>
          <a:p>
            <a:endParaRPr lang="it-IT"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rgbClr val="00B050"/>
            </a:solidFill>
          </a:ln>
        </p:spPr>
        <p:txBody>
          <a:bodyPr>
            <a:normAutofit/>
          </a:bodyPr>
          <a:lstStyle/>
          <a:p>
            <a:r>
              <a:rPr lang="it-IT" sz="2800" b="1" dirty="0" smtClean="0"/>
              <a:t>Alcune provocazioni</a:t>
            </a:r>
            <a:endParaRPr lang="it-IT" sz="2800" b="1" dirty="0"/>
          </a:p>
        </p:txBody>
      </p:sp>
      <p:sp>
        <p:nvSpPr>
          <p:cNvPr id="3" name="Segnaposto contenuto 2"/>
          <p:cNvSpPr>
            <a:spLocks noGrp="1"/>
          </p:cNvSpPr>
          <p:nvPr>
            <p:ph idx="1"/>
          </p:nvPr>
        </p:nvSpPr>
        <p:spPr/>
        <p:txBody>
          <a:bodyPr>
            <a:normAutofit/>
          </a:bodyPr>
          <a:lstStyle/>
          <a:p>
            <a:r>
              <a:rPr lang="it-IT" sz="2400" dirty="0" smtClean="0"/>
              <a:t>Priorità: perimetro, funzioni, strategia</a:t>
            </a:r>
          </a:p>
          <a:p>
            <a:r>
              <a:rPr lang="it-IT" sz="2400" dirty="0" smtClean="0"/>
              <a:t>Rammendare il territorio: unioni e fusioni</a:t>
            </a:r>
          </a:p>
          <a:p>
            <a:r>
              <a:rPr lang="it-IT" sz="2400" dirty="0" smtClean="0"/>
              <a:t>La città in </a:t>
            </a:r>
            <a:r>
              <a:rPr lang="it-IT" sz="2400" dirty="0" err="1" smtClean="0"/>
              <a:t>nuce</a:t>
            </a:r>
            <a:r>
              <a:rPr lang="it-IT" sz="2400" dirty="0" smtClean="0"/>
              <a:t> diventa organismo amministrativo</a:t>
            </a:r>
          </a:p>
          <a:p>
            <a:r>
              <a:rPr lang="it-IT" sz="2400" dirty="0" smtClean="0"/>
              <a:t>Una strategia aperta: </a:t>
            </a:r>
            <a:r>
              <a:rPr lang="it-IT" sz="2400" dirty="0" err="1" smtClean="0"/>
              <a:t>clld</a:t>
            </a:r>
            <a:endParaRPr lang="it-IT" sz="2400" dirty="0" smtClean="0"/>
          </a:p>
          <a:p>
            <a:r>
              <a:rPr lang="it-IT" sz="2400" dirty="0" smtClean="0"/>
              <a:t>La “città nuova” come </a:t>
            </a:r>
            <a:r>
              <a:rPr lang="it-IT" sz="2400" dirty="0" err="1" smtClean="0"/>
              <a:t>hub</a:t>
            </a:r>
            <a:r>
              <a:rPr lang="it-IT" sz="2400" dirty="0" smtClean="0"/>
              <a:t> di sviluppo</a:t>
            </a:r>
          </a:p>
          <a:p>
            <a:r>
              <a:rPr lang="it-IT" sz="2400" dirty="0" smtClean="0"/>
              <a:t>Una ambiziosa operazione di </a:t>
            </a:r>
            <a:r>
              <a:rPr lang="it-IT" sz="2400" dirty="0" err="1" smtClean="0"/>
              <a:t>change</a:t>
            </a:r>
            <a:r>
              <a:rPr lang="it-IT" sz="2400" dirty="0" smtClean="0"/>
              <a:t> management</a:t>
            </a:r>
          </a:p>
          <a:p>
            <a:r>
              <a:rPr lang="it-IT" sz="2400" dirty="0" smtClean="0"/>
              <a:t>Nuove professioni pubbliche</a:t>
            </a:r>
          </a:p>
          <a:p>
            <a:r>
              <a:rPr lang="it-IT" sz="2400" dirty="0" smtClean="0"/>
              <a:t>Una strategia urbana-rurale: deflazionare il peso urbano</a:t>
            </a:r>
          </a:p>
          <a:p>
            <a:endParaRPr lang="it-IT" sz="2400" dirty="0" smtClean="0"/>
          </a:p>
          <a:p>
            <a:endParaRPr lang="it-IT" sz="2400" dirty="0" smtClean="0"/>
          </a:p>
          <a:p>
            <a:endParaRPr lang="it-IT"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649491"/>
          </a:xfrm>
        </p:spPr>
        <p:txBody>
          <a:bodyPr>
            <a:normAutofit fontScale="92500" lnSpcReduction="10000"/>
          </a:bodyPr>
          <a:lstStyle/>
          <a:p>
            <a:pPr>
              <a:buNone/>
            </a:pPr>
            <a:endParaRPr lang="it-IT" dirty="0" smtClean="0"/>
          </a:p>
          <a:p>
            <a:pPr algn="ctr">
              <a:buNone/>
            </a:pPr>
            <a:r>
              <a:rPr lang="it-IT" sz="8800" b="1" dirty="0" smtClean="0">
                <a:solidFill>
                  <a:srgbClr val="0070C0"/>
                </a:solidFill>
                <a:latin typeface="Palace Script MT" pitchFamily="66" charset="0"/>
              </a:rPr>
              <a:t>… grazie ….</a:t>
            </a:r>
          </a:p>
          <a:p>
            <a:pPr algn="r">
              <a:buNone/>
            </a:pPr>
            <a:endParaRPr lang="it-IT" sz="2400" b="1" dirty="0" smtClean="0">
              <a:latin typeface="Times New Roman" pitchFamily="18" charset="0"/>
              <a:cs typeface="Times New Roman" pitchFamily="18" charset="0"/>
            </a:endParaRPr>
          </a:p>
          <a:p>
            <a:pPr algn="r">
              <a:buNone/>
            </a:pPr>
            <a:r>
              <a:rPr lang="it-IT" sz="2400" b="1" dirty="0" smtClean="0"/>
              <a:t>Giovanni Vetritto</a:t>
            </a:r>
            <a:r>
              <a:rPr lang="it-IT" sz="2400" dirty="0" smtClean="0"/>
              <a:t/>
            </a:r>
            <a:br>
              <a:rPr lang="it-IT" sz="2400" dirty="0" smtClean="0"/>
            </a:br>
            <a:r>
              <a:rPr lang="it-IT" sz="2400" i="1" dirty="0" smtClean="0"/>
              <a:t>Direttore Generale </a:t>
            </a:r>
            <a:endParaRPr lang="it-IT" sz="2400" dirty="0" smtClean="0"/>
          </a:p>
          <a:p>
            <a:pPr algn="r">
              <a:buNone/>
            </a:pPr>
            <a:r>
              <a:rPr lang="it-IT" sz="4200" b="1" i="1" dirty="0" smtClean="0">
                <a:latin typeface="Palace Script MT" pitchFamily="66" charset="0"/>
              </a:rPr>
              <a:t>Presidenza del Consiglio dei Ministri</a:t>
            </a:r>
            <a:endParaRPr lang="it-IT" sz="4200" b="1" dirty="0" smtClean="0">
              <a:latin typeface="Palace Script MT" pitchFamily="66" charset="0"/>
            </a:endParaRPr>
          </a:p>
          <a:p>
            <a:pPr algn="r">
              <a:buNone/>
            </a:pPr>
            <a:r>
              <a:rPr lang="it-IT" sz="2400" i="1" dirty="0" smtClean="0"/>
              <a:t>Dipartimento Affari </a:t>
            </a:r>
            <a:r>
              <a:rPr lang="it-IT" sz="2400" i="1" smtClean="0"/>
              <a:t>Regionali e Autonomie</a:t>
            </a:r>
            <a:endParaRPr lang="it-IT" sz="2400" dirty="0" smtClean="0"/>
          </a:p>
          <a:p>
            <a:pPr algn="r">
              <a:buNone/>
            </a:pPr>
            <a:r>
              <a:rPr lang="it-IT" sz="2400" dirty="0" smtClean="0"/>
              <a:t/>
            </a:r>
            <a:br>
              <a:rPr lang="it-IT" sz="2400" dirty="0" smtClean="0"/>
            </a:br>
            <a:r>
              <a:rPr lang="it-IT" sz="2400" b="1" dirty="0" smtClean="0"/>
              <a:t>Tel.</a:t>
            </a:r>
            <a:r>
              <a:rPr lang="it-IT" sz="2400" dirty="0" smtClean="0"/>
              <a:t> 06.6779.6374</a:t>
            </a:r>
            <a:br>
              <a:rPr lang="it-IT" sz="2400" dirty="0" smtClean="0"/>
            </a:br>
            <a:r>
              <a:rPr lang="it-IT" sz="2400" b="1" dirty="0" err="1" smtClean="0"/>
              <a:t>Email</a:t>
            </a:r>
            <a:r>
              <a:rPr lang="it-IT" sz="2400" b="1" dirty="0" smtClean="0"/>
              <a:t> </a:t>
            </a:r>
            <a:r>
              <a:rPr lang="it-IT" sz="2400" u="sng" dirty="0" smtClean="0">
                <a:solidFill>
                  <a:srgbClr val="0070C0"/>
                </a:solidFill>
                <a:hlinkClick r:id="rId2"/>
              </a:rPr>
              <a:t>g.vetritto@governo.it</a:t>
            </a:r>
            <a:endParaRPr lang="it-IT" sz="2400" dirty="0" smtClean="0">
              <a:solidFill>
                <a:srgbClr val="0070C0"/>
              </a:solidFill>
            </a:endParaRPr>
          </a:p>
          <a:p>
            <a:pPr algn="r">
              <a:buNone/>
            </a:pPr>
            <a:r>
              <a:rPr lang="it-IT" sz="2400" b="1" dirty="0" smtClean="0"/>
              <a:t>Skype</a:t>
            </a:r>
            <a:r>
              <a:rPr lang="it-IT" sz="2400" dirty="0" smtClean="0"/>
              <a:t> </a:t>
            </a:r>
            <a:r>
              <a:rPr lang="it-IT" sz="2400" dirty="0" err="1" smtClean="0"/>
              <a:t>giovanni.vetritto</a:t>
            </a:r>
            <a:endParaRPr lang="it-IT" sz="2400" dirty="0" smtClean="0"/>
          </a:p>
          <a:p>
            <a:pPr algn="r">
              <a:buNone/>
            </a:pPr>
            <a:r>
              <a:rPr lang="it-IT" sz="2400" dirty="0" smtClean="0"/>
              <a:t> </a:t>
            </a:r>
          </a:p>
          <a:p>
            <a:pPr algn="r">
              <a:buNone/>
            </a:pPr>
            <a:endParaRPr lang="it-IT"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rgbClr val="00B050"/>
            </a:solidFill>
          </a:ln>
        </p:spPr>
        <p:txBody>
          <a:bodyPr>
            <a:normAutofit/>
          </a:bodyPr>
          <a:lstStyle/>
          <a:p>
            <a:r>
              <a:rPr lang="it-IT" sz="2400" b="1" dirty="0" smtClean="0"/>
              <a:t>Le città nel mondo</a:t>
            </a:r>
            <a:endParaRPr lang="it-IT" sz="2400" b="1" dirty="0"/>
          </a:p>
        </p:txBody>
      </p:sp>
      <p:sp>
        <p:nvSpPr>
          <p:cNvPr id="3" name="Segnaposto contenuto 2"/>
          <p:cNvSpPr>
            <a:spLocks noGrp="1"/>
          </p:cNvSpPr>
          <p:nvPr>
            <p:ph idx="1"/>
          </p:nvPr>
        </p:nvSpPr>
        <p:spPr>
          <a:xfrm>
            <a:off x="457200" y="1428736"/>
            <a:ext cx="8229600" cy="4697427"/>
          </a:xfrm>
        </p:spPr>
        <p:txBody>
          <a:bodyPr>
            <a:normAutofit/>
          </a:bodyPr>
          <a:lstStyle/>
          <a:p>
            <a:pPr>
              <a:buNone/>
            </a:pPr>
            <a:endParaRPr lang="it-IT" sz="2600" dirty="0" smtClean="0"/>
          </a:p>
          <a:p>
            <a:r>
              <a:rPr lang="it-IT" sz="2600" dirty="0" smtClean="0"/>
              <a:t>Occupano il 2% dello spazio fisico</a:t>
            </a:r>
          </a:p>
          <a:p>
            <a:r>
              <a:rPr lang="it-IT" sz="2600" dirty="0" smtClean="0"/>
              <a:t>Ospitano più del 50% dell’intera popolazione </a:t>
            </a:r>
          </a:p>
          <a:p>
            <a:r>
              <a:rPr lang="it-IT" sz="2600" dirty="0" smtClean="0"/>
              <a:t>(era il 10% nel 1900, il 28% nel 1950 e sarà il 70% nel 2050).</a:t>
            </a:r>
          </a:p>
          <a:p>
            <a:r>
              <a:rPr lang="it-IT" sz="2600" dirty="0" smtClean="0"/>
              <a:t>Utilizzano il 75% delle risorse naturali </a:t>
            </a:r>
          </a:p>
          <a:p>
            <a:r>
              <a:rPr lang="it-IT" sz="2600" dirty="0" smtClean="0"/>
              <a:t>Producono più del 50% del PIL mondiale. </a:t>
            </a:r>
          </a:p>
          <a:p>
            <a:r>
              <a:rPr lang="it-IT" sz="2600" dirty="0" smtClean="0"/>
              <a:t>Hanno un ruolo sempre più rilevante nei sistemi socioeconomici sviluppati. </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5638" y="620688"/>
            <a:ext cx="8008810" cy="648072"/>
          </a:xfrm>
          <a:ln>
            <a:solidFill>
              <a:srgbClr val="92D050"/>
            </a:solidFill>
          </a:ln>
        </p:spPr>
        <p:txBody>
          <a:bodyPr>
            <a:noAutofit/>
          </a:bodyPr>
          <a:lstStyle/>
          <a:p>
            <a:r>
              <a:rPr lang="it-IT" altLang="en-US" sz="2800" b="1" dirty="0" smtClean="0">
                <a:solidFill>
                  <a:srgbClr val="000000"/>
                </a:solidFill>
                <a:cs typeface="Calibri" panose="020F0502020204030204" pitchFamily="34" charset="0"/>
              </a:rPr>
              <a:t>LONDRA</a:t>
            </a:r>
            <a:endParaRPr lang="it-IT" sz="2800" dirty="0"/>
          </a:p>
        </p:txBody>
      </p:sp>
      <p:sp>
        <p:nvSpPr>
          <p:cNvPr id="3" name="Segnaposto contenuto 2"/>
          <p:cNvSpPr>
            <a:spLocks noGrp="1"/>
          </p:cNvSpPr>
          <p:nvPr>
            <p:ph idx="1"/>
          </p:nvPr>
        </p:nvSpPr>
        <p:spPr>
          <a:xfrm>
            <a:off x="539552" y="1268760"/>
            <a:ext cx="8229600" cy="4525963"/>
          </a:xfrm>
        </p:spPr>
        <p:txBody>
          <a:bodyPr>
            <a:normAutofit/>
          </a:bodyPr>
          <a:lstStyle/>
          <a:p>
            <a:pPr marL="0" indent="0" algn="just">
              <a:buNone/>
            </a:pPr>
            <a:r>
              <a:rPr lang="it-IT" sz="2400" dirty="0" smtClean="0"/>
              <a:t>Unico </a:t>
            </a:r>
            <a:r>
              <a:rPr lang="it-IT" sz="2400" dirty="0"/>
              <a:t>caso </a:t>
            </a:r>
            <a:r>
              <a:rPr lang="it-IT" sz="2400" dirty="0" smtClean="0"/>
              <a:t>inglese di </a:t>
            </a:r>
            <a:r>
              <a:rPr lang="it-IT" sz="2400" b="1" dirty="0"/>
              <a:t>governo metropolitano definito per legge</a:t>
            </a:r>
            <a:r>
              <a:rPr lang="it-IT" sz="2400" dirty="0"/>
              <a:t>. </a:t>
            </a:r>
            <a:endParaRPr lang="it-IT" sz="2400" dirty="0" smtClean="0"/>
          </a:p>
          <a:p>
            <a:pPr marL="0" indent="0" algn="just">
              <a:buNone/>
            </a:pPr>
            <a:r>
              <a:rPr lang="it-IT" sz="2400" b="1" dirty="0" smtClean="0"/>
              <a:t>12,1 milioni di abitanti </a:t>
            </a:r>
            <a:r>
              <a:rPr lang="it-IT" sz="2400" dirty="0" smtClean="0"/>
              <a:t>diviso in </a:t>
            </a:r>
            <a:r>
              <a:rPr lang="it-IT" sz="2400" b="1" dirty="0" smtClean="0"/>
              <a:t>33 quartieri</a:t>
            </a:r>
            <a:r>
              <a:rPr lang="it-IT" sz="2400" dirty="0" smtClean="0"/>
              <a:t> con poteri amministrativi (</a:t>
            </a:r>
            <a:r>
              <a:rPr lang="it-IT" sz="2400" dirty="0" err="1" smtClean="0"/>
              <a:t>Boroughs</a:t>
            </a:r>
            <a:r>
              <a:rPr lang="it-IT" sz="2400" dirty="0" smtClean="0"/>
              <a:t>).</a:t>
            </a:r>
          </a:p>
          <a:p>
            <a:pPr marL="0" indent="0" algn="just">
              <a:buNone/>
            </a:pPr>
            <a:r>
              <a:rPr lang="it-IT" sz="2400" b="1" dirty="0" smtClean="0"/>
              <a:t>Greater </a:t>
            </a:r>
            <a:r>
              <a:rPr lang="it-IT" sz="2400" b="1" dirty="0"/>
              <a:t>London </a:t>
            </a:r>
            <a:r>
              <a:rPr lang="it-IT" sz="2400" b="1" dirty="0" smtClean="0"/>
              <a:t>Authority </a:t>
            </a:r>
            <a:r>
              <a:rPr lang="it-IT" sz="2400" dirty="0"/>
              <a:t>con il </a:t>
            </a:r>
            <a:r>
              <a:rPr lang="it-IT" sz="2400" b="1" dirty="0"/>
              <a:t>Sindaco</a:t>
            </a:r>
            <a:r>
              <a:rPr lang="it-IT" sz="2400" dirty="0"/>
              <a:t> di Londra e la London </a:t>
            </a:r>
            <a:r>
              <a:rPr lang="it-IT" sz="2400" dirty="0" err="1" smtClean="0"/>
              <a:t>Assembly</a:t>
            </a:r>
            <a:endParaRPr lang="it-IT" sz="2400" dirty="0" smtClean="0"/>
          </a:p>
          <a:p>
            <a:pPr marL="0" indent="0" algn="just">
              <a:buNone/>
            </a:pPr>
            <a:r>
              <a:rPr lang="it-IT" sz="2400" dirty="0" smtClean="0"/>
              <a:t>Il </a:t>
            </a:r>
            <a:r>
              <a:rPr lang="it-IT" sz="2400" b="1" dirty="0" smtClean="0"/>
              <a:t>Sindaco</a:t>
            </a:r>
            <a:r>
              <a:rPr lang="it-IT" sz="2400" dirty="0" smtClean="0"/>
              <a:t> ha competenze in merito a quattro aree: </a:t>
            </a:r>
          </a:p>
          <a:p>
            <a:pPr algn="just"/>
            <a:r>
              <a:rPr lang="it-IT" sz="1900" dirty="0" smtClean="0"/>
              <a:t>trasporti, </a:t>
            </a:r>
          </a:p>
          <a:p>
            <a:pPr algn="just"/>
            <a:r>
              <a:rPr lang="it-IT" sz="1900" dirty="0" smtClean="0"/>
              <a:t>pianificazione del territorio, </a:t>
            </a:r>
          </a:p>
          <a:p>
            <a:pPr algn="just"/>
            <a:r>
              <a:rPr lang="it-IT" sz="1900" dirty="0" smtClean="0"/>
              <a:t>sviluppo economico, </a:t>
            </a:r>
          </a:p>
          <a:p>
            <a:pPr algn="just"/>
            <a:r>
              <a:rPr lang="it-IT" sz="1900" dirty="0" smtClean="0"/>
              <a:t>ambiente (qualità dell'aria, inquinamento acustico e biodiversità), ma sui relativi piani strategici deve consultare l’Assemblea, che esercita un potere di controllo generale sull'azione del Sindaco. </a:t>
            </a:r>
          </a:p>
          <a:p>
            <a:pPr marL="0" indent="0" algn="just">
              <a:buNone/>
            </a:pPr>
            <a:endParaRPr lang="it-IT" sz="2400" dirty="0" smtClean="0"/>
          </a:p>
          <a:p>
            <a:pPr marL="0" indent="0" algn="just">
              <a:buNone/>
            </a:pPr>
            <a:endParaRPr lang="it-IT" dirty="0"/>
          </a:p>
        </p:txBody>
      </p:sp>
    </p:spTree>
    <p:extLst>
      <p:ext uri="{BB962C8B-B14F-4D97-AF65-F5344CB8AC3E}">
        <p14:creationId xmlns:p14="http://schemas.microsoft.com/office/powerpoint/2010/main" val="3197429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648072"/>
          </a:xfrm>
          <a:ln>
            <a:solidFill>
              <a:srgbClr val="00B050"/>
            </a:solidFill>
          </a:ln>
        </p:spPr>
        <p:txBody>
          <a:bodyPr>
            <a:noAutofit/>
          </a:bodyPr>
          <a:lstStyle/>
          <a:p>
            <a:r>
              <a:rPr lang="it-IT" altLang="en-US" sz="2800" b="1" dirty="0" smtClean="0">
                <a:solidFill>
                  <a:srgbClr val="000000"/>
                </a:solidFill>
                <a:cs typeface="Calibri" panose="020F0502020204030204" pitchFamily="34" charset="0"/>
              </a:rPr>
              <a:t>PARIGI</a:t>
            </a:r>
            <a:endParaRPr lang="it-IT" sz="2800" dirty="0"/>
          </a:p>
        </p:txBody>
      </p:sp>
      <p:sp>
        <p:nvSpPr>
          <p:cNvPr id="3" name="Segnaposto contenuto 2"/>
          <p:cNvSpPr>
            <a:spLocks noGrp="1"/>
          </p:cNvSpPr>
          <p:nvPr>
            <p:ph idx="1"/>
          </p:nvPr>
        </p:nvSpPr>
        <p:spPr>
          <a:xfrm>
            <a:off x="467544" y="1124744"/>
            <a:ext cx="8354356" cy="4608512"/>
          </a:xfrm>
        </p:spPr>
        <p:txBody>
          <a:bodyPr>
            <a:noAutofit/>
          </a:bodyPr>
          <a:lstStyle/>
          <a:p>
            <a:pPr marL="0" indent="0" algn="just">
              <a:buNone/>
            </a:pPr>
            <a:r>
              <a:rPr lang="it-IT" sz="2400" b="1" dirty="0" smtClean="0"/>
              <a:t>Parigi</a:t>
            </a:r>
            <a:r>
              <a:rPr lang="it-IT" sz="2400" dirty="0" smtClean="0"/>
              <a:t> è </a:t>
            </a:r>
            <a:r>
              <a:rPr lang="it-IT" sz="2400" dirty="0"/>
              <a:t>al tempo stesso </a:t>
            </a:r>
            <a:r>
              <a:rPr lang="it-IT" sz="2400" b="1" dirty="0"/>
              <a:t>Comune e </a:t>
            </a:r>
            <a:r>
              <a:rPr lang="it-IT" sz="2400" b="1" dirty="0" smtClean="0"/>
              <a:t>Dipartimento.</a:t>
            </a:r>
          </a:p>
          <a:p>
            <a:pPr marL="0" indent="0" algn="just">
              <a:buNone/>
            </a:pPr>
            <a:r>
              <a:rPr lang="it-IT" sz="2400" dirty="0" smtClean="0"/>
              <a:t>Il </a:t>
            </a:r>
            <a:r>
              <a:rPr lang="it-IT" sz="2400" dirty="0"/>
              <a:t>relativo territorio è diviso in </a:t>
            </a:r>
            <a:r>
              <a:rPr lang="it-IT" sz="2400" b="1" dirty="0"/>
              <a:t>circondari</a:t>
            </a:r>
            <a:r>
              <a:rPr lang="it-IT" sz="2400" dirty="0"/>
              <a:t> </a:t>
            </a:r>
            <a:r>
              <a:rPr lang="it-IT" sz="2400" i="1" dirty="0"/>
              <a:t>(arrondissement)</a:t>
            </a:r>
            <a:r>
              <a:rPr lang="it-IT" sz="2400" dirty="0"/>
              <a:t>. </a:t>
            </a:r>
            <a:endParaRPr lang="it-IT" sz="2400" dirty="0" smtClean="0"/>
          </a:p>
          <a:p>
            <a:pPr marL="0" indent="0" algn="just">
              <a:buNone/>
            </a:pPr>
            <a:r>
              <a:rPr lang="it-IT" sz="2400" dirty="0" smtClean="0"/>
              <a:t>Il </a:t>
            </a:r>
            <a:r>
              <a:rPr lang="it-IT" sz="2400" b="1" dirty="0"/>
              <a:t>Consiglio comunale di Parigi </a:t>
            </a:r>
            <a:r>
              <a:rPr lang="it-IT" sz="2400" dirty="0"/>
              <a:t>cumula le funzioni di consiglio comunale e di </a:t>
            </a:r>
            <a:r>
              <a:rPr lang="it-IT" sz="2400" b="1" dirty="0" err="1"/>
              <a:t>Conseil</a:t>
            </a:r>
            <a:r>
              <a:rPr lang="it-IT" sz="2400" b="1" dirty="0"/>
              <a:t> </a:t>
            </a:r>
            <a:r>
              <a:rPr lang="it-IT" sz="2400" b="1" dirty="0" err="1"/>
              <a:t>Gènéral</a:t>
            </a:r>
            <a:r>
              <a:rPr lang="it-IT" sz="2400" b="1" dirty="0"/>
              <a:t> </a:t>
            </a:r>
            <a:r>
              <a:rPr lang="it-IT" sz="2400" dirty="0"/>
              <a:t>per la città, presieduto quest’ultimo dal sindaco di Parigi. </a:t>
            </a:r>
            <a:endParaRPr lang="it-IT" sz="2400" dirty="0" smtClean="0"/>
          </a:p>
          <a:p>
            <a:pPr marL="0" indent="0" algn="just">
              <a:buNone/>
            </a:pPr>
            <a:r>
              <a:rPr lang="it-IT" sz="2400" dirty="0" smtClean="0"/>
              <a:t>I consiglieri circondariali eleggono i propri </a:t>
            </a:r>
            <a:r>
              <a:rPr lang="it-IT" sz="2400" b="1" dirty="0" smtClean="0"/>
              <a:t>sindaci</a:t>
            </a:r>
            <a:r>
              <a:rPr lang="it-IT" sz="2400" dirty="0" smtClean="0"/>
              <a:t> (</a:t>
            </a:r>
            <a:r>
              <a:rPr lang="it-IT" sz="2400" dirty="0" err="1" smtClean="0"/>
              <a:t>Maire</a:t>
            </a:r>
            <a:r>
              <a:rPr lang="it-IT" sz="2400" dirty="0" smtClean="0"/>
              <a:t> d’</a:t>
            </a:r>
            <a:r>
              <a:rPr lang="it-IT" sz="2400" dirty="0" err="1" smtClean="0"/>
              <a:t>arrondissemement</a:t>
            </a:r>
            <a:r>
              <a:rPr lang="it-IT" sz="2400" dirty="0" smtClean="0"/>
              <a:t>). </a:t>
            </a:r>
          </a:p>
          <a:p>
            <a:pPr marL="0" indent="0" algn="just">
              <a:buNone/>
            </a:pPr>
            <a:r>
              <a:rPr lang="it-IT" sz="2400" dirty="0"/>
              <a:t>Al Comune/Dipartimento spettano le </a:t>
            </a:r>
            <a:r>
              <a:rPr lang="it-IT" sz="2400" b="1" dirty="0"/>
              <a:t>funzioni tipicamente comunali</a:t>
            </a:r>
            <a:r>
              <a:rPr lang="it-IT" sz="2400" dirty="0"/>
              <a:t>, cui si aggiungono competenze in materia urbanistica, alloggi, istruzione e sanità, edilizia locale.</a:t>
            </a:r>
          </a:p>
          <a:p>
            <a:pPr marL="0" indent="0" algn="just">
              <a:buNone/>
            </a:pPr>
            <a:r>
              <a:rPr lang="it-IT" sz="2400" dirty="0"/>
              <a:t>Gli </a:t>
            </a:r>
            <a:r>
              <a:rPr lang="it-IT" sz="2400" b="1" dirty="0" err="1"/>
              <a:t>arrondissements</a:t>
            </a:r>
            <a:r>
              <a:rPr lang="it-IT" sz="2400" dirty="0"/>
              <a:t> hanno poteri consultivi e di proposta su urbanistica, insediamenti e dotazioni infrastrutturali.</a:t>
            </a:r>
          </a:p>
          <a:p>
            <a:pPr marL="0" indent="0" algn="just">
              <a:buNone/>
            </a:pPr>
            <a:endParaRPr lang="it-IT" sz="2000" dirty="0"/>
          </a:p>
        </p:txBody>
      </p:sp>
    </p:spTree>
    <p:extLst>
      <p:ext uri="{BB962C8B-B14F-4D97-AF65-F5344CB8AC3E}">
        <p14:creationId xmlns:p14="http://schemas.microsoft.com/office/powerpoint/2010/main" val="3211989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274638"/>
            <a:ext cx="7787208" cy="634081"/>
          </a:xfrm>
          <a:ln>
            <a:solidFill>
              <a:srgbClr val="00B050"/>
            </a:solidFill>
          </a:ln>
        </p:spPr>
        <p:txBody>
          <a:bodyPr>
            <a:normAutofit/>
          </a:bodyPr>
          <a:lstStyle/>
          <a:p>
            <a:r>
              <a:rPr lang="it-IT" sz="2800" b="1" dirty="0"/>
              <a:t>B</a:t>
            </a:r>
            <a:r>
              <a:rPr lang="it-IT" sz="2800" b="1" dirty="0" smtClean="0"/>
              <a:t>ERLINO</a:t>
            </a:r>
            <a:endParaRPr lang="it-IT" sz="2800" b="1" dirty="0"/>
          </a:p>
        </p:txBody>
      </p:sp>
      <p:sp>
        <p:nvSpPr>
          <p:cNvPr id="6" name="Rettangolo 5"/>
          <p:cNvSpPr/>
          <p:nvPr/>
        </p:nvSpPr>
        <p:spPr>
          <a:xfrm>
            <a:off x="755576" y="1124744"/>
            <a:ext cx="7920880" cy="5170646"/>
          </a:xfrm>
          <a:prstGeom prst="rect">
            <a:avLst/>
          </a:prstGeom>
        </p:spPr>
        <p:txBody>
          <a:bodyPr wrap="square">
            <a:spAutoFit/>
          </a:bodyPr>
          <a:lstStyle/>
          <a:p>
            <a:pPr algn="just"/>
            <a:r>
              <a:rPr lang="it-IT" sz="2400" dirty="0"/>
              <a:t>Il modello di città adottato a </a:t>
            </a:r>
            <a:r>
              <a:rPr lang="it-IT" sz="2400" b="1" dirty="0"/>
              <a:t>Berlino</a:t>
            </a:r>
            <a:r>
              <a:rPr lang="it-IT" sz="2400" dirty="0"/>
              <a:t> è costituito da una </a:t>
            </a:r>
            <a:r>
              <a:rPr lang="it-IT" sz="2400" b="1" dirty="0"/>
              <a:t>città-stato</a:t>
            </a:r>
            <a:r>
              <a:rPr lang="it-IT" sz="2400" dirty="0"/>
              <a:t> (o città-regione) con riconoscimento di una </a:t>
            </a:r>
            <a:r>
              <a:rPr lang="it-IT" sz="2400" b="1" dirty="0"/>
              <a:t>specifica personalità giuridica</a:t>
            </a:r>
            <a:r>
              <a:rPr lang="it-IT" sz="2400" dirty="0"/>
              <a:t>, cui sono attribuite funzioni sia statali, sia comunali </a:t>
            </a:r>
            <a:r>
              <a:rPr lang="it-IT" sz="2400" dirty="0" smtClean="0"/>
              <a:t>ed altre specifiche (trasporti</a:t>
            </a:r>
            <a:r>
              <a:rPr lang="it-IT" sz="2400" dirty="0"/>
              <a:t>); </a:t>
            </a:r>
          </a:p>
          <a:p>
            <a:pPr algn="just"/>
            <a:r>
              <a:rPr lang="it-IT" sz="2400" dirty="0"/>
              <a:t>Berlino è allo stesso tempo, una città e un Land federale, </a:t>
            </a:r>
            <a:r>
              <a:rPr lang="it-IT" sz="2400" dirty="0" smtClean="0"/>
              <a:t>il </a:t>
            </a:r>
            <a:r>
              <a:rPr lang="it-IT" sz="2400" dirty="0"/>
              <a:t>territorio del comune e del Land coincidono ed hanno gli stessi organi di governo. </a:t>
            </a:r>
          </a:p>
          <a:p>
            <a:pPr algn="just"/>
            <a:r>
              <a:rPr lang="it-IT" sz="2400" b="1" dirty="0"/>
              <a:t>Camera dei rappresentanti di Berlino</a:t>
            </a:r>
            <a:r>
              <a:rPr lang="it-IT" sz="2400" dirty="0"/>
              <a:t> (</a:t>
            </a:r>
            <a:r>
              <a:rPr lang="it-IT" sz="2400" dirty="0" err="1"/>
              <a:t>Abgeordnetenhaus</a:t>
            </a:r>
            <a:r>
              <a:rPr lang="it-IT" sz="2400" dirty="0"/>
              <a:t>), organo </a:t>
            </a:r>
            <a:r>
              <a:rPr lang="it-IT" sz="2400" dirty="0" smtClean="0"/>
              <a:t>eletto </a:t>
            </a:r>
            <a:r>
              <a:rPr lang="it-IT" sz="2400" dirty="0"/>
              <a:t>in via diretta </a:t>
            </a:r>
            <a:r>
              <a:rPr lang="it-IT" sz="2400" dirty="0" smtClean="0"/>
              <a:t>esercita </a:t>
            </a:r>
            <a:r>
              <a:rPr lang="it-IT" sz="2400" dirty="0"/>
              <a:t>le funzioni legislative e quelle proprie del consiglio comunale</a:t>
            </a:r>
          </a:p>
          <a:p>
            <a:pPr algn="just"/>
            <a:r>
              <a:rPr lang="it-IT" sz="2400" b="1" dirty="0"/>
              <a:t>Governo</a:t>
            </a:r>
            <a:r>
              <a:rPr lang="it-IT" sz="2400" dirty="0"/>
              <a:t> (</a:t>
            </a:r>
            <a:r>
              <a:rPr lang="it-IT" sz="2400" dirty="0" err="1"/>
              <a:t>Senat</a:t>
            </a:r>
            <a:r>
              <a:rPr lang="it-IT" sz="2400" dirty="0"/>
              <a:t>), </a:t>
            </a:r>
            <a:r>
              <a:rPr lang="it-IT" sz="2400" dirty="0" smtClean="0"/>
              <a:t>svolge le </a:t>
            </a:r>
            <a:r>
              <a:rPr lang="it-IT" sz="2400" dirty="0"/>
              <a:t>funzioni di Giunta </a:t>
            </a:r>
            <a:r>
              <a:rPr lang="it-IT" sz="2400" dirty="0" smtClean="0"/>
              <a:t>comunale. È   </a:t>
            </a:r>
            <a:r>
              <a:rPr lang="it-IT" sz="2400" dirty="0"/>
              <a:t>costituito dal capo del Governo (e sindaco della città) e dagli altri </a:t>
            </a:r>
            <a:r>
              <a:rPr lang="it-IT" sz="2400" dirty="0" smtClean="0"/>
              <a:t>membri </a:t>
            </a:r>
            <a:r>
              <a:rPr lang="it-IT" sz="2400" dirty="0"/>
              <a:t>eletti dall’</a:t>
            </a:r>
            <a:r>
              <a:rPr lang="it-IT" sz="2400" i="1" dirty="0" err="1"/>
              <a:t>Abgeordnetenhaus</a:t>
            </a:r>
            <a:r>
              <a:rPr lang="it-IT" sz="2400" dirty="0"/>
              <a:t>. </a:t>
            </a:r>
          </a:p>
          <a:p>
            <a:pPr algn="just"/>
            <a:endParaRPr lang="it-IT" dirty="0"/>
          </a:p>
        </p:txBody>
      </p:sp>
    </p:spTree>
    <p:extLst>
      <p:ext uri="{BB962C8B-B14F-4D97-AF65-F5344CB8AC3E}">
        <p14:creationId xmlns:p14="http://schemas.microsoft.com/office/powerpoint/2010/main" val="3769440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1216" y="116632"/>
            <a:ext cx="8075240" cy="597724"/>
          </a:xfrm>
          <a:ln>
            <a:solidFill>
              <a:srgbClr val="00B050"/>
            </a:solidFill>
          </a:ln>
        </p:spPr>
        <p:txBody>
          <a:bodyPr>
            <a:noAutofit/>
          </a:bodyPr>
          <a:lstStyle/>
          <a:p>
            <a:r>
              <a:rPr lang="it-IT" sz="2800" b="1" dirty="0" smtClean="0"/>
              <a:t>BARCELLONA</a:t>
            </a:r>
            <a:endParaRPr lang="it-IT" sz="2800" b="1" dirty="0"/>
          </a:p>
        </p:txBody>
      </p:sp>
      <p:sp>
        <p:nvSpPr>
          <p:cNvPr id="4" name="Rettangolo 3"/>
          <p:cNvSpPr/>
          <p:nvPr/>
        </p:nvSpPr>
        <p:spPr>
          <a:xfrm>
            <a:off x="683568" y="836712"/>
            <a:ext cx="7920880" cy="5262979"/>
          </a:xfrm>
          <a:prstGeom prst="rect">
            <a:avLst/>
          </a:prstGeom>
        </p:spPr>
        <p:txBody>
          <a:bodyPr wrap="square">
            <a:spAutoFit/>
          </a:bodyPr>
          <a:lstStyle/>
          <a:p>
            <a:pPr algn="just"/>
            <a:r>
              <a:rPr lang="it-IT" sz="2400" dirty="0"/>
              <a:t>La legge catalana 31/2010 </a:t>
            </a:r>
            <a:r>
              <a:rPr lang="it-IT" sz="2400" dirty="0" smtClean="0"/>
              <a:t> ha istituito  </a:t>
            </a:r>
            <a:r>
              <a:rPr lang="it-IT" sz="2400" dirty="0"/>
              <a:t>l’Area metropolitana di Barcellona (AMB</a:t>
            </a:r>
            <a:r>
              <a:rPr lang="it-IT" sz="2400" dirty="0" smtClean="0"/>
              <a:t>). L’AMB </a:t>
            </a:r>
            <a:r>
              <a:rPr lang="it-IT" sz="2400" dirty="0"/>
              <a:t>è la nuova </a:t>
            </a:r>
            <a:r>
              <a:rPr lang="it-IT" sz="2400" dirty="0" smtClean="0"/>
              <a:t>istituzione </a:t>
            </a:r>
            <a:r>
              <a:rPr lang="it-IT" sz="2400" dirty="0"/>
              <a:t>urbana costituita da </a:t>
            </a:r>
            <a:r>
              <a:rPr lang="it-IT" sz="2400" b="1" dirty="0"/>
              <a:t>Barcellona</a:t>
            </a:r>
            <a:r>
              <a:rPr lang="it-IT" sz="2400" dirty="0"/>
              <a:t> e altri </a:t>
            </a:r>
            <a:r>
              <a:rPr lang="it-IT" sz="2400" b="1" dirty="0"/>
              <a:t>35 comuni</a:t>
            </a:r>
            <a:r>
              <a:rPr lang="it-IT" sz="2400" dirty="0"/>
              <a:t>, individuati direttamente dalla legge istitutiva</a:t>
            </a:r>
            <a:r>
              <a:rPr lang="it-IT" sz="2400" dirty="0" smtClean="0"/>
              <a:t>, </a:t>
            </a:r>
            <a:r>
              <a:rPr lang="it-IT" sz="2400" dirty="0"/>
              <a:t>sulla base </a:t>
            </a:r>
            <a:r>
              <a:rPr lang="it-IT" sz="2400" dirty="0" smtClean="0"/>
              <a:t>di </a:t>
            </a:r>
            <a:r>
              <a:rPr lang="it-IT" sz="2400" dirty="0"/>
              <a:t>legami economici e sociali. </a:t>
            </a:r>
            <a:endParaRPr lang="it-IT" sz="2400" dirty="0" smtClean="0"/>
          </a:p>
          <a:p>
            <a:pPr algn="just"/>
            <a:r>
              <a:rPr lang="it-IT" sz="2400" b="1" dirty="0"/>
              <a:t>Presidente</a:t>
            </a:r>
            <a:r>
              <a:rPr lang="it-IT" sz="2400" dirty="0"/>
              <a:t>, </a:t>
            </a:r>
            <a:r>
              <a:rPr lang="it-IT" sz="2400" dirty="0" smtClean="0"/>
              <a:t>con funzioni </a:t>
            </a:r>
            <a:r>
              <a:rPr lang="it-IT" sz="2400" dirty="0"/>
              <a:t>di </a:t>
            </a:r>
            <a:r>
              <a:rPr lang="it-IT" sz="2400" dirty="0" smtClean="0"/>
              <a:t>rappresentanza </a:t>
            </a:r>
            <a:r>
              <a:rPr lang="it-IT" sz="2400" dirty="0"/>
              <a:t>eletto dal Consiglio Metropolitano tra i suoi componenti sindaci; </a:t>
            </a:r>
            <a:r>
              <a:rPr lang="it-IT" sz="2400" b="1" dirty="0" smtClean="0"/>
              <a:t>Consiglio </a:t>
            </a:r>
            <a:r>
              <a:rPr lang="it-IT" sz="2400" b="1" dirty="0"/>
              <a:t>Metropolitano </a:t>
            </a:r>
            <a:r>
              <a:rPr lang="it-IT" sz="2400" dirty="0"/>
              <a:t>che ha compiti </a:t>
            </a:r>
            <a:r>
              <a:rPr lang="it-IT" sz="2400" dirty="0" smtClean="0"/>
              <a:t>esecutivi, </a:t>
            </a:r>
            <a:r>
              <a:rPr lang="it-IT" sz="2400" dirty="0"/>
              <a:t>composto </a:t>
            </a:r>
            <a:r>
              <a:rPr lang="it-IT" sz="2400" dirty="0" smtClean="0"/>
              <a:t>dai </a:t>
            </a:r>
            <a:r>
              <a:rPr lang="it-IT" sz="2400" dirty="0"/>
              <a:t>sindaci di ciascun comune </a:t>
            </a:r>
            <a:r>
              <a:rPr lang="it-IT" sz="2400" dirty="0" smtClean="0"/>
              <a:t>e da </a:t>
            </a:r>
            <a:r>
              <a:rPr lang="it-IT" sz="2400" dirty="0"/>
              <a:t>consiglieri </a:t>
            </a:r>
            <a:r>
              <a:rPr lang="it-IT" sz="2400" dirty="0" smtClean="0"/>
              <a:t>eletti; </a:t>
            </a:r>
            <a:r>
              <a:rPr lang="it-IT" sz="2400" b="1" dirty="0" smtClean="0"/>
              <a:t>Giunta </a:t>
            </a:r>
            <a:r>
              <a:rPr lang="it-IT" sz="2400" b="1" dirty="0"/>
              <a:t>di Governo</a:t>
            </a:r>
            <a:r>
              <a:rPr lang="it-IT" sz="2400" dirty="0"/>
              <a:t>, che assiste il Presidente nell'esercizio delle sue </a:t>
            </a:r>
            <a:r>
              <a:rPr lang="it-IT" sz="2400" dirty="0" smtClean="0"/>
              <a:t>funzioni.</a:t>
            </a:r>
            <a:endParaRPr lang="it-IT" sz="2400" dirty="0"/>
          </a:p>
          <a:p>
            <a:pPr indent="0" algn="just">
              <a:buNone/>
            </a:pPr>
            <a:r>
              <a:rPr lang="it-IT" sz="2400" dirty="0"/>
              <a:t>Le </a:t>
            </a:r>
            <a:r>
              <a:rPr lang="it-IT" sz="2400" b="1" dirty="0"/>
              <a:t>competenze</a:t>
            </a:r>
            <a:r>
              <a:rPr lang="it-IT" sz="2400" dirty="0"/>
              <a:t>: </a:t>
            </a:r>
            <a:r>
              <a:rPr lang="it-IT" sz="2400" dirty="0" smtClean="0"/>
              <a:t>pianificazione </a:t>
            </a:r>
            <a:r>
              <a:rPr lang="it-IT" sz="2400" dirty="0"/>
              <a:t>territoriale e tutela </a:t>
            </a:r>
            <a:r>
              <a:rPr lang="it-IT" sz="2400" dirty="0" smtClean="0"/>
              <a:t>ambientale, </a:t>
            </a:r>
            <a:r>
              <a:rPr lang="it-IT" sz="2400" dirty="0"/>
              <a:t>gestione dei servizi idrici e dei </a:t>
            </a:r>
            <a:r>
              <a:rPr lang="it-IT" sz="2400" dirty="0" smtClean="0"/>
              <a:t>rifiuti,  </a:t>
            </a:r>
            <a:r>
              <a:rPr lang="it-IT" sz="2400" dirty="0"/>
              <a:t>trasporto e </a:t>
            </a:r>
            <a:r>
              <a:rPr lang="it-IT" sz="2400" dirty="0" smtClean="0"/>
              <a:t>mobilità, sviluppo </a:t>
            </a:r>
            <a:r>
              <a:rPr lang="it-IT" sz="2400" dirty="0"/>
              <a:t>economico, coesione sociale e </a:t>
            </a:r>
            <a:r>
              <a:rPr lang="it-IT" sz="2400" dirty="0" smtClean="0"/>
              <a:t>territoriale,  </a:t>
            </a:r>
            <a:r>
              <a:rPr lang="it-IT" sz="2400" dirty="0"/>
              <a:t>infrastrutture metropolitane</a:t>
            </a:r>
            <a:r>
              <a:rPr lang="it-IT" sz="2400" dirty="0" smtClean="0"/>
              <a:t>.</a:t>
            </a:r>
            <a:endParaRPr lang="it-IT" sz="2400" dirty="0"/>
          </a:p>
        </p:txBody>
      </p:sp>
    </p:spTree>
    <p:extLst>
      <p:ext uri="{BB962C8B-B14F-4D97-AF65-F5344CB8AC3E}">
        <p14:creationId xmlns:p14="http://schemas.microsoft.com/office/powerpoint/2010/main" val="3348275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rgbClr val="00B050"/>
            </a:solidFill>
          </a:ln>
        </p:spPr>
        <p:txBody>
          <a:bodyPr>
            <a:normAutofit/>
          </a:bodyPr>
          <a:lstStyle/>
          <a:p>
            <a:r>
              <a:rPr lang="it-IT" sz="2800" b="1" dirty="0" smtClean="0"/>
              <a:t>Alcune evidenze</a:t>
            </a:r>
            <a:endParaRPr lang="it-IT" sz="2800" b="1" dirty="0"/>
          </a:p>
        </p:txBody>
      </p:sp>
      <p:sp>
        <p:nvSpPr>
          <p:cNvPr id="3" name="Segnaposto contenuto 2"/>
          <p:cNvSpPr>
            <a:spLocks noGrp="1"/>
          </p:cNvSpPr>
          <p:nvPr>
            <p:ph idx="1"/>
          </p:nvPr>
        </p:nvSpPr>
        <p:spPr/>
        <p:txBody>
          <a:bodyPr>
            <a:normAutofit lnSpcReduction="10000"/>
          </a:bodyPr>
          <a:lstStyle/>
          <a:p>
            <a:r>
              <a:rPr lang="it-IT" sz="2400" dirty="0" smtClean="0"/>
              <a:t>Le Autorità metropolitane </a:t>
            </a:r>
            <a:r>
              <a:rPr lang="it-IT" sz="2400" u="sng" dirty="0" smtClean="0"/>
              <a:t>non</a:t>
            </a:r>
            <a:r>
              <a:rPr lang="it-IT" sz="2400" dirty="0" smtClean="0"/>
              <a:t> sono enti di area vasta</a:t>
            </a:r>
          </a:p>
          <a:p>
            <a:r>
              <a:rPr lang="it-IT" sz="2400" dirty="0" smtClean="0"/>
              <a:t>Centralità assoluta del comune </a:t>
            </a:r>
            <a:r>
              <a:rPr lang="it-IT" sz="2400" dirty="0" err="1" smtClean="0"/>
              <a:t>centroide</a:t>
            </a:r>
            <a:endParaRPr lang="it-IT" sz="2400" dirty="0" smtClean="0"/>
          </a:p>
          <a:p>
            <a:r>
              <a:rPr lang="it-IT" sz="2400" dirty="0" smtClean="0"/>
              <a:t>Governano la conurbazione</a:t>
            </a:r>
          </a:p>
          <a:p>
            <a:r>
              <a:rPr lang="it-IT" sz="2400" dirty="0" smtClean="0"/>
              <a:t>“Alzano” il livello di svolgimento delle funzioni “comunali”</a:t>
            </a:r>
          </a:p>
          <a:p>
            <a:r>
              <a:rPr lang="it-IT" sz="2400" dirty="0" smtClean="0"/>
              <a:t>Assorbono funzioni di livello superiore</a:t>
            </a:r>
          </a:p>
          <a:p>
            <a:r>
              <a:rPr lang="it-IT" sz="2400" dirty="0" smtClean="0"/>
              <a:t>Hanno natura funzionale </a:t>
            </a:r>
            <a:r>
              <a:rPr lang="it-IT" sz="2400" u="sng" dirty="0" smtClean="0"/>
              <a:t>non</a:t>
            </a:r>
            <a:r>
              <a:rPr lang="it-IT" sz="2400" dirty="0" smtClean="0"/>
              <a:t> di razionalità giuridica</a:t>
            </a:r>
          </a:p>
          <a:p>
            <a:r>
              <a:rPr lang="it-IT" sz="2400" dirty="0" smtClean="0"/>
              <a:t>Costituiscono l’eccezione </a:t>
            </a:r>
            <a:r>
              <a:rPr lang="it-IT" sz="2400" u="sng" dirty="0" smtClean="0"/>
              <a:t>non</a:t>
            </a:r>
            <a:r>
              <a:rPr lang="it-IT" sz="2400" dirty="0" smtClean="0"/>
              <a:t> la regola del tessuto locale</a:t>
            </a:r>
          </a:p>
          <a:p>
            <a:r>
              <a:rPr lang="it-IT" sz="2400" dirty="0" smtClean="0"/>
              <a:t>Si gestiscono per aggregazione di metropoli e </a:t>
            </a:r>
            <a:r>
              <a:rPr lang="it-IT" sz="2400" u="sng" dirty="0" smtClean="0"/>
              <a:t>gruppi</a:t>
            </a:r>
            <a:r>
              <a:rPr lang="it-IT" sz="2400" dirty="0" smtClean="0"/>
              <a:t> di enti </a:t>
            </a:r>
            <a:r>
              <a:rPr lang="it-IT" sz="2400" dirty="0" err="1" smtClean="0"/>
              <a:t>conurbati</a:t>
            </a:r>
            <a:endParaRPr lang="it-IT" sz="2400" dirty="0" smtClean="0"/>
          </a:p>
          <a:p>
            <a:r>
              <a:rPr lang="it-IT" sz="2400" dirty="0" smtClean="0"/>
              <a:t>Danno priorità alla </a:t>
            </a:r>
            <a:r>
              <a:rPr lang="it-IT" sz="2400" u="sng" dirty="0" smtClean="0"/>
              <a:t>strategia</a:t>
            </a:r>
            <a:r>
              <a:rPr lang="it-IT" sz="2400" dirty="0" smtClean="0"/>
              <a:t> non alla regolazione</a:t>
            </a:r>
          </a:p>
          <a:p>
            <a:r>
              <a:rPr lang="it-IT" sz="2400" dirty="0" smtClean="0"/>
              <a:t>Partono dalla centralità del governo dello </a:t>
            </a:r>
            <a:r>
              <a:rPr lang="it-IT" sz="2400" u="sng" dirty="0" smtClean="0"/>
              <a:t>spazio</a:t>
            </a:r>
          </a:p>
          <a:p>
            <a:endParaRPr lang="it-IT" sz="2400" dirty="0" smtClean="0"/>
          </a:p>
          <a:p>
            <a:endParaRPr lang="it-IT" sz="2400" dirty="0" smtClean="0"/>
          </a:p>
          <a:p>
            <a:endParaRPr lang="it-IT"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1396</TotalTime>
  <Words>899</Words>
  <Application>Microsoft Office PowerPoint</Application>
  <PresentationFormat>Presentazione su schermo (4:3)</PresentationFormat>
  <Paragraphs>116</Paragraphs>
  <Slides>32</Slides>
  <Notes>5</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Tema di Office</vt:lpstr>
      <vt:lpstr>Città metropolitane,  alla ricerca di un modello </vt:lpstr>
      <vt:lpstr>Presentazione standard di PowerPoint</vt:lpstr>
      <vt:lpstr>Presentazione standard di PowerPoint</vt:lpstr>
      <vt:lpstr>Le città nel mondo</vt:lpstr>
      <vt:lpstr>LONDRA</vt:lpstr>
      <vt:lpstr>PARIGI</vt:lpstr>
      <vt:lpstr>BERLINO</vt:lpstr>
      <vt:lpstr>BARCELLONA</vt:lpstr>
      <vt:lpstr>Alcune evidenze</vt:lpstr>
      <vt:lpstr>“Chiunque si accinga a fissare spazialmente un sistema metropolitano (…) può assicurare soltanto, da un lato, la minimizzazione delle imprecisioni e dell'arbitrarietà e, dall'altro, la trasparenza nella individuazione dei criteri” (Martinotti, 2001, p. 11).</vt:lpstr>
      <vt:lpstr>Bari Insediamenti urbani e continuum </vt:lpstr>
      <vt:lpstr>Bari Movimenti pendolari che non fanno perno su Bari</vt:lpstr>
      <vt:lpstr>Bari Progressione dell’indice di autocontenimento nelle province di Bari e Barletta-Andria-Trani</vt:lpstr>
      <vt:lpstr>Bari Vantaggi comparati rilevati secondo l’indice di Balassa</vt:lpstr>
      <vt:lpstr>Firenze  Insediamenti urbani e continuum insediativo  </vt:lpstr>
      <vt:lpstr>Firenze Progressione dell’indice di autocontenimento nelle province di Firenze, Prato e Pistoia</vt:lpstr>
      <vt:lpstr>Firenze Area ex provincia di Firenze – Vantaggi comparati rivelati</vt:lpstr>
      <vt:lpstr>Firenze Area Firenze Prato Pistoia – Vantaggi comparati rivelati</vt:lpstr>
      <vt:lpstr> Napoli Insediamenti urbani e continuum insediativo  </vt:lpstr>
      <vt:lpstr> Napoli Indici di autocontenimento del mercato del lavoro nella ex provincia di Napoli</vt:lpstr>
      <vt:lpstr> Napoli Le specializzazioni produttive nella ex provincia di Napoli  </vt:lpstr>
      <vt:lpstr>Roma Insediamenti urbani e continuum nella ex provincia di Roma  </vt:lpstr>
      <vt:lpstr>Roma Flussi pendolari prevalenti nella ex provincia di Roma</vt:lpstr>
      <vt:lpstr>Roma Flussi pendolari diretti sul comune di Roma </vt:lpstr>
      <vt:lpstr>Roma Area di massima integrazione del mercato del lavoro </vt:lpstr>
      <vt:lpstr>Torino Insediamenti urbani e continuum insediativo nel comune di Torino e nei comuni di cinta  </vt:lpstr>
      <vt:lpstr>Torino Flussi pendolari prevalenti nella  ex provincia di Torino </vt:lpstr>
      <vt:lpstr>Torino  Area di massima integrazione funzionale per gli spostamenti residenza - lavoro  </vt:lpstr>
      <vt:lpstr>Torino Città metropolitana di Torino – vantaggi comparati economici rivelati secondo lo schema Hausmann Hidalgo </vt:lpstr>
      <vt:lpstr>Alcune evidenze</vt:lpstr>
      <vt:lpstr>Alcune provocazioni</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azioni di accompagnamento ex art. 1 comma 149</dc:title>
  <dc:creator>Giannino Carmela</dc:creator>
  <cp:lastModifiedBy>Vetritto Giovanni</cp:lastModifiedBy>
  <cp:revision>128</cp:revision>
  <dcterms:created xsi:type="dcterms:W3CDTF">2014-11-25T12:40:51Z</dcterms:created>
  <dcterms:modified xsi:type="dcterms:W3CDTF">2016-06-23T11:52:50Z</dcterms:modified>
</cp:coreProperties>
</file>