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69941" autoAdjust="0"/>
  </p:normalViewPr>
  <p:slideViewPr>
    <p:cSldViewPr snapToGrid="0" snapToObjects="1">
      <p:cViewPr varScale="1">
        <p:scale>
          <a:sx n="62" d="100"/>
          <a:sy n="62" d="100"/>
        </p:scale>
        <p:origin x="-1459" y="-86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D32F-9E16-4351-A9F4-FCFB0F824A3E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1C633-9DA3-4B2F-846E-3C337CBBBA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1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2E967B-1052-4793-B77F-76273C62A61A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39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Font typeface="Wingdings" pitchFamily="2" charset="2"/>
              <a:buChar char="Ø"/>
            </a:pPr>
            <a:endParaRPr lang="it-IT" altLang="it-IT" sz="1000" dirty="0"/>
          </a:p>
        </p:txBody>
      </p:sp>
      <p:sp>
        <p:nvSpPr>
          <p:cNvPr id="839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5F54D88-8195-4EBA-98B0-B7FB5CBE42B0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280EEA3E-7D73-460E-90E7-A9500530CBA0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  <p:sp>
        <p:nvSpPr>
          <p:cNvPr id="95236" name="Segnaposto note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280EEA3E-7D73-460E-90E7-A9500530CBA0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  <p:sp>
        <p:nvSpPr>
          <p:cNvPr id="95236" name="Segnaposto note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280EEA3E-7D73-460E-90E7-A9500530CBA0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  <p:sp>
        <p:nvSpPr>
          <p:cNvPr id="95236" name="Segnaposto note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>
              <a:solidFill>
                <a:srgbClr val="50515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2E967B-1052-4793-B77F-76273C62A61A}" type="slidenum">
              <a:rPr lang="it-IT" altLang="it-IT" smtClean="0"/>
              <a:pPr/>
              <a:t>17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2E967B-1052-4793-B77F-76273C62A61A}" type="slidenum">
              <a:rPr lang="it-IT" altLang="it-IT" smtClean="0"/>
              <a:pPr/>
              <a:t>18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2E967B-1052-4793-B77F-76273C62A61A}" type="slidenum">
              <a:rPr lang="it-IT" altLang="it-IT" smtClean="0"/>
              <a:pPr/>
              <a:t>19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0962-C9E0-4F06-8B66-A7D140AE0F0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692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2E967B-1052-4793-B77F-76273C62A61A}" type="slidenum">
              <a:rPr lang="it-IT" altLang="it-IT" smtClean="0"/>
              <a:pPr/>
              <a:t>20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2E967B-1052-4793-B77F-76273C62A61A}" type="slidenum">
              <a:rPr lang="it-IT" altLang="it-IT" smtClean="0"/>
              <a:pPr/>
              <a:t>21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it-IT" altLang="it-IT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0962-C9E0-4F06-8B66-A7D140AE0F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4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>
              <a:effectLst/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0962-C9E0-4F06-8B66-A7D140AE0F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45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>
              <a:effectLst/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60962-C9E0-4F06-8B66-A7D140AE0F0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45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it-IT" altLang="it-IT" sz="1000" i="1" dirty="0" smtClean="0">
              <a:solidFill>
                <a:srgbClr val="50515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it-IT" altLang="it-IT" sz="800" i="1" dirty="0">
              <a:solidFill>
                <a:srgbClr val="50515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>
              <a:solidFill>
                <a:srgbClr val="50515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1243013"/>
            <a:ext cx="5964237" cy="3355975"/>
          </a:xfrm>
          <a:ln/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>
              <a:ea typeface="MS PGothic" pitchFamily="34" charset="-128"/>
            </a:endParaRPr>
          </a:p>
        </p:txBody>
      </p:sp>
      <p:sp>
        <p:nvSpPr>
          <p:cNvPr id="809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36189" indent="-2831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32599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8563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38678" indent="-22652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49171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44757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39779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50836" indent="-226520" defTabSz="45303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9D4ED13-B48C-4EBA-9881-49AB58A66A87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34405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6585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49782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94928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11512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11240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992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E1DDB89-F467-9649-8FA9-1BDB0A2AFE4A}" type="datetime1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2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40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E1DDB89-F467-9649-8FA9-1BDB0A2AFE4A}" type="datetime1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10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F17-B556-A148-93D6-180038A225EF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5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8857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32652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500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3" y="353492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3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68B5-3D76-4217-ADBC-44966266B0B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Connettore 1 6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500" y="5776731"/>
            <a:ext cx="1544501" cy="108127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 userDrawn="1"/>
        </p:nvSpPr>
        <p:spPr>
          <a:xfrm>
            <a:off x="601663" y="353492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1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1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33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istat.it/it/archivio/1539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3" y="3811956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Strumenti statistici per le agende urbane: il contributo del progetto </a:t>
            </a:r>
            <a:r>
              <a:rPr lang="it-IT" sz="3200" dirty="0" err="1">
                <a:solidFill>
                  <a:schemeClr val="bg1"/>
                </a:solidFill>
                <a:ea typeface="Signika Light" charset="0"/>
                <a:cs typeface="Arial"/>
              </a:rPr>
              <a:t>Urbes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033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9"/>
            <a:ext cx="11427623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5" y="5859744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7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3" y="5859742"/>
            <a:ext cx="822186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Adolfo Morrone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ISTAT</a:t>
            </a:r>
          </a:p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Marco Ricci|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044576"/>
            <a:ext cx="109728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/>
            <a:r>
              <a:rPr lang="it-IT" altLang="ja-JP" sz="2800" dirty="0" smtClean="0">
                <a:solidFill>
                  <a:srgbClr val="7F7F7F"/>
                </a:solidFill>
              </a:rPr>
              <a:t>I 29 Comuni partecipanti</a:t>
            </a:r>
            <a:endParaRPr lang="it-IT" altLang="it-IT" sz="2800" dirty="0" smtClean="0">
              <a:solidFill>
                <a:srgbClr val="7F7F7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2" y="1638299"/>
            <a:ext cx="10680700" cy="495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 dirty="0" smtClean="0">
                <a:solidFill>
                  <a:schemeClr val="tx1"/>
                </a:solidFill>
              </a:rPr>
              <a:t>Capoluoghi delle Città metropolitane: 10 individuate e costituite nelle regioni a statuto ordinario in base alla Legge 7 aprile 2014, n.56; 4 individuate dalla legislazione regionale in Sicilia e Sardegna 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it-IT" altLang="it-IT" sz="20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 dirty="0" smtClean="0">
                <a:solidFill>
                  <a:schemeClr val="tx1"/>
                </a:solidFill>
              </a:rPr>
              <a:t>Altri Comuni che hanno già partecipato al Rapporto 2013, oppure che hanno manifestato successivamente interesse verso il progetto </a:t>
            </a:r>
            <a:r>
              <a:rPr lang="it-IT" altLang="it-IT" sz="2000" dirty="0" err="1" smtClean="0">
                <a:solidFill>
                  <a:schemeClr val="tx1"/>
                </a:solidFill>
              </a:rPr>
              <a:t>UrBes</a:t>
            </a:r>
            <a:endParaRPr lang="it-IT" altLang="it-IT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it-IT" altLang="it-IT" sz="2000" dirty="0" smtClean="0">
                <a:solidFill>
                  <a:schemeClr val="tx1"/>
                </a:solidFill>
              </a:rPr>
              <a:t>Abbiamo raccolto ulteriori segnalazioni da parte di altri Comuni interessati a partecipare al progetto, Ferrara ha realizzato in    autonomia un prodotto analogo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it-IT" altLang="it-IT" sz="2000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032000" y="2401888"/>
          <a:ext cx="8128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946"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Torino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Genova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Milano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Venezia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Bologna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Firenze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Roma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Napoli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Bari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Reggio C.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Palermo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Messina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Catania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Cagliari</a:t>
                      </a:r>
                      <a:endParaRPr lang="it-IT" sz="1800" dirty="0"/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121920" marR="121920" marT="45733" marB="45733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39764"/>
              </p:ext>
            </p:extLst>
          </p:nvPr>
        </p:nvGraphicFramePr>
        <p:xfrm>
          <a:off x="1898655" y="4526300"/>
          <a:ext cx="8261345" cy="109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269"/>
                <a:gridCol w="1652269"/>
                <a:gridCol w="1652269"/>
                <a:gridCol w="1652269"/>
                <a:gridCol w="1652269"/>
              </a:tblGrid>
              <a:tr h="365654"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Brescia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8" marR="121928" marT="45670" marB="456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Bolzano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8" marR="121928" marT="45670" marB="456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Verona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8" marR="121928" marT="45670" marB="456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Trieste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8" marR="121928" marT="45670" marB="456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Parma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8" marR="121928" marT="45670" marB="456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Reggio E.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Cesena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Forlì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Livorno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Prato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Perugia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Terni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Pesaro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Potenza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Catanzaro</a:t>
                      </a:r>
                      <a:endParaRPr lang="it-IT" sz="1800" dirty="0"/>
                    </a:p>
                  </a:txBody>
                  <a:tcPr marL="121928" marR="121928" marT="45670" marB="456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016003"/>
            <a:ext cx="109728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/>
            <a:r>
              <a:rPr lang="it-IT" altLang="ja-JP" sz="2800" dirty="0" smtClean="0">
                <a:solidFill>
                  <a:srgbClr val="7F7F7F"/>
                </a:solidFill>
              </a:rPr>
              <a:t>Struttura modulare del Rapporto </a:t>
            </a:r>
            <a:r>
              <a:rPr lang="it-IT" altLang="ja-JP" sz="2800" dirty="0" err="1" smtClean="0">
                <a:solidFill>
                  <a:srgbClr val="7F7F7F"/>
                </a:solidFill>
              </a:rPr>
              <a:t>UrBes</a:t>
            </a:r>
            <a:r>
              <a:rPr lang="it-IT" altLang="ja-JP" sz="2800" dirty="0" smtClean="0">
                <a:solidFill>
                  <a:srgbClr val="7F7F7F"/>
                </a:solidFill>
              </a:rPr>
              <a:t> 2015</a:t>
            </a:r>
            <a:endParaRPr lang="it-IT" altLang="it-IT" sz="2800" dirty="0" smtClean="0">
              <a:solidFill>
                <a:srgbClr val="7F7F7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8976" y="1560375"/>
            <a:ext cx="11125200" cy="48746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l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900" b="1" u="sng" dirty="0" smtClean="0">
                <a:solidFill>
                  <a:schemeClr val="tx1"/>
                </a:solidFill>
                <a:ea typeface="MS PGothic" pitchFamily="34" charset="-128"/>
              </a:rPr>
              <a:t>Prima parte di carattere generale.</a:t>
            </a:r>
            <a:r>
              <a:rPr lang="it-IT" altLang="it-IT" sz="1900" b="1" dirty="0" smtClean="0">
                <a:solidFill>
                  <a:schemeClr val="tx1"/>
                </a:solidFill>
                <a:ea typeface="MS PGothic" pitchFamily="34" charset="-128"/>
              </a:rPr>
              <a:t>  </a:t>
            </a:r>
          </a:p>
          <a:p>
            <a:pPr marL="0" indent="0" algn="l">
              <a:lnSpc>
                <a:spcPct val="90000"/>
              </a:lnSpc>
              <a:buFont typeface="Arial" charset="0"/>
              <a:buNone/>
              <a:defRPr/>
            </a:pPr>
            <a:endParaRPr lang="it-IT" sz="18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l">
              <a:lnSpc>
                <a:spcPct val="90000"/>
              </a:lnSpc>
              <a:buFont typeface="Arial" charset="0"/>
              <a:buNone/>
              <a:defRPr/>
            </a:pPr>
            <a:r>
              <a:rPr lang="it-IT" sz="1800" dirty="0" smtClean="0">
                <a:solidFill>
                  <a:schemeClr val="tx1"/>
                </a:solidFill>
                <a:ea typeface="MS PGothic" pitchFamily="34" charset="-128"/>
              </a:rPr>
              <a:t>Presenta il quadro d’insieme progettuale, metodologico, istituzionale e i principali risultati sullo stato e tendenze del </a:t>
            </a:r>
            <a:r>
              <a:rPr lang="it-IT" sz="1800" dirty="0" err="1" smtClean="0">
                <a:solidFill>
                  <a:schemeClr val="tx1"/>
                </a:solidFill>
                <a:ea typeface="MS PGothic" pitchFamily="34" charset="-128"/>
              </a:rPr>
              <a:t>Bes</a:t>
            </a:r>
            <a:r>
              <a:rPr lang="it-IT" sz="1800" dirty="0" smtClean="0">
                <a:solidFill>
                  <a:schemeClr val="tx1"/>
                </a:solidFill>
                <a:ea typeface="MS PGothic" pitchFamily="34" charset="-128"/>
              </a:rPr>
              <a:t> nelle città</a:t>
            </a:r>
          </a:p>
          <a:p>
            <a:pPr marL="0" indent="0" algn="l">
              <a:lnSpc>
                <a:spcPct val="90000"/>
              </a:lnSpc>
              <a:buFont typeface="Arial" charset="0"/>
              <a:buNone/>
              <a:defRPr/>
            </a:pPr>
            <a:endParaRPr lang="it-IT" altLang="it-IT" sz="1900" b="1" u="sng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l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900" b="1" u="sng" dirty="0" smtClean="0">
                <a:solidFill>
                  <a:schemeClr val="tx1"/>
                </a:solidFill>
                <a:ea typeface="MS PGothic" pitchFamily="34" charset="-128"/>
              </a:rPr>
              <a:t>Seconda parte costituita dalle 29 schede comunali</a:t>
            </a:r>
            <a:r>
              <a:rPr lang="it-IT" altLang="it-IT" sz="1900" dirty="0" smtClean="0">
                <a:solidFill>
                  <a:schemeClr val="tx1"/>
                </a:solidFill>
                <a:ea typeface="MS PGothic" pitchFamily="34" charset="-128"/>
              </a:rPr>
              <a:t> </a:t>
            </a:r>
          </a:p>
          <a:p>
            <a:pPr marL="0" indent="0" algn="l">
              <a:lnSpc>
                <a:spcPct val="90000"/>
              </a:lnSpc>
              <a:buFont typeface="Arial" charset="0"/>
              <a:buNone/>
              <a:defRPr/>
            </a:pPr>
            <a:endParaRPr lang="it-IT" altLang="it-IT" sz="19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l">
              <a:lnSpc>
                <a:spcPct val="90000"/>
              </a:lnSpc>
              <a:defRPr/>
            </a:pP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Ciascuna scheda rappresenta il «Rapporto </a:t>
            </a:r>
            <a:r>
              <a:rPr lang="it-IT" altLang="it-IT" sz="1800" dirty="0" err="1" smtClean="0">
                <a:solidFill>
                  <a:schemeClr val="tx1"/>
                </a:solidFill>
                <a:ea typeface="MS PGothic" pitchFamily="34" charset="-128"/>
              </a:rPr>
              <a:t>UrBes</a:t>
            </a: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 della città»</a:t>
            </a:r>
          </a:p>
          <a:p>
            <a:pPr algn="l">
              <a:lnSpc>
                <a:spcPct val="90000"/>
              </a:lnSpc>
              <a:defRPr/>
            </a:pP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L’ufficio di statistica del Comune descrive i principali risultati  che emergono dalla lettura degli                                         indicatori</a:t>
            </a:r>
          </a:p>
          <a:p>
            <a:pPr algn="l">
              <a:defRPr/>
            </a:pP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La scheda è corredata da una tavola riassuntiva con il dato più recente di tutti gli indicatori                                                         </a:t>
            </a:r>
            <a:r>
              <a:rPr lang="it-IT" altLang="it-IT" sz="1800" dirty="0" err="1" smtClean="0">
                <a:solidFill>
                  <a:schemeClr val="tx1"/>
                </a:solidFill>
                <a:ea typeface="MS PGothic" pitchFamily="34" charset="-128"/>
              </a:rPr>
              <a:t>Urbes</a:t>
            </a: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 e dai grafici degli indicatori in serie storica, con gli andamenti del </a:t>
            </a:r>
            <a:r>
              <a:rPr lang="it-IT" altLang="it-IT" sz="1800" dirty="0" err="1" smtClean="0">
                <a:solidFill>
                  <a:schemeClr val="tx1"/>
                </a:solidFill>
                <a:ea typeface="MS PGothic" pitchFamily="34" charset="-128"/>
              </a:rPr>
              <a:t>Bes</a:t>
            </a: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 urbano in                                                  confronto a quello nazionale </a:t>
            </a:r>
          </a:p>
          <a:p>
            <a:pPr algn="l">
              <a:defRPr/>
            </a:pPr>
            <a:r>
              <a:rPr lang="it-IT" sz="1800" dirty="0" smtClean="0">
                <a:solidFill>
                  <a:schemeClr val="tx1"/>
                </a:solidFill>
                <a:ea typeface="MS PGothic" pitchFamily="34" charset="-128"/>
              </a:rPr>
              <a:t>I focus </a:t>
            </a:r>
            <a:r>
              <a:rPr lang="it-IT" sz="1800" dirty="0">
                <a:solidFill>
                  <a:schemeClr val="tx1"/>
                </a:solidFill>
                <a:ea typeface="MS PGothic" pitchFamily="34" charset="-128"/>
              </a:rPr>
              <a:t>di </a:t>
            </a:r>
            <a:r>
              <a:rPr lang="it-IT" sz="1800" dirty="0" smtClean="0">
                <a:solidFill>
                  <a:schemeClr val="tx1"/>
                </a:solidFill>
                <a:ea typeface="MS PGothic" pitchFamily="34" charset="-128"/>
              </a:rPr>
              <a:t>approfondimento realizzati da una parte dei Comuni aggiungono ulteriori prospettive di </a:t>
            </a:r>
            <a:r>
              <a:rPr lang="it-IT" sz="1800" dirty="0">
                <a:solidFill>
                  <a:schemeClr val="tx1"/>
                </a:solidFill>
                <a:ea typeface="MS PGothic" pitchFamily="34" charset="-128"/>
              </a:rPr>
              <a:t>analisi del benessere </a:t>
            </a:r>
            <a:r>
              <a:rPr lang="it-IT" sz="1800" dirty="0" smtClean="0">
                <a:solidFill>
                  <a:schemeClr val="tx1"/>
                </a:solidFill>
                <a:ea typeface="MS PGothic" pitchFamily="34" charset="-128"/>
              </a:rPr>
              <a:t>urbano. </a:t>
            </a:r>
            <a:r>
              <a:rPr lang="it-IT" altLang="it-IT" sz="1800" dirty="0" smtClean="0">
                <a:solidFill>
                  <a:schemeClr val="tx1"/>
                </a:solidFill>
                <a:ea typeface="MS PGothic" pitchFamily="34" charset="-128"/>
              </a:rPr>
              <a:t> 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8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800" dirty="0" smtClean="0">
              <a:solidFill>
                <a:srgbClr val="505150"/>
              </a:solidFill>
              <a:ea typeface="MS PGothic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2765601"/>
            <a:ext cx="2240396" cy="276524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949328"/>
            <a:ext cx="109728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it-IT" altLang="ja-JP" sz="2600" dirty="0" smtClean="0">
                <a:solidFill>
                  <a:srgbClr val="7F7F7F"/>
                </a:solidFill>
              </a:rPr>
              <a:t>I focus di approfondimento realizzati dai Comuni</a:t>
            </a:r>
            <a:endParaRPr lang="it-IT" altLang="it-IT" sz="2600" dirty="0" smtClean="0">
              <a:solidFill>
                <a:srgbClr val="7F7F7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600" y="1618322"/>
            <a:ext cx="11328400" cy="5019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lnSpc>
                <a:spcPct val="8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Sezione facoltativa della scheda comunale, nella quale il Comune svolge un commento più circostanziato della situazione del </a:t>
            </a:r>
            <a:r>
              <a:rPr lang="it-IT" altLang="it-IT" sz="1600" dirty="0" err="1" smtClean="0">
                <a:solidFill>
                  <a:schemeClr val="tx1"/>
                </a:solidFill>
                <a:ea typeface="MS PGothic" pitchFamily="34" charset="-128"/>
              </a:rPr>
              <a:t>Bes</a:t>
            </a: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 in un dominio prescelto (con gli indicatori </a:t>
            </a:r>
            <a:r>
              <a:rPr lang="it-IT" altLang="it-IT" sz="1600" dirty="0" err="1" smtClean="0">
                <a:solidFill>
                  <a:schemeClr val="tx1"/>
                </a:solidFill>
                <a:ea typeface="MS PGothic" pitchFamily="34" charset="-128"/>
              </a:rPr>
              <a:t>UrBes</a:t>
            </a: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 più eventualmente altre informazioni locali) e può anche fare riferimento agli elementi </a:t>
            </a:r>
            <a:r>
              <a:rPr lang="it-IT" altLang="it-IT" sz="1600" u="sng" dirty="0" smtClean="0">
                <a:solidFill>
                  <a:schemeClr val="tx1"/>
                </a:solidFill>
                <a:ea typeface="MS PGothic" pitchFamily="34" charset="-128"/>
              </a:rPr>
              <a:t>documentati</a:t>
            </a: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 delle policy messe in atto dall’amministrazione comunale che possono avere hanno una particolare rilevanza per il dominio </a:t>
            </a:r>
            <a:r>
              <a:rPr lang="it-IT" altLang="it-IT" sz="1600" dirty="0" err="1" smtClean="0">
                <a:solidFill>
                  <a:schemeClr val="tx1"/>
                </a:solidFill>
                <a:ea typeface="MS PGothic" pitchFamily="34" charset="-128"/>
              </a:rPr>
              <a:t>Bes</a:t>
            </a: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 in esame. 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it-IT" altLang="it-IT" sz="16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it-IT" alt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Milano </a:t>
            </a: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La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sfida della mobilità sostenibile alla vigilia di expo2015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Brescia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La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partecipazione al voto dei minorenni e dei cittadini non comunitari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Trieste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I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redditi dichiarati dai cittadini di Trieste 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Reggio Emilia 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Il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sistema educativo per i bambini da 0 a 6 anni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Bologna   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I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percorsi educativi e scolastici a Bologna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Cesena 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La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gestione dei rifiuti urbani: il progetto 3R di Cesena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Firenze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Il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mercato del lavoro a Firenze 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Prato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Le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aree di disagio socio-economico analizzate attraverso un indice di 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	deprivazione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Pesaro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Mappatura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delle azioni delittuose denunciate sul territorio del comune 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di Pesaro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negli anni 2010-2013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Napoli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La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refezione scolastica a Napoli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Palermo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La 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qualità dei servizi a Palermo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altLang="it-IT" sz="1600" dirty="0" smtClean="0">
                <a:solidFill>
                  <a:schemeClr val="tx1"/>
                </a:solidFill>
                <a:ea typeface="MS PGothic" pitchFamily="34" charset="-128"/>
              </a:rPr>
              <a:t>Messina 		</a:t>
            </a:r>
            <a:r>
              <a:rPr lang="it-IT" sz="1600" cap="small" dirty="0" smtClean="0">
                <a:solidFill>
                  <a:schemeClr val="tx1"/>
                </a:solidFill>
                <a:ea typeface="MS PGothic" pitchFamily="34" charset="-128"/>
              </a:rPr>
              <a:t>Il </a:t>
            </a:r>
            <a:r>
              <a:rPr lang="it-IT" sz="1600" cap="small" dirty="0" err="1">
                <a:solidFill>
                  <a:schemeClr val="tx1"/>
                </a:solidFill>
                <a:ea typeface="MS PGothic" pitchFamily="34" charset="-128"/>
              </a:rPr>
              <a:t>Bes</a:t>
            </a:r>
            <a:r>
              <a:rPr lang="it-IT" sz="1600" cap="small" dirty="0">
                <a:solidFill>
                  <a:schemeClr val="tx1"/>
                </a:solidFill>
                <a:ea typeface="MS PGothic" pitchFamily="34" charset="-128"/>
              </a:rPr>
              <a:t> visto dai bambini a Messina</a:t>
            </a:r>
            <a:endParaRPr lang="it-IT" sz="1600" dirty="0">
              <a:solidFill>
                <a:schemeClr val="tx1"/>
              </a:solidFill>
              <a:ea typeface="MS PGothic" pitchFamily="34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it-IT" altLang="it-IT" sz="16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9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900" dirty="0" smtClean="0">
              <a:solidFill>
                <a:srgbClr val="50515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9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 txBox="1">
            <a:spLocks/>
          </p:cNvSpPr>
          <p:nvPr/>
        </p:nvSpPr>
        <p:spPr bwMode="auto">
          <a:xfrm>
            <a:off x="624419" y="1198563"/>
            <a:ext cx="10972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 b="1" dirty="0" err="1" smtClean="0">
                <a:solidFill>
                  <a:srgbClr val="7F7F7F"/>
                </a:solidFill>
              </a:rPr>
              <a:t>UrBes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 </a:t>
            </a:r>
            <a:r>
              <a:rPr lang="en-US" altLang="it-IT" sz="2000" b="1" dirty="0">
                <a:solidFill>
                  <a:srgbClr val="7F7F7F"/>
                </a:solidFill>
              </a:rPr>
              <a:t>come </a:t>
            </a:r>
            <a:r>
              <a:rPr lang="en-US" altLang="it-IT" sz="2000" b="1" dirty="0" err="1">
                <a:solidFill>
                  <a:srgbClr val="7F7F7F"/>
                </a:solidFill>
              </a:rPr>
              <a:t>strumento</a:t>
            </a:r>
            <a:r>
              <a:rPr lang="en-US" altLang="it-IT" sz="2000" b="1" dirty="0">
                <a:solidFill>
                  <a:srgbClr val="7F7F7F"/>
                </a:solidFill>
              </a:rPr>
              <a:t> per le </a:t>
            </a:r>
            <a:r>
              <a:rPr lang="en-US" altLang="it-IT" sz="2000" b="1" dirty="0" err="1">
                <a:solidFill>
                  <a:srgbClr val="7F7F7F"/>
                </a:solidFill>
              </a:rPr>
              <a:t>politiche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urbane e </a:t>
            </a:r>
            <a:r>
              <a:rPr lang="en-US" altLang="it-IT" sz="2000" b="1" dirty="0">
                <a:solidFill>
                  <a:srgbClr val="7F7F7F"/>
                </a:solidFill>
              </a:rPr>
              <a:t>la </a:t>
            </a:r>
            <a:r>
              <a:rPr lang="en-US" altLang="it-IT" sz="2000" b="1" dirty="0" err="1">
                <a:solidFill>
                  <a:srgbClr val="7F7F7F"/>
                </a:solidFill>
              </a:rPr>
              <a:t>partecipazione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err="1">
                <a:solidFill>
                  <a:srgbClr val="7F7F7F"/>
                </a:solidFill>
              </a:rPr>
              <a:t>dei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err="1" smtClean="0">
                <a:solidFill>
                  <a:srgbClr val="7F7F7F"/>
                </a:solidFill>
              </a:rPr>
              <a:t>cittadini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? - 1</a:t>
            </a:r>
            <a:endParaRPr lang="en-US" altLang="it-IT" sz="2000" b="1" dirty="0">
              <a:solidFill>
                <a:srgbClr val="7F7F7F"/>
              </a:solidFill>
            </a:endParaRPr>
          </a:p>
        </p:txBody>
      </p:sp>
      <p:sp>
        <p:nvSpPr>
          <p:cNvPr id="32774" name="Rettangolo 2"/>
          <p:cNvSpPr>
            <a:spLocks noChangeArrowheads="1"/>
          </p:cNvSpPr>
          <p:nvPr/>
        </p:nvSpPr>
        <p:spPr bwMode="auto">
          <a:xfrm>
            <a:off x="588996" y="1592019"/>
            <a:ext cx="10631917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/>
            <a:r>
              <a:rPr lang="it-IT" altLang="it-IT" dirty="0" smtClean="0"/>
              <a:t>OBIETTIVO DI SVILUPPO</a:t>
            </a:r>
          </a:p>
          <a:p>
            <a:pPr algn="just"/>
            <a:endParaRPr lang="it-IT" altLang="it-IT" dirty="0"/>
          </a:p>
          <a:p>
            <a:pPr algn="just"/>
            <a:r>
              <a:rPr lang="it-IT" altLang="it-IT" b="1" dirty="0" smtClean="0">
                <a:solidFill>
                  <a:srgbClr val="C00000"/>
                </a:solidFill>
              </a:rPr>
              <a:t>Un </a:t>
            </a:r>
            <a:r>
              <a:rPr lang="it-IT" altLang="it-IT" b="1" dirty="0">
                <a:solidFill>
                  <a:srgbClr val="C00000"/>
                </a:solidFill>
              </a:rPr>
              <a:t>patrimonio informativo accessibile a tutti</a:t>
            </a:r>
            <a:r>
              <a:rPr lang="it-IT" altLang="it-IT" dirty="0"/>
              <a:t>, per valutare lo stato e andamento del benessere </a:t>
            </a:r>
            <a:r>
              <a:rPr lang="it-IT" altLang="it-IT" dirty="0" smtClean="0"/>
              <a:t>urbano</a:t>
            </a:r>
            <a:endParaRPr lang="it-IT" alt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8996" y="2801871"/>
            <a:ext cx="1063191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altLang="it-IT" dirty="0"/>
              <a:t>COME </a:t>
            </a:r>
          </a:p>
          <a:p>
            <a:pPr algn="just"/>
            <a:r>
              <a:rPr lang="it-IT" altLang="it-IT" b="1" dirty="0" smtClean="0">
                <a:solidFill>
                  <a:srgbClr val="C00000"/>
                </a:solidFill>
              </a:rPr>
              <a:t>Costruzione </a:t>
            </a:r>
            <a:r>
              <a:rPr lang="it-IT" altLang="it-IT" b="1" dirty="0">
                <a:solidFill>
                  <a:srgbClr val="C00000"/>
                </a:solidFill>
              </a:rPr>
              <a:t>di un sistema informativo integrato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dirty="0" smtClean="0"/>
              <a:t>indicatori </a:t>
            </a:r>
            <a:r>
              <a:rPr lang="it-IT" altLang="it-IT" dirty="0" err="1"/>
              <a:t>Bes</a:t>
            </a:r>
            <a:r>
              <a:rPr lang="it-IT" altLang="it-IT" dirty="0"/>
              <a:t> a livello nazionale, provinciale e </a:t>
            </a:r>
            <a:r>
              <a:rPr lang="it-IT" altLang="it-IT" dirty="0" smtClean="0"/>
              <a:t>comunale, afferenti ai diversi progetti (</a:t>
            </a:r>
            <a:r>
              <a:rPr lang="it-IT" altLang="it-IT" dirty="0" err="1" smtClean="0"/>
              <a:t>Bes</a:t>
            </a:r>
            <a:r>
              <a:rPr lang="it-IT" altLang="it-IT" dirty="0" smtClean="0"/>
              <a:t> nazionale, </a:t>
            </a:r>
            <a:r>
              <a:rPr lang="it-IT" altLang="it-IT" dirty="0" err="1" smtClean="0"/>
              <a:t>Bes</a:t>
            </a:r>
            <a:r>
              <a:rPr lang="it-IT" altLang="it-IT" dirty="0" smtClean="0"/>
              <a:t> delle province, </a:t>
            </a:r>
            <a:r>
              <a:rPr lang="it-IT" altLang="it-IT" dirty="0" err="1" smtClean="0"/>
              <a:t>Urbes</a:t>
            </a:r>
            <a:r>
              <a:rPr lang="it-IT" altLang="it-IT" dirty="0" smtClean="0"/>
              <a:t>)</a:t>
            </a:r>
            <a:endParaRPr lang="it-IT" alt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dirty="0"/>
              <a:t>strumenti di visualizzazione avanzata per analisi di benchmark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dirty="0"/>
              <a:t>reportistica personalizzata per territorio e ad aggiornamento continuo</a:t>
            </a:r>
          </a:p>
          <a:p>
            <a:pPr algn="just"/>
            <a:r>
              <a:rPr lang="it-IT" altLang="it-IT" b="1" dirty="0">
                <a:solidFill>
                  <a:srgbClr val="C00000"/>
                </a:solidFill>
              </a:rPr>
              <a:t>Analisi di supporto agli studi e ricerche sulle città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8996" y="4833948"/>
            <a:ext cx="1063191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CHI</a:t>
            </a:r>
          </a:p>
          <a:p>
            <a:endParaRPr lang="it-IT" dirty="0"/>
          </a:p>
          <a:p>
            <a:r>
              <a:rPr lang="it-IT" dirty="0"/>
              <a:t>ISTAT -&gt; utenti dell’informazione statistica </a:t>
            </a:r>
          </a:p>
          <a:p>
            <a:r>
              <a:rPr lang="it-IT" dirty="0"/>
              <a:t>Istituti di ricerca applicata-&gt; studiosi, policy </a:t>
            </a:r>
            <a:r>
              <a:rPr lang="it-IT" dirty="0" err="1"/>
              <a:t>makers</a:t>
            </a:r>
            <a:r>
              <a:rPr lang="it-IT" dirty="0"/>
              <a:t> </a:t>
            </a:r>
            <a:r>
              <a:rPr lang="it-IT" dirty="0" err="1"/>
              <a:t>ecc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 txBox="1">
            <a:spLocks/>
          </p:cNvSpPr>
          <p:nvPr/>
        </p:nvSpPr>
        <p:spPr bwMode="auto">
          <a:xfrm>
            <a:off x="624417" y="1179513"/>
            <a:ext cx="10972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 b="1" dirty="0" err="1" smtClean="0">
                <a:solidFill>
                  <a:srgbClr val="7F7F7F"/>
                </a:solidFill>
              </a:rPr>
              <a:t>UrBes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 </a:t>
            </a:r>
            <a:r>
              <a:rPr lang="en-US" altLang="it-IT" sz="2000" b="1" dirty="0">
                <a:solidFill>
                  <a:srgbClr val="7F7F7F"/>
                </a:solidFill>
              </a:rPr>
              <a:t>come </a:t>
            </a:r>
            <a:r>
              <a:rPr lang="en-US" altLang="it-IT" sz="2000" b="1" dirty="0" err="1">
                <a:solidFill>
                  <a:srgbClr val="7F7F7F"/>
                </a:solidFill>
              </a:rPr>
              <a:t>strumento</a:t>
            </a:r>
            <a:r>
              <a:rPr lang="en-US" altLang="it-IT" sz="2000" b="1" dirty="0">
                <a:solidFill>
                  <a:srgbClr val="7F7F7F"/>
                </a:solidFill>
              </a:rPr>
              <a:t> per le </a:t>
            </a:r>
            <a:r>
              <a:rPr lang="en-US" altLang="it-IT" sz="2000" b="1" dirty="0" err="1">
                <a:solidFill>
                  <a:srgbClr val="7F7F7F"/>
                </a:solidFill>
              </a:rPr>
              <a:t>politiche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urbane e </a:t>
            </a:r>
            <a:r>
              <a:rPr lang="en-US" altLang="it-IT" sz="2000" b="1" dirty="0">
                <a:solidFill>
                  <a:srgbClr val="7F7F7F"/>
                </a:solidFill>
              </a:rPr>
              <a:t>la </a:t>
            </a:r>
            <a:r>
              <a:rPr lang="en-US" altLang="it-IT" sz="2000" b="1" dirty="0" err="1">
                <a:solidFill>
                  <a:srgbClr val="7F7F7F"/>
                </a:solidFill>
              </a:rPr>
              <a:t>partecipazione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err="1">
                <a:solidFill>
                  <a:srgbClr val="7F7F7F"/>
                </a:solidFill>
              </a:rPr>
              <a:t>dei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err="1" smtClean="0">
                <a:solidFill>
                  <a:srgbClr val="7F7F7F"/>
                </a:solidFill>
              </a:rPr>
              <a:t>cittadini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? - 2</a:t>
            </a:r>
            <a:endParaRPr lang="en-US" altLang="it-IT" sz="2000" b="1" dirty="0">
              <a:solidFill>
                <a:srgbClr val="7F7F7F"/>
              </a:solidFill>
            </a:endParaRPr>
          </a:p>
        </p:txBody>
      </p:sp>
      <p:sp>
        <p:nvSpPr>
          <p:cNvPr id="33796" name="CasellaDiTesto 4"/>
          <p:cNvSpPr txBox="1">
            <a:spLocks noChangeArrowheads="1"/>
          </p:cNvSpPr>
          <p:nvPr/>
        </p:nvSpPr>
        <p:spPr bwMode="auto">
          <a:xfrm>
            <a:off x="3534835" y="6311903"/>
            <a:ext cx="54334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it-IT" altLang="it-IT" sz="1000" dirty="0">
                <a:solidFill>
                  <a:srgbClr val="7F7F7F"/>
                </a:solidFill>
              </a:rPr>
              <a:t>Marco Ricci – Bologna, 28 aprile 2016</a:t>
            </a:r>
          </a:p>
        </p:txBody>
      </p:sp>
      <p:sp>
        <p:nvSpPr>
          <p:cNvPr id="32774" name="Rettangolo 2"/>
          <p:cNvSpPr>
            <a:spLocks noChangeArrowheads="1"/>
          </p:cNvSpPr>
          <p:nvPr/>
        </p:nvSpPr>
        <p:spPr bwMode="auto">
          <a:xfrm>
            <a:off x="624419" y="1643399"/>
            <a:ext cx="10631917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/>
            <a:r>
              <a:rPr lang="it-IT" altLang="it-IT" dirty="0" smtClean="0"/>
              <a:t>OBIETTIVO DI SVILUPPO </a:t>
            </a:r>
          </a:p>
          <a:p>
            <a:pPr algn="just"/>
            <a:endParaRPr lang="it-IT" altLang="it-IT" dirty="0"/>
          </a:p>
          <a:p>
            <a:pPr algn="just"/>
            <a:r>
              <a:rPr lang="it-IT" altLang="it-IT" b="1" dirty="0" smtClean="0">
                <a:solidFill>
                  <a:srgbClr val="CC0000"/>
                </a:solidFill>
              </a:rPr>
              <a:t>Una conoscenza condivisa tra </a:t>
            </a:r>
            <a:r>
              <a:rPr lang="it-IT" altLang="it-IT" b="1" dirty="0" smtClean="0">
                <a:solidFill>
                  <a:srgbClr val="C00000"/>
                </a:solidFill>
              </a:rPr>
              <a:t>gli </a:t>
            </a:r>
            <a:r>
              <a:rPr lang="it-IT" altLang="it-IT" b="1" dirty="0">
                <a:solidFill>
                  <a:srgbClr val="C00000"/>
                </a:solidFill>
              </a:rPr>
              <a:t>amministratori e i </a:t>
            </a:r>
            <a:r>
              <a:rPr lang="it-IT" altLang="it-IT" b="1" dirty="0" smtClean="0">
                <a:solidFill>
                  <a:srgbClr val="C00000"/>
                </a:solidFill>
              </a:rPr>
              <a:t>cittadini</a:t>
            </a:r>
            <a:endParaRPr lang="it-IT" alt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24419" y="2566731"/>
            <a:ext cx="1063191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altLang="it-IT" dirty="0" smtClean="0"/>
              <a:t>COME?  </a:t>
            </a:r>
            <a:endParaRPr lang="it-IT" altLang="it-IT" dirty="0"/>
          </a:p>
          <a:p>
            <a:pPr algn="just"/>
            <a:endParaRPr lang="it-IT" altLang="it-IT" dirty="0"/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la </a:t>
            </a:r>
            <a:r>
              <a:rPr lang="it-IT" altLang="it-IT" dirty="0"/>
              <a:t>comunicazione istituzionale tramite web: dal semplice link fino al Portale</a:t>
            </a:r>
          </a:p>
          <a:p>
            <a:pPr marL="285750" indent="-285750" algn="just">
              <a:buFont typeface="Arial" charset="0"/>
              <a:buChar char="•"/>
            </a:pPr>
            <a:endParaRPr lang="it-IT" altLang="it-IT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la </a:t>
            </a:r>
            <a:r>
              <a:rPr lang="it-IT" altLang="it-IT" dirty="0"/>
              <a:t>realizzazione di eventi di presentazione alla </a:t>
            </a:r>
            <a:r>
              <a:rPr lang="it-IT" altLang="it-IT" dirty="0" smtClean="0"/>
              <a:t>stampa ed alla cittadinanza</a:t>
            </a:r>
          </a:p>
          <a:p>
            <a:pPr marL="285750" indent="-285750" algn="just">
              <a:buFont typeface="Arial" charset="0"/>
              <a:buChar char="•"/>
            </a:pPr>
            <a:endParaRPr lang="it-IT" altLang="it-IT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…….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24418" y="4613700"/>
            <a:ext cx="106319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CHI</a:t>
            </a:r>
          </a:p>
          <a:p>
            <a:endParaRPr lang="it-IT" dirty="0" smtClean="0"/>
          </a:p>
          <a:p>
            <a:r>
              <a:rPr lang="it-IT" dirty="0" smtClean="0"/>
              <a:t>Amministrazioni &lt;-&gt; cittadinanza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85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 txBox="1">
            <a:spLocks/>
          </p:cNvSpPr>
          <p:nvPr/>
        </p:nvSpPr>
        <p:spPr bwMode="auto">
          <a:xfrm>
            <a:off x="666597" y="1203326"/>
            <a:ext cx="10972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000" b="1" dirty="0" err="1" smtClean="0">
                <a:solidFill>
                  <a:srgbClr val="7F7F7F"/>
                </a:solidFill>
              </a:rPr>
              <a:t>UrBes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 </a:t>
            </a:r>
            <a:r>
              <a:rPr lang="en-US" altLang="it-IT" sz="2000" b="1" dirty="0">
                <a:solidFill>
                  <a:srgbClr val="7F7F7F"/>
                </a:solidFill>
              </a:rPr>
              <a:t>come </a:t>
            </a:r>
            <a:r>
              <a:rPr lang="en-US" altLang="it-IT" sz="2000" b="1" dirty="0" err="1">
                <a:solidFill>
                  <a:srgbClr val="7F7F7F"/>
                </a:solidFill>
              </a:rPr>
              <a:t>strumento</a:t>
            </a:r>
            <a:r>
              <a:rPr lang="en-US" altLang="it-IT" sz="2000" b="1" dirty="0">
                <a:solidFill>
                  <a:srgbClr val="7F7F7F"/>
                </a:solidFill>
              </a:rPr>
              <a:t> per le </a:t>
            </a:r>
            <a:r>
              <a:rPr lang="en-US" altLang="it-IT" sz="2000" b="1" dirty="0" err="1">
                <a:solidFill>
                  <a:srgbClr val="7F7F7F"/>
                </a:solidFill>
              </a:rPr>
              <a:t>politiche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urbane e </a:t>
            </a:r>
            <a:r>
              <a:rPr lang="en-US" altLang="it-IT" sz="2000" b="1" dirty="0">
                <a:solidFill>
                  <a:srgbClr val="7F7F7F"/>
                </a:solidFill>
              </a:rPr>
              <a:t>la </a:t>
            </a:r>
            <a:r>
              <a:rPr lang="en-US" altLang="it-IT" sz="2000" b="1" dirty="0" err="1">
                <a:solidFill>
                  <a:srgbClr val="7F7F7F"/>
                </a:solidFill>
              </a:rPr>
              <a:t>partecipazione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err="1">
                <a:solidFill>
                  <a:srgbClr val="7F7F7F"/>
                </a:solidFill>
              </a:rPr>
              <a:t>dei</a:t>
            </a:r>
            <a:r>
              <a:rPr lang="en-US" altLang="it-IT" sz="2000" b="1" dirty="0">
                <a:solidFill>
                  <a:srgbClr val="7F7F7F"/>
                </a:solidFill>
              </a:rPr>
              <a:t> </a:t>
            </a:r>
            <a:r>
              <a:rPr lang="en-US" altLang="it-IT" sz="2000" b="1" dirty="0" err="1" smtClean="0">
                <a:solidFill>
                  <a:srgbClr val="7F7F7F"/>
                </a:solidFill>
              </a:rPr>
              <a:t>cittadini</a:t>
            </a:r>
            <a:r>
              <a:rPr lang="en-US" altLang="it-IT" sz="2000" b="1" dirty="0" smtClean="0">
                <a:solidFill>
                  <a:srgbClr val="7F7F7F"/>
                </a:solidFill>
              </a:rPr>
              <a:t>? - 3</a:t>
            </a:r>
            <a:endParaRPr lang="en-US" altLang="it-IT" sz="2000" b="1" dirty="0">
              <a:solidFill>
                <a:srgbClr val="7F7F7F"/>
              </a:solidFill>
            </a:endParaRPr>
          </a:p>
        </p:txBody>
      </p:sp>
      <p:sp>
        <p:nvSpPr>
          <p:cNvPr id="32774" name="Rettangolo 2"/>
          <p:cNvSpPr>
            <a:spLocks noChangeArrowheads="1"/>
          </p:cNvSpPr>
          <p:nvPr/>
        </p:nvSpPr>
        <p:spPr bwMode="auto">
          <a:xfrm>
            <a:off x="637699" y="1572141"/>
            <a:ext cx="11166520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/>
            <a:r>
              <a:rPr lang="it-IT" altLang="it-IT" dirty="0" smtClean="0"/>
              <a:t>OBIETTIVO DI SVILUPPO  </a:t>
            </a:r>
          </a:p>
          <a:p>
            <a:pPr algn="just"/>
            <a:endParaRPr lang="it-IT" altLang="it-IT" dirty="0"/>
          </a:p>
          <a:p>
            <a:pPr algn="just">
              <a:defRPr/>
            </a:pPr>
            <a:r>
              <a:rPr lang="it-IT" b="1" dirty="0">
                <a:solidFill>
                  <a:srgbClr val="C00000"/>
                </a:solidFill>
                <a:ea typeface="MS PGothic" pitchFamily="34" charset="-128"/>
              </a:rPr>
              <a:t>Una bussola per le politiche? </a:t>
            </a:r>
            <a:r>
              <a:rPr lang="it-IT" dirty="0">
                <a:ea typeface="MS PGothic" pitchFamily="34" charset="-128"/>
              </a:rPr>
              <a:t>Il nesso tra le policy e gli obiettivi di benessere equo e sostenibile è significativo, ma va affrontato con le dovute cautele: </a:t>
            </a: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it-IT" altLang="it-IT" dirty="0">
                <a:ea typeface="MS PGothic" pitchFamily="34" charset="-128"/>
              </a:rPr>
              <a:t>Lo stato e l’andamento del benessere di una collettività in un territorio dipendono da un’ampia varietà di </a:t>
            </a:r>
            <a:r>
              <a:rPr lang="it-IT" altLang="it-IT" dirty="0" smtClean="0">
                <a:ea typeface="MS PGothic" pitchFamily="34" charset="-128"/>
              </a:rPr>
              <a:t>fattori</a:t>
            </a:r>
            <a:endParaRPr lang="it-IT" altLang="it-IT" dirty="0">
              <a:ea typeface="MS PGothic" pitchFamily="34" charset="-128"/>
            </a:endParaRP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it-IT" altLang="it-IT" dirty="0">
                <a:ea typeface="MS PGothic" pitchFamily="34" charset="-128"/>
              </a:rPr>
              <a:t>Le connessioni dirette e indirette tra politiche dell’ente locale e domini e indicatori del benessere urbano sono estremamente eterogenee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41883" y="3880465"/>
            <a:ext cx="1115545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altLang="it-IT" dirty="0" smtClean="0"/>
              <a:t>COME?</a:t>
            </a:r>
          </a:p>
          <a:p>
            <a:pPr algn="just"/>
            <a:r>
              <a:rPr lang="it-IT" altLang="it-IT" dirty="0" smtClean="0"/>
              <a:t>Integrazione </a:t>
            </a:r>
            <a:r>
              <a:rPr lang="it-IT" altLang="it-IT" dirty="0"/>
              <a:t>delle misure del </a:t>
            </a:r>
            <a:r>
              <a:rPr lang="it-IT" altLang="it-IT" dirty="0" err="1" smtClean="0"/>
              <a:t>Bes</a:t>
            </a:r>
            <a:r>
              <a:rPr lang="it-IT" altLang="it-IT" dirty="0" smtClean="0"/>
              <a:t>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Nel processo di programmazione?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Nei documenti di programmazione (DUP)?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Nei documenti di rendicontazione (bilanci di mandato o metà mandato)?</a:t>
            </a:r>
            <a:endParaRPr lang="it-IT" alt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56383" y="5357795"/>
            <a:ext cx="1114096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CHI?</a:t>
            </a:r>
          </a:p>
          <a:p>
            <a:endParaRPr lang="it-IT" dirty="0" smtClean="0"/>
          </a:p>
          <a:p>
            <a:r>
              <a:rPr lang="it-IT" dirty="0" smtClean="0"/>
              <a:t>Amministrazioni locali: Uffici di statistica, Direzioni generali ecc..</a:t>
            </a:r>
            <a:endParaRPr lang="it-IT" dirty="0"/>
          </a:p>
        </p:txBody>
      </p:sp>
      <p:sp>
        <p:nvSpPr>
          <p:cNvPr id="4" name="Freccia a destra 3">
            <a:hlinkClick r:id="rId3" action="ppaction://hlinksldjump"/>
          </p:cNvPr>
          <p:cNvSpPr/>
          <p:nvPr/>
        </p:nvSpPr>
        <p:spPr>
          <a:xfrm>
            <a:off x="4567512" y="3614198"/>
            <a:ext cx="645904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46" y="4879835"/>
            <a:ext cx="78104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sellaDiTesto 4"/>
          <p:cNvSpPr txBox="1">
            <a:spLocks noChangeArrowheads="1"/>
          </p:cNvSpPr>
          <p:nvPr/>
        </p:nvSpPr>
        <p:spPr bwMode="auto">
          <a:xfrm>
            <a:off x="910169" y="2035178"/>
            <a:ext cx="101917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8" name="CasellaDiTesto 2"/>
          <p:cNvSpPr txBox="1">
            <a:spLocks noChangeArrowheads="1"/>
          </p:cNvSpPr>
          <p:nvPr/>
        </p:nvSpPr>
        <p:spPr bwMode="auto">
          <a:xfrm>
            <a:off x="723904" y="1111251"/>
            <a:ext cx="1092623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altLang="it-IT" sz="2300" b="1" dirty="0">
                <a:solidFill>
                  <a:srgbClr val="7F7F7F"/>
                </a:solidFill>
                <a:ea typeface="MS PGothic" pitchFamily="34" charset="-128"/>
              </a:rPr>
              <a:t>Quali impatti delle politiche dell’ente locale sullo </a:t>
            </a:r>
            <a:r>
              <a:rPr lang="it-IT" altLang="it-IT" sz="2300" b="1" dirty="0" smtClean="0">
                <a:solidFill>
                  <a:srgbClr val="7F7F7F"/>
                </a:solidFill>
                <a:ea typeface="MS PGothic" pitchFamily="34" charset="-128"/>
              </a:rPr>
              <a:t>stato e </a:t>
            </a:r>
            <a:r>
              <a:rPr lang="it-IT" altLang="it-IT" sz="2300" b="1" dirty="0">
                <a:solidFill>
                  <a:srgbClr val="7F7F7F"/>
                </a:solidFill>
                <a:ea typeface="MS PGothic" pitchFamily="34" charset="-128"/>
              </a:rPr>
              <a:t>l’andamento del benessere  della collettività? 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541868" y="1510784"/>
            <a:ext cx="10837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endParaRPr lang="it-IT" altLang="it-IT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723904" y="2011364"/>
            <a:ext cx="10926233" cy="64611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 i="1" dirty="0"/>
              <a:t>Lo stato e l’andamento del benessere di una collettività in un territorio dipendono da un’ampia varietà di fattori</a:t>
            </a:r>
          </a:p>
        </p:txBody>
      </p:sp>
      <p:sp>
        <p:nvSpPr>
          <p:cNvPr id="37895" name="CasellaDiTesto 9"/>
          <p:cNvSpPr txBox="1">
            <a:spLocks noChangeArrowheads="1"/>
          </p:cNvSpPr>
          <p:nvPr/>
        </p:nvSpPr>
        <p:spPr bwMode="auto">
          <a:xfrm>
            <a:off x="243419" y="2859882"/>
            <a:ext cx="5852583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it-IT" altLang="it-IT" dirty="0"/>
              <a:t>Le politiche e il quadro normativo a livello</a:t>
            </a:r>
          </a:p>
          <a:p>
            <a:pPr>
              <a:buFont typeface="Wingdings" pitchFamily="2" charset="2"/>
              <a:buChar char="Ø"/>
            </a:pPr>
            <a:r>
              <a:rPr lang="it-IT" altLang="it-IT" dirty="0"/>
              <a:t>comunitario</a:t>
            </a:r>
          </a:p>
          <a:p>
            <a:pPr>
              <a:buFont typeface="Wingdings" pitchFamily="2" charset="2"/>
              <a:buChar char="Ø"/>
            </a:pPr>
            <a:r>
              <a:rPr lang="it-IT" altLang="it-IT" dirty="0"/>
              <a:t>nazionale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dirty="0"/>
              <a:t>regionale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dirty="0">
                <a:solidFill>
                  <a:srgbClr val="CC0000"/>
                </a:solidFill>
              </a:rPr>
              <a:t>locale</a:t>
            </a:r>
          </a:p>
          <a:p>
            <a:pPr>
              <a:buFont typeface="Courier New" pitchFamily="49" charset="0"/>
              <a:buChar char="o"/>
            </a:pPr>
            <a:endParaRPr lang="it-IT" altLang="it-IT" dirty="0"/>
          </a:p>
          <a:p>
            <a:r>
              <a:rPr lang="it-IT" altLang="it-IT" dirty="0"/>
              <a:t>La congiuntura economica e la competitività del sistema produttivo</a:t>
            </a:r>
          </a:p>
          <a:p>
            <a:endParaRPr lang="it-IT" altLang="it-IT" dirty="0"/>
          </a:p>
          <a:p>
            <a:r>
              <a:rPr lang="it-IT" altLang="it-IT" dirty="0"/>
              <a:t>I fattori e gli eventi ambientali</a:t>
            </a:r>
          </a:p>
          <a:p>
            <a:endParaRPr lang="it-IT" altLang="it-IT" dirty="0"/>
          </a:p>
          <a:p>
            <a:r>
              <a:rPr lang="it-IT" altLang="it-IT" dirty="0"/>
              <a:t>Le condizioni, i comportamenti e le scelte delle persone</a:t>
            </a:r>
          </a:p>
          <a:p>
            <a:r>
              <a:rPr lang="it-IT" altLang="it-IT" dirty="0"/>
              <a:t>……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42084"/>
              </p:ext>
            </p:extLst>
          </p:nvPr>
        </p:nvGraphicFramePr>
        <p:xfrm>
          <a:off x="7399866" y="2700336"/>
          <a:ext cx="4792134" cy="4157664"/>
        </p:xfrm>
        <a:graphic>
          <a:graphicData uri="http://schemas.openxmlformats.org/drawingml/2006/table">
            <a:tbl>
              <a:tblPr/>
              <a:tblGrid>
                <a:gridCol w="783035"/>
                <a:gridCol w="783035"/>
                <a:gridCol w="783035"/>
                <a:gridCol w="878877"/>
                <a:gridCol w="783035"/>
                <a:gridCol w="781117"/>
              </a:tblGrid>
              <a:tr h="46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SALUTE</a:t>
                      </a:r>
                      <a:endParaRPr lang="it-IT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ISTRUZIONE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LAVORO E CONCILIAZIONE TEMPI DI VITA</a:t>
                      </a:r>
                      <a:endParaRPr lang="it-IT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BENESSERE ECONOMICO</a:t>
                      </a:r>
                      <a:endParaRPr lang="it-IT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RELAZIONI SOCIALI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POLITICA E ISTITUZIONI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5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Partecipazione scuola infanzia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Partecipazione elettorale per genere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Persone con almeno il diploma superiore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Rappresentanza femminile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340">
                <a:tc>
                  <a:txBody>
                    <a:bodyPr/>
                    <a:lstStyle/>
                    <a:p>
                      <a:pPr indent="1022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Speranza di vita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Persone  con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titolo universitario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Reddito disponibile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Donne negli organi decisionali comunali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3317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infantile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Uscita precoce dalla istruzione e formazione.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Occupazione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DISTRIBUZIONE DEI REDDITI IRPEF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Volontari nelle UL non profit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it-IT" sz="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rappresentanza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3317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Mortalità per incidenti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Giovani che non lavorano e non studiano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Mancata partecipazione al lavoro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Qualit</a:t>
                      </a:r>
                      <a:r>
                        <a:rPr lang="it-IT" sz="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abitazione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Istituzioni non profit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it-IT" sz="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media organi decisionali comunali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1866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Mortalità per tumore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Competenza alfabetica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Infortuni mortali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Individui in famiglie senza occupati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Cooperative sociali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95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RENDICONTAZIONE SOCIALE  DELLE IST. PUBBLICHE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13317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Mortalità per malattie croniche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Competenze numerica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Occupazione delle donne con e senza figli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SOFFERENZE BANCARIE DELLE FAMIGLIE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LAVORATORI RETRIBUITI COOP. SOCIALI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Lunghezza procedimenti civili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4577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Omicidi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Biblioteche pubbliche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DISPERSIONE ACQUA POTABILE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Brevetti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Servizi infanzia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355527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Furti in abitazione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Musei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Qualit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aria urbana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Specializzazione produttiva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SCUOLE CON PERCORSI ACCESSIBILI (BARRIERE ARCH.)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213317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Borseggi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UTENTI BIBLIOTECHE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 urbano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Disponibilità di connessione Internet a banda larga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Rifuti in discarica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142211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Rapine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VISITATORI MUSEI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Aree naturali protette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Raccolta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differenz. rifiuti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15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 storico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ORTI URBANI 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 mobilit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Tessuto urbano storico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TELERISCALDAMENTO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Trasporto pubblico locale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14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it-IT" sz="4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NQUINAMENTO ACUSTICO 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PISTE CICLABILI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15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AUTOVETTURE CON STANDARD &lt;EURO-4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AREE PEDONALI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15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600">
                        <a:latin typeface="Calibri"/>
                        <a:ea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INFOMOBILIT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D8C"/>
                    </a:solidFill>
                  </a:tcPr>
                </a:tc>
              </a:tr>
              <a:tr h="158442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INCIDENTALITA’ STRADALE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D8C"/>
                    </a:solidFill>
                  </a:tcPr>
                </a:tc>
              </a:tr>
              <a:tr h="158442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PEDONI VITTIME DI INCIDENTI (N)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D8C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SICUREZZA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BENESSERE SOGGETTIVO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PAESAGGIO E PATRIMONIO CULTURALE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AMBIENTE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RICERCA E INNOVAZIONE</a:t>
                      </a:r>
                      <a:endParaRPr lang="it-IT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QUALITA</a:t>
                      </a:r>
                      <a:r>
                        <a:rPr lang="it-IT" sz="5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it-IT" sz="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DEI SERVIZI</a:t>
                      </a:r>
                      <a:endParaRPr lang="it-IT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7" marR="30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2" name="Freccia a destra 11">
            <a:hlinkClick r:id="rId3" action="ppaction://hlinksldjump"/>
          </p:cNvPr>
          <p:cNvSpPr/>
          <p:nvPr/>
        </p:nvSpPr>
        <p:spPr>
          <a:xfrm>
            <a:off x="6096001" y="4418409"/>
            <a:ext cx="1303867" cy="5762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1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0113" y="1038225"/>
            <a:ext cx="11282289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l"/>
            <a:r>
              <a:rPr lang="it-IT" altLang="ja-JP" sz="2400" dirty="0" smtClean="0">
                <a:solidFill>
                  <a:srgbClr val="7F7F7F"/>
                </a:solidFill>
              </a:rPr>
              <a:t>L’informazione statistica nel Documento Unico di Programmazione degli enti locali</a:t>
            </a:r>
            <a:endParaRPr lang="it-IT" altLang="it-IT" sz="2400" dirty="0" smtClean="0">
              <a:solidFill>
                <a:srgbClr val="7F7F7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711" y="1821528"/>
            <a:ext cx="11615664" cy="5036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it-IT" sz="1800" dirty="0" smtClean="0">
                <a:solidFill>
                  <a:schemeClr val="tx1"/>
                </a:solidFill>
              </a:rPr>
              <a:t>Il </a:t>
            </a:r>
            <a:r>
              <a:rPr lang="it-IT" sz="1800" dirty="0">
                <a:solidFill>
                  <a:schemeClr val="tx1"/>
                </a:solidFill>
              </a:rPr>
              <a:t>DUP  –  Documento  unico  di  programmazione </a:t>
            </a:r>
            <a:r>
              <a:rPr lang="it-IT" sz="1800" dirty="0" smtClean="0">
                <a:solidFill>
                  <a:schemeClr val="tx1"/>
                </a:solidFill>
              </a:rPr>
              <a:t>sostituisce, quale  </a:t>
            </a:r>
            <a:r>
              <a:rPr lang="it-IT" sz="1800" dirty="0">
                <a:solidFill>
                  <a:schemeClr val="tx1"/>
                </a:solidFill>
              </a:rPr>
              <a:t>allegato  al  bilancio  di  previsione, </a:t>
            </a:r>
            <a:r>
              <a:rPr lang="it-IT" sz="1800" dirty="0" smtClean="0">
                <a:solidFill>
                  <a:schemeClr val="tx1"/>
                </a:solidFill>
              </a:rPr>
              <a:t>la </a:t>
            </a:r>
            <a:r>
              <a:rPr lang="it-IT" sz="1800" dirty="0">
                <a:solidFill>
                  <a:schemeClr val="tx1"/>
                </a:solidFill>
              </a:rPr>
              <a:t>Relazione previsionale e programmatica  prevista  dall’art. 170  del  TUEL  (Testo  unico  degli  Enti  locali)  </a:t>
            </a:r>
            <a:r>
              <a:rPr lang="it-IT" sz="1800" dirty="0" smtClean="0">
                <a:solidFill>
                  <a:schemeClr val="tx1"/>
                </a:solidFill>
              </a:rPr>
              <a:t>Il </a:t>
            </a:r>
            <a:r>
              <a:rPr lang="it-IT" sz="1800" dirty="0">
                <a:solidFill>
                  <a:schemeClr val="tx1"/>
                </a:solidFill>
              </a:rPr>
              <a:t>DUP è articolato in due sezioni: la sezione strategica (</a:t>
            </a:r>
            <a:r>
              <a:rPr lang="it-IT" sz="1800" dirty="0" err="1">
                <a:solidFill>
                  <a:schemeClr val="tx1"/>
                </a:solidFill>
              </a:rPr>
              <a:t>SeS</a:t>
            </a:r>
            <a:r>
              <a:rPr lang="it-IT" sz="1800" dirty="0">
                <a:solidFill>
                  <a:schemeClr val="tx1"/>
                </a:solidFill>
              </a:rPr>
              <a:t>) e la sezione operativa (</a:t>
            </a:r>
            <a:r>
              <a:rPr lang="it-IT" sz="1800" dirty="0" err="1">
                <a:solidFill>
                  <a:schemeClr val="tx1"/>
                </a:solidFill>
              </a:rPr>
              <a:t>SeO</a:t>
            </a:r>
            <a:r>
              <a:rPr lang="it-IT" sz="18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sezione strategica (</a:t>
            </a:r>
            <a:r>
              <a:rPr lang="it-IT" sz="1800" dirty="0" err="1" smtClean="0">
                <a:solidFill>
                  <a:schemeClr val="tx1"/>
                </a:solidFill>
              </a:rPr>
              <a:t>SeS</a:t>
            </a:r>
            <a:r>
              <a:rPr lang="it-IT" sz="1800" dirty="0" smtClean="0">
                <a:solidFill>
                  <a:schemeClr val="tx1"/>
                </a:solidFill>
              </a:rPr>
              <a:t>) </a:t>
            </a:r>
            <a:r>
              <a:rPr lang="it-IT" sz="1800" dirty="0">
                <a:solidFill>
                  <a:schemeClr val="tx1"/>
                </a:solidFill>
              </a:rPr>
              <a:t>sviluppa e concretizza le linee programmatiche di mandato approvate con deliberazione del Consiglio  </a:t>
            </a:r>
            <a:r>
              <a:rPr lang="it-IT" sz="1800" dirty="0" smtClean="0">
                <a:solidFill>
                  <a:schemeClr val="tx1"/>
                </a:solidFill>
              </a:rPr>
              <a:t>comunale, con  </a:t>
            </a:r>
            <a:r>
              <a:rPr lang="it-IT" sz="1800" dirty="0">
                <a:solidFill>
                  <a:schemeClr val="tx1"/>
                </a:solidFill>
              </a:rPr>
              <a:t>un  orizzonte  temporale  pari  al  mandato  </a:t>
            </a:r>
            <a:r>
              <a:rPr lang="it-IT" sz="1800" dirty="0" smtClean="0">
                <a:solidFill>
                  <a:schemeClr val="tx1"/>
                </a:solidFill>
              </a:rPr>
              <a:t>amministrativo.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</a:t>
            </a:r>
            <a:r>
              <a:rPr lang="it-IT" sz="1800" dirty="0" err="1">
                <a:solidFill>
                  <a:schemeClr val="tx1"/>
                </a:solidFill>
              </a:rPr>
              <a:t>SeO</a:t>
            </a:r>
            <a:r>
              <a:rPr lang="it-IT" sz="1800" dirty="0">
                <a:solidFill>
                  <a:schemeClr val="tx1"/>
                </a:solidFill>
              </a:rPr>
              <a:t> contiene la programmazione operativa dell’ente con un orizzonte temporale </a:t>
            </a:r>
            <a:r>
              <a:rPr lang="it-IT" sz="1800" dirty="0" smtClean="0">
                <a:solidFill>
                  <a:schemeClr val="tx1"/>
                </a:solidFill>
              </a:rPr>
              <a:t>corrispondente al </a:t>
            </a:r>
            <a:r>
              <a:rPr lang="it-IT" sz="1800" dirty="0">
                <a:solidFill>
                  <a:schemeClr val="tx1"/>
                </a:solidFill>
              </a:rPr>
              <a:t>bilancio </a:t>
            </a:r>
            <a:r>
              <a:rPr lang="it-IT" sz="1800" dirty="0" smtClean="0">
                <a:solidFill>
                  <a:schemeClr val="tx1"/>
                </a:solidFill>
              </a:rPr>
              <a:t>triennale di previsione, per  </a:t>
            </a:r>
            <a:r>
              <a:rPr lang="it-IT" sz="1800" dirty="0">
                <a:solidFill>
                  <a:schemeClr val="tx1"/>
                </a:solidFill>
              </a:rPr>
              <a:t>ogni  singola  missione </a:t>
            </a:r>
            <a:r>
              <a:rPr lang="it-IT" sz="1800" dirty="0" smtClean="0">
                <a:solidFill>
                  <a:schemeClr val="tx1"/>
                </a:solidFill>
              </a:rPr>
              <a:t>di bilancio </a:t>
            </a:r>
            <a:r>
              <a:rPr lang="it-IT" sz="1800" dirty="0">
                <a:solidFill>
                  <a:schemeClr val="tx1"/>
                </a:solidFill>
              </a:rPr>
              <a:t>e  coerentemente  agli  indirizzi  strategici  </a:t>
            </a:r>
            <a:r>
              <a:rPr lang="it-IT" sz="1800" dirty="0" smtClean="0">
                <a:solidFill>
                  <a:schemeClr val="tx1"/>
                </a:solidFill>
              </a:rPr>
              <a:t>contenuti </a:t>
            </a:r>
            <a:r>
              <a:rPr lang="it-IT" sz="1800" dirty="0">
                <a:solidFill>
                  <a:schemeClr val="tx1"/>
                </a:solidFill>
              </a:rPr>
              <a:t>nella </a:t>
            </a:r>
            <a:r>
              <a:rPr lang="it-IT" sz="1800" dirty="0" err="1">
                <a:solidFill>
                  <a:schemeClr val="tx1"/>
                </a:solidFill>
              </a:rPr>
              <a:t>SeS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 smtClean="0">
                <a:solidFill>
                  <a:schemeClr val="tx1"/>
                </a:solidFill>
              </a:rPr>
              <a:t>e contiene </a:t>
            </a:r>
            <a:r>
              <a:rPr lang="it-IT" sz="1800" dirty="0">
                <a:solidFill>
                  <a:schemeClr val="tx1"/>
                </a:solidFill>
              </a:rPr>
              <a:t>la programmazione in materia di personale, lavori pubblici e patrimonio. </a:t>
            </a:r>
          </a:p>
          <a:p>
            <a:pPr algn="just"/>
            <a:r>
              <a:rPr lang="it-IT" sz="1800" dirty="0" smtClean="0">
                <a:solidFill>
                  <a:schemeClr val="tx1"/>
                </a:solidFill>
              </a:rPr>
              <a:t>Tra </a:t>
            </a:r>
            <a:r>
              <a:rPr lang="it-IT" sz="1800" dirty="0">
                <a:solidFill>
                  <a:schemeClr val="tx1"/>
                </a:solidFill>
              </a:rPr>
              <a:t>i contenuti della </a:t>
            </a:r>
            <a:r>
              <a:rPr lang="it-IT" sz="1800" dirty="0" smtClean="0">
                <a:solidFill>
                  <a:schemeClr val="tx1"/>
                </a:solidFill>
              </a:rPr>
              <a:t>sezione strategica, </a:t>
            </a:r>
            <a:r>
              <a:rPr lang="it-IT" sz="1800" dirty="0">
                <a:solidFill>
                  <a:schemeClr val="tx1"/>
                </a:solidFill>
              </a:rPr>
              <a:t>si sottolineano in particolare i seguenti ambiti: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t-IT" sz="1800" dirty="0">
                <a:solidFill>
                  <a:srgbClr val="FF0000"/>
                </a:solidFill>
              </a:rPr>
              <a:t>analisi delle condizioni esterne: considera il contesto economico internazionale e nazionale, gli indirizzi contenuti nei documenti di programmazione comunitari, nazionali e regionali, nonché le condizioni e prospettive socio-economiche del territorio dell’Ente;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t-IT" sz="1800" dirty="0">
                <a:solidFill>
                  <a:schemeClr val="tx1"/>
                </a:solidFill>
              </a:rPr>
              <a:t>analisi   delle   condizioni   interne:   evoluzione   della   situazione   finanziaria   ed   economico-patrimoniale dell’ente, analisi degli impegni già assunti e investimenti in corso di realizzazione, quadro  delle  risorse  umane  disponibili,  organizzazione  e  modalità  di  gestione  dei  servizi,  situazione economica e finanziaria degli organismi partecipati</a:t>
            </a:r>
            <a:r>
              <a:rPr lang="it-IT" sz="1800" dirty="0" smtClean="0"/>
              <a:t>.</a:t>
            </a:r>
            <a:endParaRPr lang="it-IT" altLang="it-IT" sz="1800" dirty="0" smtClean="0">
              <a:solidFill>
                <a:srgbClr val="505150"/>
              </a:solidFill>
              <a:ea typeface="MS PGothic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800" dirty="0" smtClean="0">
              <a:solidFill>
                <a:srgbClr val="50515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0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0113" y="1211949"/>
            <a:ext cx="11282289" cy="6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l"/>
            <a:r>
              <a:rPr lang="it-IT" altLang="ja-JP" sz="2800" dirty="0" smtClean="0">
                <a:solidFill>
                  <a:srgbClr val="7F7F7F"/>
                </a:solidFill>
              </a:rPr>
              <a:t>Esempi di informazione </a:t>
            </a:r>
            <a:r>
              <a:rPr lang="it-IT" altLang="ja-JP" sz="2800" dirty="0">
                <a:solidFill>
                  <a:srgbClr val="7F7F7F"/>
                </a:solidFill>
              </a:rPr>
              <a:t>statistica nel </a:t>
            </a:r>
            <a:r>
              <a:rPr lang="it-IT" altLang="ja-JP" sz="2800" dirty="0" smtClean="0">
                <a:solidFill>
                  <a:srgbClr val="7F7F7F"/>
                </a:solidFill>
              </a:rPr>
              <a:t>DUP – 1 </a:t>
            </a:r>
            <a:r>
              <a:rPr lang="it-IT" altLang="ja-JP" sz="2800" dirty="0">
                <a:solidFill>
                  <a:srgbClr val="7F7F7F"/>
                </a:solidFill>
              </a:rPr>
              <a:t/>
            </a:r>
            <a:br>
              <a:rPr lang="it-IT" altLang="ja-JP" sz="2800" dirty="0">
                <a:solidFill>
                  <a:srgbClr val="7F7F7F"/>
                </a:solidFill>
              </a:rPr>
            </a:br>
            <a:endParaRPr lang="it-IT" altLang="it-IT" sz="2800" dirty="0" smtClean="0">
              <a:solidFill>
                <a:srgbClr val="7F7F7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113" y="1904691"/>
            <a:ext cx="11396588" cy="38526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COMUNE DI BRESCIA - DOCUMENTO </a:t>
            </a:r>
            <a:r>
              <a:rPr lang="it-IT" sz="1800" dirty="0">
                <a:solidFill>
                  <a:srgbClr val="FF0000"/>
                </a:solidFill>
              </a:rPr>
              <a:t>UNICO DI PROGRAMMAZIONE 2014/2018 </a:t>
            </a:r>
          </a:p>
          <a:p>
            <a:pPr marL="0" indent="0" algn="just">
              <a:buNone/>
            </a:pPr>
            <a:r>
              <a:rPr lang="it-IT" sz="1800" dirty="0">
                <a:solidFill>
                  <a:srgbClr val="FF0000"/>
                </a:solidFill>
              </a:rPr>
              <a:t>allegato al bilancio sperimentale di previsione </a:t>
            </a:r>
            <a:r>
              <a:rPr lang="it-IT" sz="1800" dirty="0" smtClean="0">
                <a:solidFill>
                  <a:srgbClr val="FF0000"/>
                </a:solidFill>
              </a:rPr>
              <a:t>2014/2016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Sezione strategica - analisi </a:t>
            </a:r>
            <a:r>
              <a:rPr lang="it-IT" sz="1800" dirty="0">
                <a:solidFill>
                  <a:srgbClr val="FF0000"/>
                </a:solidFill>
              </a:rPr>
              <a:t>delle condizioni </a:t>
            </a:r>
            <a:r>
              <a:rPr lang="it-IT" sz="1800" dirty="0" smtClean="0">
                <a:solidFill>
                  <a:srgbClr val="FF0000"/>
                </a:solidFill>
              </a:rPr>
              <a:t>esterne</a:t>
            </a: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505150"/>
                </a:solidFill>
              </a:rPr>
              <a:t>•</a:t>
            </a:r>
            <a:r>
              <a:rPr lang="it-IT" sz="1800" dirty="0">
                <a:solidFill>
                  <a:srgbClr val="505150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</a:rPr>
              <a:t>Lo scenario economico internazionale e italiano </a:t>
            </a:r>
            <a:r>
              <a:rPr lang="it-IT" sz="1800" dirty="0" smtClean="0">
                <a:solidFill>
                  <a:schemeClr val="tx1"/>
                </a:solidFill>
              </a:rPr>
              <a:t>-&gt; Bollettino </a:t>
            </a:r>
            <a:r>
              <a:rPr lang="it-IT" sz="1800" dirty="0">
                <a:solidFill>
                  <a:schemeClr val="tx1"/>
                </a:solidFill>
              </a:rPr>
              <a:t>Banca d’Italia</a:t>
            </a:r>
            <a:r>
              <a:rPr lang="it-IT" sz="1800" dirty="0" smtClean="0">
                <a:solidFill>
                  <a:schemeClr val="tx1"/>
                </a:solidFill>
              </a:rPr>
              <a:t>, Nota di aggiornamento del DEF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 smtClean="0">
                <a:solidFill>
                  <a:schemeClr val="tx1"/>
                </a:solidFill>
              </a:rPr>
              <a:t>	la 	manovra regionale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solidFill>
                  <a:schemeClr val="tx1"/>
                </a:solidFill>
              </a:rPr>
              <a:t>•	Popolazione, indicatori demografici, </a:t>
            </a:r>
            <a:r>
              <a:rPr lang="it-IT" sz="1800" dirty="0" smtClean="0">
                <a:solidFill>
                  <a:schemeClr val="tx1"/>
                </a:solidFill>
              </a:rPr>
              <a:t>famiglie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solidFill>
                  <a:schemeClr val="tx1"/>
                </a:solidFill>
              </a:rPr>
              <a:t>•	</a:t>
            </a:r>
            <a:r>
              <a:rPr lang="it-IT" sz="1800" dirty="0" smtClean="0">
                <a:solidFill>
                  <a:schemeClr val="tx1"/>
                </a:solidFill>
              </a:rPr>
              <a:t>Condizioni e prospettive socio-economiche del territorio dell’Ente -&gt; 	estratti </a:t>
            </a:r>
            <a:r>
              <a:rPr lang="it-IT" sz="1800" dirty="0">
                <a:solidFill>
                  <a:schemeClr val="tx1"/>
                </a:solidFill>
              </a:rPr>
              <a:t>dal </a:t>
            </a:r>
            <a:r>
              <a:rPr lang="it-IT" sz="1800" dirty="0" smtClean="0">
                <a:solidFill>
                  <a:schemeClr val="tx1"/>
                </a:solidFill>
              </a:rPr>
              <a:t>Rapporto </a:t>
            </a:r>
            <a:r>
              <a:rPr lang="it-IT" sz="1800" dirty="0" err="1">
                <a:solidFill>
                  <a:schemeClr val="tx1"/>
                </a:solidFill>
              </a:rPr>
              <a:t>Urbes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smtClean="0">
                <a:solidFill>
                  <a:schemeClr val="tx1"/>
                </a:solidFill>
              </a:rPr>
              <a:t>2013 su: 	Istruzione </a:t>
            </a:r>
            <a:r>
              <a:rPr lang="it-IT" sz="1800" dirty="0">
                <a:solidFill>
                  <a:schemeClr val="tx1"/>
                </a:solidFill>
              </a:rPr>
              <a:t>e </a:t>
            </a:r>
            <a:r>
              <a:rPr lang="it-IT" sz="1800" dirty="0" smtClean="0">
                <a:solidFill>
                  <a:schemeClr val="tx1"/>
                </a:solidFill>
              </a:rPr>
              <a:t>formazione, Politica e istituzioni</a:t>
            </a:r>
            <a:r>
              <a:rPr lang="it-IT" sz="1800" dirty="0">
                <a:solidFill>
                  <a:schemeClr val="tx1"/>
                </a:solidFill>
              </a:rPr>
              <a:t>, Paesaggio e </a:t>
            </a:r>
            <a:r>
              <a:rPr lang="it-IT" sz="1800" dirty="0" smtClean="0">
                <a:solidFill>
                  <a:schemeClr val="tx1"/>
                </a:solidFill>
              </a:rPr>
              <a:t>patrimonio </a:t>
            </a:r>
            <a:r>
              <a:rPr lang="it-IT" sz="1800" dirty="0">
                <a:solidFill>
                  <a:schemeClr val="tx1"/>
                </a:solidFill>
              </a:rPr>
              <a:t>culturale, </a:t>
            </a:r>
            <a:r>
              <a:rPr lang="it-IT" sz="1800" dirty="0" smtClean="0">
                <a:solidFill>
                  <a:schemeClr val="tx1"/>
                </a:solidFill>
              </a:rPr>
              <a:t> Ambiente</a:t>
            </a:r>
            <a:r>
              <a:rPr lang="it-IT" sz="1800" dirty="0">
                <a:solidFill>
                  <a:schemeClr val="tx1"/>
                </a:solidFill>
              </a:rPr>
              <a:t>, Qualità dei </a:t>
            </a:r>
            <a:r>
              <a:rPr lang="it-IT" sz="1800" dirty="0" smtClean="0">
                <a:solidFill>
                  <a:schemeClr val="tx1"/>
                </a:solidFill>
              </a:rPr>
              <a:t>servizi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0113" y="1043396"/>
            <a:ext cx="11282289" cy="6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/>
            <a:r>
              <a:rPr lang="it-IT" altLang="ja-JP" sz="2800" dirty="0" smtClean="0">
                <a:solidFill>
                  <a:srgbClr val="7F7F7F"/>
                </a:solidFill>
              </a:rPr>
              <a:t>Esempi di informazione </a:t>
            </a:r>
            <a:r>
              <a:rPr lang="it-IT" altLang="ja-JP" sz="2800" dirty="0">
                <a:solidFill>
                  <a:srgbClr val="7F7F7F"/>
                </a:solidFill>
              </a:rPr>
              <a:t>statistica nel </a:t>
            </a:r>
            <a:r>
              <a:rPr lang="it-IT" altLang="ja-JP" sz="2800" dirty="0" smtClean="0">
                <a:solidFill>
                  <a:srgbClr val="7F7F7F"/>
                </a:solidFill>
              </a:rPr>
              <a:t>DUP – 2 </a:t>
            </a:r>
            <a:endParaRPr lang="it-IT" altLang="it-IT" sz="2800" dirty="0" smtClean="0">
              <a:solidFill>
                <a:srgbClr val="7F7F7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112" y="1575881"/>
            <a:ext cx="11150991" cy="45091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buNone/>
            </a:pPr>
            <a:r>
              <a:rPr lang="it-IT" sz="1600" dirty="0" smtClean="0">
                <a:solidFill>
                  <a:srgbClr val="FF0000"/>
                </a:solidFill>
              </a:rPr>
              <a:t>COMUNE DI BOLOGNA </a:t>
            </a:r>
            <a:r>
              <a:rPr lang="it-IT" sz="1600" dirty="0">
                <a:solidFill>
                  <a:srgbClr val="FF0000"/>
                </a:solidFill>
              </a:rPr>
              <a:t>- Documento Unico di Programmazione 2015-2017 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rgbClr val="FF0000"/>
                </a:solidFill>
              </a:rPr>
              <a:t>Sezione strategica Volume 1 </a:t>
            </a:r>
            <a:r>
              <a:rPr lang="it-IT" sz="1600" dirty="0" smtClean="0">
                <a:solidFill>
                  <a:srgbClr val="FF0000"/>
                </a:solidFill>
              </a:rPr>
              <a:t>-  COME </a:t>
            </a:r>
            <a:r>
              <a:rPr lang="it-IT" sz="1600" dirty="0">
                <a:solidFill>
                  <a:srgbClr val="FF0000"/>
                </a:solidFill>
              </a:rPr>
              <a:t>CAMBIA BOLOGNA: LE TENDENZE DEMOGRAFICHE, SOCIALI ED ECONOMICHE</a:t>
            </a:r>
          </a:p>
          <a:p>
            <a:pPr marL="0" indent="0" algn="just">
              <a:buNone/>
            </a:pPr>
            <a:endParaRPr lang="it-IT" sz="16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solidFill>
                  <a:srgbClr val="505150"/>
                </a:solidFill>
              </a:rPr>
              <a:t>	</a:t>
            </a:r>
            <a:endParaRPr lang="it-IT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58588"/>
              </p:ext>
            </p:extLst>
          </p:nvPr>
        </p:nvGraphicFramePr>
        <p:xfrm>
          <a:off x="300113" y="2152651"/>
          <a:ext cx="10092911" cy="469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6099"/>
                <a:gridCol w="4756812"/>
              </a:tblGrid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Indice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 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1. LA S ITUAZIONE DEMOGRAFICA.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3. LA S ITUAZIONE ECONOMICA E AMBIENTALE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1.1 L’ANDAMENTO DEMOGRAFICO COMUNALE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3.1 LO SCENARIO ECONOMICO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1.2 L’ANDAMENTO DEMOGRAFICO PROVINCIALE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3.2 LE IMPRESE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1.3 LA POPOLAZIONE STRANIERA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3.3 IL COMMERCIO ESTERO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1.4 LE PREVISIONI DEMOGRAFICHE AL 2024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3.4</a:t>
                      </a:r>
                      <a:r>
                        <a:rPr lang="it-IT" sz="1000" baseline="0">
                          <a:effectLst/>
                        </a:rPr>
                        <a:t> IL MERCATO DEL LAVORO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2. LA SITUAZIONE SOCIALE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3.5 L'INFLAZIONE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  <a:highlight>
                            <a:srgbClr val="FFFF00"/>
                          </a:highlight>
                        </a:rPr>
                        <a:t>2.1</a:t>
                      </a:r>
                      <a:r>
                        <a:rPr lang="it-IT" sz="1000" baseline="0" dirty="0">
                          <a:effectLst/>
                        </a:rPr>
                        <a:t> II GRADO DI ISTRUZIONE DELLA POPOLAZIONE BOLOGNESE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3.6</a:t>
                      </a:r>
                      <a:r>
                        <a:rPr lang="it-IT" sz="1000" baseline="0">
                          <a:effectLst/>
                        </a:rPr>
                        <a:t> I REDDITI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  <a:highlight>
                            <a:srgbClr val="FFFF00"/>
                          </a:highlight>
                        </a:rPr>
                        <a:t>2.2</a:t>
                      </a:r>
                      <a:r>
                        <a:rPr lang="it-IT" sz="1000" baseline="0" dirty="0">
                          <a:effectLst/>
                        </a:rPr>
                        <a:t> I SERVIZI EDUCATIVI PER L'INFANZIA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3.7 IL TURISMO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2.3 L'ISTRUZIONE PRIMARIA E SECONDARIA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a) IL MOVIMENTO TURISTICO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2.4 L'UNIVERSITA'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b) STRUTTURE ALBERGHIERE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  <a:highlight>
                            <a:srgbClr val="FFFF00"/>
                          </a:highlight>
                        </a:rPr>
                        <a:t>2.5</a:t>
                      </a:r>
                      <a:r>
                        <a:rPr lang="it-IT" sz="1000" baseline="0" dirty="0">
                          <a:effectLst/>
                        </a:rPr>
                        <a:t> LA </a:t>
                      </a:r>
                      <a:r>
                        <a:rPr lang="it-IT" sz="1000" baseline="0" dirty="0" smtClean="0">
                          <a:effectLst/>
                        </a:rPr>
                        <a:t>CULTURA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3.8 L'AEROPORTO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a)</a:t>
                      </a:r>
                      <a:r>
                        <a:rPr lang="it-IT" sz="1000" baseline="0">
                          <a:effectLst/>
                        </a:rPr>
                        <a:t> I MUSEI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3.9 IL MERCATO IMMOBILIARE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b)</a:t>
                      </a:r>
                      <a:r>
                        <a:rPr lang="it-IT" sz="1000" baseline="0">
                          <a:effectLst/>
                        </a:rPr>
                        <a:t> LE BIBLIOTECHE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a) LE NUOVE COSTRUZIONI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2.6 I SERVIZI SANITARI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b) LE COMPRAVENDITE E I VALORI IMMOBILIARI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a) LE STRUTTURE OSPEDALIERE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3.10</a:t>
                      </a:r>
                      <a:r>
                        <a:rPr lang="it-IT" sz="1000" baseline="0">
                          <a:effectLst/>
                        </a:rPr>
                        <a:t> LA MOBILITÀ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99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</a:rPr>
                        <a:t>b) LE CAUSE DI RICOVERO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it-IT" sz="1000" baseline="0">
                          <a:effectLst/>
                        </a:rPr>
                        <a:t>) GLI SPOSTAMENTI QUOTIDIANI PER STUDIO E LAVORO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  <a:highlight>
                            <a:srgbClr val="FFFF00"/>
                          </a:highlight>
                        </a:rPr>
                        <a:t>2.7</a:t>
                      </a:r>
                      <a:r>
                        <a:rPr lang="it-IT" sz="1000" baseline="0" dirty="0">
                          <a:effectLst/>
                        </a:rPr>
                        <a:t> I SERVIZI SOCIO-ASSISTENZIALI PER ANZIANI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b)</a:t>
                      </a:r>
                      <a:r>
                        <a:rPr lang="it-IT" sz="1000" baseline="0">
                          <a:effectLst/>
                        </a:rPr>
                        <a:t> IL TASSO DI MOTORIZZAZIONE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 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c)</a:t>
                      </a:r>
                      <a:r>
                        <a:rPr lang="it-IT" sz="1000" baseline="0">
                          <a:effectLst/>
                        </a:rPr>
                        <a:t> LA MOBILITA' SOSTENIBILE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</a:rPr>
                        <a:t> 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d)</a:t>
                      </a:r>
                      <a:r>
                        <a:rPr lang="it-IT" sz="1000" baseline="0">
                          <a:effectLst/>
                        </a:rPr>
                        <a:t> IL TRASPORTO PUBBLICO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1929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solidFill>
                            <a:srgbClr val="5051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MISURE </a:t>
                      </a:r>
                      <a:r>
                        <a:rPr lang="it-IT" sz="1200" baseline="0" dirty="0" smtClean="0">
                          <a:solidFill>
                            <a:srgbClr val="5051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URBES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 smtClean="0">
                          <a:solidFill>
                            <a:srgbClr val="5051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ESPRESSE PREVALENTEMENTE IN VALORI ASSOLUTI</a:t>
                      </a:r>
                      <a:endParaRPr lang="it-IT" sz="1200" baseline="0" dirty="0">
                        <a:solidFill>
                          <a:srgbClr val="5051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</a:rPr>
                        <a:t> </a:t>
                      </a:r>
                      <a:endParaRPr lang="it-IT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>
                          <a:effectLst/>
                          <a:highlight>
                            <a:srgbClr val="FFFF00"/>
                          </a:highlight>
                        </a:rPr>
                        <a:t>e)</a:t>
                      </a:r>
                      <a:r>
                        <a:rPr lang="it-IT" sz="1000" baseline="0">
                          <a:effectLst/>
                        </a:rPr>
                        <a:t> GLI INCIDENTI STRADALI</a:t>
                      </a:r>
                      <a:endParaRPr lang="it-IT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5018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5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aseline="0" dirty="0">
                          <a:effectLst/>
                          <a:highlight>
                            <a:srgbClr val="FFFF00"/>
                          </a:highlight>
                        </a:rPr>
                        <a:t>3.11</a:t>
                      </a:r>
                      <a:r>
                        <a:rPr lang="it-IT" sz="1000" baseline="0" dirty="0">
                          <a:effectLst/>
                        </a:rPr>
                        <a:t> L’AMBIENTE</a:t>
                      </a:r>
                      <a:endParaRPr lang="it-IT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1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9596" y="1221978"/>
            <a:ext cx="1005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7F7F7F"/>
                </a:solidFill>
              </a:rPr>
              <a:t>Premessa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09596" y="2348944"/>
            <a:ext cx="101913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>
                <a:solidFill>
                  <a:prstClr val="black"/>
                </a:solidFill>
              </a:rPr>
              <a:t>Urbes</a:t>
            </a:r>
            <a:r>
              <a:rPr lang="it-IT" sz="2000" dirty="0" smtClean="0">
                <a:solidFill>
                  <a:prstClr val="black"/>
                </a:solidFill>
              </a:rPr>
              <a:t> – il Benessere equo e sostenibile nelle città: </a:t>
            </a:r>
            <a:r>
              <a:rPr lang="it-IT" sz="2000" dirty="0">
                <a:solidFill>
                  <a:prstClr val="black"/>
                </a:solidFill>
              </a:rPr>
              <a:t>un progetto di cooperazione tra Istat e una rete di comuni, che hanno partecipato soprattutto attraverso i propri uffici di statistica. </a:t>
            </a:r>
          </a:p>
          <a:p>
            <a:pPr algn="just"/>
            <a:endParaRPr lang="it-IT" sz="2000" dirty="0">
              <a:solidFill>
                <a:prstClr val="black"/>
              </a:solidFill>
            </a:endParaRP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Trae la propria ispirazione dall’intendimento di mettere a disposizione delle comunità locali (cittadini e amministratori) uno strumento di </a:t>
            </a:r>
            <a:r>
              <a:rPr lang="it-IT" sz="2000" dirty="0" smtClean="0"/>
              <a:t>misurazione dei livelli e delle tendenze </a:t>
            </a:r>
            <a:r>
              <a:rPr lang="it-IT" sz="2000" dirty="0"/>
              <a:t>del benessere, utile anche per la programmazione, rendicontazione  e valutazione delle politiche urbane. </a:t>
            </a:r>
            <a:endParaRPr lang="it-IT" sz="2000" dirty="0" smtClean="0"/>
          </a:p>
          <a:p>
            <a:pPr lvl="0" algn="just"/>
            <a:endParaRPr lang="it-IT" sz="2000" dirty="0"/>
          </a:p>
          <a:p>
            <a:pPr lvl="0" algn="just"/>
            <a:r>
              <a:rPr lang="it-IT" sz="2400" i="1" dirty="0" smtClean="0">
                <a:solidFill>
                  <a:srgbClr val="FF0000"/>
                </a:solidFill>
              </a:rPr>
              <a:t>-&gt; un momento di confronto  in vista degli ulteriori sviluppi</a:t>
            </a:r>
          </a:p>
          <a:p>
            <a:pPr lvl="0" algn="just"/>
            <a:endParaRPr lang="it-IT" sz="2000" dirty="0"/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18289" y="972766"/>
            <a:ext cx="11164111" cy="8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it-IT" altLang="ja-JP" sz="2600" dirty="0" smtClean="0">
                <a:solidFill>
                  <a:srgbClr val="7F7F7F"/>
                </a:solidFill>
              </a:rPr>
              <a:t>L’informazione statistica nella rendicontazione di un’Amministrazione comunale</a:t>
            </a:r>
            <a:endParaRPr lang="it-IT" altLang="it-IT" sz="2600" dirty="0" smtClean="0">
              <a:solidFill>
                <a:srgbClr val="7F7F7F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111" y="1947959"/>
            <a:ext cx="11615664" cy="4433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buNone/>
            </a:pPr>
            <a:r>
              <a:rPr lang="it-IT" sz="1700" dirty="0" smtClean="0">
                <a:solidFill>
                  <a:srgbClr val="FF0000"/>
                </a:solidFill>
              </a:rPr>
              <a:t>Esempio:  Relazione </a:t>
            </a:r>
            <a:r>
              <a:rPr lang="it-IT" sz="1700" dirty="0">
                <a:solidFill>
                  <a:srgbClr val="FF0000"/>
                </a:solidFill>
              </a:rPr>
              <a:t>di mandato sulla performance del Comune di Bologna - Report sull'attività svolta nel periodo 2011-2015</a:t>
            </a:r>
          </a:p>
          <a:p>
            <a:pPr algn="just"/>
            <a:r>
              <a:rPr lang="it-IT" sz="1700" dirty="0">
                <a:solidFill>
                  <a:schemeClr val="tx1"/>
                </a:solidFill>
              </a:rPr>
              <a:t>La “Relazione di fine mandato” </a:t>
            </a:r>
            <a:r>
              <a:rPr lang="it-IT" sz="1700" dirty="0" smtClean="0">
                <a:solidFill>
                  <a:schemeClr val="tx1"/>
                </a:solidFill>
              </a:rPr>
              <a:t>è prevista </a:t>
            </a:r>
            <a:r>
              <a:rPr lang="it-IT" sz="1700" dirty="0">
                <a:solidFill>
                  <a:schemeClr val="tx1"/>
                </a:solidFill>
              </a:rPr>
              <a:t>dal D. </a:t>
            </a:r>
            <a:r>
              <a:rPr lang="it-IT" sz="1700" dirty="0" err="1">
                <a:solidFill>
                  <a:schemeClr val="tx1"/>
                </a:solidFill>
              </a:rPr>
              <a:t>Lsg.vo</a:t>
            </a:r>
            <a:r>
              <a:rPr lang="it-IT" sz="1700" dirty="0">
                <a:solidFill>
                  <a:schemeClr val="tx1"/>
                </a:solidFill>
              </a:rPr>
              <a:t> 149/2011.</a:t>
            </a:r>
          </a:p>
          <a:p>
            <a:pPr algn="just"/>
            <a:r>
              <a:rPr lang="it-IT" sz="1700" dirty="0" smtClean="0">
                <a:solidFill>
                  <a:schemeClr val="tx1"/>
                </a:solidFill>
              </a:rPr>
              <a:t>Obiettivo della Relazione: «fornire </a:t>
            </a:r>
            <a:r>
              <a:rPr lang="it-IT" sz="1700" dirty="0">
                <a:solidFill>
                  <a:schemeClr val="tx1"/>
                </a:solidFill>
              </a:rPr>
              <a:t>a tutti gli stakeholder (in primo luogo cittadini, famiglie e imprese) uno strumento organico di valutazione e misurazione degli esiti della propria azione, che è diventato elemento fondamentale di riferimento nell’ambito di tutte le iniziative di comunicazione dei risultati del mandato </a:t>
            </a:r>
            <a:r>
              <a:rPr lang="it-IT" sz="1700" dirty="0" smtClean="0">
                <a:solidFill>
                  <a:schemeClr val="tx1"/>
                </a:solidFill>
              </a:rPr>
              <a:t>amministrativo»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endParaRPr lang="it-IT" sz="1700" dirty="0" smtClean="0">
              <a:solidFill>
                <a:schemeClr val="tx1"/>
              </a:solidFill>
            </a:endParaRPr>
          </a:p>
          <a:p>
            <a:pPr algn="just"/>
            <a:r>
              <a:rPr lang="it-IT" sz="1700" dirty="0" smtClean="0">
                <a:solidFill>
                  <a:schemeClr val="tx1"/>
                </a:solidFill>
              </a:rPr>
              <a:t>Nell’esempio </a:t>
            </a:r>
            <a:r>
              <a:rPr lang="it-IT" sz="1700" dirty="0">
                <a:solidFill>
                  <a:schemeClr val="tx1"/>
                </a:solidFill>
              </a:rPr>
              <a:t>considerato, le 5 linee programmatiche del mandato sono articolate in</a:t>
            </a:r>
            <a:r>
              <a:rPr lang="it-IT" sz="1700" dirty="0" smtClean="0">
                <a:solidFill>
                  <a:schemeClr val="tx1"/>
                </a:solidFill>
              </a:rPr>
              <a:t>: 24 </a:t>
            </a:r>
            <a:r>
              <a:rPr lang="it-IT" sz="1700" dirty="0">
                <a:solidFill>
                  <a:schemeClr val="tx1"/>
                </a:solidFill>
              </a:rPr>
              <a:t>aree di intervento che comprendono 133 </a:t>
            </a:r>
            <a:r>
              <a:rPr lang="it-IT" sz="1700" dirty="0" smtClean="0">
                <a:solidFill>
                  <a:schemeClr val="tx1"/>
                </a:solidFill>
              </a:rPr>
              <a:t>servizi; 24 </a:t>
            </a:r>
            <a:r>
              <a:rPr lang="it-IT" sz="1700" dirty="0">
                <a:solidFill>
                  <a:schemeClr val="tx1"/>
                </a:solidFill>
              </a:rPr>
              <a:t>programmi che comprendono 95 </a:t>
            </a:r>
            <a:r>
              <a:rPr lang="it-IT" sz="1700" dirty="0" smtClean="0">
                <a:solidFill>
                  <a:schemeClr val="tx1"/>
                </a:solidFill>
              </a:rPr>
              <a:t>progetti</a:t>
            </a:r>
            <a:endParaRPr lang="it-IT" sz="1700" dirty="0">
              <a:solidFill>
                <a:schemeClr val="tx1"/>
              </a:solidFill>
            </a:endParaRPr>
          </a:p>
          <a:p>
            <a:pPr algn="just"/>
            <a:r>
              <a:rPr lang="it-IT" sz="1700" u="sng" dirty="0" smtClean="0">
                <a:solidFill>
                  <a:srgbClr val="FF0000"/>
                </a:solidFill>
              </a:rPr>
              <a:t>La rendicontazione dei servizi</a:t>
            </a:r>
            <a:r>
              <a:rPr lang="it-IT" sz="1700" dirty="0" smtClean="0">
                <a:solidFill>
                  <a:srgbClr val="FF0000"/>
                </a:solidFill>
              </a:rPr>
              <a:t> indica: </a:t>
            </a:r>
          </a:p>
          <a:p>
            <a:pPr algn="just">
              <a:buFont typeface="+mj-lt"/>
              <a:buAutoNum type="alphaLcPeriod"/>
            </a:pPr>
            <a:r>
              <a:rPr lang="it-IT" sz="1700" dirty="0" smtClean="0">
                <a:solidFill>
                  <a:srgbClr val="FF0000"/>
                </a:solidFill>
              </a:rPr>
              <a:t>   quanto </a:t>
            </a:r>
            <a:r>
              <a:rPr lang="it-IT" sz="1700" dirty="0">
                <a:solidFill>
                  <a:srgbClr val="FF0000"/>
                </a:solidFill>
              </a:rPr>
              <a:t>costano i </a:t>
            </a:r>
            <a:r>
              <a:rPr lang="it-IT" sz="1700" dirty="0" smtClean="0">
                <a:solidFill>
                  <a:srgbClr val="FF0000"/>
                </a:solidFill>
              </a:rPr>
              <a:t>servizi</a:t>
            </a:r>
          </a:p>
          <a:p>
            <a:pPr algn="just">
              <a:buFont typeface="+mj-lt"/>
              <a:buAutoNum type="alphaLcPeriod"/>
            </a:pPr>
            <a:r>
              <a:rPr lang="it-IT" sz="1700" dirty="0" smtClean="0">
                <a:solidFill>
                  <a:srgbClr val="FF0000"/>
                </a:solidFill>
              </a:rPr>
              <a:t>   quanti </a:t>
            </a:r>
            <a:r>
              <a:rPr lang="it-IT" sz="1700" dirty="0">
                <a:solidFill>
                  <a:srgbClr val="FF0000"/>
                </a:solidFill>
              </a:rPr>
              <a:t>dipendenti vengono </a:t>
            </a:r>
            <a:r>
              <a:rPr lang="it-IT" sz="1700" dirty="0" smtClean="0">
                <a:solidFill>
                  <a:srgbClr val="FF0000"/>
                </a:solidFill>
              </a:rPr>
              <a:t>impiegati</a:t>
            </a:r>
          </a:p>
          <a:p>
            <a:pPr algn="just">
              <a:buFont typeface="+mj-lt"/>
              <a:buAutoNum type="alphaLcPeriod"/>
            </a:pPr>
            <a:r>
              <a:rPr lang="it-IT" sz="1700" dirty="0" smtClean="0">
                <a:solidFill>
                  <a:srgbClr val="FF0000"/>
                </a:solidFill>
              </a:rPr>
              <a:t>   quanto </a:t>
            </a:r>
            <a:r>
              <a:rPr lang="it-IT" sz="1700" dirty="0">
                <a:solidFill>
                  <a:srgbClr val="FF0000"/>
                </a:solidFill>
              </a:rPr>
              <a:t>pagano gli </a:t>
            </a:r>
            <a:r>
              <a:rPr lang="it-IT" sz="1700" dirty="0" smtClean="0">
                <a:solidFill>
                  <a:srgbClr val="FF0000"/>
                </a:solidFill>
              </a:rPr>
              <a:t>utenti</a:t>
            </a:r>
          </a:p>
          <a:p>
            <a:pPr algn="just">
              <a:buFont typeface="+mj-lt"/>
              <a:buAutoNum type="alphaLcPeriod"/>
            </a:pPr>
            <a:r>
              <a:rPr lang="it-IT" sz="1700" dirty="0" smtClean="0">
                <a:solidFill>
                  <a:srgbClr val="FF0000"/>
                </a:solidFill>
              </a:rPr>
              <a:t>   inoltre, per ciascuna fattispecie vengono forniti dati e indicatori: i) soprattutto di fonte amministrativa (output), ii) in parte di fonte statistica ufficiale (su aspetti di contesto ed attinenti anche a tematiche BES)</a:t>
            </a:r>
            <a:endParaRPr lang="it-IT" sz="1700" dirty="0">
              <a:solidFill>
                <a:srgbClr val="FF0000"/>
              </a:solidFill>
            </a:endParaRPr>
          </a:p>
          <a:p>
            <a:pPr algn="just"/>
            <a:r>
              <a:rPr lang="it-IT" sz="1700" u="sng" dirty="0" smtClean="0">
                <a:solidFill>
                  <a:schemeClr val="tx1"/>
                </a:solidFill>
              </a:rPr>
              <a:t>La rendicontazione dei progetti </a:t>
            </a:r>
            <a:r>
              <a:rPr lang="it-IT" sz="1700" dirty="0" smtClean="0">
                <a:solidFill>
                  <a:schemeClr val="tx1"/>
                </a:solidFill>
              </a:rPr>
              <a:t>descrive come </a:t>
            </a:r>
            <a:r>
              <a:rPr lang="it-IT" sz="1700" dirty="0">
                <a:solidFill>
                  <a:schemeClr val="tx1"/>
                </a:solidFill>
              </a:rPr>
              <a:t>si </a:t>
            </a:r>
            <a:r>
              <a:rPr lang="it-IT" sz="1700" dirty="0" smtClean="0">
                <a:solidFill>
                  <a:schemeClr val="tx1"/>
                </a:solidFill>
              </a:rPr>
              <a:t>articolano e </a:t>
            </a:r>
            <a:r>
              <a:rPr lang="it-IT" sz="1700" dirty="0">
                <a:solidFill>
                  <a:schemeClr val="tx1"/>
                </a:solidFill>
              </a:rPr>
              <a:t>cosa è stato </a:t>
            </a:r>
            <a:r>
              <a:rPr lang="it-IT" sz="1700" dirty="0" smtClean="0">
                <a:solidFill>
                  <a:schemeClr val="tx1"/>
                </a:solidFill>
              </a:rPr>
              <a:t>fatto per ciascuno di essi</a:t>
            </a:r>
            <a:endParaRPr lang="it-IT" altLang="it-IT" sz="1800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800" dirty="0" smtClean="0">
              <a:solidFill>
                <a:srgbClr val="50515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1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0113" y="427649"/>
            <a:ext cx="11282289" cy="9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 sz="1800" b="1" dirty="0" smtClean="0">
              <a:solidFill>
                <a:srgbClr val="50515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111" y="1398538"/>
            <a:ext cx="11615664" cy="5036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buNone/>
            </a:pPr>
            <a:endParaRPr lang="it-IT" sz="15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it-IT" sz="1500" dirty="0">
              <a:solidFill>
                <a:srgbClr val="FF0000"/>
              </a:solidFill>
            </a:endParaRPr>
          </a:p>
          <a:p>
            <a:pPr algn="just"/>
            <a:endParaRPr lang="it-IT" altLang="it-IT" sz="1500" dirty="0">
              <a:solidFill>
                <a:srgbClr val="505150"/>
              </a:solidFill>
              <a:ea typeface="MS PGothic" pitchFamily="34" charset="-128"/>
            </a:endParaRPr>
          </a:p>
          <a:p>
            <a:pPr algn="just"/>
            <a:endParaRPr lang="it-IT" altLang="it-IT" sz="1800" dirty="0" smtClean="0">
              <a:solidFill>
                <a:srgbClr val="505150"/>
              </a:solidFill>
              <a:ea typeface="MS PGothic" pitchFamily="34" charset="-128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altLang="it-IT" sz="1800" dirty="0" smtClean="0">
              <a:solidFill>
                <a:srgbClr val="505150"/>
              </a:solidFill>
              <a:ea typeface="MS PGothic" pitchFamily="34" charset="-128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30926"/>
              </p:ext>
            </p:extLst>
          </p:nvPr>
        </p:nvGraphicFramePr>
        <p:xfrm>
          <a:off x="194746" y="247651"/>
          <a:ext cx="11766014" cy="596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293"/>
                <a:gridCol w="4221293"/>
                <a:gridCol w="3323428"/>
              </a:tblGrid>
              <a:tr h="19336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LINEA DI MANDATO - Bologna città dell’educazione di qualità, della cultura e della scienza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AREE DI INTERVENTO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SERVIZI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INDICATORI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115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Servizi all'infanzia (0-6)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Sistema formativo integrato Nidi 0-3 anni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Sistema integrato della scuola dell’infanzia: idem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Altre opportunità per la prima infanzia (sezioni primavera, voucher, centri per bambini e genitori, piccoli gruppi educativi)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00"/>
                          </a:highlight>
                        </a:rPr>
                        <a:t>Popolazione 0-6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posti offerti</a:t>
                      </a:r>
                      <a:endParaRPr lang="it-IT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tasso di copertura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40001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Diritto allo studio (0-18)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Interventi educativi di supporto all'handicap nelle scuole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utenti e ore di interventi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1933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Refezione scolastica: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iscritti e pasti prodotti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6066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Servizi integrativi scolastici e interventi per il diritto allo studio: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00"/>
                          </a:highlight>
                        </a:rPr>
                        <a:t>popolazione 0-18</a:t>
                      </a:r>
                      <a:r>
                        <a:rPr lang="it-IT" sz="120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iscritti, ore erogate, contributi per libri scolastici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4000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Servizi educativi extrascolastici per bambini e adolescenti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utenti dei vari servizi (centri estivi, doposcuola ecc)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5768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Qualificazione dell'offerta formativa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Cultura tecnica 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attività di valorizzazione e promozione della cultura tecnica e di impresa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3845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 città educativa dei bambini e delle bambine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laboratori, corsi di formazione, utenti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40001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3585" algn="l"/>
                        </a:tabLst>
                      </a:pPr>
                      <a:r>
                        <a:rPr lang="it-IT" sz="1200">
                          <a:effectLst/>
                        </a:rPr>
                        <a:t>Servizio Centro Risorse Educative e Scolastiche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Corsi di formazione, partecipanti, utenti serivizi on line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384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Giovani e Università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Soggiorni all’estero, scambi, iniziative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40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Arti dello spettacolo e teatri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Cineteca, teatri:, manifestazioni, promozione culturale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Spettatori, consistenza archivi, attività di restauro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193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Biblioteche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highlight>
                            <a:srgbClr val="FFFF00"/>
                          </a:highlight>
                        </a:rPr>
                        <a:t>Ingressi,</a:t>
                      </a:r>
                      <a:r>
                        <a:rPr lang="it-IT" sz="1200">
                          <a:effectLst/>
                        </a:rPr>
                        <a:t> </a:t>
                      </a:r>
                      <a:r>
                        <a:rPr lang="it-IT" sz="1200">
                          <a:effectLst/>
                          <a:highlight>
                            <a:srgbClr val="00FFFF"/>
                          </a:highlight>
                        </a:rPr>
                        <a:t>prestiti, consistenza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  <a:tr h="40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Musei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highlight>
                            <a:srgbClr val="00FFFF"/>
                          </a:highlight>
                        </a:rPr>
                        <a:t>Ore di apertura</a:t>
                      </a:r>
                      <a:r>
                        <a:rPr lang="it-IT" sz="1200" dirty="0">
                          <a:effectLst/>
                        </a:rPr>
                        <a:t>, </a:t>
                      </a:r>
                      <a:r>
                        <a:rPr lang="it-IT" sz="1200" dirty="0">
                          <a:effectLst/>
                          <a:highlight>
                            <a:srgbClr val="FFFF00"/>
                          </a:highlight>
                        </a:rPr>
                        <a:t>visitatori,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>
                          <a:effectLst/>
                          <a:highlight>
                            <a:srgbClr val="00FFFF"/>
                          </a:highlight>
                        </a:rPr>
                        <a:t>visite di gruppi e classi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57" marR="71557" marT="0" marB="0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25986" y="6229569"/>
            <a:ext cx="11766015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highlight>
                  <a:srgbClr val="00FF00"/>
                </a:highlight>
                <a:latin typeface="Calibri"/>
                <a:ea typeface="Calibri"/>
                <a:cs typeface="Times New Roman"/>
              </a:rPr>
              <a:t>dati di contesto</a:t>
            </a:r>
            <a:r>
              <a:rPr lang="it-IT" dirty="0">
                <a:latin typeface="Calibri"/>
                <a:ea typeface="Calibri"/>
                <a:cs typeface="Times New Roman"/>
              </a:rPr>
              <a:t> – </a:t>
            </a:r>
            <a:r>
              <a:rPr lang="it-IT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indicatori BES</a:t>
            </a:r>
            <a:r>
              <a:rPr lang="it-IT" dirty="0">
                <a:latin typeface="Calibri"/>
                <a:ea typeface="Calibri"/>
                <a:cs typeface="Times New Roman"/>
              </a:rPr>
              <a:t> – </a:t>
            </a:r>
            <a:r>
              <a:rPr lang="it-IT" dirty="0">
                <a:highlight>
                  <a:srgbClr val="00FFFF"/>
                </a:highlight>
                <a:latin typeface="Calibri"/>
                <a:ea typeface="Calibri"/>
                <a:cs typeface="Times New Roman"/>
              </a:rPr>
              <a:t>dati amministrativi di output e </a:t>
            </a:r>
            <a:r>
              <a:rPr lang="it-IT" dirty="0" err="1">
                <a:highlight>
                  <a:srgbClr val="00FFFF"/>
                </a:highlight>
                <a:latin typeface="Calibri"/>
                <a:ea typeface="Calibri"/>
                <a:cs typeface="Times New Roman"/>
              </a:rPr>
              <a:t>outcome</a:t>
            </a:r>
            <a:endParaRPr lang="it-IT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6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asellaDiTesto 2"/>
          <p:cNvSpPr txBox="1">
            <a:spLocks noChangeArrowheads="1"/>
          </p:cNvSpPr>
          <p:nvPr/>
        </p:nvSpPr>
        <p:spPr bwMode="auto">
          <a:xfrm>
            <a:off x="541867" y="974725"/>
            <a:ext cx="11656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altLang="it-IT" sz="2800" dirty="0" smtClean="0">
                <a:solidFill>
                  <a:srgbClr val="7F7F7F"/>
                </a:solidFill>
                <a:ea typeface="MS PGothic" pitchFamily="34" charset="-128"/>
              </a:rPr>
              <a:t>Conclusioni: in prospettiva…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541868" y="1510784"/>
            <a:ext cx="10837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endParaRPr lang="it-IT" altLang="it-IT"/>
          </a:p>
        </p:txBody>
      </p:sp>
      <p:sp>
        <p:nvSpPr>
          <p:cNvPr id="40965" name="CasellaDiTesto 9"/>
          <p:cNvSpPr txBox="1">
            <a:spLocks noChangeArrowheads="1"/>
          </p:cNvSpPr>
          <p:nvPr/>
        </p:nvSpPr>
        <p:spPr bwMode="auto">
          <a:xfrm>
            <a:off x="433112" y="1592789"/>
            <a:ext cx="56661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/>
            <a:r>
              <a:rPr lang="it-IT" altLang="it-IT" sz="1600" dirty="0" smtClean="0">
                <a:solidFill>
                  <a:srgbClr val="CC0000"/>
                </a:solidFill>
              </a:rPr>
              <a:t>L’offerta informativa </a:t>
            </a:r>
            <a:r>
              <a:rPr lang="it-IT" altLang="it-IT" sz="1600" dirty="0" smtClean="0"/>
              <a:t>di statistiche territoriali a livello molto disaggregato si potrà giovare dei risultati della strategia di </a:t>
            </a:r>
            <a:r>
              <a:rPr lang="it-IT" altLang="it-IT" sz="1600" u="sng" dirty="0" smtClean="0"/>
              <a:t>Censimento Permanente </a:t>
            </a:r>
            <a:r>
              <a:rPr lang="it-IT" altLang="it-IT" sz="1600" dirty="0" smtClean="0"/>
              <a:t>avviata dall’Istat: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altLang="it-IT" sz="1600" dirty="0" smtClean="0"/>
              <a:t>finalità di produrre </a:t>
            </a:r>
            <a:r>
              <a:rPr lang="it-IT" sz="1600" dirty="0" smtClean="0"/>
              <a:t>annualmente </a:t>
            </a:r>
            <a:r>
              <a:rPr lang="it-IT" sz="1600" dirty="0"/>
              <a:t>dati sia di conteggio sia di completamento informativo socio-demografico di ciascun </a:t>
            </a:r>
            <a:r>
              <a:rPr lang="it-IT" sz="1600" dirty="0" smtClean="0"/>
              <a:t>comune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 smtClean="0"/>
              <a:t>impiego </a:t>
            </a:r>
            <a:r>
              <a:rPr lang="it-IT" sz="1600" dirty="0"/>
              <a:t>di metodi statistici per la misurazione della sovra- e sotto-copertura </a:t>
            </a:r>
            <a:r>
              <a:rPr lang="it-IT" sz="1600" dirty="0" smtClean="0"/>
              <a:t>anagrafica, l’integrazione di molteplici fonti amministrative e definizione di un ciclo di interazioni con </a:t>
            </a:r>
            <a:r>
              <a:rPr lang="it-IT" sz="1600" dirty="0"/>
              <a:t>il sistema </a:t>
            </a:r>
            <a:r>
              <a:rPr lang="it-IT" sz="1600" dirty="0" smtClean="0"/>
              <a:t>delle statistiche </a:t>
            </a:r>
            <a:r>
              <a:rPr lang="it-IT" sz="1600" dirty="0"/>
              <a:t>correnti </a:t>
            </a:r>
            <a:r>
              <a:rPr lang="it-IT" sz="1600" dirty="0" smtClean="0"/>
              <a:t>demo-sociali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/>
          </a:p>
          <a:p>
            <a:pPr algn="just"/>
            <a:r>
              <a:rPr lang="it-IT" sz="1600" dirty="0" smtClean="0"/>
              <a:t>Il potenziamento del set di indicatori </a:t>
            </a:r>
            <a:r>
              <a:rPr lang="it-IT" sz="1600" dirty="0" err="1" smtClean="0"/>
              <a:t>Urbes</a:t>
            </a:r>
            <a:r>
              <a:rPr lang="it-IT" sz="1600" dirty="0" smtClean="0"/>
              <a:t> in termini di continuità e di contenuti informativi dovrebbe seguire anche altre strade: cfr. le prime sperimentazioni del Progetto Archimede sugli indicatori di instabilità dell’occupazione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Le modalità di produzione e rilascio degli indicatori andranno ingegnerizzate, prevedendo un aggiornamento continuo </a:t>
            </a: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6590284" y="1797077"/>
            <a:ext cx="495096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/>
            <a:r>
              <a:rPr lang="it-IT" altLang="it-IT" sz="1700" dirty="0" smtClean="0">
                <a:solidFill>
                  <a:srgbClr val="CC0000"/>
                </a:solidFill>
              </a:rPr>
              <a:t>La domanda istituzionale (</a:t>
            </a:r>
            <a:r>
              <a:rPr lang="it-IT" altLang="it-IT" sz="1700" dirty="0" smtClean="0"/>
              <a:t>in particolare da parte dei Comuni) potrebbe sviluppare le buone pratiche di utilizzo di </a:t>
            </a:r>
            <a:r>
              <a:rPr lang="it-IT" altLang="it-IT" sz="1700" dirty="0" err="1" smtClean="0"/>
              <a:t>Urbes</a:t>
            </a:r>
            <a:r>
              <a:rPr lang="it-IT" altLang="it-IT" sz="1700" dirty="0" smtClean="0"/>
              <a:t> insieme agli altri strumenti statistici, con soluzioni replicabili in altri contesti.</a:t>
            </a:r>
          </a:p>
          <a:p>
            <a:pPr algn="just"/>
            <a:endParaRPr lang="it-IT" altLang="it-IT" sz="1700" dirty="0" smtClean="0"/>
          </a:p>
          <a:p>
            <a:pPr algn="just"/>
            <a:r>
              <a:rPr lang="it-IT" sz="1700" u="sng" dirty="0" smtClean="0"/>
              <a:t>Verso un utilizzo flessibile</a:t>
            </a:r>
            <a:r>
              <a:rPr lang="it-IT" sz="1700" dirty="0" smtClean="0"/>
              <a:t>: legato </a:t>
            </a:r>
            <a:r>
              <a:rPr lang="it-IT" sz="1700" dirty="0"/>
              <a:t>sia alle cadenze specifiche della programmazione dell’ente e della diffusione locale (ad es. analisi e focus sul portale statistico) sia ad  eventi </a:t>
            </a:r>
            <a:r>
              <a:rPr lang="it-IT" sz="1700" dirty="0" smtClean="0"/>
              <a:t>coordinati di presentazione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667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1049867" y="2908300"/>
            <a:ext cx="1007956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400" b="1">
                <a:solidFill>
                  <a:srgbClr val="0073AA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6371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9596" y="1098153"/>
            <a:ext cx="10559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solidFill>
                  <a:srgbClr val="7F7F7F"/>
                </a:solidFill>
              </a:rPr>
              <a:t>Nella cassetta degli attrezzi per le agende urbane: diversi strumenti statistici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9584" y="1936929"/>
            <a:ext cx="101913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prstClr val="black"/>
                </a:solidFill>
              </a:rPr>
              <a:t>Altri esempi </a:t>
            </a:r>
            <a:r>
              <a:rPr lang="it-IT" dirty="0">
                <a:solidFill>
                  <a:prstClr val="black"/>
                </a:solidFill>
              </a:rPr>
              <a:t>di strumenti informativi territoriali sviluppati </a:t>
            </a:r>
            <a:r>
              <a:rPr lang="it-IT" dirty="0" smtClean="0">
                <a:solidFill>
                  <a:prstClr val="black"/>
                </a:solidFill>
              </a:rPr>
              <a:t>dall’Istat di particolare rilievo </a:t>
            </a:r>
            <a:r>
              <a:rPr lang="it-IT" dirty="0">
                <a:solidFill>
                  <a:prstClr val="black"/>
                </a:solidFill>
              </a:rPr>
              <a:t>per le politiche </a:t>
            </a:r>
            <a:r>
              <a:rPr lang="it-IT" dirty="0" smtClean="0">
                <a:solidFill>
                  <a:prstClr val="black"/>
                </a:solidFill>
              </a:rPr>
              <a:t>delle città:</a:t>
            </a:r>
            <a:endParaRPr lang="it-IT" dirty="0">
              <a:solidFill>
                <a:prstClr val="black"/>
              </a:solidFill>
            </a:endParaRPr>
          </a:p>
          <a:p>
            <a:pPr algn="just"/>
            <a:endParaRPr lang="it-IT" dirty="0">
              <a:solidFill>
                <a:prstClr val="black"/>
              </a:solidFill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</a:rPr>
              <a:t>Basi </a:t>
            </a:r>
            <a:r>
              <a:rPr lang="it-IT" dirty="0">
                <a:solidFill>
                  <a:srgbClr val="C00000"/>
                </a:solidFill>
              </a:rPr>
              <a:t>di dati geografici e statistici </a:t>
            </a:r>
            <a:r>
              <a:rPr lang="it-IT" dirty="0">
                <a:solidFill>
                  <a:prstClr val="black"/>
                </a:solidFill>
              </a:rPr>
              <a:t>al massimo livello di dettaglio territoriale (sezione di censimento): </a:t>
            </a:r>
            <a:endParaRPr lang="it-IT" dirty="0" smtClean="0">
              <a:solidFill>
                <a:prstClr val="black"/>
              </a:solidFill>
            </a:endParaRPr>
          </a:p>
          <a:p>
            <a:pPr algn="just"/>
            <a:endParaRPr lang="it-IT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prstClr val="black"/>
                </a:solidFill>
              </a:rPr>
              <a:t>Le basi territoriali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it-IT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prstClr val="black"/>
                </a:solidFill>
              </a:rPr>
              <a:t>Le variabili censuarie</a:t>
            </a: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</a:rPr>
              <a:t>Sistemi </a:t>
            </a:r>
            <a:r>
              <a:rPr lang="it-IT" dirty="0">
                <a:solidFill>
                  <a:srgbClr val="C00000"/>
                </a:solidFill>
              </a:rPr>
              <a:t>di indicatori statistici </a:t>
            </a:r>
            <a:r>
              <a:rPr lang="it-IT" dirty="0">
                <a:solidFill>
                  <a:prstClr val="black"/>
                </a:solidFill>
              </a:rPr>
              <a:t>a livello comunale 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dirty="0"/>
              <a:t>L’indagine </a:t>
            </a:r>
            <a:r>
              <a:rPr lang="it-IT" b="1" dirty="0"/>
              <a:t>“Dati ambientali nelle città</a:t>
            </a:r>
            <a:r>
              <a:rPr lang="it-IT" b="1" dirty="0" smtClean="0"/>
              <a:t>”</a:t>
            </a:r>
            <a:endParaRPr lang="it-IT" dirty="0">
              <a:solidFill>
                <a:prstClr val="black"/>
              </a:solidFill>
            </a:endParaRPr>
          </a:p>
          <a:p>
            <a:pPr algn="just"/>
            <a:endParaRPr lang="it-IT" dirty="0" smtClean="0">
              <a:solidFill>
                <a:srgbClr val="C00000"/>
              </a:solidFill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</a:rPr>
              <a:t>  … ed anche </a:t>
            </a:r>
            <a:r>
              <a:rPr lang="it-IT" dirty="0" smtClean="0">
                <a:solidFill>
                  <a:prstClr val="black"/>
                </a:solidFill>
              </a:rPr>
              <a:t>a </a:t>
            </a:r>
            <a:r>
              <a:rPr lang="it-IT" dirty="0">
                <a:solidFill>
                  <a:prstClr val="black"/>
                </a:solidFill>
              </a:rPr>
              <a:t>livello </a:t>
            </a:r>
            <a:r>
              <a:rPr lang="it-IT" dirty="0" smtClean="0">
                <a:solidFill>
                  <a:prstClr val="black"/>
                </a:solidFill>
              </a:rPr>
              <a:t>sub-comunale </a:t>
            </a:r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prstClr val="black"/>
                </a:solidFill>
              </a:rPr>
              <a:t> Il </a:t>
            </a:r>
            <a:r>
              <a:rPr lang="it-IT" dirty="0">
                <a:solidFill>
                  <a:prstClr val="black"/>
                </a:solidFill>
              </a:rPr>
              <a:t>sistema informativo </a:t>
            </a:r>
          </a:p>
          <a:p>
            <a:pPr lvl="0" algn="just"/>
            <a:endParaRPr lang="it-IT" dirty="0"/>
          </a:p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8" name="Picture 4" descr="8milacen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6029549"/>
            <a:ext cx="5005383" cy="3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9595" y="3120541"/>
            <a:ext cx="547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F7F7F"/>
                </a:solidFill>
              </a:rPr>
              <a:t>Ad esempio ….</a:t>
            </a:r>
          </a:p>
          <a:p>
            <a:r>
              <a:rPr lang="it-IT" sz="2400" dirty="0" smtClean="0">
                <a:solidFill>
                  <a:srgbClr val="7F7F7F"/>
                </a:solidFill>
              </a:rPr>
              <a:t>gli indicatori di 8milaCensus per area di censimento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9584" y="1203506"/>
            <a:ext cx="101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029872"/>
              </p:ext>
            </p:extLst>
          </p:nvPr>
        </p:nvGraphicFramePr>
        <p:xfrm>
          <a:off x="6660726" y="1167840"/>
          <a:ext cx="5080137" cy="539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4" imgW="4533695" imgH="6415848" progId="AcroExch.Document.11">
                  <p:embed/>
                </p:oleObj>
              </mc:Choice>
              <mc:Fallback>
                <p:oleObj name="Acrobat Document" r:id="rId4" imgW="4533695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0726" y="1167840"/>
                        <a:ext cx="5080137" cy="539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6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00071" y="1155303"/>
            <a:ext cx="1005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Ad esempio …. : utilizzo di basi territoriali e variabili censuarie a fini di policy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9584" y="1146356"/>
            <a:ext cx="101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it-IT" dirty="0">
              <a:solidFill>
                <a:prstClr val="black"/>
              </a:solidFill>
            </a:endParaRPr>
          </a:p>
          <a:p>
            <a:pPr lvl="0"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8" y="1857076"/>
            <a:ext cx="10979541" cy="463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440562" y="2135584"/>
            <a:ext cx="2086420" cy="14157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Fonte</a:t>
            </a:r>
            <a:r>
              <a:rPr lang="it-IT" sz="1200" dirty="0" smtClean="0">
                <a:solidFill>
                  <a:srgbClr val="FF0000"/>
                </a:solidFill>
              </a:rPr>
              <a:t>: </a:t>
            </a:r>
            <a:endParaRPr lang="it-IT" sz="1200" dirty="0" smtClean="0">
              <a:solidFill>
                <a:srgbClr val="FF0000"/>
              </a:solidFill>
            </a:endParaRPr>
          </a:p>
          <a:p>
            <a:r>
              <a:rPr lang="it-IT" sz="1200" dirty="0" smtClean="0">
                <a:solidFill>
                  <a:srgbClr val="FF0000"/>
                </a:solidFill>
              </a:rPr>
              <a:t>Laboratorio </a:t>
            </a:r>
            <a:r>
              <a:rPr lang="it-IT" sz="1200" dirty="0">
                <a:solidFill>
                  <a:srgbClr val="FF0000"/>
                </a:solidFill>
              </a:rPr>
              <a:t>Città plurale. </a:t>
            </a:r>
            <a:r>
              <a:rPr lang="it-IT" sz="1200" dirty="0" err="1">
                <a:solidFill>
                  <a:srgbClr val="FF0000"/>
                </a:solidFill>
              </a:rPr>
              <a:t>Antares</a:t>
            </a:r>
            <a:r>
              <a:rPr lang="it-IT" sz="1200" dirty="0">
                <a:solidFill>
                  <a:srgbClr val="FF0000"/>
                </a:solidFill>
              </a:rPr>
              <a:t> in collaborazione con EMI </a:t>
            </a:r>
            <a:r>
              <a:rPr lang="it-IT" sz="1200" dirty="0" err="1" smtClean="0">
                <a:solidFill>
                  <a:srgbClr val="FF0000"/>
                </a:solidFill>
              </a:rPr>
              <a:t>systems</a:t>
            </a:r>
            <a:endParaRPr lang="it-IT" sz="1200" dirty="0" smtClean="0">
              <a:solidFill>
                <a:srgbClr val="FF0000"/>
              </a:solidFill>
            </a:endParaRPr>
          </a:p>
          <a:p>
            <a:endParaRPr lang="it-IT" sz="1200" dirty="0" smtClean="0">
              <a:solidFill>
                <a:srgbClr val="FF0000"/>
              </a:solidFill>
            </a:endParaRPr>
          </a:p>
          <a:p>
            <a:r>
              <a:rPr lang="it-IT" sz="1200" dirty="0" smtClean="0">
                <a:solidFill>
                  <a:srgbClr val="FF0000"/>
                </a:solidFill>
              </a:rPr>
              <a:t>www.centro-antares.net </a:t>
            </a:r>
            <a:r>
              <a:rPr lang="it-IT" sz="1200" dirty="0">
                <a:solidFill>
                  <a:srgbClr val="FF0000"/>
                </a:solidFill>
              </a:rPr>
              <a:t>(</a:t>
            </a:r>
            <a:r>
              <a:rPr lang="it-IT" sz="1200" dirty="0" err="1">
                <a:solidFill>
                  <a:srgbClr val="FF0000"/>
                </a:solidFill>
              </a:rPr>
              <a:t>urban</a:t>
            </a:r>
            <a:r>
              <a:rPr lang="it-IT" sz="1200" dirty="0">
                <a:solidFill>
                  <a:srgbClr val="FF0000"/>
                </a:solidFill>
              </a:rPr>
              <a:t> Lab</a:t>
            </a:r>
            <a:r>
              <a:rPr lang="it-IT" sz="1200" dirty="0" smtClean="0">
                <a:solidFill>
                  <a:srgbClr val="FF0000"/>
                </a:solidFill>
              </a:rPr>
              <a:t>)</a:t>
            </a:r>
            <a:r>
              <a:rPr lang="it-IT" sz="1400" dirty="0" smtClean="0">
                <a:solidFill>
                  <a:srgbClr val="FF0000"/>
                </a:solidFill>
              </a:rPr>
              <a:t>   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Laboratorio Città plurale. Antares in collaborazione con EMI systems</a:t>
            </a:r>
            <a:r>
              <a:rPr kumimoji="0" lang="it-IT" alt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910169" y="2311403"/>
            <a:ext cx="101917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505150"/>
              </a:solidFill>
            </a:endParaRPr>
          </a:p>
        </p:txBody>
      </p:sp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641353" y="1886174"/>
            <a:ext cx="8701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+mj-lt"/>
              </a:rPr>
              <a:t>Nasce nel 2012 come</a:t>
            </a:r>
            <a:r>
              <a:rPr lang="it-IT" altLang="it-IT" sz="1600" b="1" dirty="0">
                <a:latin typeface="+mj-lt"/>
              </a:rPr>
              <a:t> una rete di città metropolitane</a:t>
            </a:r>
            <a:r>
              <a:rPr lang="it-IT" altLang="it-IT" sz="1600" dirty="0">
                <a:latin typeface="+mj-lt"/>
              </a:rPr>
              <a:t> per la sperimentazione e il confronto di indicatori di benessere urbano equo e sostenibile, promossa da Istat e ANCI.</a:t>
            </a:r>
            <a:endParaRPr lang="it-IT" altLang="it-IT" sz="1600" i="1" dirty="0">
              <a:latin typeface="+mj-lt"/>
            </a:endParaRPr>
          </a:p>
        </p:txBody>
      </p:sp>
      <p:sp>
        <p:nvSpPr>
          <p:cNvPr id="13316" name="CasellaDiTesto 2"/>
          <p:cNvSpPr txBox="1">
            <a:spLocks noChangeArrowheads="1"/>
          </p:cNvSpPr>
          <p:nvPr/>
        </p:nvSpPr>
        <p:spPr bwMode="auto">
          <a:xfrm>
            <a:off x="910169" y="1191773"/>
            <a:ext cx="6871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200" dirty="0" smtClean="0">
                <a:solidFill>
                  <a:srgbClr val="7F7F7F"/>
                </a:solidFill>
                <a:latin typeface="+mn-lt"/>
              </a:rPr>
              <a:t>Breve storia del progetto </a:t>
            </a:r>
            <a:r>
              <a:rPr lang="it-IT" altLang="it-IT" sz="3200" dirty="0" err="1">
                <a:solidFill>
                  <a:srgbClr val="7F7F7F"/>
                </a:solidFill>
                <a:latin typeface="+mn-lt"/>
              </a:rPr>
              <a:t>UrBes</a:t>
            </a:r>
            <a:endParaRPr lang="it-IT" alt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1351" y="2759507"/>
            <a:ext cx="87016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it-IT" sz="1600" dirty="0"/>
              <a:t>Nella fase di avvio si concentra su </a:t>
            </a:r>
            <a:r>
              <a:rPr lang="it-IT" altLang="it-IT" sz="1600" b="1" dirty="0"/>
              <a:t>iniziative di consultazione dei cittadini </a:t>
            </a:r>
            <a:r>
              <a:rPr lang="it-IT" altLang="it-IT" sz="1600" dirty="0"/>
              <a:t>sulla rilevanza dei domini del Bes (Bo, Ge, Ve, Mi),e sulla </a:t>
            </a:r>
            <a:r>
              <a:rPr lang="it-IT" altLang="it-IT" sz="1600" b="1" dirty="0"/>
              <a:t>ricognizione delle basi informative </a:t>
            </a:r>
            <a:r>
              <a:rPr lang="it-IT" altLang="it-IT" sz="1600" dirty="0"/>
              <a:t>necessarie per applicare l’approccio Bes a livello urbano.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1354" y="3739124"/>
            <a:ext cx="9271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dirty="0"/>
              <a:t>Con il </a:t>
            </a:r>
            <a:r>
              <a:rPr lang="it-IT" sz="1600" b="1" dirty="0"/>
              <a:t>primo Rapporto </a:t>
            </a:r>
            <a:r>
              <a:rPr lang="it-IT" sz="1600" b="1" dirty="0" err="1"/>
              <a:t>Urbes</a:t>
            </a:r>
            <a:r>
              <a:rPr lang="it-IT" sz="1600" b="1" dirty="0"/>
              <a:t> (giugno 2013) </a:t>
            </a:r>
            <a:r>
              <a:rPr lang="it-IT" sz="1600" dirty="0"/>
              <a:t>si realizza il primo prodotto congiunto Istat/Comuni, utilizzando un set di 25 indicatori Bes immediatamente disponibili a livello territoriale.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1351" y="4375514"/>
            <a:ext cx="1095798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it-IT" sz="1600" b="1" dirty="0"/>
              <a:t>Il workshop  - “Idee e progetti per il futuro di </a:t>
            </a:r>
            <a:r>
              <a:rPr lang="it-IT" altLang="it-IT" sz="1600" b="1" dirty="0" err="1"/>
              <a:t>Urbes</a:t>
            </a:r>
            <a:r>
              <a:rPr lang="it-IT" altLang="it-IT" sz="1600" b="1" dirty="0"/>
              <a:t> e Smart </a:t>
            </a:r>
            <a:r>
              <a:rPr lang="it-IT" altLang="it-IT" sz="1600" b="1" dirty="0" err="1"/>
              <a:t>cities</a:t>
            </a:r>
            <a:r>
              <a:rPr lang="it-IT" altLang="it-IT" sz="1600" b="1" dirty="0"/>
              <a:t>” (CNEL, Roma - 29 nov. 2013) </a:t>
            </a:r>
            <a:r>
              <a:rPr lang="it-IT" altLang="it-IT" sz="1600" dirty="0"/>
              <a:t>approfon</a:t>
            </a:r>
            <a:r>
              <a:rPr lang="it-IT" altLang="it-IT" sz="1600" kern="0" dirty="0"/>
              <a:t>disce</a:t>
            </a:r>
            <a:r>
              <a:rPr lang="it-IT" altLang="it-IT" sz="1600" dirty="0"/>
              <a:t> i temi della </a:t>
            </a:r>
            <a:r>
              <a:rPr lang="it-IT" altLang="it-IT" sz="1600" u="sng" dirty="0"/>
              <a:t>ricerca di un approccio sempre più specifico </a:t>
            </a:r>
            <a:r>
              <a:rPr lang="it-IT" altLang="it-IT" sz="1600" dirty="0"/>
              <a:t>per la misurazione del Bes  nelle città e delle esperienze  territoriali per </a:t>
            </a:r>
            <a:r>
              <a:rPr lang="it-IT" altLang="it-IT" sz="1600" u="sng" dirty="0"/>
              <a:t>l’utilizzo di </a:t>
            </a:r>
            <a:r>
              <a:rPr lang="it-IT" altLang="it-IT" sz="1600" u="sng" dirty="0" err="1"/>
              <a:t>Urbes</a:t>
            </a:r>
            <a:r>
              <a:rPr lang="it-IT" altLang="it-IT" sz="1600" u="sng" dirty="0"/>
              <a:t> in vari ambiti.</a:t>
            </a:r>
            <a:endParaRPr lang="it-IT" altLang="it-IT" sz="1600" dirty="0"/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641354" y="5209992"/>
            <a:ext cx="109579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600" dirty="0"/>
              <a:t>La partecipazione dei Comuni alla community di progetto si estende (da 15 a 30)  e un nucleo misto Istat/Comuni definisce un nuovo set di indicatori più articolato, che è alla base del </a:t>
            </a:r>
            <a:r>
              <a:rPr lang="it-IT" altLang="it-IT" sz="1600" b="1" dirty="0"/>
              <a:t>secondo Rapporto </a:t>
            </a:r>
            <a:r>
              <a:rPr lang="it-IT" altLang="it-IT" sz="1600" b="1" dirty="0" err="1"/>
              <a:t>UrBes</a:t>
            </a:r>
            <a:r>
              <a:rPr lang="it-IT" altLang="it-IT" sz="1600" b="1" dirty="0"/>
              <a:t> </a:t>
            </a:r>
            <a:r>
              <a:rPr lang="it-IT" altLang="it-IT" sz="1600" b="1" dirty="0" smtClean="0"/>
              <a:t>(aprile 2015)</a:t>
            </a:r>
            <a:endParaRPr lang="it-IT" altLang="it-IT" i="1" dirty="0"/>
          </a:p>
        </p:txBody>
      </p:sp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990603"/>
            <a:ext cx="2095501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10119" y="5924145"/>
            <a:ext cx="9766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2016: anno di riprogettazione</a:t>
            </a:r>
            <a:r>
              <a:rPr lang="it-IT" sz="1600" dirty="0" smtClean="0"/>
              <a:t>, anche in relazione agli altri progetti </a:t>
            </a:r>
            <a:r>
              <a:rPr lang="it-IT" sz="1600" dirty="0" err="1" smtClean="0"/>
              <a:t>Bes</a:t>
            </a:r>
            <a:r>
              <a:rPr lang="it-IT" sz="1600" dirty="0" smtClean="0"/>
              <a:t> (nazionale e delle province)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076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4"/>
          <p:cNvSpPr txBox="1">
            <a:spLocks noChangeArrowheads="1"/>
          </p:cNvSpPr>
          <p:nvPr/>
        </p:nvSpPr>
        <p:spPr bwMode="auto">
          <a:xfrm>
            <a:off x="910169" y="2035178"/>
            <a:ext cx="101917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505150"/>
              </a:solidFill>
            </a:endParaRPr>
          </a:p>
        </p:txBody>
      </p:sp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910169" y="1952111"/>
            <a:ext cx="106891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ea typeface="MS PGothic" pitchFamily="34" charset="-128"/>
              </a:rPr>
              <a:t>Il progetto </a:t>
            </a:r>
            <a:r>
              <a:rPr lang="it-IT" altLang="it-IT" dirty="0" err="1">
                <a:ea typeface="MS PGothic" pitchFamily="34" charset="-128"/>
              </a:rPr>
              <a:t>UrBes</a:t>
            </a:r>
            <a:r>
              <a:rPr lang="it-IT" altLang="it-IT" dirty="0">
                <a:ea typeface="MS PGothic" pitchFamily="34" charset="-128"/>
              </a:rPr>
              <a:t> riprende il paradigma del </a:t>
            </a:r>
            <a:r>
              <a:rPr lang="it-IT" altLang="it-IT" dirty="0" err="1">
                <a:ea typeface="MS PGothic" pitchFamily="34" charset="-128"/>
              </a:rPr>
              <a:t>Bes</a:t>
            </a:r>
            <a:r>
              <a:rPr lang="it-IT" altLang="it-IT" dirty="0">
                <a:ea typeface="MS PGothic" pitchFamily="34" charset="-128"/>
              </a:rPr>
              <a:t> come: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altLang="it-IT" dirty="0">
                <a:ea typeface="MS PGothic" pitchFamily="34" charset="-128"/>
              </a:rPr>
              <a:t>  strumento multidimensionale di misura del benessere;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it-IT" dirty="0">
                <a:ea typeface="MS PGothic" pitchFamily="34" charset="-128"/>
                <a:cs typeface="Calibri" pitchFamily="34" charset="0"/>
              </a:rPr>
              <a:t>  sistema di indicatori in grado di offrire una «visione condivisa di progresso» (</a:t>
            </a:r>
            <a:r>
              <a:rPr lang="it-IT" dirty="0" err="1">
                <a:ea typeface="MS PGothic" pitchFamily="34" charset="-128"/>
                <a:cs typeface="Calibri" pitchFamily="34" charset="0"/>
              </a:rPr>
              <a:t>Cnel</a:t>
            </a:r>
            <a:r>
              <a:rPr lang="it-IT" dirty="0">
                <a:ea typeface="MS PGothic" pitchFamily="34" charset="-128"/>
                <a:cs typeface="Calibri" pitchFamily="34" charset="0"/>
              </a:rPr>
              <a:t>-Istat).</a:t>
            </a:r>
            <a:r>
              <a:rPr lang="it-IT" altLang="it-IT" dirty="0">
                <a:ea typeface="MS PGothic" pitchFamily="34" charset="-128"/>
              </a:rPr>
              <a:t>  </a:t>
            </a:r>
            <a:endParaRPr lang="it-IT" altLang="it-IT" i="1" dirty="0">
              <a:ea typeface="MS PGothic" pitchFamily="34" charset="-128"/>
            </a:endParaRPr>
          </a:p>
        </p:txBody>
      </p:sp>
      <p:sp>
        <p:nvSpPr>
          <p:cNvPr id="18436" name="CasellaDiTesto 2"/>
          <p:cNvSpPr txBox="1">
            <a:spLocks noChangeArrowheads="1"/>
          </p:cNvSpPr>
          <p:nvPr/>
        </p:nvSpPr>
        <p:spPr bwMode="auto">
          <a:xfrm>
            <a:off x="910168" y="1127128"/>
            <a:ext cx="10049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solidFill>
                  <a:srgbClr val="7F7F7F"/>
                </a:solidFill>
              </a:rPr>
              <a:t>Come </a:t>
            </a:r>
            <a:r>
              <a:rPr lang="it-IT" altLang="it-IT" sz="2800" dirty="0">
                <a:solidFill>
                  <a:srgbClr val="7F7F7F"/>
                </a:solidFill>
              </a:rPr>
              <a:t>misurare il benessere urbano?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10169" y="3076060"/>
            <a:ext cx="1068916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ea typeface="MS PGothic" pitchFamily="34" charset="-128"/>
              </a:rPr>
              <a:t>Risponde sia all’esigenza di un dettaglio territoriale delle misure del </a:t>
            </a:r>
            <a:r>
              <a:rPr lang="it-IT" altLang="it-IT" dirty="0" err="1">
                <a:ea typeface="MS PGothic" pitchFamily="34" charset="-128"/>
              </a:rPr>
              <a:t>Bes</a:t>
            </a:r>
            <a:r>
              <a:rPr lang="it-IT" altLang="it-IT" dirty="0">
                <a:ea typeface="MS PGothic" pitchFamily="34" charset="-128"/>
              </a:rPr>
              <a:t> sia a quella di cogliere aspetti specifici del benessere urbano</a:t>
            </a:r>
          </a:p>
          <a:p>
            <a:pPr indent="-34290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altLang="it-IT" dirty="0">
              <a:ea typeface="MS PGothic" pitchFamily="34" charset="-128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ea typeface="MS PGothic" pitchFamily="34" charset="-128"/>
              </a:rPr>
              <a:t>La selezione degli indicatori del secondo Rapporto </a:t>
            </a:r>
            <a:r>
              <a:rPr lang="it-IT" altLang="it-IT" dirty="0" err="1">
                <a:ea typeface="MS PGothic" pitchFamily="34" charset="-128"/>
              </a:rPr>
              <a:t>Urbes</a:t>
            </a:r>
            <a:r>
              <a:rPr lang="it-IT" altLang="it-IT" dirty="0">
                <a:ea typeface="MS PGothic" pitchFamily="34" charset="-128"/>
              </a:rPr>
              <a:t> si è attenuta a due ordini di requisiti: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it-IT" altLang="it-IT" dirty="0">
                <a:ea typeface="MS PGothic" pitchFamily="34" charset="-128"/>
              </a:rPr>
              <a:t>idoneità a fornire una misura diretta di miglioramento/peggioramento per aspetti significativi nella qualità della vita delle città;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it-IT" altLang="it-IT" dirty="0">
                <a:ea typeface="MS PGothic" pitchFamily="34" charset="-128"/>
              </a:rPr>
              <a:t>fattibilità e accuratezza necessarie per l’utilizzo a fini di comparazione temporale e territoriale</a:t>
            </a:r>
            <a:r>
              <a:rPr lang="it-IT" altLang="it-IT" dirty="0">
                <a:solidFill>
                  <a:schemeClr val="bg2">
                    <a:lumMod val="25000"/>
                  </a:schemeClr>
                </a:solidFill>
                <a:ea typeface="MS PGothic" pitchFamily="34" charset="-128"/>
              </a:rPr>
              <a:t>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910169" y="5564188"/>
            <a:ext cx="1068916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ea typeface="MS PGothic" pitchFamily="34" charset="-128"/>
              </a:rPr>
              <a:t>: </a:t>
            </a:r>
          </a:p>
          <a:p>
            <a:pPr>
              <a:defRPr/>
            </a:pPr>
            <a:endParaRPr lang="it-IT" dirty="0">
              <a:ea typeface="MS PGothic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10169" y="4683126"/>
            <a:ext cx="1068916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  <a:ea typeface="MS PGothic" pitchFamily="34" charset="-128"/>
            </a:endParaRPr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910169" y="4973638"/>
            <a:ext cx="106891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altLang="it-IT" i="1" dirty="0">
              <a:solidFill>
                <a:schemeClr val="tx1">
                  <a:lumMod val="75000"/>
                  <a:lumOff val="25000"/>
                </a:schemeClr>
              </a:solidFill>
              <a:ea typeface="MS PGothic" pitchFamily="34" charset="-128"/>
            </a:endParaRPr>
          </a:p>
        </p:txBody>
      </p:sp>
      <p:sp>
        <p:nvSpPr>
          <p:cNvPr id="18441" name="CasellaDiTesto 2"/>
          <p:cNvSpPr txBox="1">
            <a:spLocks noChangeArrowheads="1"/>
          </p:cNvSpPr>
          <p:nvPr/>
        </p:nvSpPr>
        <p:spPr bwMode="auto">
          <a:xfrm>
            <a:off x="910169" y="4973641"/>
            <a:ext cx="1068916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505150"/>
                </a:solidFill>
              </a:rPr>
              <a:t> </a:t>
            </a:r>
            <a:endParaRPr lang="it-IT" altLang="it-IT" sz="1600" i="1">
              <a:solidFill>
                <a:srgbClr val="505150"/>
              </a:solidFill>
            </a:endParaRPr>
          </a:p>
        </p:txBody>
      </p:sp>
      <p:sp>
        <p:nvSpPr>
          <p:cNvPr id="15" name="CasellaDiTesto 2"/>
          <p:cNvSpPr txBox="1">
            <a:spLocks noChangeArrowheads="1"/>
          </p:cNvSpPr>
          <p:nvPr/>
        </p:nvSpPr>
        <p:spPr bwMode="auto">
          <a:xfrm>
            <a:off x="910169" y="5257156"/>
            <a:ext cx="108923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dirty="0">
                <a:ea typeface="MS PGothic" pitchFamily="34" charset="-128"/>
              </a:rPr>
              <a:t>Con questa griglia di valutazione, il nucleo misto Istat/Comuni (Uffici di statistica) ha individuato </a:t>
            </a:r>
            <a:r>
              <a:rPr lang="it-IT" altLang="it-IT" dirty="0">
                <a:solidFill>
                  <a:srgbClr val="CC0000"/>
                </a:solidFill>
                <a:ea typeface="MS PGothic" pitchFamily="34" charset="-128"/>
              </a:rPr>
              <a:t>64 indicatori territoriali, di cui 47 riconducibili al </a:t>
            </a:r>
            <a:r>
              <a:rPr lang="it-IT" altLang="it-IT" dirty="0" err="1">
                <a:solidFill>
                  <a:srgbClr val="CC0000"/>
                </a:solidFill>
                <a:ea typeface="MS PGothic" pitchFamily="34" charset="-128"/>
              </a:rPr>
              <a:t>Bes</a:t>
            </a:r>
            <a:r>
              <a:rPr lang="it-IT" altLang="it-IT" dirty="0">
                <a:solidFill>
                  <a:srgbClr val="CC0000"/>
                </a:solidFill>
                <a:ea typeface="MS PGothic" pitchFamily="34" charset="-128"/>
              </a:rPr>
              <a:t> nazionale e altri 17 nuovi indicatori concernenti tematiche e risvolti significativi anche  in un’ottica di benessere urbano</a:t>
            </a:r>
            <a:r>
              <a:rPr lang="it-IT" altLang="it-IT" dirty="0">
                <a:solidFill>
                  <a:schemeClr val="bg2">
                    <a:lumMod val="25000"/>
                  </a:schemeClr>
                </a:solidFill>
                <a:ea typeface="MS PGothic" pitchFamily="34" charset="-128"/>
              </a:rPr>
              <a:t>.</a:t>
            </a:r>
            <a:r>
              <a:rPr lang="it-IT" altLang="it-IT" sz="1600" dirty="0">
                <a:solidFill>
                  <a:schemeClr val="bg2">
                    <a:lumMod val="25000"/>
                  </a:schemeClr>
                </a:solidFill>
                <a:ea typeface="MS PGothic" pitchFamily="34" charset="-128"/>
              </a:rPr>
              <a:t> </a:t>
            </a:r>
            <a:endParaRPr lang="it-IT" altLang="it-IT" sz="1600" i="1" dirty="0">
              <a:solidFill>
                <a:schemeClr val="bg2">
                  <a:lumMod val="2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4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4"/>
          <p:cNvSpPr txBox="1">
            <a:spLocks noChangeArrowheads="1"/>
          </p:cNvSpPr>
          <p:nvPr/>
        </p:nvSpPr>
        <p:spPr bwMode="auto">
          <a:xfrm>
            <a:off x="910169" y="2035178"/>
            <a:ext cx="101917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23555" name="CasellaDiTesto 2"/>
          <p:cNvSpPr txBox="1">
            <a:spLocks noChangeArrowheads="1"/>
          </p:cNvSpPr>
          <p:nvPr/>
        </p:nvSpPr>
        <p:spPr bwMode="auto">
          <a:xfrm>
            <a:off x="910168" y="0"/>
            <a:ext cx="100499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50515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" y="1"/>
          <a:ext cx="12191996" cy="6911979"/>
        </p:xfrm>
        <a:graphic>
          <a:graphicData uri="http://schemas.openxmlformats.org/drawingml/2006/table">
            <a:tbl>
              <a:tblPr/>
              <a:tblGrid>
                <a:gridCol w="1992173"/>
                <a:gridCol w="1992173"/>
                <a:gridCol w="1992173"/>
                <a:gridCol w="2236009"/>
                <a:gridCol w="1992173"/>
                <a:gridCol w="1987295"/>
              </a:tblGrid>
              <a:tr h="60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SALUTE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ISTRUZIONE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LAVORO E CONCILIAZIONE TEMPI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VITA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BENESSERE ECONOMICO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RELAZIONI SOCIALI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POLITICA E ISTITUZIONI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Partecipazione </a:t>
                      </a:r>
                      <a:endParaRPr lang="it-IT" sz="9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scuola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infanzia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Partecipazione elettorale per genere</a:t>
                      </a:r>
                      <a:endParaRPr lang="it-IT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4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Persone con almeno il diploma superiore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Rappresentanza femminile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85126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Speranza di vita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Persone  con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titolo universitario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Reddito disponibile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Donne negli organi decisionali comunali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46143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</a:t>
                      </a: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infantile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Uscita precoce dalla istruzione e formazione.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Occupazione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DISTRIBUZIONE DEI REDDITI IRPEF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Volontari nelle UL non profit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rappresentanza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46143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Mortalità per incidenti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Giovani che non lavorano e non studiano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Mancata partecipazione al lavoro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Qualit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abitazione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Istituzioni non profit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media organi decisionali comunali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Mortalità per tumore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Competenza alfabetica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Infortuni mortali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Individui in famiglie senza occupati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Cooperative sociali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958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RENDICONTAZIONE SOCIALE  DELLE IST. PUBBLICHE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46143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Mortalità per malattie croniche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Competenze numerica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Occupazione delle donne con e senza figli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SOFFERENZE BANCARIE DELLE FAMIGLIE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LAVORATORI RETRIBUITI COOP. SOCIALI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Lunghezza procedimenti civili (N)</a:t>
                      </a:r>
                      <a:endParaRPr lang="it-IT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Omicidi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Biblioteche pubbliche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DISPERSIONE ACQUA POTABILE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Brevetti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Servizi infanzia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459405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Furti in abitazione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Musei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Qualit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aria urbana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Specializzazione produttiva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SCUOLE CON PERCORSI </a:t>
                      </a:r>
                      <a:r>
                        <a:rPr lang="it-IT" sz="800" b="0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ACCESSIBILI </a:t>
                      </a:r>
                      <a:r>
                        <a:rPr lang="it-IT" sz="800" b="0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(BARRIERE </a:t>
                      </a:r>
                      <a:r>
                        <a:rPr lang="it-IT" sz="800" b="0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ARCH.) (N)</a:t>
                      </a:r>
                      <a:endParaRPr lang="it-IT" sz="8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346143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Borseggi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UTENTI BIBLIOTECHE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 urbano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Disponibilità di connessione Internet a banda larga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Rifuti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 discarica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Rapine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VISITATORI MUSEI (N)</a:t>
                      </a:r>
                      <a:endParaRPr lang="it-IT" sz="9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Aree naturali protette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Raccolta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differenz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rifiuti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25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Verde storico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ORTI URBANI 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 mobilit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23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Tessuto </a:t>
                      </a:r>
                      <a:r>
                        <a:rPr lang="it-IT" sz="9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urbano storico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TELERISCALDAMENTO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 err="1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Trasp</a:t>
                      </a:r>
                      <a:r>
                        <a:rPr lang="it-IT" sz="9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pubblico locale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23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it-IT" sz="900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NQUINAMENTO ACUSTICO 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PISTE CICLABILI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AUTOVETTURE CON STANDARD &lt;EURO-4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AREE PEDONALI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</a:tr>
              <a:tr h="25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1800" b="1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 64 INDICATORI DEL RAPPORTO URBES 2015</a:t>
                      </a:r>
                      <a:endParaRPr lang="it-IT" sz="1800" b="1" baseline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900" baseline="0" dirty="0">
                        <a:latin typeface="Calibri"/>
                        <a:ea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INFOMOBILIT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D8C"/>
                    </a:solidFill>
                  </a:tcPr>
                </a:tc>
              </a:tr>
              <a:tr h="257098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2539" marR="22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INCID. 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STRADALE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D8C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aseline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PEDONI VITTIME </a:t>
                      </a:r>
                      <a:r>
                        <a:rPr lang="it-IT" sz="900" b="1" baseline="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900" b="1" baseline="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INCIDENTI (N)</a:t>
                      </a:r>
                      <a:endParaRPr lang="it-IT" sz="9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0D8C"/>
                    </a:solidFill>
                  </a:tcPr>
                </a:tc>
              </a:tr>
              <a:tr h="438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SICUREZZA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BENESSERE SOGGETTIVO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PAESAGGIO E PATRIMONIO CULTURALE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AMBIENTE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RICERCA E INNOVAZIONE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QUALITA</a:t>
                      </a: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DEI SERVIZI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52" marR="30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3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4"/>
          <p:cNvSpPr txBox="1">
            <a:spLocks noChangeArrowheads="1"/>
          </p:cNvSpPr>
          <p:nvPr/>
        </p:nvSpPr>
        <p:spPr bwMode="auto">
          <a:xfrm>
            <a:off x="461435" y="474663"/>
            <a:ext cx="930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it-IT" altLang="ja-JP" sz="2800" dirty="0">
                <a:solidFill>
                  <a:srgbClr val="7F7F7F"/>
                </a:solidFill>
                <a:latin typeface="+mn-lt"/>
              </a:rPr>
              <a:t>Rapporto </a:t>
            </a:r>
            <a:r>
              <a:rPr lang="it-IT" altLang="ja-JP" sz="2800" dirty="0" err="1">
                <a:solidFill>
                  <a:srgbClr val="7F7F7F"/>
                </a:solidFill>
                <a:latin typeface="+mn-lt"/>
              </a:rPr>
              <a:t>UrBes</a:t>
            </a:r>
            <a:r>
              <a:rPr lang="it-IT" altLang="ja-JP" sz="2800" dirty="0">
                <a:solidFill>
                  <a:srgbClr val="7F7F7F"/>
                </a:solidFill>
                <a:latin typeface="+mn-lt"/>
              </a:rPr>
              <a:t> 2015</a:t>
            </a:r>
            <a:endParaRPr lang="it-IT" altLang="it-IT" sz="28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9459" name="CasellaDiTesto 5"/>
          <p:cNvSpPr txBox="1">
            <a:spLocks noChangeArrowheads="1"/>
          </p:cNvSpPr>
          <p:nvPr/>
        </p:nvSpPr>
        <p:spPr bwMode="auto">
          <a:xfrm>
            <a:off x="461435" y="1441451"/>
            <a:ext cx="76940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it-IT" altLang="it-IT" sz="2000" dirty="0" smtClean="0">
                <a:latin typeface="+mn-lt"/>
              </a:rPr>
              <a:t>   </a:t>
            </a:r>
            <a:r>
              <a:rPr lang="it-IT" altLang="it-IT" sz="2000" dirty="0" err="1" smtClean="0">
                <a:latin typeface="+mn-lt"/>
              </a:rPr>
              <a:t>Urbes</a:t>
            </a:r>
            <a:r>
              <a:rPr lang="it-IT" altLang="it-IT" sz="2000" dirty="0" smtClean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2015 ha descritto il benessere nelle città  con 64 indicatori</a:t>
            </a:r>
          </a:p>
          <a:p>
            <a:pPr>
              <a:buFont typeface="Wingdings" pitchFamily="2" charset="2"/>
              <a:buChar char="Ø"/>
            </a:pPr>
            <a:endParaRPr lang="it-IT" altLang="it-IT" sz="20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it-IT" altLang="it-IT" sz="2000" dirty="0" smtClean="0">
                <a:latin typeface="+mn-lt"/>
              </a:rPr>
              <a:t>   I </a:t>
            </a:r>
            <a:r>
              <a:rPr lang="it-IT" altLang="it-IT" sz="2000" dirty="0">
                <a:latin typeface="+mn-lt"/>
              </a:rPr>
              <a:t>Comuni aderenti al Progetto da 15 sono diventati 29</a:t>
            </a:r>
          </a:p>
          <a:p>
            <a:pPr>
              <a:buFont typeface="Wingdings" pitchFamily="2" charset="2"/>
              <a:buChar char="Ø"/>
            </a:pPr>
            <a:endParaRPr lang="it-IT" altLang="it-IT" sz="20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it-IT" altLang="it-IT" sz="2000" dirty="0" smtClean="0">
                <a:latin typeface="+mn-lt"/>
              </a:rPr>
              <a:t>   Viene </a:t>
            </a:r>
            <a:r>
              <a:rPr lang="it-IT" altLang="it-IT" sz="2000" dirty="0">
                <a:latin typeface="+mn-lt"/>
              </a:rPr>
              <a:t>dato ulteriore impulso ai percorsi di ricerca sulla misurazione del benessere urbano e la relazione con le policy	</a:t>
            </a:r>
          </a:p>
          <a:p>
            <a:endParaRPr lang="it-IT" altLang="it-IT" sz="2000" dirty="0">
              <a:latin typeface="+mn-lt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20" y="968378"/>
            <a:ext cx="3321049" cy="4060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CasellaDiTesto 1"/>
          <p:cNvSpPr txBox="1">
            <a:spLocks noChangeArrowheads="1"/>
          </p:cNvSpPr>
          <p:nvPr/>
        </p:nvSpPr>
        <p:spPr bwMode="auto">
          <a:xfrm>
            <a:off x="461435" y="4378327"/>
            <a:ext cx="76940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it-IT" altLang="it-IT" i="1" dirty="0">
                <a:solidFill>
                  <a:srgbClr val="FF0000"/>
                </a:solidFill>
              </a:rPr>
              <a:t>PRESENTATO NELLA SEDE NAZIONALE ANCI IL 23 APRILE 2015</a:t>
            </a:r>
          </a:p>
          <a:p>
            <a:endParaRPr lang="it-IT" altLang="it-IT" i="1" dirty="0">
              <a:solidFill>
                <a:srgbClr val="FF0000"/>
              </a:solidFill>
            </a:endParaRPr>
          </a:p>
          <a:p>
            <a:r>
              <a:rPr lang="it-IT" altLang="it-IT" i="1" dirty="0">
                <a:solidFill>
                  <a:srgbClr val="FF0000"/>
                </a:solidFill>
                <a:hlinkClick r:id="rId4"/>
              </a:rPr>
              <a:t>http://www.istat.it/it/archivio/153995</a:t>
            </a:r>
            <a:endParaRPr lang="it-IT" altLang="it-IT" i="1" dirty="0">
              <a:solidFill>
                <a:srgbClr val="FF0000"/>
              </a:solidFill>
            </a:endParaRPr>
          </a:p>
          <a:p>
            <a:endParaRPr lang="it-IT" altLang="it-IT" i="1" dirty="0">
              <a:solidFill>
                <a:srgbClr val="FF0000"/>
              </a:solidFill>
            </a:endParaRPr>
          </a:p>
          <a:p>
            <a:r>
              <a:rPr lang="it-IT" altLang="it-IT" i="1" dirty="0">
                <a:solidFill>
                  <a:srgbClr val="FF0000"/>
                </a:solidFill>
              </a:rPr>
              <a:t>Pubblica i dati di tutte le città capoluogo di provincia</a:t>
            </a:r>
          </a:p>
        </p:txBody>
      </p:sp>
    </p:spTree>
    <p:extLst>
      <p:ext uri="{BB962C8B-B14F-4D97-AF65-F5344CB8AC3E}">
        <p14:creationId xmlns:p14="http://schemas.microsoft.com/office/powerpoint/2010/main" val="16028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3231</Words>
  <Application>Microsoft Office PowerPoint</Application>
  <PresentationFormat>Personalizzato</PresentationFormat>
  <Paragraphs>525</Paragraphs>
  <Slides>23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Personalizza struttura</vt:lpstr>
      <vt:lpstr>Tema di Office</vt:lpstr>
      <vt:lpstr>Acrobat Document</vt:lpstr>
      <vt:lpstr>COMPORTAMENTI INDIVIDUALI  E RELAZIONI SOCIALI  IN TRASFORMAZIONE  UNA SFIDA PER LA  STATISTICA UFFICIALE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29 Comuni partecipanti</vt:lpstr>
      <vt:lpstr>Struttura modulare del Rapporto UrBes 2015</vt:lpstr>
      <vt:lpstr>I focus di approfondimento realizzati dai Comuni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L’informazione statistica nel Documento Unico di Programmazione degli enti locali</vt:lpstr>
      <vt:lpstr>Esempi di informazione statistica nel DUP – 1  </vt:lpstr>
      <vt:lpstr>Esempi di informazione statistica nel DUP – 2 </vt:lpstr>
      <vt:lpstr>L’informazione statistica nella rendicontazione di un’Amministrazione comunale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Marco Ricci</cp:lastModifiedBy>
  <cp:revision>76</cp:revision>
  <cp:lastPrinted>2016-06-14T16:27:47Z</cp:lastPrinted>
  <dcterms:created xsi:type="dcterms:W3CDTF">2016-03-11T16:10:26Z</dcterms:created>
  <dcterms:modified xsi:type="dcterms:W3CDTF">2016-06-20T16:03:29Z</dcterms:modified>
</cp:coreProperties>
</file>