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7"/>
  </p:notesMasterIdLst>
  <p:sldIdLst>
    <p:sldId id="256" r:id="rId3"/>
    <p:sldId id="257" r:id="rId4"/>
    <p:sldId id="261" r:id="rId5"/>
    <p:sldId id="265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7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3954A"/>
    <a:srgbClr val="549348"/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8" autoAdjust="0"/>
    <p:restoredTop sz="86387" autoAdjust="0"/>
  </p:normalViewPr>
  <p:slideViewPr>
    <p:cSldViewPr snapToGrid="0" snapToObjects="1">
      <p:cViewPr>
        <p:scale>
          <a:sx n="84" d="100"/>
          <a:sy n="84" d="100"/>
        </p:scale>
        <p:origin x="144" y="488"/>
      </p:cViewPr>
      <p:guideLst>
        <p:guide orient="horz" pos="2160"/>
        <p:guide pos="3840"/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352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21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253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71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15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46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69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45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424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456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311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29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11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82073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53954A"/>
                </a:solidFill>
                <a:latin typeface="+mn-lt"/>
                <a:ea typeface="Signika Light" charset="0"/>
                <a:cs typeface="Calibri"/>
              </a:rPr>
              <a:t>AREA TEMATICA 4.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NUOVE FONTI E DOMANDE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it-IT" sz="1100" b="1" cap="all" dirty="0" smtClean="0">
              <a:solidFill>
                <a:schemeClr val="tx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200" b="1" cap="all" dirty="0" smtClean="0"/>
              <a:t>Introduzione Sessione :BIG DATA, ARCHIVI AMMINISTRATIVI, REGISTRI INTEGRATI. UNA NUOVA VISIONE DELLA PRIVACY?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6BF93-C5C4-824A-A2E2-7801BD77767E}" type="datetimeFigureOut">
              <a:rPr lang="it-IT" smtClean="0"/>
              <a:t>23/06/16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E0EE-EC15-E74E-B916-0F6B53234D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03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-68579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539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2577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NUOVE FONTI E DOMANDE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b="1" cap="all" dirty="0" smtClean="0"/>
              <a:t>Sessione parallela</a:t>
            </a:r>
          </a:p>
          <a:p>
            <a:pPr>
              <a:lnSpc>
                <a:spcPts val="3200"/>
              </a:lnSpc>
            </a:pPr>
            <a:r>
              <a:rPr lang="it-IT" sz="3200" b="1" cap="all" dirty="0" smtClean="0"/>
              <a:t>BIG </a:t>
            </a:r>
            <a:r>
              <a:rPr lang="it-IT" sz="3200" b="1" cap="all" dirty="0"/>
              <a:t>DATA, ARCHIVI AMMINISTRATIVI, REGISTRI INTEGRATI. UNA NUOVA VISIONE DELLA PRIVACY</a:t>
            </a:r>
            <a:r>
              <a:rPr lang="it-IT" sz="3200" b="1" cap="all" dirty="0" smtClean="0"/>
              <a:t>?</a:t>
            </a:r>
          </a:p>
          <a:p>
            <a:pPr>
              <a:lnSpc>
                <a:spcPts val="3200"/>
              </a:lnSpc>
            </a:pPr>
            <a:r>
              <a:rPr lang="it-IT" sz="3200" i="1" dirty="0" smtClean="0"/>
              <a:t>Chair</a:t>
            </a:r>
            <a:r>
              <a:rPr lang="it-IT" sz="3200" i="1" dirty="0"/>
              <a:t>:</a:t>
            </a:r>
            <a:r>
              <a:rPr lang="it-IT" sz="3200" dirty="0"/>
              <a:t> Nicola Torelli, Università di Trieste</a:t>
            </a: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45"/>
          <a:stretch/>
        </p:blipFill>
        <p:spPr>
          <a:xfrm>
            <a:off x="323742" y="214878"/>
            <a:ext cx="7697036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14.30 | 16.00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3"/>
            <a:ext cx="5833730" cy="452365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 smtClean="0"/>
              <a:t>Il problema di controllare  la cosiddetta</a:t>
            </a:r>
            <a:r>
              <a:rPr lang="it-IT" sz="2000" dirty="0"/>
              <a:t> </a:t>
            </a:r>
            <a:r>
              <a:rPr lang="it-IT" sz="2000" i="1" dirty="0" err="1"/>
              <a:t>statistical</a:t>
            </a:r>
            <a:r>
              <a:rPr lang="it-IT" sz="2000" i="1" dirty="0"/>
              <a:t> </a:t>
            </a:r>
            <a:r>
              <a:rPr lang="it-IT" sz="2000" i="1" dirty="0" err="1" smtClean="0"/>
              <a:t>disclosure</a:t>
            </a:r>
            <a:r>
              <a:rPr lang="it-IT" sz="2000" i="1" dirty="0" smtClean="0"/>
              <a:t> </a:t>
            </a:r>
            <a:r>
              <a:rPr lang="it-IT" sz="2000" dirty="0" smtClean="0"/>
              <a:t>ha una venerabile storia e una lunga tradizione. Essa coinvolge discipline diverse, oltre alla statistica, la (cyber-)sicurezza, la gestione di database e l’informatica teorica e la crittografia.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Il tema è strettamente connesso alla protezione della privacy.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Si tratta infatti di poter produrre statistiche o fornire archivi anonimizzati ad un dettaglio sempre più fine preservando la privacy degli individui.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E’ quindi un tema cruciale per chi è chiamato a produrre statistica ufficiale e il rispetto della privacy e il controllo del rischio di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disclosure</a:t>
            </a:r>
            <a:r>
              <a:rPr lang="it-IT" sz="2000" dirty="0" smtClean="0">
                <a:ea typeface="Signika Light" charset="0"/>
                <a:cs typeface="Signika Light" charset="0"/>
              </a:rPr>
              <a:t> è di fatto dei primi doveri di un NSO 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Privacy e controllo del rischio di </a:t>
            </a:r>
            <a:r>
              <a:rPr lang="it-IT" b="1" dirty="0" err="1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disclosure</a:t>
            </a:r>
            <a:endParaRPr lang="it-IT" b="1" dirty="0">
              <a:solidFill>
                <a:srgbClr val="53954A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305550" y="1278154"/>
            <a:ext cx="5143499" cy="5351245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600" dirty="0" smtClean="0"/>
              <a:t>Diventa quindi cruciale </a:t>
            </a:r>
            <a:r>
              <a:rPr lang="it-IT" sz="1600" b="1" dirty="0" smtClean="0"/>
              <a:t>l’integrazione fra più fonti </a:t>
            </a:r>
            <a:r>
              <a:rPr lang="it-IT" sz="1600" dirty="0" smtClean="0"/>
              <a:t>di natura a volte molto diversa: dati da archivi amministrativi, da indagini campionarie a diversa scala (dati da disegno), Big Data (dati organici)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600" dirty="0"/>
              <a:t>E’ proprio con riferimento ad alcune tecniche per l’integrazione di archivi che spesso si definisce e misura il rischio di </a:t>
            </a:r>
            <a:r>
              <a:rPr lang="it-IT" sz="1600" dirty="0" err="1"/>
              <a:t>disclosure</a:t>
            </a:r>
            <a:r>
              <a:rPr lang="it-IT" sz="1600" dirty="0"/>
              <a:t> e quindi la minaccia alla privacy. Vi è una minaccia se io posso attraverso </a:t>
            </a:r>
            <a:r>
              <a:rPr lang="it-IT" sz="1600" dirty="0" smtClean="0"/>
              <a:t>operazioni </a:t>
            </a:r>
            <a:r>
              <a:rPr lang="it-IT" sz="1600" dirty="0"/>
              <a:t>di record </a:t>
            </a:r>
            <a:r>
              <a:rPr lang="it-IT" sz="1600" dirty="0" err="1"/>
              <a:t>linkage</a:t>
            </a:r>
            <a:r>
              <a:rPr lang="it-IT" sz="1600" dirty="0"/>
              <a:t> identificare un individuo in un archivio anonimizzato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600" dirty="0" smtClean="0"/>
              <a:t>Come </a:t>
            </a:r>
            <a:r>
              <a:rPr lang="it-IT" sz="1600" dirty="0" smtClean="0"/>
              <a:t>detto, il problema si pone sia nella produzione di statistiche di sintesi che nel rilascio di archivi (anonimizzati). La richiesta di questi output è crescente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600" dirty="0" smtClean="0"/>
              <a:t>Ogni ufficio nazionale di statistica </a:t>
            </a:r>
            <a:r>
              <a:rPr lang="it-IT" sz="1600" dirty="0" smtClean="0"/>
              <a:t>ha un preciso impegno a garantire che </a:t>
            </a:r>
            <a:r>
              <a:rPr lang="it-IT" sz="1600" dirty="0" smtClean="0"/>
              <a:t>la privacy sia salvaguardata. </a:t>
            </a:r>
            <a:endParaRPr lang="it-IT" sz="16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600" dirty="0" smtClean="0"/>
              <a:t>Per le nuovi fonti informative, i.e. i  Big Data, questo impegno è più difficile da definire, più sfuggente, privo delle tradizionali garanzie legali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600" dirty="0" smtClean="0"/>
              <a:t>D’altra parte la minaccia alla privacy per queste nuove fonti potrebbe addirittura indebolire il valore ai fini statistici delle </a:t>
            </a:r>
            <a:r>
              <a:rPr lang="it-IT" sz="1600" dirty="0"/>
              <a:t>fonti stesse</a:t>
            </a:r>
            <a:endParaRPr lang="it-IT" sz="16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4052888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modalità per la produzione del dato statistico si sono evolute secondo uno schema che vede al centro l’uso integrato di fonti informative diverse e sono ora al centro di una rivoluzione che affianca al più tradizionale dato amministrativo quello che proviene dalla recente ondata dei cosiddetti Big Data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Cosa c’è di nuovo?</a:t>
            </a:r>
            <a:endParaRPr lang="it-IT" sz="3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Perché al centro di importanti progetti in cui l’integrazione di archivi assume un forte rilievo (Monteduro, Garofalo &amp; Simeone)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 smtClean="0"/>
              <a:t>Per la rilevanza delle questioni </a:t>
            </a:r>
            <a:r>
              <a:rPr lang="it-IT" sz="2400" dirty="0" smtClean="0"/>
              <a:t>le </a:t>
            </a:r>
            <a:r>
              <a:rPr lang="it-IT" sz="2400" dirty="0" smtClean="0"/>
              <a:t>tecniche legate al trattamento informatico dei dati (</a:t>
            </a:r>
            <a:r>
              <a:rPr lang="it-IT" sz="2400" dirty="0" err="1" smtClean="0"/>
              <a:t>Scannapieco</a:t>
            </a:r>
            <a:r>
              <a:rPr lang="it-IT" sz="2400" dirty="0" smtClean="0"/>
              <a:t>)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400" dirty="0"/>
              <a:t>Per il rilievo delle questioni legali che potrebbero essere connesse a queste nuove forme di produzione dei </a:t>
            </a:r>
            <a:r>
              <a:rPr lang="it-IT" sz="2400" dirty="0" smtClean="0"/>
              <a:t>dati (</a:t>
            </a:r>
            <a:r>
              <a:rPr lang="it-IT" sz="2400" dirty="0" err="1" smtClean="0"/>
              <a:t>Faini</a:t>
            </a:r>
            <a:r>
              <a:rPr lang="it-IT" sz="2400" dirty="0" smtClean="0"/>
              <a:t>)</a:t>
            </a:r>
            <a:endParaRPr lang="it-IT" sz="2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2" y="2015595"/>
            <a:ext cx="4065587" cy="4052888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Nella sessione abbiamo 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programmato interventi su 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diversi versanti 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della questione. I relatori operano in ambiti in 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cui gli aspetti elencati relativi alla protezione della privacy emergono come cruciali</a:t>
            </a:r>
          </a:p>
          <a:p>
            <a:pPr algn="l"/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Una nuova visione della privacy?</a:t>
            </a:r>
            <a:endParaRPr lang="it-IT" sz="3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44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</TotalTime>
  <Words>378</Words>
  <Application>Microsoft Macintosh PowerPoint</Application>
  <PresentationFormat>Widescreen</PresentationFormat>
  <Paragraphs>35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3" baseType="lpstr">
      <vt:lpstr>Calibri</vt:lpstr>
      <vt:lpstr>Calibri Light</vt:lpstr>
      <vt:lpstr>Signika</vt:lpstr>
      <vt:lpstr>Signika Light</vt:lpstr>
      <vt:lpstr>Signika Semibold</vt:lpstr>
      <vt:lpstr>Wingdings</vt:lpstr>
      <vt:lpstr>Arial</vt:lpstr>
      <vt:lpstr>Personalizza struttura</vt:lpstr>
      <vt:lpstr>1_Personalizza struttura</vt:lpstr>
      <vt:lpstr>COMPORTAMENTI INDIVIDUALI  E RELAZIONI SOCIALI  IN TRASFORMAZIONE  UNA SFIDA PER LA  STATISTICA UFFICIALE </vt:lpstr>
      <vt:lpstr>Privacy e controllo del rischio di disclosure</vt:lpstr>
      <vt:lpstr>Cosa c’è di nuovo?</vt:lpstr>
      <vt:lpstr>Una nuova visione della privacy?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74</cp:revision>
  <cp:lastPrinted>2016-03-21T17:06:08Z</cp:lastPrinted>
  <dcterms:created xsi:type="dcterms:W3CDTF">2016-03-11T16:10:26Z</dcterms:created>
  <dcterms:modified xsi:type="dcterms:W3CDTF">2016-06-23T08:50:16Z</dcterms:modified>
</cp:coreProperties>
</file>