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64" r:id="rId4"/>
    <p:sldId id="263" r:id="rId5"/>
    <p:sldId id="261" r:id="rId6"/>
    <p:sldId id="265" r:id="rId7"/>
    <p:sldId id="266" r:id="rId8"/>
    <p:sldId id="267" r:id="rId9"/>
    <p:sldId id="268" r:id="rId10"/>
    <p:sldId id="269" r:id="rId11"/>
    <p:sldId id="259" r:id="rId12"/>
    <p:sldId id="270" r:id="rId13"/>
    <p:sldId id="277" r:id="rId14"/>
    <p:sldId id="278" r:id="rId15"/>
    <p:sldId id="271" r:id="rId16"/>
    <p:sldId id="275" r:id="rId17"/>
    <p:sldId id="273" r:id="rId18"/>
    <p:sldId id="274" r:id="rId19"/>
    <p:sldId id="276" r:id="rId20"/>
    <p:sldId id="262" r:id="rId21"/>
  </p:sldIdLst>
  <p:sldSz cx="12192000" cy="6858000"/>
  <p:notesSz cx="6858000" cy="9144000"/>
  <p:custDataLst>
    <p:tags r:id="rId24"/>
  </p:custData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26F31"/>
    <a:srgbClr val="E26F37"/>
    <a:srgbClr val="D43D25"/>
    <a:srgbClr val="DA713A"/>
    <a:srgbClr val="E16F36"/>
    <a:srgbClr val="BE1520"/>
    <a:srgbClr val="CF1E24"/>
    <a:srgbClr val="C72A31"/>
    <a:srgbClr val="DA304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22" autoAdjust="0"/>
    <p:restoredTop sz="94619" autoAdjust="0"/>
  </p:normalViewPr>
  <p:slideViewPr>
    <p:cSldViewPr snapToGrid="0">
      <p:cViewPr>
        <p:scale>
          <a:sx n="60" d="100"/>
          <a:sy n="60" d="100"/>
        </p:scale>
        <p:origin x="-2460" y="-1164"/>
      </p:cViewPr>
      <p:guideLst>
        <p:guide orient="horz" pos="2386"/>
        <p:guide pos="19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it-IT" smtClean="0"/>
              <a:t>Roma, 23 giugno 2016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165B8-5158-42D8-AE04-39207AEEDA01}" type="datetimeFigureOut">
              <a:rPr lang="it-IT" smtClean="0"/>
              <a:pPr/>
              <a:t>22/06/2016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E7C1BF-7B67-4CF8-9612-F09EA3C62906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it-IT" smtClean="0"/>
              <a:t>Roma, 23 giugno 2016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7B1F3-FB2D-A247-9676-97B3C010A75B}" type="datetimeFigureOut">
              <a:rPr lang="it-IT" smtClean="0"/>
              <a:pPr/>
              <a:t>22/06/2016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AA04C-CF00-2442-8489-B17C223CBBD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563076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pPr/>
              <a:t>1</a:t>
            </a:fld>
            <a:endParaRPr lang="it-IT"/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it-IT" smtClean="0"/>
              <a:t>Roma, 23 giugno 2016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48465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it-IT" smtClean="0"/>
              <a:t>Roma, 23 giugno 2016</a:t>
            </a:r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it-IT" smtClean="0"/>
              <a:t>Roma, 23 giugno 2016</a:t>
            </a:r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it-IT" smtClean="0"/>
              <a:t>Roma, 23 giugno 2016</a:t>
            </a:r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ina inter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959133" y="6478588"/>
            <a:ext cx="717915" cy="319088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7F7F7F"/>
                </a:solidFill>
                <a:latin typeface="+mj-lt"/>
              </a:defRPr>
            </a:lvl1pPr>
          </a:lstStyle>
          <a:p>
            <a:fld id="{5C7FE145-5F5F-9146-8268-470DD024125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36915337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pagina inter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959133" y="6478588"/>
            <a:ext cx="717915" cy="319088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7F7F7F"/>
                </a:solidFill>
                <a:latin typeface="+mj-lt"/>
              </a:defRPr>
            </a:lvl1pPr>
          </a:lstStyle>
          <a:p>
            <a:fld id="{5C7FE145-5F5F-9146-8268-470DD024125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36915337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pagina inter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959133" y="6478588"/>
            <a:ext cx="717915" cy="319088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7F7F7F"/>
                </a:solidFill>
                <a:latin typeface="+mj-lt"/>
              </a:defRPr>
            </a:lvl1pPr>
          </a:lstStyle>
          <a:p>
            <a:fld id="{5C7FE145-5F5F-9146-8268-470DD024125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36915337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/>
          <p:cNvCxnSpPr/>
          <p:nvPr userDrawn="1"/>
        </p:nvCxnSpPr>
        <p:spPr>
          <a:xfrm flipH="1">
            <a:off x="601664" y="968418"/>
            <a:ext cx="10997669" cy="0"/>
          </a:xfrm>
          <a:prstGeom prst="line">
            <a:avLst/>
          </a:prstGeom>
          <a:ln w="25400" cap="rnd">
            <a:solidFill>
              <a:srgbClr val="C72A3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814" r="74033" b="37508"/>
          <a:stretch/>
        </p:blipFill>
        <p:spPr>
          <a:xfrm>
            <a:off x="10647500" y="5776731"/>
            <a:ext cx="1544501" cy="1081270"/>
          </a:xfrm>
          <a:prstGeom prst="rect">
            <a:avLst/>
          </a:prstGeom>
        </p:spPr>
      </p:pic>
      <p:sp>
        <p:nvSpPr>
          <p:cNvPr id="11" name="Titolo 1"/>
          <p:cNvSpPr txBox="1">
            <a:spLocks/>
          </p:cNvSpPr>
          <p:nvPr userDrawn="1"/>
        </p:nvSpPr>
        <p:spPr>
          <a:xfrm>
            <a:off x="601664" y="353500"/>
            <a:ext cx="7627989" cy="53860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080"/>
              </a:lnSpc>
              <a:spcAft>
                <a:spcPts val="600"/>
              </a:spcAft>
            </a:pPr>
            <a:r>
              <a:rPr lang="it-IT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ROMA 00</a:t>
            </a:r>
            <a:r>
              <a:rPr lang="it-IT" sz="11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 </a:t>
            </a:r>
            <a:r>
              <a:rPr lang="it-IT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GIUGNO 2016 </a:t>
            </a:r>
          </a:p>
          <a:p>
            <a:pPr>
              <a:lnSpc>
                <a:spcPts val="1080"/>
              </a:lnSpc>
              <a:spcAft>
                <a:spcPts val="0"/>
              </a:spcAft>
            </a:pPr>
            <a:r>
              <a:rPr lang="it-IT" sz="1100" b="1" dirty="0" smtClean="0">
                <a:solidFill>
                  <a:srgbClr val="E26F31"/>
                </a:solidFill>
                <a:latin typeface="+mn-lt"/>
                <a:ea typeface="Signika Light" charset="0"/>
                <a:cs typeface="Calibri"/>
              </a:rPr>
              <a:t>LABORATORIO NUMERACY</a:t>
            </a:r>
          </a:p>
          <a:p>
            <a:pPr>
              <a:lnSpc>
                <a:spcPts val="1080"/>
              </a:lnSpc>
              <a:spcBef>
                <a:spcPts val="300"/>
              </a:spcBef>
              <a:spcAft>
                <a:spcPts val="600"/>
              </a:spcAft>
            </a:pPr>
            <a:r>
              <a:rPr lang="it-IT" sz="1200" dirty="0" smtClean="0">
                <a:solidFill>
                  <a:schemeClr val="tx1"/>
                </a:solidFill>
                <a:latin typeface="+mn-lt"/>
                <a:ea typeface="Signika Light" charset="0"/>
                <a:cs typeface="Arial"/>
              </a:rPr>
              <a:t>Titolo</a:t>
            </a:r>
            <a:r>
              <a:rPr lang="it-IT" sz="1200" baseline="0" dirty="0" smtClean="0">
                <a:solidFill>
                  <a:schemeClr val="tx1"/>
                </a:solidFill>
                <a:latin typeface="+mn-lt"/>
                <a:ea typeface="Signika Light" charset="0"/>
                <a:cs typeface="Arial"/>
              </a:rPr>
              <a:t> presentazione</a:t>
            </a:r>
            <a:endParaRPr lang="it-IT" sz="1200" dirty="0">
              <a:solidFill>
                <a:schemeClr val="tx1"/>
              </a:solidFill>
              <a:latin typeface="+mn-lt"/>
              <a:ea typeface="Signika Light" charset="0"/>
              <a:cs typeface="Arial"/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959133" y="6478588"/>
            <a:ext cx="717915" cy="319088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7F7F7F"/>
                </a:solidFill>
                <a:latin typeface="+mj-lt"/>
              </a:defRPr>
            </a:lvl1pPr>
          </a:lstStyle>
          <a:p>
            <a:fld id="{5C7FE145-5F5F-9146-8268-470DD024125C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5279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39" r:id="rId2"/>
    <p:sldLayoutId id="2147483830" r:id="rId3"/>
  </p:sldLayoutIdLst>
  <p:transition spd="slow">
    <p:wheel spokes="3"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5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0" y="3376083"/>
            <a:ext cx="12192000" cy="3481918"/>
          </a:xfrm>
          <a:prstGeom prst="rect">
            <a:avLst/>
          </a:prstGeom>
          <a:solidFill>
            <a:srgbClr val="E26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8"/>
            <a:r>
              <a:rPr lang="it-IT" b="1" dirty="0" smtClean="0">
                <a:latin typeface="Verdana" pitchFamily="34" charset="0"/>
              </a:rPr>
              <a:t>Un’esperienza pilota </a:t>
            </a:r>
          </a:p>
          <a:p>
            <a:pPr lvl="7"/>
            <a:r>
              <a:rPr lang="it-IT" b="1" dirty="0" smtClean="0">
                <a:latin typeface="Verdana" pitchFamily="34" charset="0"/>
              </a:rPr>
              <a:t>per l’alternanza scuola-lavoro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2897687" y="3760746"/>
            <a:ext cx="8221860" cy="10643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1">
              <a:lnSpc>
                <a:spcPts val="1880"/>
              </a:lnSpc>
            </a:pPr>
            <a:r>
              <a:rPr lang="it-IT" sz="2800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LABORATORIO NUMERACY</a:t>
            </a:r>
          </a:p>
          <a:p>
            <a:pPr>
              <a:lnSpc>
                <a:spcPts val="3200"/>
              </a:lnSpc>
            </a:pPr>
            <a:endParaRPr lang="it-IT" sz="3200" dirty="0" smtClean="0">
              <a:solidFill>
                <a:schemeClr val="bg1"/>
              </a:solidFill>
              <a:ea typeface="Signika Light" charset="0"/>
              <a:cs typeface="Arial"/>
            </a:endParaRPr>
          </a:p>
          <a:p>
            <a:pPr>
              <a:lnSpc>
                <a:spcPts val="3200"/>
              </a:lnSpc>
            </a:pPr>
            <a:endParaRPr lang="it-IT" sz="3200" dirty="0">
              <a:solidFill>
                <a:schemeClr val="bg1"/>
              </a:solidFill>
              <a:ea typeface="Signika Light" charset="0"/>
              <a:cs typeface="Arial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0" y="384175"/>
            <a:ext cx="5051425" cy="160337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algn="l">
              <a:lnSpc>
                <a:spcPts val="2500"/>
              </a:lnSpc>
            </a:pP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COMPORTAMENTI INDIVIDUALI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E RELAZIONI SOCIALI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IN TRASFORMAZIONE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dirty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UNA SFIDA </a:t>
            </a: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PER </a:t>
            </a:r>
            <a:r>
              <a:rPr lang="it-IT" sz="2400" dirty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LA </a:t>
            </a: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/>
            </a:r>
            <a:b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STATISTICA UFFICIALE </a:t>
            </a:r>
            <a:endParaRPr lang="it-IT" sz="2400" dirty="0">
              <a:solidFill>
                <a:schemeClr val="bg1"/>
              </a:solidFill>
              <a:latin typeface="Signika" charset="0"/>
              <a:ea typeface="Signika" charset="0"/>
              <a:cs typeface="Signika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3961"/>
          <a:stretch/>
        </p:blipFill>
        <p:spPr>
          <a:xfrm>
            <a:off x="323747" y="214888"/>
            <a:ext cx="7546647" cy="2895775"/>
          </a:xfrm>
          <a:prstGeom prst="rect">
            <a:avLst/>
          </a:prstGeom>
        </p:spPr>
      </p:pic>
      <p:pic>
        <p:nvPicPr>
          <p:cNvPr id="13" name="Immagine 12" descr="Logo12esimaOk-21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6715" y="5859752"/>
            <a:ext cx="480972" cy="625265"/>
          </a:xfrm>
          <a:prstGeom prst="rect">
            <a:avLst/>
          </a:prstGeom>
        </p:spPr>
      </p:pic>
      <p:pic>
        <p:nvPicPr>
          <p:cNvPr id="17" name="Immagine 16" descr="Logo12esimaOk-22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6187" y="3683343"/>
            <a:ext cx="571500" cy="609600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3173415" y="6056419"/>
            <a:ext cx="8221860" cy="410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it-IT" sz="2000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IFS ONDA FORMATIVA | IIS LEONARDO DA VINCI</a:t>
            </a:r>
            <a:endParaRPr lang="it-IT" sz="20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</p:txBody>
      </p:sp>
      <p:cxnSp>
        <p:nvCxnSpPr>
          <p:cNvPr id="20" name="Connettore 1 19"/>
          <p:cNvCxnSpPr/>
          <p:nvPr/>
        </p:nvCxnSpPr>
        <p:spPr>
          <a:xfrm>
            <a:off x="2998756" y="3811965"/>
            <a:ext cx="0" cy="2580211"/>
          </a:xfrm>
          <a:prstGeom prst="line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47058952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487836" y="2650210"/>
            <a:ext cx="9819391" cy="11313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alt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David" pitchFamily="34" charset="-79"/>
              </a:rPr>
              <a:t>LA RILEVAZIONE SU AMICIZIA E SOCIAL NETWORK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975173" y="4435919"/>
            <a:ext cx="6643735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dirty="0">
                <a:latin typeface="Times New Roman" pitchFamily="18" charset="0"/>
                <a:cs typeface="Times New Roman" pitchFamily="18" charset="0"/>
              </a:rPr>
              <a:t>“Misurate ciò che è misurabile e rendete misurabile ciò che non lo è.”</a:t>
            </a:r>
          </a:p>
          <a:p>
            <a:pPr lvl="8">
              <a:defRPr/>
            </a:pPr>
            <a:r>
              <a:rPr lang="it-IT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dirty="0">
                <a:latin typeface="Times New Roman" pitchFamily="18" charset="0"/>
                <a:cs typeface="Times New Roman" pitchFamily="18" charset="0"/>
              </a:rPr>
            </a:b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it-IT" i="1" dirty="0">
                <a:latin typeface="Times New Roman" pitchFamily="18" charset="0"/>
                <a:cs typeface="Times New Roman" pitchFamily="18" charset="0"/>
              </a:rPr>
              <a:t>Galileo Galilei</a:t>
            </a:r>
          </a:p>
        </p:txBody>
      </p:sp>
      <p:pic>
        <p:nvPicPr>
          <p:cNvPr id="6" name="Immagine 2" descr="onda formativa logo nuovo.jpg"/>
          <p:cNvPicPr>
            <a:picLocks noChangeAspect="1"/>
          </p:cNvPicPr>
          <p:nvPr/>
        </p:nvPicPr>
        <p:blipFill>
          <a:blip r:embed="rId2"/>
          <a:srcRect t="8676" r="1855" b="13538"/>
          <a:stretch>
            <a:fillRect/>
          </a:stretch>
        </p:blipFill>
        <p:spPr bwMode="auto">
          <a:xfrm>
            <a:off x="9994359" y="71440"/>
            <a:ext cx="164306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677917" y="283779"/>
            <a:ext cx="5155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Roma, 23 giugno 2016</a:t>
            </a:r>
          </a:p>
          <a:p>
            <a:r>
              <a:rPr lang="it-IT" sz="1200" dirty="0" smtClean="0">
                <a:solidFill>
                  <a:srgbClr val="FF0000"/>
                </a:solidFill>
              </a:rPr>
              <a:t>LABORATORYIO  NUMERACY</a:t>
            </a:r>
          </a:p>
          <a:p>
            <a:r>
              <a:rPr lang="it-IT" sz="1200" dirty="0" smtClean="0"/>
              <a:t>Un’esperienza pilota per l’alternanza scuola-lavoro</a:t>
            </a:r>
            <a:endParaRPr lang="it-IT" sz="12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6315"/>
          <a:stretch/>
        </p:blipFill>
        <p:spPr>
          <a:xfrm>
            <a:off x="10835869" y="5581433"/>
            <a:ext cx="1193195" cy="1276577"/>
          </a:xfrm>
          <a:prstGeom prst="rect">
            <a:avLst/>
          </a:prstGeom>
        </p:spPr>
      </p:pic>
      <p:cxnSp>
        <p:nvCxnSpPr>
          <p:cNvPr id="9" name="Connettore 1 8"/>
          <p:cNvCxnSpPr/>
          <p:nvPr/>
        </p:nvCxnSpPr>
        <p:spPr>
          <a:xfrm>
            <a:off x="677917" y="993228"/>
            <a:ext cx="10736317" cy="157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Guest\Desktop\IMG-20160610-WA0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9159" y="1690052"/>
            <a:ext cx="8267049" cy="474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asellaDiTesto 5"/>
          <p:cNvSpPr txBox="1">
            <a:spLocks noChangeArrowheads="1"/>
          </p:cNvSpPr>
          <p:nvPr/>
        </p:nvSpPr>
        <p:spPr bwMode="auto">
          <a:xfrm>
            <a:off x="1631737" y="1105282"/>
            <a:ext cx="894052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altLang="it-IT" sz="3200" b="1" dirty="0">
                <a:latin typeface="Verdana" pitchFamily="34" charset="0"/>
                <a:cs typeface="David" pitchFamily="34" charset="-79"/>
              </a:rPr>
              <a:t>Somministrazione dei questionari</a:t>
            </a:r>
          </a:p>
        </p:txBody>
      </p:sp>
      <p:pic>
        <p:nvPicPr>
          <p:cNvPr id="4" name="Immagine 2" descr="onda formativa logo nuovo.jpg"/>
          <p:cNvPicPr>
            <a:picLocks noChangeAspect="1"/>
          </p:cNvPicPr>
          <p:nvPr/>
        </p:nvPicPr>
        <p:blipFill>
          <a:blip r:embed="rId3"/>
          <a:srcRect t="8676" r="1855" b="13538"/>
          <a:stretch>
            <a:fillRect/>
          </a:stretch>
        </p:blipFill>
        <p:spPr bwMode="auto">
          <a:xfrm>
            <a:off x="10001257" y="71440"/>
            <a:ext cx="164306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677917" y="283779"/>
            <a:ext cx="5155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Roma, 23 giugno 2016</a:t>
            </a:r>
          </a:p>
          <a:p>
            <a:r>
              <a:rPr lang="it-IT" sz="1200" dirty="0" smtClean="0">
                <a:solidFill>
                  <a:srgbClr val="FF0000"/>
                </a:solidFill>
              </a:rPr>
              <a:t>LABORATORIO  NUMERACY</a:t>
            </a:r>
          </a:p>
          <a:p>
            <a:r>
              <a:rPr lang="it-IT" sz="1200" dirty="0" smtClean="0"/>
              <a:t>Un’esperienza pilota per l’alternanza scuola-lavoro</a:t>
            </a:r>
            <a:endParaRPr lang="it-IT" sz="12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6315"/>
          <a:stretch/>
        </p:blipFill>
        <p:spPr>
          <a:xfrm>
            <a:off x="10835869" y="5581433"/>
            <a:ext cx="1193195" cy="1276577"/>
          </a:xfrm>
          <a:prstGeom prst="rect">
            <a:avLst/>
          </a:prstGeom>
        </p:spPr>
      </p:pic>
      <p:cxnSp>
        <p:nvCxnSpPr>
          <p:cNvPr id="8" name="Connettore 1 7"/>
          <p:cNvCxnSpPr/>
          <p:nvPr/>
        </p:nvCxnSpPr>
        <p:spPr>
          <a:xfrm>
            <a:off x="677917" y="993228"/>
            <a:ext cx="10736317" cy="157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65871263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4"/>
          <p:cNvSpPr txBox="1">
            <a:spLocks noChangeArrowheads="1"/>
          </p:cNvSpPr>
          <p:nvPr/>
        </p:nvSpPr>
        <p:spPr bwMode="auto">
          <a:xfrm>
            <a:off x="1627325" y="2916099"/>
            <a:ext cx="94849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altLang="it-IT" sz="3600" b="1" dirty="0">
                <a:latin typeface="Verdana" pitchFamily="34" charset="0"/>
                <a:cs typeface="David" pitchFamily="34" charset="-79"/>
              </a:rPr>
              <a:t>RISULTATI  DEI QUESTIONARI 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074941" y="4373806"/>
            <a:ext cx="6215107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dirty="0">
                <a:latin typeface="Times New Roman" pitchFamily="18" charset="0"/>
                <a:cs typeface="Times New Roman" pitchFamily="18" charset="0"/>
              </a:rPr>
              <a:t>“Ricercare la verita' e' piu' importante che possederla.”</a:t>
            </a:r>
          </a:p>
          <a:p>
            <a:pPr algn="ctr">
              <a:defRPr/>
            </a:pPr>
            <a:endParaRPr lang="it-IT" dirty="0">
              <a:latin typeface="Times New Roman" pitchFamily="18" charset="0"/>
              <a:cs typeface="Times New Roman" pitchFamily="18" charset="0"/>
            </a:endParaRPr>
          </a:p>
          <a:p>
            <a:pPr lvl="8" algn="ctr">
              <a:defRPr/>
            </a:pPr>
            <a:r>
              <a:rPr lang="it-IT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it-IT" i="1" dirty="0">
                <a:latin typeface="Times New Roman" pitchFamily="18" charset="0"/>
                <a:cs typeface="Times New Roman" pitchFamily="18" charset="0"/>
              </a:rPr>
              <a:t>Anonimo</a:t>
            </a:r>
          </a:p>
        </p:txBody>
      </p:sp>
      <p:pic>
        <p:nvPicPr>
          <p:cNvPr id="6" name="Immagine 2" descr="onda formativa logo nuovo.jpg"/>
          <p:cNvPicPr>
            <a:picLocks noChangeAspect="1"/>
          </p:cNvPicPr>
          <p:nvPr/>
        </p:nvPicPr>
        <p:blipFill>
          <a:blip r:embed="rId2"/>
          <a:srcRect t="8676" r="1855" b="13538"/>
          <a:stretch>
            <a:fillRect/>
          </a:stretch>
        </p:blipFill>
        <p:spPr bwMode="auto">
          <a:xfrm>
            <a:off x="9884001" y="71440"/>
            <a:ext cx="164306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677917" y="283779"/>
            <a:ext cx="5155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Roma, 23 giugno 2016</a:t>
            </a:r>
          </a:p>
          <a:p>
            <a:r>
              <a:rPr lang="it-IT" sz="1200" dirty="0" smtClean="0">
                <a:solidFill>
                  <a:srgbClr val="FF0000"/>
                </a:solidFill>
              </a:rPr>
              <a:t>LABORATORIO  NUMERACY</a:t>
            </a:r>
          </a:p>
          <a:p>
            <a:r>
              <a:rPr lang="it-IT" sz="1200" dirty="0" smtClean="0"/>
              <a:t>Un’esperienza pilota per l’alternanza scuola-lavoro</a:t>
            </a:r>
            <a:endParaRPr lang="it-IT" sz="12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6315"/>
          <a:stretch/>
        </p:blipFill>
        <p:spPr>
          <a:xfrm>
            <a:off x="10835869" y="5581433"/>
            <a:ext cx="1193195" cy="1276577"/>
          </a:xfrm>
          <a:prstGeom prst="rect">
            <a:avLst/>
          </a:prstGeom>
        </p:spPr>
      </p:pic>
      <p:cxnSp>
        <p:nvCxnSpPr>
          <p:cNvPr id="9" name="Connettore 1 8"/>
          <p:cNvCxnSpPr/>
          <p:nvPr/>
        </p:nvCxnSpPr>
        <p:spPr>
          <a:xfrm>
            <a:off x="677917" y="993228"/>
            <a:ext cx="10736317" cy="157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2" descr="onda formativa logo nuovo.jpg"/>
          <p:cNvPicPr>
            <a:picLocks noChangeAspect="1"/>
          </p:cNvPicPr>
          <p:nvPr/>
        </p:nvPicPr>
        <p:blipFill>
          <a:blip r:embed="rId2"/>
          <a:srcRect t="8676" r="1855" b="13538"/>
          <a:stretch>
            <a:fillRect/>
          </a:stretch>
        </p:blipFill>
        <p:spPr bwMode="auto">
          <a:xfrm>
            <a:off x="9931297" y="71440"/>
            <a:ext cx="164306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6025" y="1552083"/>
            <a:ext cx="8253907" cy="46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677917" y="283779"/>
            <a:ext cx="5155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Roma, 23 giugno 2016</a:t>
            </a:r>
          </a:p>
          <a:p>
            <a:r>
              <a:rPr lang="it-IT" sz="1200" dirty="0" smtClean="0">
                <a:solidFill>
                  <a:srgbClr val="FF0000"/>
                </a:solidFill>
              </a:rPr>
              <a:t>LABORATORIO  NUMERACY</a:t>
            </a:r>
          </a:p>
          <a:p>
            <a:r>
              <a:rPr lang="it-IT" sz="1200" dirty="0" smtClean="0"/>
              <a:t>Un’esperienza pilota per l’alternanza scuola-lavoro</a:t>
            </a:r>
            <a:endParaRPr lang="it-IT" sz="12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6315"/>
          <a:stretch/>
        </p:blipFill>
        <p:spPr>
          <a:xfrm>
            <a:off x="10835869" y="5581433"/>
            <a:ext cx="1193195" cy="1276577"/>
          </a:xfrm>
          <a:prstGeom prst="rect">
            <a:avLst/>
          </a:prstGeom>
        </p:spPr>
      </p:pic>
      <p:cxnSp>
        <p:nvCxnSpPr>
          <p:cNvPr id="7" name="Connettore 1 6"/>
          <p:cNvCxnSpPr/>
          <p:nvPr/>
        </p:nvCxnSpPr>
        <p:spPr>
          <a:xfrm>
            <a:off x="677917" y="993228"/>
            <a:ext cx="10736317" cy="157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98383913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0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07775" y="1205368"/>
            <a:ext cx="8167607" cy="5213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magine 2" descr="onda formativa logo nuovo.jpg"/>
          <p:cNvPicPr>
            <a:picLocks noChangeAspect="1"/>
          </p:cNvPicPr>
          <p:nvPr/>
        </p:nvPicPr>
        <p:blipFill>
          <a:blip r:embed="rId4"/>
          <a:srcRect t="8676" r="1855" b="13538"/>
          <a:stretch>
            <a:fillRect/>
          </a:stretch>
        </p:blipFill>
        <p:spPr bwMode="auto">
          <a:xfrm>
            <a:off x="9931297" y="71440"/>
            <a:ext cx="164306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677917" y="283779"/>
            <a:ext cx="5155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Roma, 23 giugno 2016</a:t>
            </a:r>
          </a:p>
          <a:p>
            <a:r>
              <a:rPr lang="it-IT" sz="1200" dirty="0" smtClean="0">
                <a:solidFill>
                  <a:srgbClr val="FF0000"/>
                </a:solidFill>
              </a:rPr>
              <a:t>LABORATORIO  NUMERACY</a:t>
            </a:r>
          </a:p>
          <a:p>
            <a:r>
              <a:rPr lang="it-IT" sz="1200" dirty="0" smtClean="0"/>
              <a:t>Un’esperienza pilota per l’alternanza scuola-lavoro</a:t>
            </a:r>
            <a:endParaRPr lang="it-IT" sz="12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6315"/>
          <a:stretch/>
        </p:blipFill>
        <p:spPr>
          <a:xfrm>
            <a:off x="10835869" y="5581433"/>
            <a:ext cx="1193195" cy="1276577"/>
          </a:xfrm>
          <a:prstGeom prst="rect">
            <a:avLst/>
          </a:prstGeom>
        </p:spPr>
      </p:pic>
      <p:cxnSp>
        <p:nvCxnSpPr>
          <p:cNvPr id="7" name="Connettore 1 6"/>
          <p:cNvCxnSpPr/>
          <p:nvPr/>
        </p:nvCxnSpPr>
        <p:spPr>
          <a:xfrm>
            <a:off x="677917" y="993228"/>
            <a:ext cx="10736317" cy="157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4412770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2" descr="onda formativa logo nuovo.jpg"/>
          <p:cNvPicPr>
            <a:picLocks noChangeAspect="1"/>
          </p:cNvPicPr>
          <p:nvPr/>
        </p:nvPicPr>
        <p:blipFill>
          <a:blip r:embed="rId2"/>
          <a:srcRect t="8676" r="1855" b="13538"/>
          <a:stretch>
            <a:fillRect/>
          </a:stretch>
        </p:blipFill>
        <p:spPr bwMode="auto">
          <a:xfrm>
            <a:off x="10010125" y="71440"/>
            <a:ext cx="164306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2176" y="1340075"/>
            <a:ext cx="7677381" cy="4824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677917" y="283779"/>
            <a:ext cx="5155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Roma, 23 giugno 2016</a:t>
            </a:r>
          </a:p>
          <a:p>
            <a:r>
              <a:rPr lang="it-IT" sz="1200" dirty="0" smtClean="0">
                <a:solidFill>
                  <a:srgbClr val="FF0000"/>
                </a:solidFill>
              </a:rPr>
              <a:t>LABORATORIO NUMERACY</a:t>
            </a:r>
          </a:p>
          <a:p>
            <a:r>
              <a:rPr lang="it-IT" sz="1200" dirty="0" smtClean="0"/>
              <a:t>Un’esperienza pilota per l’alternanza scuola-lavoro</a:t>
            </a:r>
            <a:endParaRPr lang="it-IT" sz="12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6315"/>
          <a:stretch/>
        </p:blipFill>
        <p:spPr>
          <a:xfrm>
            <a:off x="10835869" y="5581433"/>
            <a:ext cx="1193195" cy="1276577"/>
          </a:xfrm>
          <a:prstGeom prst="rect">
            <a:avLst/>
          </a:prstGeom>
        </p:spPr>
      </p:pic>
      <p:cxnSp>
        <p:nvCxnSpPr>
          <p:cNvPr id="7" name="Connettore 1 6"/>
          <p:cNvCxnSpPr/>
          <p:nvPr/>
        </p:nvCxnSpPr>
        <p:spPr>
          <a:xfrm>
            <a:off x="677917" y="993228"/>
            <a:ext cx="10736317" cy="157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5"/>
          <p:cNvSpPr txBox="1">
            <a:spLocks noChangeArrowheads="1"/>
          </p:cNvSpPr>
          <p:nvPr/>
        </p:nvSpPr>
        <p:spPr bwMode="auto">
          <a:xfrm>
            <a:off x="1596330" y="2262991"/>
            <a:ext cx="928348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altLang="it-IT" sz="2800" b="1" dirty="0">
                <a:latin typeface="Verdana" pitchFamily="34" charset="0"/>
                <a:cs typeface="David" pitchFamily="34" charset="-79"/>
              </a:rPr>
              <a:t>ALTRE  ESPERIENZE IMPRESA FORMATIVA SIMULATA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928678" y="4169049"/>
            <a:ext cx="6643735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L’esperienza non è ciò che accade a un uomo. E’ ciò che un uomo fa di ciò che accade a lui.</a:t>
            </a:r>
          </a:p>
          <a:p>
            <a:pPr lvl="8">
              <a:defRPr/>
            </a:pP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sz="2000" dirty="0">
                <a:latin typeface="Times New Roman" pitchFamily="18" charset="0"/>
                <a:cs typeface="Times New Roman" pitchFamily="18" charset="0"/>
              </a:rPr>
            </a:br>
            <a:r>
              <a:rPr lang="it-IT" sz="2000" i="1" dirty="0">
                <a:latin typeface="Times New Roman" pitchFamily="18" charset="0"/>
                <a:cs typeface="Times New Roman" pitchFamily="18" charset="0"/>
              </a:rPr>
              <a:t>-Aldous Leonard Huxley</a:t>
            </a:r>
          </a:p>
        </p:txBody>
      </p:sp>
      <p:pic>
        <p:nvPicPr>
          <p:cNvPr id="5" name="Immagine 2" descr="onda formativa logo nuovo.jpg"/>
          <p:cNvPicPr>
            <a:picLocks noChangeAspect="1"/>
          </p:cNvPicPr>
          <p:nvPr/>
        </p:nvPicPr>
        <p:blipFill>
          <a:blip r:embed="rId2"/>
          <a:srcRect t="8676" r="1855" b="13538"/>
          <a:stretch>
            <a:fillRect/>
          </a:stretch>
        </p:blipFill>
        <p:spPr bwMode="auto">
          <a:xfrm>
            <a:off x="10058285" y="71440"/>
            <a:ext cx="164306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677917" y="283779"/>
            <a:ext cx="5155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Roma, 23 giugno 2016</a:t>
            </a:r>
          </a:p>
          <a:p>
            <a:r>
              <a:rPr lang="it-IT" sz="1200" dirty="0" smtClean="0">
                <a:solidFill>
                  <a:srgbClr val="FF0000"/>
                </a:solidFill>
              </a:rPr>
              <a:t>LABORATORIO NUMERACY</a:t>
            </a:r>
          </a:p>
          <a:p>
            <a:r>
              <a:rPr lang="it-IT" sz="1200" dirty="0" smtClean="0"/>
              <a:t>Un’esperienza pilota per l’alternanza scuola-lavoro</a:t>
            </a:r>
            <a:endParaRPr lang="it-IT" sz="12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6315"/>
          <a:stretch/>
        </p:blipFill>
        <p:spPr>
          <a:xfrm>
            <a:off x="10835869" y="5581433"/>
            <a:ext cx="1193195" cy="1276577"/>
          </a:xfrm>
          <a:prstGeom prst="rect">
            <a:avLst/>
          </a:prstGeom>
        </p:spPr>
      </p:pic>
      <p:cxnSp>
        <p:nvCxnSpPr>
          <p:cNvPr id="8" name="Connettore 1 7"/>
          <p:cNvCxnSpPr/>
          <p:nvPr/>
        </p:nvCxnSpPr>
        <p:spPr>
          <a:xfrm>
            <a:off x="677917" y="993228"/>
            <a:ext cx="10736317" cy="157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 descr="ondafrt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76" y="1704181"/>
            <a:ext cx="5609101" cy="4420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5"/>
          <p:cNvSpPr txBox="1">
            <a:spLocks noChangeArrowheads="1"/>
          </p:cNvSpPr>
          <p:nvPr/>
        </p:nvSpPr>
        <p:spPr bwMode="auto">
          <a:xfrm>
            <a:off x="7" y="1704181"/>
            <a:ext cx="52863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it-IT" sz="3200" b="1" dirty="0">
                <a:latin typeface="Verdana" pitchFamily="34" charset="0"/>
                <a:cs typeface="Times New Roman" pitchFamily="18" charset="0"/>
              </a:rPr>
              <a:t>FIERA ON BOARD</a:t>
            </a:r>
          </a:p>
        </p:txBody>
      </p:sp>
      <p:sp>
        <p:nvSpPr>
          <p:cNvPr id="6" name="CasellaDiTesto 6"/>
          <p:cNvSpPr txBox="1">
            <a:spLocks noChangeArrowheads="1"/>
          </p:cNvSpPr>
          <p:nvPr/>
        </p:nvSpPr>
        <p:spPr bwMode="auto">
          <a:xfrm>
            <a:off x="989955" y="3624306"/>
            <a:ext cx="28575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altLang="it-IT" dirty="0">
                <a:latin typeface="Times New Roman" pitchFamily="18" charset="0"/>
                <a:cs typeface="Times New Roman" pitchFamily="18" charset="0"/>
              </a:rPr>
              <a:t>1° premio per miglior</a:t>
            </a:r>
          </a:p>
          <a:p>
            <a:r>
              <a:rPr lang="it-IT" altLang="it-IT" dirty="0">
                <a:latin typeface="Times New Roman" pitchFamily="18" charset="0"/>
                <a:cs typeface="Times New Roman" pitchFamily="18" charset="0"/>
              </a:rPr>
              <a:t>Business Idea</a:t>
            </a:r>
          </a:p>
        </p:txBody>
      </p:sp>
      <p:pic>
        <p:nvPicPr>
          <p:cNvPr id="7" name="Immagine 2" descr="onda formativa logo nuovo.jpg"/>
          <p:cNvPicPr>
            <a:picLocks noChangeAspect="1"/>
          </p:cNvPicPr>
          <p:nvPr/>
        </p:nvPicPr>
        <p:blipFill>
          <a:blip r:embed="rId3"/>
          <a:srcRect t="8676" r="1855" b="13538"/>
          <a:stretch>
            <a:fillRect/>
          </a:stretch>
        </p:blipFill>
        <p:spPr bwMode="auto">
          <a:xfrm>
            <a:off x="10073951" y="10"/>
            <a:ext cx="164306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677917" y="283779"/>
            <a:ext cx="5155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Roma, 23 giugno 2016</a:t>
            </a:r>
          </a:p>
          <a:p>
            <a:r>
              <a:rPr lang="it-IT" sz="1200" dirty="0" smtClean="0">
                <a:solidFill>
                  <a:srgbClr val="FF0000"/>
                </a:solidFill>
              </a:rPr>
              <a:t>LABORATORIO  NUMERACY</a:t>
            </a:r>
          </a:p>
          <a:p>
            <a:r>
              <a:rPr lang="it-IT" sz="1200" dirty="0" smtClean="0"/>
              <a:t>Un’esperienza pilota per l’alternanza scuola-lavoro</a:t>
            </a:r>
            <a:endParaRPr lang="it-IT" sz="1200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6315"/>
          <a:stretch/>
        </p:blipFill>
        <p:spPr>
          <a:xfrm>
            <a:off x="10835869" y="5581433"/>
            <a:ext cx="1193195" cy="1276577"/>
          </a:xfrm>
          <a:prstGeom prst="rect">
            <a:avLst/>
          </a:prstGeom>
        </p:spPr>
      </p:pic>
      <p:cxnSp>
        <p:nvCxnSpPr>
          <p:cNvPr id="10" name="Connettore 1 9"/>
          <p:cNvCxnSpPr/>
          <p:nvPr/>
        </p:nvCxnSpPr>
        <p:spPr>
          <a:xfrm>
            <a:off x="677917" y="993228"/>
            <a:ext cx="10736317" cy="157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4"/>
          <p:cNvSpPr txBox="1">
            <a:spLocks noChangeArrowheads="1"/>
          </p:cNvSpPr>
          <p:nvPr/>
        </p:nvSpPr>
        <p:spPr bwMode="auto">
          <a:xfrm>
            <a:off x="216982" y="1430202"/>
            <a:ext cx="347162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altLang="it-IT" sz="3200" b="1" dirty="0">
                <a:latin typeface="Verdana" pitchFamily="34" charset="0"/>
                <a:cs typeface="David" pitchFamily="34" charset="-79"/>
              </a:rPr>
              <a:t>GOLD TV</a:t>
            </a:r>
          </a:p>
        </p:txBody>
      </p:sp>
      <p:pic>
        <p:nvPicPr>
          <p:cNvPr id="5" name="Picture 2" descr="C:\Users\Guest\Downloads\tv gol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74580" y="1430202"/>
            <a:ext cx="7762069" cy="4366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2" descr="onda formativa logo nuovo.jpg"/>
          <p:cNvPicPr>
            <a:picLocks noChangeAspect="1"/>
          </p:cNvPicPr>
          <p:nvPr/>
        </p:nvPicPr>
        <p:blipFill>
          <a:blip r:embed="rId3"/>
          <a:srcRect t="8676" r="1855" b="13538"/>
          <a:stretch>
            <a:fillRect/>
          </a:stretch>
        </p:blipFill>
        <p:spPr bwMode="auto">
          <a:xfrm>
            <a:off x="9959139" y="71440"/>
            <a:ext cx="164306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677917" y="283779"/>
            <a:ext cx="5155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Roma, 23 giugno 2016</a:t>
            </a:r>
          </a:p>
          <a:p>
            <a:r>
              <a:rPr lang="it-IT" sz="1200" dirty="0" smtClean="0">
                <a:solidFill>
                  <a:srgbClr val="FF0000"/>
                </a:solidFill>
              </a:rPr>
              <a:t>LABORATORIO NUMERACY</a:t>
            </a:r>
          </a:p>
          <a:p>
            <a:r>
              <a:rPr lang="it-IT" sz="1200" dirty="0" smtClean="0"/>
              <a:t>Un’esperienza pilota per l’alternanza scuola-lavoro</a:t>
            </a:r>
            <a:endParaRPr lang="it-IT" sz="12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6315"/>
          <a:stretch/>
        </p:blipFill>
        <p:spPr>
          <a:xfrm>
            <a:off x="10835869" y="5581433"/>
            <a:ext cx="1193195" cy="1276577"/>
          </a:xfrm>
          <a:prstGeom prst="rect">
            <a:avLst/>
          </a:prstGeom>
        </p:spPr>
      </p:pic>
      <p:cxnSp>
        <p:nvCxnSpPr>
          <p:cNvPr id="9" name="Connettore 1 8"/>
          <p:cNvCxnSpPr/>
          <p:nvPr/>
        </p:nvCxnSpPr>
        <p:spPr>
          <a:xfrm>
            <a:off x="677917" y="993228"/>
            <a:ext cx="10736317" cy="157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4"/>
          <p:cNvSpPr txBox="1">
            <a:spLocks noChangeArrowheads="1"/>
          </p:cNvSpPr>
          <p:nvPr/>
        </p:nvSpPr>
        <p:spPr bwMode="auto">
          <a:xfrm>
            <a:off x="759926" y="1197539"/>
            <a:ext cx="105665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altLang="it-IT" sz="3200" b="1" dirty="0">
                <a:latin typeface="Verdana" pitchFamily="34" charset="0"/>
                <a:cs typeface="David" pitchFamily="34" charset="-79"/>
              </a:rPr>
              <a:t>TECHNOLOGY FOR GOOD</a:t>
            </a:r>
          </a:p>
        </p:txBody>
      </p:sp>
      <p:sp>
        <p:nvSpPr>
          <p:cNvPr id="1026" name="AutoShape 2" descr="Visualizzazione di IMG_19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28" name="AutoShape 4" descr="Visualizzazione di IMG_19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4" name="Picture 2" descr="C:\Documents and Settings\Giuseppe.GIUSEPPE-EAAFCB\Desktop\ISTAT PRESENTAZIONE\POLETT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1863" y="2127315"/>
            <a:ext cx="7925380" cy="4351283"/>
          </a:xfrm>
          <a:prstGeom prst="rect">
            <a:avLst/>
          </a:prstGeom>
          <a:noFill/>
        </p:spPr>
      </p:pic>
      <p:pic>
        <p:nvPicPr>
          <p:cNvPr id="7" name="Immagine 2" descr="onda formativa logo nuovo.jpg"/>
          <p:cNvPicPr>
            <a:picLocks noChangeAspect="1"/>
          </p:cNvPicPr>
          <p:nvPr/>
        </p:nvPicPr>
        <p:blipFill>
          <a:blip r:embed="rId3"/>
          <a:srcRect t="8676" r="1855" b="13538"/>
          <a:stretch>
            <a:fillRect/>
          </a:stretch>
        </p:blipFill>
        <p:spPr bwMode="auto">
          <a:xfrm>
            <a:off x="10025891" y="71440"/>
            <a:ext cx="164306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677917" y="283779"/>
            <a:ext cx="5155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Roma, 23 giugno 2016</a:t>
            </a:r>
          </a:p>
          <a:p>
            <a:r>
              <a:rPr lang="it-IT" sz="1200" dirty="0" smtClean="0">
                <a:solidFill>
                  <a:srgbClr val="FF0000"/>
                </a:solidFill>
              </a:rPr>
              <a:t>LABORATORIO  NUMERACY</a:t>
            </a:r>
          </a:p>
          <a:p>
            <a:r>
              <a:rPr lang="it-IT" sz="1200" dirty="0" smtClean="0"/>
              <a:t>Un’esperienza pilota per l’alternanza scuola-lavoro</a:t>
            </a:r>
            <a:endParaRPr lang="it-IT" sz="1200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6315"/>
          <a:stretch/>
        </p:blipFill>
        <p:spPr>
          <a:xfrm>
            <a:off x="10835869" y="5581433"/>
            <a:ext cx="1193195" cy="1276577"/>
          </a:xfrm>
          <a:prstGeom prst="rect">
            <a:avLst/>
          </a:prstGeom>
        </p:spPr>
      </p:pic>
      <p:cxnSp>
        <p:nvCxnSpPr>
          <p:cNvPr id="10" name="Connettore 1 9"/>
          <p:cNvCxnSpPr/>
          <p:nvPr/>
        </p:nvCxnSpPr>
        <p:spPr>
          <a:xfrm>
            <a:off x="677917" y="993228"/>
            <a:ext cx="10736317" cy="157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3"/>
          <p:cNvSpPr txBox="1">
            <a:spLocks noChangeArrowheads="1"/>
          </p:cNvSpPr>
          <p:nvPr/>
        </p:nvSpPr>
        <p:spPr bwMode="auto">
          <a:xfrm>
            <a:off x="714375" y="1412874"/>
            <a:ext cx="1103334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altLang="it-IT" sz="2800" b="1" dirty="0">
                <a:solidFill>
                  <a:srgbClr val="000000"/>
                </a:solidFill>
                <a:latin typeface="Verdana" pitchFamily="34" charset="0"/>
                <a:cs typeface="David"/>
              </a:rPr>
              <a:t>Opportunità offerta </a:t>
            </a:r>
            <a:r>
              <a:rPr lang="it-IT" altLang="ja-JP" sz="2800" dirty="0">
                <a:solidFill>
                  <a:srgbClr val="000000"/>
                </a:solidFill>
                <a:latin typeface="Verdana" pitchFamily="34" charset="0"/>
                <a:cs typeface="David"/>
              </a:rPr>
              <a:t>dalla nuova normativa sull’</a:t>
            </a:r>
            <a:r>
              <a:rPr lang="it-IT" altLang="ja-JP" sz="2800" b="1" dirty="0">
                <a:solidFill>
                  <a:srgbClr val="000000"/>
                </a:solidFill>
                <a:latin typeface="Verdana" pitchFamily="34" charset="0"/>
                <a:cs typeface="David"/>
              </a:rPr>
              <a:t>alternanza scuola-lavoro</a:t>
            </a:r>
          </a:p>
          <a:p>
            <a:pPr lvl="2" algn="ctr"/>
            <a:endParaRPr lang="it-IT" altLang="it-IT" sz="2800" b="1" dirty="0">
              <a:solidFill>
                <a:srgbClr val="000000"/>
              </a:solidFill>
              <a:latin typeface="Verdana" pitchFamily="34" charset="0"/>
              <a:cs typeface="David"/>
            </a:endParaRPr>
          </a:p>
          <a:p>
            <a:pPr lvl="1" algn="ctr"/>
            <a:r>
              <a:rPr lang="it-IT" altLang="it-IT" sz="2800" b="1" dirty="0">
                <a:solidFill>
                  <a:srgbClr val="000000"/>
                </a:solidFill>
                <a:latin typeface="Verdana" pitchFamily="34" charset="0"/>
                <a:cs typeface="David"/>
              </a:rPr>
              <a:t>Lettera di intenti </a:t>
            </a:r>
            <a:r>
              <a:rPr lang="it-IT" altLang="it-IT" sz="2800" dirty="0">
                <a:solidFill>
                  <a:srgbClr val="000000"/>
                </a:solidFill>
                <a:latin typeface="Verdana" pitchFamily="34" charset="0"/>
                <a:cs typeface="David"/>
              </a:rPr>
              <a:t>IIS </a:t>
            </a:r>
            <a:r>
              <a:rPr lang="it-IT" altLang="it-IT" sz="2800" dirty="0" smtClean="0">
                <a:solidFill>
                  <a:srgbClr val="000000"/>
                </a:solidFill>
                <a:latin typeface="Verdana" pitchFamily="34" charset="0"/>
                <a:cs typeface="David"/>
              </a:rPr>
              <a:t>Leonardo </a:t>
            </a:r>
            <a:r>
              <a:rPr lang="it-IT" altLang="it-IT" sz="2800" dirty="0">
                <a:solidFill>
                  <a:srgbClr val="000000"/>
                </a:solidFill>
                <a:latin typeface="Verdana" pitchFamily="34" charset="0"/>
                <a:cs typeface="David"/>
              </a:rPr>
              <a:t>da </a:t>
            </a:r>
            <a:r>
              <a:rPr lang="it-IT" altLang="it-IT" sz="2800" dirty="0" smtClean="0">
                <a:solidFill>
                  <a:srgbClr val="000000"/>
                </a:solidFill>
                <a:latin typeface="Verdana" pitchFamily="34" charset="0"/>
                <a:cs typeface="David"/>
              </a:rPr>
              <a:t>Vinci-Istat </a:t>
            </a:r>
            <a:r>
              <a:rPr lang="it-IT" altLang="it-IT" sz="2800" dirty="0">
                <a:solidFill>
                  <a:srgbClr val="000000"/>
                </a:solidFill>
                <a:latin typeface="Verdana" pitchFamily="34" charset="0"/>
                <a:cs typeface="David"/>
              </a:rPr>
              <a:t>per un progetto pilota</a:t>
            </a:r>
          </a:p>
          <a:p>
            <a:pPr algn="ctr"/>
            <a:r>
              <a:rPr lang="it-IT" altLang="it-IT" sz="2800" b="1" dirty="0">
                <a:solidFill>
                  <a:srgbClr val="000000"/>
                </a:solidFill>
                <a:latin typeface="Verdana" pitchFamily="34" charset="0"/>
              </a:rPr>
              <a:t> </a:t>
            </a:r>
          </a:p>
        </p:txBody>
      </p:sp>
      <p:pic>
        <p:nvPicPr>
          <p:cNvPr id="3" name="Immagine 2" descr="onda formativa logo nuovo.jpg"/>
          <p:cNvPicPr>
            <a:picLocks noChangeAspect="1"/>
          </p:cNvPicPr>
          <p:nvPr/>
        </p:nvPicPr>
        <p:blipFill>
          <a:blip r:embed="rId3"/>
          <a:srcRect t="8676" r="1855" b="13538"/>
          <a:stretch>
            <a:fillRect/>
          </a:stretch>
        </p:blipFill>
        <p:spPr bwMode="auto">
          <a:xfrm>
            <a:off x="9600220" y="229095"/>
            <a:ext cx="164306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6315"/>
          <a:stretch/>
        </p:blipFill>
        <p:spPr>
          <a:xfrm>
            <a:off x="10835869" y="5581433"/>
            <a:ext cx="1193195" cy="1276577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677917" y="283779"/>
            <a:ext cx="5155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Roma, 23 giugno 2016</a:t>
            </a:r>
          </a:p>
          <a:p>
            <a:r>
              <a:rPr lang="it-IT" sz="1200" dirty="0" smtClean="0">
                <a:solidFill>
                  <a:srgbClr val="FF0000"/>
                </a:solidFill>
              </a:rPr>
              <a:t>LABORATORIO  NUMERACY</a:t>
            </a:r>
          </a:p>
          <a:p>
            <a:r>
              <a:rPr lang="it-IT" sz="1200" dirty="0" smtClean="0"/>
              <a:t>Un’esperienza pilota per l’alternanza scuola-lavoro</a:t>
            </a:r>
            <a:endParaRPr lang="it-IT" sz="1200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677917" y="993228"/>
            <a:ext cx="10736317" cy="157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35549349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Guest\Desktop\MATERIALE PRESENTAZIONE ISTAT\d932fd2f-e7ef-4e88-9ebd-e3e58bcefa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4022" y="1324801"/>
            <a:ext cx="7288815" cy="430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6"/>
          <p:cNvSpPr txBox="1">
            <a:spLocks noChangeArrowheads="1"/>
          </p:cNvSpPr>
          <p:nvPr/>
        </p:nvSpPr>
        <p:spPr bwMode="auto">
          <a:xfrm>
            <a:off x="2554015" y="5762635"/>
            <a:ext cx="70723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it-IT" sz="2800" dirty="0">
                <a:latin typeface="Times New Roman" pitchFamily="18" charset="0"/>
                <a:cs typeface="Times New Roman" pitchFamily="18" charset="0"/>
              </a:rPr>
              <a:t>Grazie per la vostra collaborazione</a:t>
            </a:r>
          </a:p>
        </p:txBody>
      </p:sp>
      <p:pic>
        <p:nvPicPr>
          <p:cNvPr id="10" name="Immagine 2" descr="onda formativa logo nuovo.jpg"/>
          <p:cNvPicPr>
            <a:picLocks noChangeAspect="1"/>
          </p:cNvPicPr>
          <p:nvPr/>
        </p:nvPicPr>
        <p:blipFill>
          <a:blip r:embed="rId3"/>
          <a:srcRect t="8676" r="1855" b="13538"/>
          <a:stretch>
            <a:fillRect/>
          </a:stretch>
        </p:blipFill>
        <p:spPr bwMode="auto">
          <a:xfrm>
            <a:off x="10041655" y="71440"/>
            <a:ext cx="164306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677917" y="283779"/>
            <a:ext cx="5155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Roma, 23 giugno 2016</a:t>
            </a:r>
          </a:p>
          <a:p>
            <a:r>
              <a:rPr lang="it-IT" sz="1200" dirty="0" smtClean="0">
                <a:solidFill>
                  <a:srgbClr val="FF0000"/>
                </a:solidFill>
              </a:rPr>
              <a:t>LABORATORIO   NUMERACY</a:t>
            </a:r>
          </a:p>
          <a:p>
            <a:r>
              <a:rPr lang="it-IT" sz="1200" dirty="0" smtClean="0"/>
              <a:t>Un’esperienza pilota per l’alternanza scuola-lavoro</a:t>
            </a:r>
            <a:endParaRPr lang="it-IT" sz="12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6315"/>
          <a:stretch/>
        </p:blipFill>
        <p:spPr>
          <a:xfrm>
            <a:off x="10835869" y="5581433"/>
            <a:ext cx="1193195" cy="1276577"/>
          </a:xfrm>
          <a:prstGeom prst="rect">
            <a:avLst/>
          </a:prstGeom>
        </p:spPr>
      </p:pic>
      <p:cxnSp>
        <p:nvCxnSpPr>
          <p:cNvPr id="9" name="Connettore 1 8"/>
          <p:cNvCxnSpPr/>
          <p:nvPr/>
        </p:nvCxnSpPr>
        <p:spPr>
          <a:xfrm>
            <a:off x="677917" y="993228"/>
            <a:ext cx="10736317" cy="157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21342102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2" descr="onda formativa logo nuovo.jpg"/>
          <p:cNvPicPr>
            <a:picLocks noChangeAspect="1"/>
          </p:cNvPicPr>
          <p:nvPr/>
        </p:nvPicPr>
        <p:blipFill>
          <a:blip r:embed="rId3"/>
          <a:srcRect t="8676" r="1855" b="13538"/>
          <a:stretch>
            <a:fillRect/>
          </a:stretch>
        </p:blipFill>
        <p:spPr bwMode="auto">
          <a:xfrm>
            <a:off x="2157902" y="1533132"/>
            <a:ext cx="7499351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sellaDiTesto 3"/>
          <p:cNvSpPr txBox="1">
            <a:spLocks noChangeArrowheads="1"/>
          </p:cNvSpPr>
          <p:nvPr/>
        </p:nvSpPr>
        <p:spPr bwMode="auto">
          <a:xfrm>
            <a:off x="1785943" y="5008731"/>
            <a:ext cx="881490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it-IT" altLang="it-IT" sz="4400" b="1" dirty="0" smtClean="0">
                <a:solidFill>
                  <a:schemeClr val="accent1">
                    <a:lumMod val="75000"/>
                  </a:schemeClr>
                </a:solidFill>
                <a:latin typeface="Edwardian Script ITC" pitchFamily="66" charset="0"/>
              </a:rPr>
              <a:t>“</a:t>
            </a:r>
            <a:r>
              <a:rPr lang="it-IT" altLang="it-IT" sz="4400" b="1" dirty="0" smtClean="0">
                <a:solidFill>
                  <a:srgbClr val="0070C0"/>
                </a:solidFill>
                <a:latin typeface="Edwardian Script ITC" pitchFamily="66" charset="0"/>
              </a:rPr>
              <a:t>Il  </a:t>
            </a:r>
            <a:r>
              <a:rPr lang="it-IT" altLang="it-IT" sz="4400" b="1" dirty="0">
                <a:solidFill>
                  <a:srgbClr val="0070C0"/>
                </a:solidFill>
                <a:latin typeface="Edwardian Script ITC" pitchFamily="66" charset="0"/>
              </a:rPr>
              <a:t>futuro </a:t>
            </a:r>
            <a:r>
              <a:rPr lang="it-IT" altLang="it-IT" sz="4400" b="1" dirty="0" smtClean="0">
                <a:solidFill>
                  <a:srgbClr val="0070C0"/>
                </a:solidFill>
                <a:latin typeface="Edwardian Script ITC" pitchFamily="66" charset="0"/>
              </a:rPr>
              <a:t> è  formazione</a:t>
            </a:r>
            <a:r>
              <a:rPr lang="it-IT" altLang="it-IT" sz="4400" b="1" dirty="0">
                <a:solidFill>
                  <a:srgbClr val="0070C0"/>
                </a:solidFill>
                <a:latin typeface="Edwardian Script ITC" pitchFamily="66" charset="0"/>
              </a:rPr>
              <a:t>,  </a:t>
            </a:r>
            <a:r>
              <a:rPr lang="it-IT" altLang="it-IT" sz="4400" b="1" dirty="0" err="1">
                <a:solidFill>
                  <a:srgbClr val="0070C0"/>
                </a:solidFill>
                <a:latin typeface="Edwardian Script ITC" pitchFamily="66" charset="0"/>
              </a:rPr>
              <a:t>formazione</a:t>
            </a:r>
            <a:r>
              <a:rPr lang="it-IT" altLang="it-IT" sz="4400" b="1" dirty="0">
                <a:solidFill>
                  <a:srgbClr val="0070C0"/>
                </a:solidFill>
                <a:latin typeface="Edwardian Script ITC" pitchFamily="66" charset="0"/>
              </a:rPr>
              <a:t> </a:t>
            </a:r>
            <a:r>
              <a:rPr lang="it-IT" altLang="it-IT" sz="4400" b="1" dirty="0" smtClean="0">
                <a:solidFill>
                  <a:srgbClr val="0070C0"/>
                </a:solidFill>
                <a:latin typeface="Edwardian Script ITC" pitchFamily="66" charset="0"/>
              </a:rPr>
              <a:t> è  emozione”</a:t>
            </a:r>
            <a:endParaRPr lang="it-IT" altLang="it-IT" dirty="0">
              <a:solidFill>
                <a:srgbClr val="0070C0"/>
              </a:solidFill>
              <a:latin typeface="Edwardian Script ITC" pitchFamily="66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6315"/>
          <a:stretch/>
        </p:blipFill>
        <p:spPr>
          <a:xfrm>
            <a:off x="10793853" y="5581423"/>
            <a:ext cx="1193195" cy="1276577"/>
          </a:xfrm>
          <a:prstGeom prst="rect">
            <a:avLst/>
          </a:prstGeom>
        </p:spPr>
      </p:pic>
      <p:cxnSp>
        <p:nvCxnSpPr>
          <p:cNvPr id="8" name="Connettore 1 7"/>
          <p:cNvCxnSpPr/>
          <p:nvPr/>
        </p:nvCxnSpPr>
        <p:spPr>
          <a:xfrm>
            <a:off x="677917" y="993228"/>
            <a:ext cx="10736317" cy="157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Immagine 8" descr="onda formativa logo nuovo.jpg"/>
          <p:cNvPicPr>
            <a:picLocks noChangeAspect="1"/>
          </p:cNvPicPr>
          <p:nvPr/>
        </p:nvPicPr>
        <p:blipFill>
          <a:blip r:embed="rId5"/>
          <a:srcRect t="8676" r="1855" b="13538"/>
          <a:stretch>
            <a:fillRect/>
          </a:stretch>
        </p:blipFill>
        <p:spPr bwMode="auto">
          <a:xfrm>
            <a:off x="9600220" y="229095"/>
            <a:ext cx="164306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sellaDiTesto 10"/>
          <p:cNvSpPr txBox="1"/>
          <p:nvPr/>
        </p:nvSpPr>
        <p:spPr>
          <a:xfrm>
            <a:off x="688427" y="246992"/>
            <a:ext cx="5155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Roma, 23 giugno 2016</a:t>
            </a:r>
          </a:p>
          <a:p>
            <a:r>
              <a:rPr lang="it-IT" sz="1200" dirty="0" smtClean="0">
                <a:solidFill>
                  <a:srgbClr val="FF0000"/>
                </a:solidFill>
              </a:rPr>
              <a:t>LABORATORIO  NUMERACY</a:t>
            </a:r>
          </a:p>
          <a:p>
            <a:r>
              <a:rPr lang="it-IT" sz="1200" dirty="0" smtClean="0"/>
              <a:t>Un’esperienza pilota per l’alternanza scuola-lavoro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xmlns="" val="416945924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onda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08581" y="1326682"/>
            <a:ext cx="5929355" cy="33882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CasellaDiTesto 9"/>
          <p:cNvSpPr txBox="1"/>
          <p:nvPr/>
        </p:nvSpPr>
        <p:spPr>
          <a:xfrm>
            <a:off x="3310760" y="4959467"/>
            <a:ext cx="5727175" cy="138499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it-IT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cs typeface="David" pitchFamily="34" charset="-79"/>
              </a:rPr>
              <a:t> “Per non farti cogliere dallo tsunami della disoccupazione , cavalca Onda Formativa “</a:t>
            </a:r>
            <a:endParaRPr lang="it-IT" dirty="0">
              <a:latin typeface="Verdana" pitchFamily="34" charset="0"/>
            </a:endParaRPr>
          </a:p>
        </p:txBody>
      </p:sp>
      <p:pic>
        <p:nvPicPr>
          <p:cNvPr id="4" name="Immagine 2" descr="onda formativa logo nuovo.jpg"/>
          <p:cNvPicPr>
            <a:picLocks noChangeAspect="1"/>
          </p:cNvPicPr>
          <p:nvPr/>
        </p:nvPicPr>
        <p:blipFill>
          <a:blip r:embed="rId3"/>
          <a:srcRect t="8676" r="1855" b="13538"/>
          <a:stretch>
            <a:fillRect/>
          </a:stretch>
        </p:blipFill>
        <p:spPr bwMode="auto">
          <a:xfrm>
            <a:off x="9931298" y="71440"/>
            <a:ext cx="164306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677917" y="283779"/>
            <a:ext cx="5155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Roma, 23 giugno 2016</a:t>
            </a:r>
          </a:p>
          <a:p>
            <a:r>
              <a:rPr lang="it-IT" sz="1200" dirty="0" smtClean="0">
                <a:solidFill>
                  <a:srgbClr val="FF0000"/>
                </a:solidFill>
              </a:rPr>
              <a:t>LABORATORIO   NUMERACY</a:t>
            </a:r>
          </a:p>
          <a:p>
            <a:r>
              <a:rPr lang="it-IT" sz="1200" dirty="0" smtClean="0"/>
              <a:t>Un’esperienza pilota per l’alternanza scuola-lavoro</a:t>
            </a:r>
            <a:endParaRPr lang="it-IT" sz="12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6315"/>
          <a:stretch/>
        </p:blipFill>
        <p:spPr>
          <a:xfrm>
            <a:off x="10835869" y="5581433"/>
            <a:ext cx="1193195" cy="1276577"/>
          </a:xfrm>
          <a:prstGeom prst="rect">
            <a:avLst/>
          </a:prstGeom>
        </p:spPr>
      </p:pic>
      <p:cxnSp>
        <p:nvCxnSpPr>
          <p:cNvPr id="7" name="Connettore 1 6"/>
          <p:cNvCxnSpPr/>
          <p:nvPr/>
        </p:nvCxnSpPr>
        <p:spPr>
          <a:xfrm>
            <a:off x="677917" y="993228"/>
            <a:ext cx="10736317" cy="157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41238954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715776" y="1325565"/>
            <a:ext cx="866070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fasi </a:t>
            </a:r>
            <a:r>
              <a:rPr lang="it-IT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 progetto con Istat:</a:t>
            </a:r>
          </a:p>
          <a:p>
            <a:pPr>
              <a:defRPr/>
            </a:pPr>
            <a:endParaRPr lang="it-IT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+mj-lt"/>
              <a:buAutoNum type="alphaLcParenR"/>
              <a:defRPr/>
            </a:pPr>
            <a:r>
              <a:rPr lang="it-IT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Formazione formatori </a:t>
            </a: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(esperti Istat&gt;noi)</a:t>
            </a:r>
          </a:p>
          <a:p>
            <a:pPr marL="457200" indent="-457200">
              <a:buFont typeface="+mj-lt"/>
              <a:buAutoNum type="alphaLcParenR"/>
              <a:defRPr/>
            </a:pPr>
            <a:endParaRPr lang="it-IT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+mj-lt"/>
              <a:buAutoNum type="alphaLcParenR"/>
              <a:defRPr/>
            </a:pPr>
            <a:r>
              <a:rPr lang="it-IT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Noi formatori </a:t>
            </a: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verso i ragazzi delle medie inferiori</a:t>
            </a:r>
          </a:p>
          <a:p>
            <a:pPr marL="457200" indent="-457200">
              <a:buFont typeface="+mj-lt"/>
              <a:buAutoNum type="alphaLcParenR"/>
              <a:defRPr/>
            </a:pPr>
            <a:endParaRPr lang="it-IT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+mj-lt"/>
              <a:buAutoNum type="alphaLcParenR"/>
              <a:defRPr/>
            </a:pPr>
            <a:r>
              <a:rPr lang="it-IT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rilevazione </a:t>
            </a: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sui piccoli (amicizia e social network)</a:t>
            </a:r>
          </a:p>
          <a:p>
            <a:pPr marL="457200" indent="-457200">
              <a:buFont typeface="+mj-lt"/>
              <a:buAutoNum type="alphaLcParenR"/>
              <a:defRPr/>
            </a:pPr>
            <a:endParaRPr lang="it-IT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+mj-lt"/>
              <a:buAutoNum type="alphaLcParenR"/>
              <a:defRPr/>
            </a:pPr>
            <a:r>
              <a:rPr lang="it-IT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Input e analisi </a:t>
            </a: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dei </a:t>
            </a:r>
            <a:r>
              <a:rPr lang="it-I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dati</a:t>
            </a:r>
            <a:endParaRPr lang="it-IT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+mj-lt"/>
              <a:buAutoNum type="alphaLcParenR"/>
              <a:defRPr/>
            </a:pPr>
            <a:endParaRPr lang="it-IT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+mj-lt"/>
              <a:buAutoNum type="alphaLcParenR"/>
              <a:defRPr/>
            </a:pP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Realizzazione del </a:t>
            </a:r>
            <a:r>
              <a:rPr lang="it-IT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report conclusivo</a:t>
            </a:r>
          </a:p>
          <a:p>
            <a:pPr marL="457200" indent="-457200">
              <a:defRPr/>
            </a:pPr>
            <a:endParaRPr lang="it-IT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Immagine 2" descr="onda formativa logo nuovo.jpg"/>
          <p:cNvPicPr>
            <a:picLocks noChangeAspect="1"/>
          </p:cNvPicPr>
          <p:nvPr/>
        </p:nvPicPr>
        <p:blipFill>
          <a:blip r:embed="rId2"/>
          <a:srcRect t="8676" r="1855" b="13538"/>
          <a:stretch>
            <a:fillRect/>
          </a:stretch>
        </p:blipFill>
        <p:spPr bwMode="auto">
          <a:xfrm>
            <a:off x="9962829" y="71440"/>
            <a:ext cx="164306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677917" y="283779"/>
            <a:ext cx="5155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Roma, 23 giugno 2016</a:t>
            </a:r>
          </a:p>
          <a:p>
            <a:r>
              <a:rPr lang="it-IT" sz="1200" dirty="0" smtClean="0">
                <a:solidFill>
                  <a:srgbClr val="FF0000"/>
                </a:solidFill>
              </a:rPr>
              <a:t>LABORATORIO NUMERACY</a:t>
            </a:r>
          </a:p>
          <a:p>
            <a:r>
              <a:rPr lang="it-IT" sz="1200" dirty="0" smtClean="0"/>
              <a:t>Un’esperienza pilota per l’alternanza scuola-lavoro</a:t>
            </a:r>
            <a:endParaRPr lang="it-IT" sz="12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6315"/>
          <a:stretch/>
        </p:blipFill>
        <p:spPr>
          <a:xfrm>
            <a:off x="10835869" y="5581433"/>
            <a:ext cx="1193195" cy="1276577"/>
          </a:xfrm>
          <a:prstGeom prst="rect">
            <a:avLst/>
          </a:prstGeom>
        </p:spPr>
      </p:pic>
      <p:cxnSp>
        <p:nvCxnSpPr>
          <p:cNvPr id="6" name="Connettore 1 5"/>
          <p:cNvCxnSpPr/>
          <p:nvPr/>
        </p:nvCxnSpPr>
        <p:spPr>
          <a:xfrm>
            <a:off x="677917" y="993228"/>
            <a:ext cx="10736317" cy="157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73381897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3"/>
          <p:cNvSpPr txBox="1">
            <a:spLocks noChangeArrowheads="1"/>
          </p:cNvSpPr>
          <p:nvPr/>
        </p:nvSpPr>
        <p:spPr bwMode="auto">
          <a:xfrm>
            <a:off x="1425844" y="2836194"/>
            <a:ext cx="96244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altLang="it-IT" sz="3200" b="1" dirty="0">
                <a:solidFill>
                  <a:srgbClr val="000000"/>
                </a:solidFill>
                <a:latin typeface="Verdana" pitchFamily="34" charset="0"/>
                <a:cs typeface="David" pitchFamily="34" charset="-79"/>
              </a:rPr>
              <a:t>LA FORMAZIONE DEI FORMATORI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243884" y="4308529"/>
            <a:ext cx="7859525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"L'istruzione e la formazione sono le armi più potenti che si possono utilizzare per cambiare il mondo"</a:t>
            </a:r>
            <a:r>
              <a:rPr lang="it-IT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it-IT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8">
              <a:defRPr/>
            </a:pPr>
            <a:r>
              <a:rPr lang="it-IT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it-IT" sz="2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Nelson Mandela</a:t>
            </a:r>
          </a:p>
        </p:txBody>
      </p:sp>
      <p:pic>
        <p:nvPicPr>
          <p:cNvPr id="5" name="Immagine 2" descr="onda formativa logo nuovo.jpg"/>
          <p:cNvPicPr>
            <a:picLocks noChangeAspect="1"/>
          </p:cNvPicPr>
          <p:nvPr/>
        </p:nvPicPr>
        <p:blipFill>
          <a:blip r:embed="rId2"/>
          <a:srcRect t="8676" r="1855" b="13538"/>
          <a:stretch>
            <a:fillRect/>
          </a:stretch>
        </p:blipFill>
        <p:spPr bwMode="auto">
          <a:xfrm>
            <a:off x="9959139" y="71440"/>
            <a:ext cx="164306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677917" y="283779"/>
            <a:ext cx="5155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Roma, 23 giugno 2016</a:t>
            </a:r>
          </a:p>
          <a:p>
            <a:r>
              <a:rPr lang="it-IT" sz="1200" dirty="0" smtClean="0">
                <a:solidFill>
                  <a:srgbClr val="FF0000"/>
                </a:solidFill>
              </a:rPr>
              <a:t>LABORATORIO  NUMERACY</a:t>
            </a:r>
          </a:p>
          <a:p>
            <a:r>
              <a:rPr lang="it-IT" sz="1200" dirty="0" smtClean="0"/>
              <a:t>Un’esperienza pilota per l’alternanza scuola-lavoro</a:t>
            </a:r>
            <a:endParaRPr lang="it-IT" sz="12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6315"/>
          <a:stretch/>
        </p:blipFill>
        <p:spPr>
          <a:xfrm>
            <a:off x="10835869" y="5581433"/>
            <a:ext cx="1193195" cy="1276577"/>
          </a:xfrm>
          <a:prstGeom prst="rect">
            <a:avLst/>
          </a:prstGeom>
        </p:spPr>
      </p:pic>
      <p:cxnSp>
        <p:nvCxnSpPr>
          <p:cNvPr id="8" name="Connettore 1 7"/>
          <p:cNvCxnSpPr/>
          <p:nvPr/>
        </p:nvCxnSpPr>
        <p:spPr>
          <a:xfrm>
            <a:off x="677917" y="993228"/>
            <a:ext cx="10736317" cy="157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Users\Guest\Desktop\onda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9405" y="3613080"/>
            <a:ext cx="2928937" cy="2865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C:\Users\Guest\Desktop\ond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3336" y="1085400"/>
            <a:ext cx="2914408" cy="2592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C:\Users\Guest\Desktop\onda2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7744" y="1357313"/>
            <a:ext cx="3951341" cy="2052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sellaDiTesto 8"/>
          <p:cNvSpPr txBox="1">
            <a:spLocks noChangeArrowheads="1"/>
          </p:cNvSpPr>
          <p:nvPr/>
        </p:nvSpPr>
        <p:spPr bwMode="auto">
          <a:xfrm>
            <a:off x="4649493" y="4045069"/>
            <a:ext cx="5935851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it-IT" altLang="it-IT" sz="2800" b="1" dirty="0">
                <a:latin typeface="Verdana" pitchFamily="34" charset="0"/>
                <a:cs typeface="David" pitchFamily="34" charset="-79"/>
              </a:rPr>
              <a:t>Raccolta dati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it-IT" altLang="it-IT" sz="2800" b="1" dirty="0">
                <a:latin typeface="Verdana" pitchFamily="34" charset="0"/>
                <a:cs typeface="David" pitchFamily="34" charset="-79"/>
              </a:rPr>
              <a:t>Input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it-IT" altLang="it-IT" sz="2800" b="1" dirty="0">
                <a:latin typeface="Verdana" pitchFamily="34" charset="0"/>
                <a:cs typeface="David" pitchFamily="34" charset="-79"/>
              </a:rPr>
              <a:t>Revisione, elaborazione e analisi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it-IT" altLang="it-IT" sz="2800" b="1" dirty="0">
                <a:latin typeface="Verdana" pitchFamily="34" charset="0"/>
                <a:cs typeface="David" pitchFamily="34" charset="-79"/>
              </a:rPr>
              <a:t>Diffusione e reporting</a:t>
            </a:r>
          </a:p>
        </p:txBody>
      </p:sp>
      <p:pic>
        <p:nvPicPr>
          <p:cNvPr id="6" name="Immagine 2" descr="onda formativa logo nuovo.jpg"/>
          <p:cNvPicPr>
            <a:picLocks noChangeAspect="1"/>
          </p:cNvPicPr>
          <p:nvPr/>
        </p:nvPicPr>
        <p:blipFill>
          <a:blip r:embed="rId5"/>
          <a:srcRect t="8676" r="1855" b="13538"/>
          <a:stretch>
            <a:fillRect/>
          </a:stretch>
        </p:blipFill>
        <p:spPr bwMode="auto">
          <a:xfrm>
            <a:off x="9978594" y="71440"/>
            <a:ext cx="164306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677917" y="283779"/>
            <a:ext cx="5155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Roma, 23 giugno 2016</a:t>
            </a:r>
          </a:p>
          <a:p>
            <a:r>
              <a:rPr lang="it-IT" sz="1200" dirty="0" smtClean="0">
                <a:solidFill>
                  <a:srgbClr val="FF0000"/>
                </a:solidFill>
              </a:rPr>
              <a:t>LABORATORIO  NUMERACY</a:t>
            </a:r>
          </a:p>
          <a:p>
            <a:r>
              <a:rPr lang="it-IT" sz="1200" dirty="0" smtClean="0"/>
              <a:t>Un’esperienza pilota per l’alternanza scuola-lavoro</a:t>
            </a:r>
            <a:endParaRPr lang="it-IT" sz="12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6315"/>
          <a:stretch/>
        </p:blipFill>
        <p:spPr>
          <a:xfrm>
            <a:off x="10835869" y="5581433"/>
            <a:ext cx="1193195" cy="1276577"/>
          </a:xfrm>
          <a:prstGeom prst="rect">
            <a:avLst/>
          </a:prstGeom>
        </p:spPr>
      </p:pic>
      <p:cxnSp>
        <p:nvCxnSpPr>
          <p:cNvPr id="13" name="Connettore 1 12"/>
          <p:cNvCxnSpPr/>
          <p:nvPr/>
        </p:nvCxnSpPr>
        <p:spPr>
          <a:xfrm>
            <a:off x="677917" y="993228"/>
            <a:ext cx="10736317" cy="157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611831" y="2557230"/>
            <a:ext cx="9871135" cy="13173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alt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David" pitchFamily="34" charset="-79"/>
              </a:rPr>
              <a:t>PROMOZIONE DELLA CULTURA</a:t>
            </a:r>
            <a:r>
              <a:rPr kumimoji="0" lang="it-IT" altLang="it-IT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David" pitchFamily="34" charset="-79"/>
              </a:rPr>
              <a:t> </a:t>
            </a:r>
            <a:r>
              <a:rPr kumimoji="0" lang="it-IT" alt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David" pitchFamily="34" charset="-79"/>
              </a:rPr>
              <a:t>STATISTICA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994059" y="4121948"/>
            <a:ext cx="6143668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dirty="0"/>
              <a:t>"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Non ho mai insegnato nulla ai miei studenti; ho solo cercato di metterli nelle condizioni migliori per imparare"</a:t>
            </a:r>
            <a:br>
              <a:rPr lang="it-IT" dirty="0">
                <a:latin typeface="Times New Roman" pitchFamily="18" charset="0"/>
                <a:cs typeface="Times New Roman" pitchFamily="18" charset="0"/>
              </a:rPr>
            </a:br>
            <a:endParaRPr lang="it-IT" i="1" dirty="0">
              <a:latin typeface="Times New Roman" pitchFamily="18" charset="0"/>
              <a:cs typeface="Times New Roman" pitchFamily="18" charset="0"/>
            </a:endParaRPr>
          </a:p>
          <a:p>
            <a:pPr lvl="8" algn="ctr">
              <a:defRPr/>
            </a:pPr>
            <a:r>
              <a:rPr lang="it-IT" i="1" dirty="0">
                <a:latin typeface="Times New Roman" pitchFamily="18" charset="0"/>
                <a:cs typeface="Times New Roman" pitchFamily="18" charset="0"/>
              </a:rPr>
              <a:t>-Albert Einstein</a:t>
            </a:r>
          </a:p>
        </p:txBody>
      </p:sp>
      <p:pic>
        <p:nvPicPr>
          <p:cNvPr id="6" name="Immagine 2" descr="onda formativa logo nuovo.jpg"/>
          <p:cNvPicPr>
            <a:picLocks noChangeAspect="1"/>
          </p:cNvPicPr>
          <p:nvPr/>
        </p:nvPicPr>
        <p:blipFill>
          <a:blip r:embed="rId2"/>
          <a:srcRect t="8676" r="1855" b="13538"/>
          <a:stretch>
            <a:fillRect/>
          </a:stretch>
        </p:blipFill>
        <p:spPr bwMode="auto">
          <a:xfrm>
            <a:off x="9959139" y="71440"/>
            <a:ext cx="164306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677917" y="283779"/>
            <a:ext cx="5155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Roma, 23 giugno 2016</a:t>
            </a:r>
          </a:p>
          <a:p>
            <a:r>
              <a:rPr lang="it-IT" sz="1200" dirty="0" smtClean="0">
                <a:solidFill>
                  <a:srgbClr val="FF0000"/>
                </a:solidFill>
              </a:rPr>
              <a:t>LABORATORIO  NUMERACY</a:t>
            </a:r>
          </a:p>
          <a:p>
            <a:r>
              <a:rPr lang="it-IT" sz="1200" dirty="0" smtClean="0"/>
              <a:t>Un’esperienza pilota per l’alternanza scuola-lavoro</a:t>
            </a:r>
            <a:endParaRPr lang="it-IT" sz="12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6315"/>
          <a:stretch/>
        </p:blipFill>
        <p:spPr>
          <a:xfrm>
            <a:off x="10835869" y="5581433"/>
            <a:ext cx="1193195" cy="1276577"/>
          </a:xfrm>
          <a:prstGeom prst="rect">
            <a:avLst/>
          </a:prstGeom>
        </p:spPr>
      </p:pic>
      <p:cxnSp>
        <p:nvCxnSpPr>
          <p:cNvPr id="9" name="Connettore 1 8"/>
          <p:cNvCxnSpPr/>
          <p:nvPr/>
        </p:nvCxnSpPr>
        <p:spPr>
          <a:xfrm>
            <a:off x="677917" y="993228"/>
            <a:ext cx="10736317" cy="157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Guest\Desktop\fo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2831" y="1334550"/>
            <a:ext cx="5825103" cy="436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560847" y="1334553"/>
            <a:ext cx="429012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altLang="it-IT" sz="2800" b="1" dirty="0">
                <a:latin typeface="Verdana" pitchFamily="34" charset="0"/>
                <a:cs typeface="David" pitchFamily="34" charset="-79"/>
              </a:rPr>
              <a:t>Formazione nelle scuole secondarie di primo grado</a:t>
            </a: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1025795" y="3121580"/>
            <a:ext cx="3112252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it-IT" altLang="it-IT" sz="2800" i="1" dirty="0"/>
              <a:t>Ruggero </a:t>
            </a:r>
            <a:r>
              <a:rPr lang="it-IT" altLang="it-IT" sz="2800" i="1" dirty="0" smtClean="0"/>
              <a:t>Bonghi </a:t>
            </a:r>
            <a:endParaRPr lang="it-IT" altLang="it-IT" sz="2800" i="1" dirty="0"/>
          </a:p>
          <a:p>
            <a:pPr>
              <a:buFont typeface="Wingdings" pitchFamily="2" charset="2"/>
              <a:buChar char="ü"/>
            </a:pPr>
            <a:r>
              <a:rPr lang="it-IT" altLang="it-IT" sz="2800" i="1" dirty="0" err="1" smtClean="0"/>
              <a:t>Sinopoli-Ferrini</a:t>
            </a:r>
            <a:endParaRPr lang="it-IT" altLang="it-IT" sz="2800" i="1" dirty="0"/>
          </a:p>
          <a:p>
            <a:pPr>
              <a:buFont typeface="Wingdings" pitchFamily="2" charset="2"/>
              <a:buChar char="ü"/>
            </a:pPr>
            <a:r>
              <a:rPr lang="it-IT" altLang="it-IT" sz="2800" i="1" dirty="0"/>
              <a:t>Mastroianni</a:t>
            </a:r>
          </a:p>
          <a:p>
            <a:pPr>
              <a:buFont typeface="Wingdings" pitchFamily="2" charset="2"/>
              <a:buChar char="ü"/>
            </a:pPr>
            <a:r>
              <a:rPr lang="it-IT" altLang="it-IT" sz="2800" i="1" dirty="0"/>
              <a:t>Via </a:t>
            </a:r>
            <a:r>
              <a:rPr lang="it-IT" altLang="it-IT" sz="2800" i="1" dirty="0" smtClean="0"/>
              <a:t>Latina </a:t>
            </a:r>
            <a:r>
              <a:rPr lang="it-IT" altLang="it-IT" sz="2800" i="1" dirty="0"/>
              <a:t>303</a:t>
            </a:r>
          </a:p>
          <a:p>
            <a:pPr>
              <a:buFont typeface="Wingdings" pitchFamily="2" charset="2"/>
              <a:buChar char="ü"/>
            </a:pPr>
            <a:r>
              <a:rPr lang="it-IT" altLang="it-IT" sz="2800" i="1" dirty="0"/>
              <a:t>Calvino</a:t>
            </a:r>
          </a:p>
          <a:p>
            <a:pPr>
              <a:buFont typeface="Wingdings" pitchFamily="2" charset="2"/>
              <a:buChar char="ü"/>
            </a:pPr>
            <a:endParaRPr lang="it-IT" altLang="it-IT" dirty="0"/>
          </a:p>
          <a:p>
            <a:pPr>
              <a:buFont typeface="Wingdings" pitchFamily="2" charset="2"/>
              <a:buChar char="ü"/>
            </a:pPr>
            <a:endParaRPr lang="it-IT" altLang="it-IT" dirty="0"/>
          </a:p>
        </p:txBody>
      </p:sp>
      <p:pic>
        <p:nvPicPr>
          <p:cNvPr id="7" name="Immagine 2" descr="onda formativa logo nuovo.jpg"/>
          <p:cNvPicPr>
            <a:picLocks noChangeAspect="1"/>
          </p:cNvPicPr>
          <p:nvPr/>
        </p:nvPicPr>
        <p:blipFill>
          <a:blip r:embed="rId3"/>
          <a:srcRect t="8676" r="1855" b="13538"/>
          <a:stretch>
            <a:fillRect/>
          </a:stretch>
        </p:blipFill>
        <p:spPr bwMode="auto">
          <a:xfrm>
            <a:off x="10010125" y="71440"/>
            <a:ext cx="164306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677917" y="283779"/>
            <a:ext cx="5155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Roma, 23 giugno 2016</a:t>
            </a:r>
          </a:p>
          <a:p>
            <a:r>
              <a:rPr lang="it-IT" sz="1200" dirty="0" smtClean="0">
                <a:solidFill>
                  <a:srgbClr val="FF0000"/>
                </a:solidFill>
              </a:rPr>
              <a:t>LABORATORIO NUMERACY</a:t>
            </a:r>
          </a:p>
          <a:p>
            <a:r>
              <a:rPr lang="it-IT" sz="1200" dirty="0" smtClean="0"/>
              <a:t>Un’esperienza pilota per l’alternanza scuola-lavoro</a:t>
            </a:r>
            <a:endParaRPr lang="it-IT" sz="1200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6315"/>
          <a:stretch/>
        </p:blipFill>
        <p:spPr>
          <a:xfrm>
            <a:off x="10835869" y="5581433"/>
            <a:ext cx="1193195" cy="1276577"/>
          </a:xfrm>
          <a:prstGeom prst="rect">
            <a:avLst/>
          </a:prstGeom>
        </p:spPr>
      </p:pic>
      <p:cxnSp>
        <p:nvCxnSpPr>
          <p:cNvPr id="10" name="Connettore 1 9"/>
          <p:cNvCxnSpPr/>
          <p:nvPr/>
        </p:nvCxnSpPr>
        <p:spPr>
          <a:xfrm>
            <a:off x="677917" y="993228"/>
            <a:ext cx="10736317" cy="157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COMPORTAMENTI INDIVIDUALI  E RELAZIONI SOCIALI  IN TRASFORMAZIONE  UNA SFIDA PER LA  STATISTICA UFFICIALE &amp;quot;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64&quot;/&gt;&lt;/object&gt;&lt;object type=&quot;3&quot; unique_id=&quot;10006&quot;&gt;&lt;property id=&quot;20148&quot; value=&quot;5&quot;/&gt;&lt;property id=&quot;20300&quot; value=&quot;Slide 4&quot;/&gt;&lt;property id=&quot;20307&quot; value=&quot;263&quot;/&gt;&lt;/object&gt;&lt;object type=&quot;3&quot; unique_id=&quot;10007&quot;&gt;&lt;property id=&quot;20148&quot; value=&quot;5&quot;/&gt;&lt;property id=&quot;20300&quot; value=&quot;Slide 5&quot;/&gt;&lt;property id=&quot;20307&quot; value=&quot;261&quot;/&gt;&lt;/object&gt;&lt;object type=&quot;3&quot; unique_id=&quot;10008&quot;&gt;&lt;property id=&quot;20148&quot; value=&quot;5&quot;/&gt;&lt;property id=&quot;20300&quot; value=&quot;Slide 6&quot;/&gt;&lt;property id=&quot;20307&quot; value=&quot;265&quot;/&gt;&lt;/object&gt;&lt;object type=&quot;3&quot; unique_id=&quot;10009&quot;&gt;&lt;property id=&quot;20148&quot; value=&quot;5&quot;/&gt;&lt;property id=&quot;20300&quot; value=&quot;Slide 7&quot;/&gt;&lt;property id=&quot;20307&quot; value=&quot;266&quot;/&gt;&lt;/object&gt;&lt;object type=&quot;3&quot; unique_id=&quot;10010&quot;&gt;&lt;property id=&quot;20148&quot; value=&quot;5&quot;/&gt;&lt;property id=&quot;20300&quot; value=&quot;Slide 8&quot;/&gt;&lt;property id=&quot;20307&quot; value=&quot;267&quot;/&gt;&lt;/object&gt;&lt;object type=&quot;3&quot; unique_id=&quot;10011&quot;&gt;&lt;property id=&quot;20148&quot; value=&quot;5&quot;/&gt;&lt;property id=&quot;20300&quot; value=&quot;Slide 9&quot;/&gt;&lt;property id=&quot;20307&quot; value=&quot;268&quot;/&gt;&lt;/object&gt;&lt;object type=&quot;3&quot; unique_id=&quot;10012&quot;&gt;&lt;property id=&quot;20148&quot; value=&quot;5&quot;/&gt;&lt;property id=&quot;20300&quot; value=&quot;Slide 10&quot;/&gt;&lt;property id=&quot;20307&quot; value=&quot;269&quot;/&gt;&lt;/object&gt;&lt;object type=&quot;3&quot; unique_id=&quot;10013&quot;&gt;&lt;property id=&quot;20148&quot; value=&quot;5&quot;/&gt;&lt;property id=&quot;20300&quot; value=&quot;Slide 11&quot;/&gt;&lt;property id=&quot;20307&quot; value=&quot;25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5&quot;/&gt;&lt;property id=&quot;20307&quot; value=&quot;271&quot;/&gt;&lt;/object&gt;&lt;object type=&quot;3&quot; unique_id=&quot;10017&quot;&gt;&lt;property id=&quot;20148&quot; value=&quot;5&quot;/&gt;&lt;property id=&quot;20300&quot; value=&quot;Slide 16&quot;/&gt;&lt;property id=&quot;20307&quot; value=&quot;275&quot;/&gt;&lt;/object&gt;&lt;object type=&quot;3&quot; unique_id=&quot;10018&quot;&gt;&lt;property id=&quot;20148&quot; value=&quot;5&quot;/&gt;&lt;property id=&quot;20300&quot; value=&quot;Slide 17&quot;/&gt;&lt;property id=&quot;20307&quot; value=&quot;273&quot;/&gt;&lt;/object&gt;&lt;object type=&quot;3&quot; unique_id=&quot;10019&quot;&gt;&lt;property id=&quot;20148&quot; value=&quot;5&quot;/&gt;&lt;property id=&quot;20300&quot; value=&quot;Slide 18&quot;/&gt;&lt;property id=&quot;20307&quot; value=&quot;274&quot;/&gt;&lt;/object&gt;&lt;object type=&quot;3&quot; unique_id=&quot;10020&quot;&gt;&lt;property id=&quot;20148&quot; value=&quot;5&quot;/&gt;&lt;property id=&quot;20300&quot; value=&quot;Slide 19&quot;/&gt;&lt;property id=&quot;20307&quot; value=&quot;276&quot;/&gt;&lt;/object&gt;&lt;object type=&quot;3&quot; unique_id=&quot;10021&quot;&gt;&lt;property id=&quot;20148&quot; value=&quot;5&quot;/&gt;&lt;property id=&quot;20300&quot; value=&quot;Slide 20&quot;/&gt;&lt;property id=&quot;20307&quot; value=&quot;262&quot;/&gt;&lt;/object&gt;&lt;object type=&quot;3&quot; unique_id=&quot;26008&quot;&gt;&lt;property id=&quot;20148&quot; value=&quot;5&quot;/&gt;&lt;property id=&quot;20300&quot; value=&quot;Slide 13&quot;/&gt;&lt;property id=&quot;20307&quot; value=&quot;277&quot;/&gt;&lt;/object&gt;&lt;object type=&quot;3&quot; unique_id=&quot;26009&quot;&gt;&lt;property id=&quot;20148&quot; value=&quot;5&quot;/&gt;&lt;property id=&quot;20300&quot; value=&quot;Slide 14&quot;/&gt;&lt;property id=&quot;20307&quot; value=&quot;278&quot;/&gt;&lt;/object&gt;&lt;/object&gt;&lt;object type=&quot;8&quot; unique_id=&quot;1004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985</TotalTime>
  <Words>519</Words>
  <Application>Microsoft Office PowerPoint</Application>
  <PresentationFormat>Personalizzato</PresentationFormat>
  <Paragraphs>120</Paragraphs>
  <Slides>20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Personalizza struttura</vt:lpstr>
      <vt:lpstr>COMPORTAMENTI INDIVIDUALI  E RELAZIONI SOCIALI  IN TRASFORMAZIONE  UNA SFIDA PER LA  STATISTICA UFFICIALE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Computer01</cp:lastModifiedBy>
  <cp:revision>80</cp:revision>
  <cp:lastPrinted>2016-03-21T17:06:08Z</cp:lastPrinted>
  <dcterms:created xsi:type="dcterms:W3CDTF">2016-03-11T16:10:26Z</dcterms:created>
  <dcterms:modified xsi:type="dcterms:W3CDTF">2016-06-22T16:49:52Z</dcterms:modified>
</cp:coreProperties>
</file>