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57" r:id="rId4"/>
    <p:sldId id="261" r:id="rId5"/>
    <p:sldId id="268" r:id="rId6"/>
    <p:sldId id="265" r:id="rId7"/>
    <p:sldId id="266" r:id="rId8"/>
    <p:sldId id="267" r:id="rId9"/>
    <p:sldId id="269" r:id="rId10"/>
    <p:sldId id="272" r:id="rId11"/>
    <p:sldId id="270" r:id="rId12"/>
    <p:sldId id="273" r:id="rId13"/>
    <p:sldId id="274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954A"/>
    <a:srgbClr val="549348"/>
    <a:srgbClr val="009190"/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19" autoAdjust="0"/>
  </p:normalViewPr>
  <p:slideViewPr>
    <p:cSldViewPr snapToGrid="0" snapToObjects="1">
      <p:cViewPr>
        <p:scale>
          <a:sx n="104" d="100"/>
          <a:sy n="104" d="100"/>
        </p:scale>
        <p:origin x="-72" y="-72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8332026" cy="64120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23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53954A"/>
                </a:solidFill>
                <a:latin typeface="+mn-lt"/>
                <a:ea typeface="Signika Light" charset="0"/>
                <a:cs typeface="Calibri"/>
              </a:rPr>
              <a:t>AREA TEMATICA 4.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NUOVE FONTI E DOMANDE</a:t>
            </a:r>
          </a:p>
          <a:p>
            <a:pPr marL="0" marR="0" indent="0" algn="l" defTabSz="914400" rtl="0" eaLnBrk="1" fontAlgn="auto" latinLnBrk="0" hangingPunct="1">
              <a:lnSpc>
                <a:spcPts val="108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solidFill>
                  <a:schemeClr val="tx1"/>
                </a:solidFill>
                <a:latin typeface="+mj-lt"/>
              </a:rPr>
              <a:t>L’integrazione </a:t>
            </a:r>
            <a:r>
              <a:rPr lang="it-IT" sz="1100" dirty="0" smtClean="0">
                <a:solidFill>
                  <a:schemeClr val="tx1"/>
                </a:solidFill>
                <a:latin typeface="+mj-lt"/>
              </a:rPr>
              <a:t>di basi di dati per la statistica pubblica: opportunità per la conoscenza e per l’efficienza e garanzie per la privacy</a:t>
            </a:r>
            <a:endParaRPr lang="it-IT" sz="1100" dirty="0" smtClean="0">
              <a:solidFill>
                <a:schemeClr val="tx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080"/>
              </a:lnSpc>
              <a:spcAft>
                <a:spcPts val="0"/>
              </a:spcAft>
            </a:pPr>
            <a:endParaRPr lang="it-IT" sz="1100" b="1" dirty="0" smtClean="0">
              <a:solidFill>
                <a:schemeClr val="tx1"/>
              </a:solidFill>
              <a:latin typeface="+mn-lt"/>
              <a:ea typeface="Signika Light" charset="0"/>
              <a:cs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8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5.png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4.png"/><Relationship Id="rId4" Type="http://schemas.openxmlformats.org/officeDocument/2006/relationships/image" Target="../media/image14.wmf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539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756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NUOVE FONTI E DOMANDE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  <a:latin typeface="+mj-lt"/>
              </a:rPr>
              <a:t>L’integrazione di basi di dati per la statistica pubblica: opportunità per la conoscenza e per l’efficienza e garanzie per la privacy</a:t>
            </a: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23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00.00 | 00.00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G. Garofalo, M. R. Simeone| Istituto Nazionale di Statistica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207306" y="1035046"/>
            <a:ext cx="11405574" cy="528578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Garanzie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per la privacy: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il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contesto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generale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207306" y="3732276"/>
            <a:ext cx="10399733" cy="244906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dirty="0"/>
              <a:t>recependo univoche indicazioni internazionali e comunitarie,  il legislatore italiano ha riconosciuto nell’attività statistica pubblica </a:t>
            </a:r>
            <a:r>
              <a:rPr lang="it-IT" sz="2000" b="1" i="1" dirty="0">
                <a:solidFill>
                  <a:srgbClr val="FF0000"/>
                </a:solidFill>
              </a:rPr>
              <a:t>tratti peculiari </a:t>
            </a:r>
            <a:r>
              <a:rPr lang="it-IT" sz="2000" dirty="0"/>
              <a:t>che la differenziano, negli scopi e nei metodi, da altre attività basate sul trattamento di dati personali, avendo come </a:t>
            </a:r>
            <a:r>
              <a:rPr lang="it-IT" sz="2000" b="1" i="1" dirty="0">
                <a:solidFill>
                  <a:srgbClr val="FF0000"/>
                </a:solidFill>
              </a:rPr>
              <a:t>unico scopo quello di quantificare, classificare e produrre modelli interpretativi della realtà </a:t>
            </a:r>
            <a:r>
              <a:rPr lang="it-IT" sz="2000" dirty="0"/>
              <a:t>e delle sue tendenze evolutive e non </a:t>
            </a:r>
            <a:r>
              <a:rPr lang="it-IT" sz="2000" dirty="0" smtClean="0"/>
              <a:t>il controllo degli </a:t>
            </a:r>
            <a:r>
              <a:rPr lang="it-IT" sz="2000" dirty="0"/>
              <a:t>individui. Da qui il riconoscimento ai produttori di statistiche ufficiali di una serie di importanti “</a:t>
            </a:r>
            <a:r>
              <a:rPr lang="it-IT" sz="2000" b="1" i="1" dirty="0">
                <a:solidFill>
                  <a:srgbClr val="FF0000"/>
                </a:solidFill>
              </a:rPr>
              <a:t>deroghe</a:t>
            </a:r>
            <a:r>
              <a:rPr lang="it-IT" sz="2000" dirty="0"/>
              <a:t>” a limiti e prescrizioni  non giustificati da un effettivo rischio per i diritti e le libertà degli interessati (ad esempio in materia di informativa, esercizio dei diritti degli interessati, conservazione dei dati, legittimazione al trattamento di dati sensibili e giudiziari</a:t>
            </a:r>
            <a:r>
              <a:rPr lang="it-IT" sz="2000" dirty="0" smtClean="0"/>
              <a:t>).</a:t>
            </a:r>
            <a:endParaRPr lang="it-IT" sz="2000" i="1" dirty="0">
              <a:ea typeface="Signika Light" charset="0"/>
              <a:cs typeface="Signika Light" charset="0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07306" y="1618488"/>
            <a:ext cx="10859939" cy="1289303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it-IT" sz="2000" smtClean="0"/>
              <a:t>L'ordinamento  statistico (nazionale  e europeo)  promuove e favorisce l’utilizzo e l’integrazione di fonti di dati alternative alle tradizionali rilevazioni  statistiche, anche al fine di ridurre l'onere per i rispondenti:  si tratta di una scelta obbligata per tutti gli Istituti nazionali di statistica (</a:t>
            </a:r>
            <a:r>
              <a:rPr lang="it-IT" sz="2000" i="1" smtClean="0"/>
              <a:t>cfr.  Reg. UE 2015/759 del 29 aprile 2015</a:t>
            </a:r>
            <a:r>
              <a:rPr lang="it-IT" sz="2000" smtClean="0"/>
              <a:t>).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207306" y="3061966"/>
            <a:ext cx="11405574" cy="52857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 la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specificità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della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statistica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pubblica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97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176869" y="1048763"/>
            <a:ext cx="9058571" cy="551438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Garanzie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per la privacy: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quali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rischi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?....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987552" y="2084833"/>
            <a:ext cx="9738360" cy="184708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dirty="0" smtClean="0"/>
              <a:t>«Attraverso </a:t>
            </a:r>
            <a:r>
              <a:rPr lang="it-IT" sz="2000" dirty="0"/>
              <a:t>l'utilizzo di dati amministrativi e fonti statistiche …vengono... ricostruite le connessioni logiche esistenti fra le singole unità, sfruttando i codici d'identificazione univoci delle persone </a:t>
            </a:r>
            <a:r>
              <a:rPr lang="it-IT" sz="2000" dirty="0" smtClean="0"/>
              <a:t>fisiche……, </a:t>
            </a:r>
            <a:r>
              <a:rPr lang="it-IT" sz="2000" dirty="0"/>
              <a:t>arrivando così a profilare l'intera cittadinanza in relazione ad ogni aspetto della vita quotidiana in prospettiva diacronica, ivi compresa la relativa posizione </a:t>
            </a:r>
            <a:r>
              <a:rPr lang="it-IT" sz="2000" dirty="0" smtClean="0"/>
              <a:t>geografica» (</a:t>
            </a:r>
            <a:r>
              <a:rPr lang="it-IT" sz="2000" i="1" dirty="0" smtClean="0"/>
              <a:t>cfr. </a:t>
            </a:r>
            <a:r>
              <a:rPr lang="it-IT" sz="2000" i="1" dirty="0"/>
              <a:t>Parere del Garante per la protezione dei dati personali sullo schema di Programma statistico nazionale - </a:t>
            </a:r>
            <a:r>
              <a:rPr lang="it-IT" sz="2000" i="1" dirty="0" err="1"/>
              <a:t>Psn</a:t>
            </a:r>
            <a:r>
              <a:rPr lang="it-IT" sz="2000" i="1" dirty="0"/>
              <a:t> </a:t>
            </a:r>
            <a:r>
              <a:rPr lang="it-IT" sz="2000" i="1" dirty="0" smtClean="0"/>
              <a:t>2014-2016 – del 29/10/2015)</a:t>
            </a:r>
            <a:endParaRPr lang="it-IT" sz="2000" i="1" dirty="0">
              <a:ea typeface="Signika Light" charset="0"/>
              <a:cs typeface="Signik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6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207306" y="1035046"/>
            <a:ext cx="3724614" cy="1927610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Garanzie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per la privacy: </a:t>
            </a:r>
            <a:b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gli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strumenti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b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messi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in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atto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3465576" y="1057906"/>
            <a:ext cx="8275320" cy="302031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dirty="0"/>
              <a:t>Il complesso di misure fisiche, logiche, </a:t>
            </a:r>
            <a:r>
              <a:rPr lang="it-IT" sz="2000" dirty="0" smtClean="0"/>
              <a:t>organizzative </a:t>
            </a:r>
            <a:r>
              <a:rPr lang="it-IT" sz="2000" dirty="0"/>
              <a:t>e procedurali messe in atto nei processi di produzione </a:t>
            </a:r>
            <a:r>
              <a:rPr lang="it-IT" sz="2000" dirty="0" smtClean="0"/>
              <a:t>statistica, </a:t>
            </a:r>
            <a:r>
              <a:rPr lang="it-IT" sz="2000" dirty="0"/>
              <a:t>in coerenza con il quadro normativo vigente in materia di tutela del segreto statistico e protezione dei dati </a:t>
            </a:r>
            <a:r>
              <a:rPr lang="it-IT" sz="2000" dirty="0" smtClean="0"/>
              <a:t>personali, </a:t>
            </a:r>
            <a:r>
              <a:rPr lang="it-IT" sz="2000" dirty="0"/>
              <a:t>può offrire  soluzioni idonee a fronteggiare tali maggiori rischi per la riservatezza</a:t>
            </a:r>
            <a:r>
              <a:rPr lang="it-IT" sz="2000" dirty="0" smtClean="0"/>
              <a:t>.</a:t>
            </a:r>
          </a:p>
          <a:p>
            <a:pPr marL="0" indent="0" algn="just">
              <a:buNone/>
            </a:pPr>
            <a:r>
              <a:rPr lang="it-IT" sz="2000" dirty="0"/>
              <a:t>D’altra parte il processo «</a:t>
            </a:r>
            <a:r>
              <a:rPr lang="it-IT" sz="2000" b="1" i="1" dirty="0">
                <a:solidFill>
                  <a:srgbClr val="FF0000"/>
                </a:solidFill>
              </a:rPr>
              <a:t>centralizzato</a:t>
            </a:r>
            <a:r>
              <a:rPr lang="it-IT" sz="2000" dirty="0"/>
              <a:t>» sviluppato dall’Istituto è garanzia per la </a:t>
            </a:r>
            <a:r>
              <a:rPr lang="it-IT" sz="2000" dirty="0" smtClean="0"/>
              <a:t>trasparenza delle </a:t>
            </a:r>
            <a:r>
              <a:rPr lang="it-IT" sz="2000" dirty="0"/>
              <a:t>procedure di conservazione, accesso e utilizzo dei dati,….. </a:t>
            </a: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…… </a:t>
            </a:r>
            <a:r>
              <a:rPr lang="it-IT" sz="2000" dirty="0"/>
              <a:t>ma non solo, permette un controllo </a:t>
            </a:r>
            <a:r>
              <a:rPr lang="it-IT" sz="2000" dirty="0" smtClean="0"/>
              <a:t>volto a garantire un uso «parsimonioso» di </a:t>
            </a:r>
            <a:r>
              <a:rPr lang="it-IT" sz="2000" dirty="0"/>
              <a:t>tali dati </a:t>
            </a:r>
            <a:r>
              <a:rPr lang="it-IT" sz="2000" dirty="0" smtClean="0"/>
              <a:t>e proporzionato agli </a:t>
            </a:r>
            <a:r>
              <a:rPr lang="it-IT" sz="2000" dirty="0"/>
              <a:t>obiettivi che si </a:t>
            </a:r>
            <a:r>
              <a:rPr lang="it-IT" sz="2000"/>
              <a:t>intendono </a:t>
            </a:r>
            <a:r>
              <a:rPr lang="it-IT" sz="2000" smtClean="0"/>
              <a:t>perseguire.</a:t>
            </a:r>
            <a:endParaRPr lang="it-IT" sz="2000" i="1" dirty="0">
              <a:ea typeface="Signika Light" charset="0"/>
              <a:cs typeface="Signika Light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07306" y="4134416"/>
            <a:ext cx="39349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+mj-ea"/>
                <a:cs typeface="+mj-cs"/>
              </a:rPr>
              <a:t>e per </a:t>
            </a:r>
            <a:r>
              <a:rPr lang="en-US" sz="3200" dirty="0" err="1" smtClean="0">
                <a:solidFill>
                  <a:prstClr val="black">
                    <a:lumMod val="50000"/>
                    <a:lumOff val="50000"/>
                  </a:prstClr>
                </a:solidFill>
                <a:ea typeface="+mj-ea"/>
                <a:cs typeface="+mj-cs"/>
              </a:rPr>
              <a:t>i</a:t>
            </a:r>
            <a:r>
              <a:rPr lang="en-US" sz="3200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+mj-ea"/>
                <a:cs typeface="+mj-cs"/>
              </a:rPr>
              <a:t> Big Data?</a:t>
            </a:r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822961" y="4709160"/>
            <a:ext cx="8887968" cy="16276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I BD </a:t>
            </a:r>
            <a:r>
              <a:rPr lang="it-IT" sz="2000" b="1" i="1" dirty="0" smtClean="0">
                <a:solidFill>
                  <a:srgbClr val="FF0000"/>
                </a:solidFill>
              </a:rPr>
              <a:t>non rappresentano una specifica categoria di informazioni </a:t>
            </a:r>
            <a:r>
              <a:rPr lang="it-IT" sz="2000" dirty="0" smtClean="0">
                <a:solidFill>
                  <a:prstClr val="black"/>
                </a:solidFill>
              </a:rPr>
              <a:t>assoggettata ad una disciplina speciale.</a:t>
            </a:r>
            <a:r>
              <a:rPr lang="it-IT" sz="2000" dirty="0" smtClean="0"/>
              <a:t> Pertanto</a:t>
            </a:r>
            <a:r>
              <a:rPr lang="it-IT" sz="2000" dirty="0" smtClean="0">
                <a:solidFill>
                  <a:prstClr val="black"/>
                </a:solidFill>
              </a:rPr>
              <a:t>, considerata la loro eterogeneità è necessario verificare, </a:t>
            </a:r>
            <a:r>
              <a:rPr lang="it-IT" sz="2000" dirty="0">
                <a:solidFill>
                  <a:prstClr val="black"/>
                </a:solidFill>
              </a:rPr>
              <a:t>di volta in </a:t>
            </a:r>
            <a:r>
              <a:rPr lang="it-IT" sz="2000" dirty="0" smtClean="0">
                <a:solidFill>
                  <a:prstClr val="black"/>
                </a:solidFill>
              </a:rPr>
              <a:t>volta, la sussistenza dei presupposti per il legittimo trattamento dei dati e adottare le garanzie </a:t>
            </a:r>
            <a:r>
              <a:rPr lang="it-IT" sz="2000" dirty="0" smtClean="0"/>
              <a:t>prescritte in relazione ai tipi di dati (ad esempio sensibili), agli obiettivi che si intendono perseguire e alle modalità del trattamento.</a:t>
            </a:r>
            <a:endParaRPr lang="it-IT" sz="2000" i="1" dirty="0">
              <a:solidFill>
                <a:prstClr val="black"/>
              </a:solidFill>
              <a:ea typeface="Signika Light" charset="0"/>
              <a:cs typeface="Signik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1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207306" y="1035046"/>
            <a:ext cx="11405574" cy="711458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Garanzie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per la privacy: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nuove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opportunità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nel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quadro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delle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riforma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legislative in </a:t>
            </a:r>
            <a:r>
              <a:rPr lang="en-US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atto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042416" y="2301490"/>
            <a:ext cx="9025128" cy="313004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dirty="0" smtClean="0"/>
              <a:t>Il </a:t>
            </a:r>
            <a:r>
              <a:rPr lang="it-IT" sz="2000" dirty="0"/>
              <a:t>sistema legislativo </a:t>
            </a:r>
            <a:r>
              <a:rPr lang="it-IT" sz="2000" dirty="0" smtClean="0"/>
              <a:t>nazionale sulla </a:t>
            </a:r>
            <a:r>
              <a:rPr lang="it-IT" sz="2000" b="1" dirty="0" smtClean="0"/>
              <a:t>privacy</a:t>
            </a:r>
            <a:r>
              <a:rPr lang="it-IT" sz="2000" dirty="0" smtClean="0"/>
              <a:t> sarà </a:t>
            </a:r>
            <a:r>
              <a:rPr lang="it-IT" sz="2000" dirty="0"/>
              <a:t>sottoposto </a:t>
            </a:r>
            <a:r>
              <a:rPr lang="it-IT" sz="2000" dirty="0" smtClean="0"/>
              <a:t>a rilevanti </a:t>
            </a:r>
            <a:r>
              <a:rPr lang="it-IT" sz="2000" dirty="0"/>
              <a:t>trasformazioni </a:t>
            </a:r>
            <a:r>
              <a:rPr lang="it-IT" sz="2000" dirty="0" smtClean="0"/>
              <a:t>per </a:t>
            </a:r>
            <a:r>
              <a:rPr lang="it-IT" sz="2000" dirty="0"/>
              <a:t>effetto del recente regolamento UE n. 2016/679 che aggiorna e modernizza i principi contenuti nella direttiva sulla protezione dei dati personali del 1995 (Direttiva 95/46/CE</a:t>
            </a:r>
            <a:r>
              <a:rPr lang="it-IT" sz="2000" dirty="0" smtClean="0"/>
              <a:t>).</a:t>
            </a:r>
          </a:p>
          <a:p>
            <a:pPr marL="0" indent="0" algn="just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L’ordinamento del Sistema Statistico Nazionale è in fase di revisione.</a:t>
            </a:r>
          </a:p>
          <a:p>
            <a:pPr marL="0" lvl="0" indent="0" algn="just">
              <a:buNone/>
            </a:pPr>
            <a:r>
              <a:rPr lang="it-IT" sz="2000" dirty="0"/>
              <a:t>In questa nuova stagione di riforme </a:t>
            </a:r>
            <a:r>
              <a:rPr lang="it-IT" sz="2000" dirty="0" smtClean="0"/>
              <a:t>potrebbero </a:t>
            </a:r>
            <a:r>
              <a:rPr lang="it-IT" sz="2000" dirty="0"/>
              <a:t>essere mature le condizioni  per  ripensare e far evolvere alcune regole legate a meccanismi procedurali </a:t>
            </a:r>
            <a:r>
              <a:rPr lang="it-IT" sz="2000" dirty="0" smtClean="0"/>
              <a:t>ormai obsoleti e rivelatisi </a:t>
            </a:r>
            <a:r>
              <a:rPr lang="it-IT" sz="2000" dirty="0"/>
              <a:t>farraginosi (si pensi all’iter di approvazione del </a:t>
            </a:r>
            <a:r>
              <a:rPr lang="it-IT" sz="2000" dirty="0" err="1"/>
              <a:t>Psn</a:t>
            </a:r>
            <a:r>
              <a:rPr lang="it-IT" sz="2000" dirty="0"/>
              <a:t>)  che </a:t>
            </a:r>
            <a:r>
              <a:rPr lang="it-IT" sz="2000" dirty="0" smtClean="0"/>
              <a:t>rappresentano un ostacolo alla </a:t>
            </a:r>
            <a:r>
              <a:rPr lang="it-IT" sz="2000" dirty="0"/>
              <a:t>gestione flessibile ed efficiente </a:t>
            </a:r>
            <a:r>
              <a:rPr lang="it-IT" sz="2000" dirty="0" smtClean="0"/>
              <a:t>di </a:t>
            </a:r>
            <a:r>
              <a:rPr lang="it-IT" sz="2000" dirty="0"/>
              <a:t>processo di produzione e diffusione dell’informazione </a:t>
            </a:r>
            <a:r>
              <a:rPr lang="it-IT" sz="2000" dirty="0" smtClean="0"/>
              <a:t>statistica in forte rinnovamento. 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3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304793" y="1102409"/>
            <a:ext cx="4731663" cy="74136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latin typeface="+mn-lt"/>
              </a:rPr>
              <a:t>50 anni dopo ……. Il SIM</a:t>
            </a:r>
            <a:endParaRPr lang="it-IT" sz="3200" dirty="0">
              <a:latin typeface="+mn-lt"/>
            </a:endParaRPr>
          </a:p>
        </p:txBody>
      </p:sp>
      <p:pic>
        <p:nvPicPr>
          <p:cNvPr id="8" name="Picture 2" descr="http://api.ning.com:80/files/MKFc-iEKOZw3tXbOQ017wGjSM*f7PeqwFWMsvg9stv9li3c99WnfHelT*5aQS8NmUU72DBv3JhK*ez06S32gY5yGSTZrrD6b/definetti.jpg?width=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31" y="958476"/>
            <a:ext cx="6792684" cy="455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po 9"/>
          <p:cNvGrpSpPr>
            <a:grpSpLocks/>
          </p:cNvGrpSpPr>
          <p:nvPr/>
        </p:nvGrpSpPr>
        <p:grpSpPr bwMode="auto">
          <a:xfrm>
            <a:off x="589756" y="1714279"/>
            <a:ext cx="3720987" cy="3593192"/>
            <a:chOff x="2660650" y="2122442"/>
            <a:chExt cx="4094162" cy="3752850"/>
          </a:xfrm>
        </p:grpSpPr>
        <p:cxnSp>
          <p:nvCxnSpPr>
            <p:cNvPr id="11" name="Connettore 1 10"/>
            <p:cNvCxnSpPr>
              <a:stCxn id="14" idx="3"/>
              <a:endCxn id="15" idx="1"/>
            </p:cNvCxnSpPr>
            <p:nvPr/>
          </p:nvCxnSpPr>
          <p:spPr>
            <a:xfrm>
              <a:off x="3214688" y="3020967"/>
              <a:ext cx="0" cy="4841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6124574" y="3020967"/>
              <a:ext cx="0" cy="484187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po 2"/>
            <p:cNvGrpSpPr>
              <a:grpSpLocks/>
            </p:cNvGrpSpPr>
            <p:nvPr/>
          </p:nvGrpSpPr>
          <p:grpSpPr bwMode="auto">
            <a:xfrm>
              <a:off x="2660650" y="2122442"/>
              <a:ext cx="4094162" cy="3752850"/>
              <a:chOff x="2660650" y="2122442"/>
              <a:chExt cx="4094162" cy="3752850"/>
            </a:xfrm>
          </p:grpSpPr>
          <p:sp>
            <p:nvSpPr>
              <p:cNvPr id="14" name="Disco magnetico 13"/>
              <p:cNvSpPr/>
              <p:nvPr/>
            </p:nvSpPr>
            <p:spPr>
              <a:xfrm>
                <a:off x="2660650" y="2122442"/>
                <a:ext cx="1108075" cy="898525"/>
              </a:xfrm>
              <a:prstGeom prst="flowChartMagneticDisk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1" hangingPunct="1">
                  <a:defRPr/>
                </a:pPr>
                <a:r>
                  <a:rPr lang="it-IT" sz="1200" dirty="0">
                    <a:solidFill>
                      <a:prstClr val="white"/>
                    </a:solidFill>
                  </a:rPr>
                  <a:t>SIM LUOGHI INDIVIDUI</a:t>
                </a:r>
              </a:p>
            </p:txBody>
          </p:sp>
          <p:sp>
            <p:nvSpPr>
              <p:cNvPr id="15" name="Disco magnetico 14"/>
              <p:cNvSpPr/>
              <p:nvPr/>
            </p:nvSpPr>
            <p:spPr>
              <a:xfrm>
                <a:off x="2660650" y="3505154"/>
                <a:ext cx="1108075" cy="898525"/>
              </a:xfrm>
              <a:prstGeom prst="flowChartMagneticDisk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1" hangingPunct="1">
                  <a:defRPr/>
                </a:pPr>
                <a:r>
                  <a:rPr lang="it-IT" sz="1200" dirty="0">
                    <a:solidFill>
                      <a:prstClr val="white"/>
                    </a:solidFill>
                  </a:rPr>
                  <a:t>SIM INDIVIDUI</a:t>
                </a:r>
              </a:p>
            </p:txBody>
          </p:sp>
          <p:sp>
            <p:nvSpPr>
              <p:cNvPr id="16" name="Disco magnetico 15"/>
              <p:cNvSpPr/>
              <p:nvPr/>
            </p:nvSpPr>
            <p:spPr>
              <a:xfrm>
                <a:off x="2660650" y="4978354"/>
                <a:ext cx="1108075" cy="896938"/>
              </a:xfrm>
              <a:prstGeom prst="flowChartMagneticDisk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1" hangingPunct="1">
                  <a:defRPr/>
                </a:pPr>
                <a:r>
                  <a:rPr lang="it-IT" sz="1200" dirty="0">
                    <a:solidFill>
                      <a:prstClr val="white"/>
                    </a:solidFill>
                  </a:rPr>
                  <a:t>SIM RELAZIONI TRA INDIVIDUI</a:t>
                </a:r>
              </a:p>
            </p:txBody>
          </p:sp>
          <p:sp>
            <p:nvSpPr>
              <p:cNvPr id="17" name="Disco magnetico 16"/>
              <p:cNvSpPr/>
              <p:nvPr/>
            </p:nvSpPr>
            <p:spPr>
              <a:xfrm>
                <a:off x="5495924" y="2122442"/>
                <a:ext cx="1258888" cy="898525"/>
              </a:xfrm>
              <a:prstGeom prst="flowChartMagneticDisk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620000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1" hangingPunct="1">
                  <a:defRPr/>
                </a:pPr>
                <a:r>
                  <a:rPr lang="it-IT" sz="1200" dirty="0">
                    <a:solidFill>
                      <a:prstClr val="black"/>
                    </a:solidFill>
                  </a:rPr>
                  <a:t>SIM LUOGHI UNITA’ ECONOMICHE</a:t>
                </a:r>
              </a:p>
            </p:txBody>
          </p:sp>
          <p:sp>
            <p:nvSpPr>
              <p:cNvPr id="18" name="Disco magnetico 17"/>
              <p:cNvSpPr/>
              <p:nvPr/>
            </p:nvSpPr>
            <p:spPr>
              <a:xfrm>
                <a:off x="5495924" y="3505154"/>
                <a:ext cx="1258888" cy="898525"/>
              </a:xfrm>
              <a:prstGeom prst="flowChartMagneticDisk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620000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1" hangingPunct="1">
                  <a:defRPr/>
                </a:pPr>
                <a:r>
                  <a:rPr lang="it-IT" sz="1200" dirty="0">
                    <a:solidFill>
                      <a:prstClr val="black"/>
                    </a:solidFill>
                  </a:rPr>
                  <a:t>SIM UNITA’ ECONOMICHE</a:t>
                </a:r>
              </a:p>
            </p:txBody>
          </p:sp>
          <p:sp>
            <p:nvSpPr>
              <p:cNvPr id="19" name="Disco magnetico 18"/>
              <p:cNvSpPr/>
              <p:nvPr/>
            </p:nvSpPr>
            <p:spPr>
              <a:xfrm>
                <a:off x="5495924" y="4978354"/>
                <a:ext cx="1258888" cy="896938"/>
              </a:xfrm>
              <a:prstGeom prst="flowChartMagneticDisk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620000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1" hangingPunct="1">
                  <a:defRPr/>
                </a:pPr>
                <a:r>
                  <a:rPr lang="it-IT" sz="1200" dirty="0">
                    <a:solidFill>
                      <a:prstClr val="black"/>
                    </a:solidFill>
                  </a:rPr>
                  <a:t>SIM RELAZIONI TRA UNITA’ ECONOMICHE</a:t>
                </a:r>
              </a:p>
            </p:txBody>
          </p:sp>
          <p:sp>
            <p:nvSpPr>
              <p:cNvPr id="20" name="Disco magnetico 19"/>
              <p:cNvSpPr/>
              <p:nvPr/>
            </p:nvSpPr>
            <p:spPr>
              <a:xfrm>
                <a:off x="4130675" y="4529092"/>
                <a:ext cx="1106488" cy="898525"/>
              </a:xfrm>
              <a:prstGeom prst="flowChartMagneticDisk">
                <a:avLst/>
              </a:pr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10800000" scaled="1"/>
                <a:tileRect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1" hangingPunct="1">
                  <a:defRPr/>
                </a:pPr>
                <a:r>
                  <a:rPr lang="it-IT" sz="1200" dirty="0">
                    <a:solidFill>
                      <a:prstClr val="white"/>
                    </a:solidFill>
                  </a:rPr>
                  <a:t>SIM RELAZIONI INDIVIDUI UNITA’</a:t>
                </a:r>
              </a:p>
            </p:txBody>
          </p:sp>
          <p:cxnSp>
            <p:nvCxnSpPr>
              <p:cNvPr id="21" name="Connettore 1 20"/>
              <p:cNvCxnSpPr>
                <a:stCxn id="15" idx="3"/>
                <a:endCxn id="20" idx="2"/>
              </p:cNvCxnSpPr>
              <p:nvPr/>
            </p:nvCxnSpPr>
            <p:spPr>
              <a:xfrm>
                <a:off x="3214688" y="4403679"/>
                <a:ext cx="915987" cy="57467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ttore 1 21"/>
              <p:cNvCxnSpPr>
                <a:stCxn id="18" idx="3"/>
                <a:endCxn id="20" idx="4"/>
              </p:cNvCxnSpPr>
              <p:nvPr/>
            </p:nvCxnSpPr>
            <p:spPr>
              <a:xfrm flipH="1">
                <a:off x="5237162" y="4403679"/>
                <a:ext cx="887412" cy="574675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ttore 1 22"/>
              <p:cNvCxnSpPr>
                <a:endCxn id="16" idx="1"/>
              </p:cNvCxnSpPr>
              <p:nvPr/>
            </p:nvCxnSpPr>
            <p:spPr>
              <a:xfrm>
                <a:off x="3214688" y="4384629"/>
                <a:ext cx="0" cy="59372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ttore 1 23"/>
              <p:cNvCxnSpPr>
                <a:endCxn id="19" idx="1"/>
              </p:cNvCxnSpPr>
              <p:nvPr/>
            </p:nvCxnSpPr>
            <p:spPr>
              <a:xfrm>
                <a:off x="6124574" y="4438604"/>
                <a:ext cx="0" cy="539750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ttore 1 24"/>
              <p:cNvCxnSpPr>
                <a:stCxn id="19" idx="2"/>
                <a:endCxn id="20" idx="4"/>
              </p:cNvCxnSpPr>
              <p:nvPr/>
            </p:nvCxnSpPr>
            <p:spPr>
              <a:xfrm flipH="1" flipV="1">
                <a:off x="5237162" y="4978354"/>
                <a:ext cx="258762" cy="449263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ttore 1 25"/>
              <p:cNvCxnSpPr/>
              <p:nvPr/>
            </p:nvCxnSpPr>
            <p:spPr>
              <a:xfrm flipV="1">
                <a:off x="3768725" y="4978354"/>
                <a:ext cx="361950" cy="44926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Sottotitolo 2"/>
          <p:cNvSpPr txBox="1">
            <a:spLocks/>
          </p:cNvSpPr>
          <p:nvPr/>
        </p:nvSpPr>
        <p:spPr>
          <a:xfrm>
            <a:off x="304793" y="5517334"/>
            <a:ext cx="10233292" cy="10033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457200">
              <a:spcBef>
                <a:spcPts val="0"/>
              </a:spcBef>
              <a:buNone/>
              <a:defRPr/>
            </a:pPr>
            <a:r>
              <a:rPr lang="it-IT" sz="2000" b="1" i="1" u="sng" dirty="0" err="1"/>
              <a:t>Repository</a:t>
            </a:r>
            <a:r>
              <a:rPr lang="it-IT" sz="2000" dirty="0"/>
              <a:t> dei dati amministrativi </a:t>
            </a:r>
            <a:r>
              <a:rPr lang="it-IT" sz="2000" dirty="0" smtClean="0"/>
              <a:t>e statistici integrati, organizzato </a:t>
            </a:r>
            <a:r>
              <a:rPr lang="it-IT" sz="2000" dirty="0"/>
              <a:t>con lo scopo di supportare i processi di produzione statistica </a:t>
            </a:r>
            <a:r>
              <a:rPr lang="it-IT" sz="2000" dirty="0" smtClean="0"/>
              <a:t>dell'Istat. </a:t>
            </a:r>
            <a:r>
              <a:rPr lang="it-IT" sz="2000" dirty="0"/>
              <a:t>Favorisce l’utilizzo di dati individuali, </a:t>
            </a:r>
            <a:r>
              <a:rPr lang="it-IT" sz="2000" b="1" i="1" u="sng" dirty="0"/>
              <a:t>privi degli identificativi diretti</a:t>
            </a:r>
            <a:r>
              <a:rPr lang="it-IT" sz="2000" dirty="0"/>
              <a:t>, </a:t>
            </a:r>
            <a:r>
              <a:rPr lang="it-IT" sz="2000" dirty="0" smtClean="0"/>
              <a:t>mantenendo </a:t>
            </a:r>
            <a:r>
              <a:rPr lang="it-IT" sz="2000" dirty="0"/>
              <a:t>inalterate le potenzialità informative derivanti dal processo di integrazione </a:t>
            </a:r>
          </a:p>
          <a:p>
            <a:pPr marL="0" indent="0" algn="just" defTabSz="457200">
              <a:spcBef>
                <a:spcPts val="0"/>
              </a:spcBef>
              <a:buNone/>
              <a:defRPr/>
            </a:pPr>
            <a:r>
              <a:rPr lang="it-IT" sz="2000" dirty="0" smtClean="0">
                <a:solidFill>
                  <a:prstClr val="white"/>
                </a:solidFill>
              </a:rPr>
              <a:t>.. </a:t>
            </a:r>
            <a:endParaRPr lang="it-IT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23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167838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4093029" y="1048762"/>
            <a:ext cx="7576457" cy="1883624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en-US" altLang="en-US" sz="2000" dirty="0" smtClean="0"/>
              <a:t>…..a </a:t>
            </a:r>
            <a:r>
              <a:rPr lang="en-US" altLang="en-US" sz="2000" dirty="0"/>
              <a:t>paradigm change in which statistical agencies design and update their flagship programs by determining the </a:t>
            </a:r>
            <a:r>
              <a:rPr lang="en-US" altLang="en-US" sz="2000" dirty="0">
                <a:solidFill>
                  <a:srgbClr val="FF0000"/>
                </a:solidFill>
              </a:rPr>
              <a:t>best combination </a:t>
            </a:r>
            <a:r>
              <a:rPr lang="en-US" altLang="en-US" sz="2000" dirty="0"/>
              <a:t>of data sources and methods to serve user needs in a  topic area of ongoing importance</a:t>
            </a:r>
            <a:r>
              <a:rPr lang="en-US" altLang="en-US" sz="2000" dirty="0" smtClean="0"/>
              <a:t>. This </a:t>
            </a:r>
            <a:r>
              <a:rPr lang="en-US" altLang="en-US" sz="2000" dirty="0"/>
              <a:t>multiple sources paradigm should apply to </a:t>
            </a:r>
            <a:r>
              <a:rPr lang="en-US" altLang="en-US" sz="2000" dirty="0">
                <a:solidFill>
                  <a:srgbClr val="FF0000"/>
                </a:solidFill>
              </a:rPr>
              <a:t>all statistical programs</a:t>
            </a:r>
            <a:r>
              <a:rPr lang="en-US" altLang="en-US" sz="2000" dirty="0"/>
              <a:t>, whether traditionally based on a survey, administrative records, or another </a:t>
            </a:r>
            <a:r>
              <a:rPr lang="en-US" altLang="en-US" sz="2000" dirty="0" smtClean="0"/>
              <a:t>source (</a:t>
            </a:r>
            <a:r>
              <a:rPr lang="en-US" altLang="en-US" sz="2000" i="1" dirty="0" err="1" smtClean="0"/>
              <a:t>Costance</a:t>
            </a:r>
            <a:r>
              <a:rPr lang="en-US" altLang="en-US" sz="2000" i="1" dirty="0" smtClean="0"/>
              <a:t>  </a:t>
            </a:r>
            <a:r>
              <a:rPr lang="en-US" altLang="en-US" sz="2000" i="1" dirty="0" err="1" smtClean="0"/>
              <a:t>Citro</a:t>
            </a:r>
            <a:r>
              <a:rPr lang="en-US" altLang="en-US" sz="2000" i="1" dirty="0" smtClean="0"/>
              <a:t> ,St. Canada</a:t>
            </a:r>
            <a:r>
              <a:rPr lang="en-US" altLang="en-US" sz="2000" dirty="0" smtClean="0"/>
              <a:t>)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176869" y="1048763"/>
            <a:ext cx="3916157" cy="1883624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Multiple </a:t>
            </a:r>
            <a:r>
              <a:rPr lang="it-IT" b="1" dirty="0" err="1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integrated</a:t>
            </a:r>
            <a:r>
              <a:rPr lang="it-IT" b="1" dirty="0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 data </a:t>
            </a:r>
            <a:r>
              <a:rPr lang="it-IT" b="1" dirty="0" err="1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collection</a:t>
            </a:r>
            <a:endParaRPr lang="it-IT" b="1" dirty="0">
              <a:solidFill>
                <a:srgbClr val="53954A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97258" y="3683903"/>
            <a:ext cx="2017712" cy="547688"/>
          </a:xfrm>
          <a:prstGeom prst="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>
                <a:solidFill>
                  <a:srgbClr val="000000"/>
                </a:solidFill>
              </a:rPr>
              <a:t>Fonti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Primarie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350713" y="3683903"/>
            <a:ext cx="2143125" cy="547688"/>
          </a:xfrm>
          <a:prstGeom prst="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>
                <a:solidFill>
                  <a:srgbClr val="000000"/>
                </a:solidFill>
              </a:rPr>
              <a:t>Fonti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Secondarie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-105980" y="4333191"/>
            <a:ext cx="2519363" cy="5476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>
                <a:solidFill>
                  <a:srgbClr val="000000"/>
                </a:solidFill>
              </a:rPr>
              <a:t>Indagini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statistiche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720476" y="4333191"/>
            <a:ext cx="2520950" cy="5476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>
                <a:solidFill>
                  <a:srgbClr val="000000"/>
                </a:solidFill>
              </a:rPr>
              <a:t>Fonti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amministrative</a:t>
            </a:r>
            <a:endParaRPr lang="en-US" b="1" dirty="0">
              <a:solidFill>
                <a:srgbClr val="000000"/>
              </a:solidFill>
            </a:endParaRPr>
          </a:p>
        </p:txBody>
      </p:sp>
      <p:cxnSp>
        <p:nvCxnSpPr>
          <p:cNvPr id="10" name="Connettore 2 9"/>
          <p:cNvCxnSpPr>
            <a:stCxn id="8" idx="3"/>
          </p:cNvCxnSpPr>
          <p:nvPr/>
        </p:nvCxnSpPr>
        <p:spPr>
          <a:xfrm>
            <a:off x="2413383" y="4607035"/>
            <a:ext cx="455215" cy="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ttangolo 10"/>
          <p:cNvSpPr/>
          <p:nvPr/>
        </p:nvSpPr>
        <p:spPr>
          <a:xfrm>
            <a:off x="3216912" y="4691966"/>
            <a:ext cx="3060700" cy="5492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>
                <a:solidFill>
                  <a:srgbClr val="000000"/>
                </a:solidFill>
              </a:rPr>
              <a:t>Migl</a:t>
            </a:r>
            <a:r>
              <a:rPr lang="en-US" dirty="0">
                <a:solidFill>
                  <a:srgbClr val="000000"/>
                </a:solidFill>
              </a:rPr>
              <a:t>. </a:t>
            </a:r>
            <a:r>
              <a:rPr lang="en-US" dirty="0" err="1">
                <a:solidFill>
                  <a:srgbClr val="000000"/>
                </a:solidFill>
              </a:rPr>
              <a:t>Processi</a:t>
            </a:r>
            <a:r>
              <a:rPr lang="en-US" dirty="0">
                <a:solidFill>
                  <a:srgbClr val="000000"/>
                </a:solidFill>
              </a:rPr>
              <a:t> di </a:t>
            </a:r>
            <a:r>
              <a:rPr lang="en-US" dirty="0" err="1">
                <a:solidFill>
                  <a:srgbClr val="000000"/>
                </a:solidFill>
              </a:rPr>
              <a:t>produzione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369763" y="5217428"/>
            <a:ext cx="3059113" cy="5476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dirty="0">
                <a:solidFill>
                  <a:prstClr val="black"/>
                </a:solidFill>
                <a:cs typeface="Arial" pitchFamily="34" charset="0"/>
              </a:rPr>
              <a:t>Informazione ausiliaria nella fase di controllo dei dati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3382463" y="5720666"/>
            <a:ext cx="3059113" cy="5476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dirty="0">
                <a:solidFill>
                  <a:prstClr val="black"/>
                </a:solidFill>
                <a:cs typeface="Arial" pitchFamily="34" charset="0"/>
              </a:rPr>
              <a:t>Stima di singole variabili</a:t>
            </a:r>
          </a:p>
        </p:txBody>
      </p:sp>
      <p:cxnSp>
        <p:nvCxnSpPr>
          <p:cNvPr id="16" name="Connettore 1 15"/>
          <p:cNvCxnSpPr/>
          <p:nvPr/>
        </p:nvCxnSpPr>
        <p:spPr>
          <a:xfrm>
            <a:off x="2936376" y="4811028"/>
            <a:ext cx="0" cy="6715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2950663" y="5490478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458870" y="2914462"/>
            <a:ext cx="819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53954A"/>
                </a:solidFill>
                <a:ea typeface="Signika Semibold" charset="0"/>
                <a:cs typeface="Signika Semibold" charset="0"/>
              </a:rPr>
              <a:t>Da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5241426" y="2887239"/>
            <a:ext cx="19383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53954A"/>
                </a:solidFill>
                <a:ea typeface="Signika Semibold" charset="0"/>
                <a:cs typeface="Signika Semibold" charset="0"/>
              </a:rPr>
              <a:t>………….</a:t>
            </a:r>
            <a:endParaRPr lang="en-US" sz="4400" b="1" dirty="0">
              <a:solidFill>
                <a:srgbClr val="53954A"/>
              </a:solidFill>
              <a:ea typeface="Signika Semibold" charset="0"/>
              <a:cs typeface="Signika Semibold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8865121" y="2770527"/>
            <a:ext cx="4635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53954A"/>
                </a:solidFill>
                <a:ea typeface="Signika Semibold" charset="0"/>
                <a:cs typeface="Signika Semibold" charset="0"/>
              </a:rPr>
              <a:t>a</a:t>
            </a:r>
            <a:endParaRPr lang="en-US" sz="4400" b="1" dirty="0">
              <a:solidFill>
                <a:srgbClr val="53954A"/>
              </a:solidFill>
              <a:ea typeface="Signika Semibold" charset="0"/>
              <a:cs typeface="Signika Semibold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9971292" y="4655229"/>
            <a:ext cx="1376270" cy="5476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>
                <a:solidFill>
                  <a:srgbClr val="000000"/>
                </a:solidFill>
              </a:rPr>
              <a:t>Fonti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endParaRPr lang="en-US" b="1" dirty="0" smtClean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 smtClean="0">
                <a:solidFill>
                  <a:srgbClr val="000000"/>
                </a:solidFill>
              </a:rPr>
              <a:t>Ammin</a:t>
            </a:r>
            <a:r>
              <a:rPr lang="en-US" b="1" dirty="0" smtClean="0">
                <a:solidFill>
                  <a:srgbClr val="000000"/>
                </a:solidFill>
              </a:rPr>
              <a:t>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integrate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8320807" y="3530998"/>
            <a:ext cx="1713559" cy="5476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>
                <a:solidFill>
                  <a:srgbClr val="000000"/>
                </a:solidFill>
              </a:rPr>
              <a:t>Indagini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endParaRPr lang="en-US" b="1" dirty="0" smtClean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 smtClean="0">
                <a:solidFill>
                  <a:srgbClr val="000000"/>
                </a:solidFill>
              </a:rPr>
              <a:t>statistiche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6875580" y="4263605"/>
            <a:ext cx="2520950" cy="5476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BIG DATA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6875506" y="4550868"/>
            <a:ext cx="2755900" cy="9810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WEB </a:t>
            </a:r>
            <a:r>
              <a:rPr lang="en-US" sz="1600" dirty="0" smtClean="0">
                <a:solidFill>
                  <a:srgbClr val="000000"/>
                </a:solidFill>
              </a:rPr>
              <a:t>Scraping</a:t>
            </a:r>
            <a:endParaRPr lang="en-US" sz="1600" dirty="0">
              <a:solidFill>
                <a:srgbClr val="000000"/>
              </a:solidFill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Scanner data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Call </a:t>
            </a:r>
            <a:r>
              <a:rPr lang="en-US" sz="1600" dirty="0" smtClean="0">
                <a:solidFill>
                  <a:srgbClr val="000000"/>
                </a:solidFill>
              </a:rPr>
              <a:t>Details </a:t>
            </a:r>
            <a:r>
              <a:rPr lang="en-US" sz="1600" dirty="0">
                <a:solidFill>
                  <a:srgbClr val="000000"/>
                </a:solidFill>
              </a:rPr>
              <a:t>Record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8302263" y="5673935"/>
            <a:ext cx="2076873" cy="82490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 smtClean="0">
                <a:solidFill>
                  <a:srgbClr val="000000"/>
                </a:solidFill>
              </a:rPr>
              <a:t>Informazioni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000000"/>
                </a:solidFill>
              </a:rPr>
              <a:t>non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 smtClean="0">
                <a:solidFill>
                  <a:srgbClr val="000000"/>
                </a:solidFill>
              </a:rPr>
              <a:t>strutturate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26" name="Gruppo 25"/>
          <p:cNvGrpSpPr/>
          <p:nvPr/>
        </p:nvGrpSpPr>
        <p:grpSpPr>
          <a:xfrm>
            <a:off x="6582406" y="3431712"/>
            <a:ext cx="5029018" cy="3315645"/>
            <a:chOff x="793208" y="2977554"/>
            <a:chExt cx="5029018" cy="3468142"/>
          </a:xfrm>
        </p:grpSpPr>
        <p:sp>
          <p:nvSpPr>
            <p:cNvPr id="27" name="Ovale 26"/>
            <p:cNvSpPr/>
            <p:nvPr/>
          </p:nvSpPr>
          <p:spPr>
            <a:xfrm>
              <a:off x="793208" y="2977554"/>
              <a:ext cx="5029018" cy="346814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Connettore 2 27"/>
            <p:cNvCxnSpPr/>
            <p:nvPr/>
          </p:nvCxnSpPr>
          <p:spPr>
            <a:xfrm>
              <a:off x="2843808" y="4497694"/>
              <a:ext cx="102742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2 28"/>
            <p:cNvCxnSpPr/>
            <p:nvPr/>
          </p:nvCxnSpPr>
          <p:spPr>
            <a:xfrm>
              <a:off x="3457006" y="3883815"/>
              <a:ext cx="0" cy="145325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/>
            <p:cNvCxnSpPr/>
            <p:nvPr/>
          </p:nvCxnSpPr>
          <p:spPr>
            <a:xfrm>
              <a:off x="4040335" y="3607231"/>
              <a:ext cx="801827" cy="45876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/>
            <p:cNvCxnSpPr/>
            <p:nvPr/>
          </p:nvCxnSpPr>
          <p:spPr>
            <a:xfrm flipV="1">
              <a:off x="4322737" y="5180879"/>
              <a:ext cx="479685" cy="49486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2 31"/>
            <p:cNvCxnSpPr/>
            <p:nvPr/>
          </p:nvCxnSpPr>
          <p:spPr>
            <a:xfrm flipV="1">
              <a:off x="2016125" y="3627967"/>
              <a:ext cx="827683" cy="35032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/>
            <p:nvPr/>
          </p:nvCxnSpPr>
          <p:spPr>
            <a:xfrm>
              <a:off x="2016125" y="5202163"/>
              <a:ext cx="714081" cy="34022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La «conta» delle popolazioni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280418" y="1930624"/>
            <a:ext cx="6644369" cy="1476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 smtClean="0">
                <a:solidFill>
                  <a:prstClr val="black"/>
                </a:solidFill>
              </a:rPr>
              <a:t>Uso </a:t>
            </a:r>
            <a:r>
              <a:rPr lang="it-IT" b="1" i="1" dirty="0">
                <a:solidFill>
                  <a:prstClr val="black"/>
                </a:solidFill>
              </a:rPr>
              <a:t>dell’indagine censuaria </a:t>
            </a:r>
            <a:r>
              <a:rPr lang="it-IT" dirty="0">
                <a:solidFill>
                  <a:prstClr val="black"/>
                </a:solidFill>
              </a:rPr>
              <a:t>(pop. Residente/pendolarismo): 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Costi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>
                <a:solidFill>
                  <a:prstClr val="black"/>
                </a:solidFill>
              </a:rPr>
              <a:t>Ritardi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nella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diffusione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Comportamenti «anagrafici distorti» dei rispondenti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Impossibilità di analisi longitudinali</a:t>
            </a:r>
          </a:p>
        </p:txBody>
      </p:sp>
      <p:sp>
        <p:nvSpPr>
          <p:cNvPr id="8" name="CasellaDiTesto 7"/>
          <p:cNvSpPr txBox="1"/>
          <p:nvPr/>
        </p:nvSpPr>
        <p:spPr bwMode="auto">
          <a:xfrm>
            <a:off x="5475050" y="3494083"/>
            <a:ext cx="5947693" cy="120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prstClr val="black"/>
                </a:solidFill>
              </a:rPr>
              <a:t>Integrazione più fonti amministrative</a:t>
            </a:r>
            <a:r>
              <a:rPr lang="it-IT" dirty="0">
                <a:solidFill>
                  <a:prstClr val="black"/>
                </a:solidFill>
              </a:rPr>
              <a:t>: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Informazioni «amministrative distorte»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Parzialità dell’informazione disponibile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Difficoltà a stimare la «frequenza» dell’uso di un territorio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314438" y="4845278"/>
            <a:ext cx="6610349" cy="1477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prstClr val="black"/>
                </a:solidFill>
              </a:rPr>
              <a:t>Call </a:t>
            </a:r>
            <a:r>
              <a:rPr lang="en-US" b="1" i="1" dirty="0" smtClean="0">
                <a:solidFill>
                  <a:prstClr val="black"/>
                </a:solidFill>
              </a:rPr>
              <a:t>Detail</a:t>
            </a:r>
            <a:r>
              <a:rPr lang="it-IT" b="1" i="1" dirty="0" smtClean="0">
                <a:solidFill>
                  <a:prstClr val="black"/>
                </a:solidFill>
              </a:rPr>
              <a:t> Record</a:t>
            </a:r>
            <a:r>
              <a:rPr lang="it-IT" b="1" i="1" dirty="0">
                <a:solidFill>
                  <a:prstClr val="black"/>
                </a:solidFill>
              </a:rPr>
              <a:t>: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Incertezza della popolazione di riferimento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Impossibilità nella «qualificazione»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Impossibilità di stimare le incoerenze fra chi «possiede» e chi «usa» il cellulare</a:t>
            </a:r>
          </a:p>
        </p:txBody>
      </p:sp>
      <p:sp>
        <p:nvSpPr>
          <p:cNvPr id="2" name="Freccia circolare in giù 1"/>
          <p:cNvSpPr/>
          <p:nvPr/>
        </p:nvSpPr>
        <p:spPr>
          <a:xfrm rot="2640141">
            <a:off x="8200590" y="2420085"/>
            <a:ext cx="1541203" cy="49745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ccia circolare in giù 10"/>
          <p:cNvSpPr/>
          <p:nvPr/>
        </p:nvSpPr>
        <p:spPr>
          <a:xfrm rot="7921885">
            <a:off x="8226984" y="5302762"/>
            <a:ext cx="1541203" cy="49745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ccia circolare in giù 11"/>
          <p:cNvSpPr/>
          <p:nvPr/>
        </p:nvSpPr>
        <p:spPr>
          <a:xfrm rot="16200000">
            <a:off x="52221" y="3845431"/>
            <a:ext cx="1541203" cy="49745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8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2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1233714" y="1970128"/>
            <a:ext cx="9651999" cy="3225985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 smtClean="0">
                <a:ea typeface="Signika Light" charset="0"/>
                <a:cs typeface="Signika Light" charset="0"/>
              </a:rPr>
              <a:t>Interviene sui processi produttivi e organizzativi</a:t>
            </a:r>
          </a:p>
          <a:p>
            <a:pPr algn="just"/>
            <a:r>
              <a:rPr lang="it-IT" sz="2400" dirty="0" smtClean="0"/>
              <a:t>Si inserisce </a:t>
            </a:r>
            <a:r>
              <a:rPr lang="it-IT" sz="2400" dirty="0"/>
              <a:t>in una fase di evoluzione culturale nell’uso delle </a:t>
            </a:r>
            <a:r>
              <a:rPr lang="it-IT" sz="2400" dirty="0" smtClean="0"/>
              <a:t>statistiche (</a:t>
            </a:r>
            <a:r>
              <a:rPr lang="it-IT" sz="2400" dirty="0"/>
              <a:t>Europa 2020, Beyond </a:t>
            </a:r>
            <a:r>
              <a:rPr lang="it-IT" sz="2400" dirty="0" smtClean="0"/>
              <a:t>GDP,…)</a:t>
            </a:r>
          </a:p>
          <a:p>
            <a:pPr algn="just"/>
            <a:r>
              <a:rPr lang="it-IT" sz="2400" dirty="0" smtClean="0">
                <a:ea typeface="Signika Light" charset="0"/>
                <a:cs typeface="Signika Light" charset="0"/>
              </a:rPr>
              <a:t>Determina la necessità, in atto ma ancora conclusa, di una profonda revisione della metodologia statistica (in particolare nella «interpretazione» e stima </a:t>
            </a:r>
            <a:r>
              <a:rPr lang="it-IT" sz="2400" dirty="0">
                <a:ea typeface="Signika Light" charset="0"/>
                <a:cs typeface="Signika Light" charset="0"/>
              </a:rPr>
              <a:t>dell’errore) </a:t>
            </a:r>
            <a:endParaRPr lang="it-IT" sz="2400" dirty="0" smtClean="0">
              <a:ea typeface="Signika Light" charset="0"/>
              <a:cs typeface="Signika Light" charset="0"/>
            </a:endParaRPr>
          </a:p>
          <a:p>
            <a:pPr algn="just"/>
            <a:r>
              <a:rPr lang="it-IT" sz="2400" dirty="0" smtClean="0">
                <a:ea typeface="Signika Light" charset="0"/>
                <a:cs typeface="Signika Light" charset="0"/>
              </a:rPr>
              <a:t>Permette una visione integrata di domini differenti e favorisce l’offerta di nuove informazioni statistiche.</a:t>
            </a:r>
            <a:endParaRPr lang="it-IT" sz="2400" dirty="0">
              <a:ea typeface="Signika Light" charset="0"/>
              <a:cs typeface="Signika Light" charset="0"/>
            </a:endParaRPr>
          </a:p>
          <a:p>
            <a:pPr algn="just"/>
            <a:endParaRPr lang="it-IT" sz="24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176869" y="1048763"/>
            <a:ext cx="11434560" cy="634894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ctr"/>
            <a:r>
              <a:rPr lang="it-IT" b="1" dirty="0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Multiple </a:t>
            </a:r>
            <a:r>
              <a:rPr lang="it-IT" b="1" dirty="0" err="1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integrated</a:t>
            </a:r>
            <a:r>
              <a:rPr lang="it-IT" b="1" dirty="0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 data </a:t>
            </a:r>
            <a:r>
              <a:rPr lang="it-IT" b="1" dirty="0" err="1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collection</a:t>
            </a:r>
            <a:endParaRPr lang="it-IT" b="1" dirty="0">
              <a:solidFill>
                <a:srgbClr val="53954A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93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Cosa cambia nel processo produttivo statistico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grpSp>
        <p:nvGrpSpPr>
          <p:cNvPr id="13" name="Gruppo 12"/>
          <p:cNvGrpSpPr>
            <a:grpSpLocks/>
          </p:cNvGrpSpPr>
          <p:nvPr/>
        </p:nvGrpSpPr>
        <p:grpSpPr bwMode="auto">
          <a:xfrm>
            <a:off x="2061368" y="2276475"/>
            <a:ext cx="8793163" cy="688975"/>
            <a:chOff x="171450" y="2960688"/>
            <a:chExt cx="8793163" cy="688975"/>
          </a:xfrm>
        </p:grpSpPr>
        <p:pic>
          <p:nvPicPr>
            <p:cNvPr id="14" name="Picture 5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450" y="2960688"/>
              <a:ext cx="1479550" cy="65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7013" y="2960688"/>
              <a:ext cx="1363662" cy="65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0975" y="2960688"/>
              <a:ext cx="1076325" cy="65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5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2375" y="2960688"/>
              <a:ext cx="1144588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5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6963" y="2960688"/>
              <a:ext cx="155098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0175" y="2960688"/>
              <a:ext cx="1317625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57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6050" y="2960688"/>
              <a:ext cx="1198563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Gruppo 20"/>
          <p:cNvGrpSpPr>
            <a:grpSpLocks/>
          </p:cNvGrpSpPr>
          <p:nvPr/>
        </p:nvGrpSpPr>
        <p:grpSpPr bwMode="auto">
          <a:xfrm>
            <a:off x="3510756" y="1814057"/>
            <a:ext cx="3286125" cy="2003209"/>
            <a:chOff x="1620838" y="2498270"/>
            <a:chExt cx="3286125" cy="2003209"/>
          </a:xfrm>
        </p:grpSpPr>
        <p:sp>
          <p:nvSpPr>
            <p:cNvPr id="22" name="AutoShape 7"/>
            <p:cNvSpPr>
              <a:spLocks noChangeArrowheads="1"/>
            </p:cNvSpPr>
            <p:nvPr/>
          </p:nvSpPr>
          <p:spPr bwMode="auto">
            <a:xfrm rot="10800000">
              <a:off x="1957388" y="2498270"/>
              <a:ext cx="2376487" cy="390525"/>
            </a:xfrm>
            <a:prstGeom prst="curvedUpArrow">
              <a:avLst>
                <a:gd name="adj1" fmla="val 70123"/>
                <a:gd name="adj2" fmla="val 180166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it-IT" altLang="it-IT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23" name="AutoShape 16"/>
            <p:cNvSpPr>
              <a:spLocks noChangeArrowheads="1"/>
            </p:cNvSpPr>
            <p:nvPr/>
          </p:nvSpPr>
          <p:spPr bwMode="auto">
            <a:xfrm>
              <a:off x="2165350" y="3703415"/>
              <a:ext cx="2376488" cy="304800"/>
            </a:xfrm>
            <a:prstGeom prst="curvedUpArrow">
              <a:avLst>
                <a:gd name="adj1" fmla="val 70064"/>
                <a:gd name="adj2" fmla="val 180158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it-IT" altLang="it-IT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3767138" y="3081338"/>
              <a:ext cx="1139825" cy="468312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it-IT" altLang="it-IT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1620838" y="3081338"/>
              <a:ext cx="1100137" cy="468312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it-IT" altLang="it-IT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26" name="Rectangle 14"/>
            <p:cNvSpPr>
              <a:spLocks noChangeArrowheads="1"/>
            </p:cNvSpPr>
            <p:nvPr/>
          </p:nvSpPr>
          <p:spPr bwMode="auto">
            <a:xfrm>
              <a:off x="1797050" y="4133179"/>
              <a:ext cx="292417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IE" altLang="it-IT" dirty="0" err="1">
                  <a:solidFill>
                    <a:srgbClr val="000000"/>
                  </a:solidFill>
                </a:rPr>
                <a:t>Invesione</a:t>
              </a:r>
              <a:r>
                <a:rPr lang="en-IE" altLang="it-IT" dirty="0">
                  <a:solidFill>
                    <a:srgbClr val="000000"/>
                  </a:solidFill>
                </a:rPr>
                <a:t> </a:t>
              </a:r>
              <a:r>
                <a:rPr lang="en-IE" altLang="it-IT" dirty="0" err="1">
                  <a:solidFill>
                    <a:srgbClr val="000000"/>
                  </a:solidFill>
                </a:rPr>
                <a:t>delle</a:t>
              </a:r>
              <a:r>
                <a:rPr lang="en-IE" altLang="it-IT" dirty="0">
                  <a:solidFill>
                    <a:srgbClr val="000000"/>
                  </a:solidFill>
                </a:rPr>
                <a:t> </a:t>
              </a:r>
              <a:r>
                <a:rPr lang="en-IE" altLang="it-IT" dirty="0" err="1">
                  <a:solidFill>
                    <a:srgbClr val="000000"/>
                  </a:solidFill>
                </a:rPr>
                <a:t>fasi</a:t>
              </a:r>
              <a:endParaRPr lang="en-IE" altLang="it-IT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7" name="Gruppo 26"/>
          <p:cNvGrpSpPr>
            <a:grpSpLocks/>
          </p:cNvGrpSpPr>
          <p:nvPr/>
        </p:nvGrpSpPr>
        <p:grpSpPr bwMode="auto">
          <a:xfrm>
            <a:off x="6811168" y="2413000"/>
            <a:ext cx="3332163" cy="1653050"/>
            <a:chOff x="4921250" y="3097213"/>
            <a:chExt cx="3332163" cy="1653050"/>
          </a:xfrm>
        </p:grpSpPr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5029200" y="3097213"/>
              <a:ext cx="2649538" cy="415925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it-IT" altLang="it-IT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29" name="Gruppo 2"/>
            <p:cNvGrpSpPr>
              <a:grpSpLocks/>
            </p:cNvGrpSpPr>
            <p:nvPr/>
          </p:nvGrpSpPr>
          <p:grpSpPr bwMode="auto">
            <a:xfrm>
              <a:off x="5571301" y="3621649"/>
              <a:ext cx="1755021" cy="499546"/>
              <a:chOff x="5694871" y="1570201"/>
              <a:chExt cx="2098260" cy="962469"/>
            </a:xfrm>
          </p:grpSpPr>
          <p:sp>
            <p:nvSpPr>
              <p:cNvPr id="31" name="AutoShape 17"/>
              <p:cNvSpPr>
                <a:spLocks noChangeArrowheads="1"/>
              </p:cNvSpPr>
              <p:nvPr/>
            </p:nvSpPr>
            <p:spPr bwMode="auto">
              <a:xfrm rot="9001826">
                <a:off x="7399832" y="1634323"/>
                <a:ext cx="393299" cy="898347"/>
              </a:xfrm>
              <a:custGeom>
                <a:avLst/>
                <a:gdLst>
                  <a:gd name="T0" fmla="*/ 2147483647 w 21600"/>
                  <a:gd name="T1" fmla="*/ 0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2912 h 21600"/>
                  <a:gd name="T14" fmla="*/ 18227 w 21600"/>
                  <a:gd name="T15" fmla="*/ 924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lnTo>
                      <a:pt x="21600" y="607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AutoShape 18"/>
              <p:cNvSpPr>
                <a:spLocks noChangeArrowheads="1"/>
              </p:cNvSpPr>
              <p:nvPr/>
            </p:nvSpPr>
            <p:spPr bwMode="auto">
              <a:xfrm rot="12866595" flipH="1">
                <a:off x="5694871" y="1570201"/>
                <a:ext cx="386858" cy="908086"/>
              </a:xfrm>
              <a:custGeom>
                <a:avLst/>
                <a:gdLst>
                  <a:gd name="T0" fmla="*/ 2147483647 w 21600"/>
                  <a:gd name="T1" fmla="*/ 0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2912 h 21600"/>
                  <a:gd name="T14" fmla="*/ 18227 w 21600"/>
                  <a:gd name="T15" fmla="*/ 924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lnTo>
                      <a:pt x="21600" y="607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" name="Rectangle 15"/>
            <p:cNvSpPr>
              <a:spLocks noChangeArrowheads="1"/>
            </p:cNvSpPr>
            <p:nvPr/>
          </p:nvSpPr>
          <p:spPr bwMode="auto">
            <a:xfrm>
              <a:off x="4921250" y="4104151"/>
              <a:ext cx="3332163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IE" altLang="it-IT" dirty="0" err="1">
                  <a:solidFill>
                    <a:srgbClr val="000000"/>
                  </a:solidFill>
                </a:rPr>
                <a:t>Collassamento</a:t>
              </a:r>
              <a:r>
                <a:rPr lang="en-IE" altLang="it-IT" dirty="0">
                  <a:solidFill>
                    <a:srgbClr val="000000"/>
                  </a:solidFill>
                </a:rPr>
                <a:t> </a:t>
              </a:r>
              <a:r>
                <a:rPr lang="en-IE" altLang="it-IT" dirty="0" err="1">
                  <a:solidFill>
                    <a:srgbClr val="000000"/>
                  </a:solidFill>
                </a:rPr>
                <a:t>nelle</a:t>
              </a:r>
              <a:r>
                <a:rPr lang="en-IE" altLang="it-IT" dirty="0">
                  <a:solidFill>
                    <a:srgbClr val="000000"/>
                  </a:solidFill>
                </a:rPr>
                <a:t> </a:t>
              </a:r>
              <a:r>
                <a:rPr lang="en-IE" altLang="it-IT" dirty="0" err="1">
                  <a:solidFill>
                    <a:srgbClr val="000000"/>
                  </a:solidFill>
                </a:rPr>
                <a:t>fasi</a:t>
              </a:r>
              <a:endParaRPr lang="en-IE" altLang="it-IT" dirty="0">
                <a:solidFill>
                  <a:srgbClr val="000000"/>
                </a:solidFill>
              </a:endParaRPr>
            </a:p>
            <a:p>
              <a:pPr algn="ctr"/>
              <a:endParaRPr lang="en-IE" altLang="it-IT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33" name="Titolo 1"/>
          <p:cNvSpPr txBox="1">
            <a:spLocks/>
          </p:cNvSpPr>
          <p:nvPr/>
        </p:nvSpPr>
        <p:spPr>
          <a:xfrm>
            <a:off x="569912" y="3837148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Cosa cambia nel sistema organizzativo delle statistica pubblica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644811" y="4572982"/>
            <a:ext cx="9790960" cy="16426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just" defTabSz="914400">
              <a:defRPr/>
            </a:pPr>
            <a:r>
              <a:rPr lang="en-US" sz="2400" b="1" i="1" dirty="0" smtClean="0"/>
              <a:t>Specialized </a:t>
            </a:r>
            <a:r>
              <a:rPr lang="en-US" sz="2400" b="1" i="1" dirty="0"/>
              <a:t>corporate-level services units</a:t>
            </a:r>
            <a:r>
              <a:rPr lang="en-US" sz="2400" dirty="0"/>
              <a:t> </a:t>
            </a:r>
            <a:r>
              <a:rPr lang="en-US" sz="2400" dirty="0" smtClean="0"/>
              <a:t>: </a:t>
            </a:r>
            <a:r>
              <a:rPr lang="it-IT" sz="2400" dirty="0" smtClean="0">
                <a:solidFill>
                  <a:schemeClr val="tx1"/>
                </a:solidFill>
              </a:rPr>
              <a:t>Approccio “per  funzioni centralizzate” a supporto di tutti i processi statistici e abbandono dei processi a “</a:t>
            </a:r>
            <a:r>
              <a:rPr lang="it-IT" sz="2400" b="1" i="1" dirty="0" smtClean="0">
                <a:solidFill>
                  <a:schemeClr val="tx1"/>
                </a:solidFill>
              </a:rPr>
              <a:t>silos</a:t>
            </a:r>
            <a:r>
              <a:rPr lang="it-IT" sz="2400" dirty="0" smtClean="0">
                <a:solidFill>
                  <a:schemeClr val="tx1"/>
                </a:solidFill>
              </a:rPr>
              <a:t>” (per singoli domini </a:t>
            </a:r>
            <a:r>
              <a:rPr lang="it-IT" sz="2400" dirty="0" err="1" smtClean="0">
                <a:solidFill>
                  <a:schemeClr val="tx1"/>
                </a:solidFill>
              </a:rPr>
              <a:t>stat</a:t>
            </a:r>
            <a:r>
              <a:rPr lang="it-IT" sz="2400" dirty="0" smtClean="0">
                <a:solidFill>
                  <a:schemeClr val="tx1"/>
                </a:solidFill>
              </a:rPr>
              <a:t>.). Maggiore standardizzazione e cooperazione.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39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470861" y="1093231"/>
            <a:ext cx="10700951" cy="388097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Cosa cambia nell’approccio metodologico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2399068" y="1723073"/>
            <a:ext cx="7200800" cy="2592288"/>
            <a:chOff x="1274933" y="1516142"/>
            <a:chExt cx="7200800" cy="2592288"/>
          </a:xfrm>
        </p:grpSpPr>
        <p:sp>
          <p:nvSpPr>
            <p:cNvPr id="6" name="CasellaDiTesto 5"/>
            <p:cNvSpPr txBox="1"/>
            <p:nvPr/>
          </p:nvSpPr>
          <p:spPr>
            <a:xfrm>
              <a:off x="6891557" y="3800653"/>
              <a:ext cx="1584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i="1" dirty="0" smtClean="0"/>
                <a:t>Valutazione errore</a:t>
              </a:r>
              <a:endParaRPr lang="en-US" sz="1400" i="1" dirty="0"/>
            </a:p>
          </p:txBody>
        </p:sp>
        <p:grpSp>
          <p:nvGrpSpPr>
            <p:cNvPr id="7" name="Gruppo 6"/>
            <p:cNvGrpSpPr/>
            <p:nvPr/>
          </p:nvGrpSpPr>
          <p:grpSpPr>
            <a:xfrm>
              <a:off x="1274933" y="1516142"/>
              <a:ext cx="7013078" cy="2287038"/>
              <a:chOff x="1274933" y="1516142"/>
              <a:chExt cx="7013078" cy="2287038"/>
            </a:xfrm>
          </p:grpSpPr>
          <p:sp>
            <p:nvSpPr>
              <p:cNvPr id="8" name="CasellaDiTesto 7"/>
              <p:cNvSpPr txBox="1"/>
              <p:nvPr/>
            </p:nvSpPr>
            <p:spPr>
              <a:xfrm>
                <a:off x="2715093" y="1516142"/>
                <a:ext cx="2781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i="1" dirty="0" smtClean="0"/>
                  <a:t>Da un approccio da disegno</a:t>
                </a:r>
                <a:endParaRPr lang="en-US" i="1" dirty="0"/>
              </a:p>
            </p:txBody>
          </p:sp>
          <p:sp>
            <p:nvSpPr>
              <p:cNvPr id="10" name="Doppia parentesi quadra 9"/>
              <p:cNvSpPr/>
              <p:nvPr/>
            </p:nvSpPr>
            <p:spPr>
              <a:xfrm>
                <a:off x="1274933" y="2161658"/>
                <a:ext cx="461093" cy="1514724"/>
              </a:xfrm>
              <a:prstGeom prst="bracketPai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asellaDiTesto 10"/>
              <p:cNvSpPr txBox="1"/>
              <p:nvPr/>
            </p:nvSpPr>
            <p:spPr>
              <a:xfrm>
                <a:off x="3481333" y="2325852"/>
                <a:ext cx="59358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1</a:t>
                </a:r>
              </a:p>
              <a:p>
                <a:r>
                  <a:rPr lang="it-IT" dirty="0" smtClean="0"/>
                  <a:t>2</a:t>
                </a:r>
              </a:p>
              <a:p>
                <a:r>
                  <a:rPr lang="it-IT" dirty="0" smtClean="0"/>
                  <a:t>.</a:t>
                </a:r>
              </a:p>
              <a:p>
                <a:r>
                  <a:rPr lang="it-IT" dirty="0" smtClean="0"/>
                  <a:t>.</a:t>
                </a:r>
              </a:p>
              <a:p>
                <a:r>
                  <a:rPr lang="it-IT" dirty="0" smtClean="0"/>
                  <a:t>n</a:t>
                </a:r>
                <a:endParaRPr lang="en-US" dirty="0"/>
              </a:p>
            </p:txBody>
          </p:sp>
          <p:sp>
            <p:nvSpPr>
              <p:cNvPr id="12" name="CasellaDiTesto 11"/>
              <p:cNvSpPr txBox="1"/>
              <p:nvPr/>
            </p:nvSpPr>
            <p:spPr>
              <a:xfrm>
                <a:off x="1274933" y="1654641"/>
                <a:ext cx="5948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/>
                  <a:t>U </a:t>
                </a:r>
                <a:endParaRPr lang="en-US" dirty="0"/>
              </a:p>
            </p:txBody>
          </p:sp>
          <p:sp>
            <p:nvSpPr>
              <p:cNvPr id="13" name="CasellaDiTesto 12"/>
              <p:cNvSpPr txBox="1"/>
              <p:nvPr/>
            </p:nvSpPr>
            <p:spPr>
              <a:xfrm>
                <a:off x="1341599" y="2142212"/>
                <a:ext cx="912354" cy="1417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1</a:t>
                </a:r>
              </a:p>
              <a:p>
                <a:r>
                  <a:rPr lang="it-IT" dirty="0" smtClean="0"/>
                  <a:t>2</a:t>
                </a:r>
              </a:p>
              <a:p>
                <a:r>
                  <a:rPr lang="it-IT" dirty="0" smtClean="0"/>
                  <a:t>.</a:t>
                </a:r>
              </a:p>
              <a:p>
                <a:r>
                  <a:rPr lang="it-IT" dirty="0" smtClean="0"/>
                  <a:t>.</a:t>
                </a:r>
              </a:p>
              <a:p>
                <a:r>
                  <a:rPr lang="it-IT" dirty="0" smtClean="0"/>
                  <a:t>.</a:t>
                </a:r>
              </a:p>
              <a:p>
                <a:r>
                  <a:rPr lang="it-IT" dirty="0"/>
                  <a:t>N</a:t>
                </a:r>
                <a:endParaRPr lang="en-US" dirty="0"/>
              </a:p>
            </p:txBody>
          </p:sp>
          <p:sp>
            <p:nvSpPr>
              <p:cNvPr id="14" name="Freccia a destra 13"/>
              <p:cNvSpPr/>
              <p:nvPr/>
            </p:nvSpPr>
            <p:spPr>
              <a:xfrm>
                <a:off x="1874929" y="2707654"/>
                <a:ext cx="1399991" cy="232777"/>
              </a:xfrm>
              <a:prstGeom prst="rightArrow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CasellaDiTesto 14"/>
              <p:cNvSpPr txBox="1"/>
              <p:nvPr/>
            </p:nvSpPr>
            <p:spPr>
              <a:xfrm>
                <a:off x="2074927" y="2402764"/>
                <a:ext cx="107221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600" i="1" dirty="0"/>
                  <a:t>Sampling</a:t>
                </a:r>
                <a:endParaRPr lang="en-US" sz="1600" i="1" dirty="0"/>
              </a:p>
            </p:txBody>
          </p:sp>
          <p:sp>
            <p:nvSpPr>
              <p:cNvPr id="16" name="CasellaDiTesto 15"/>
              <p:cNvSpPr txBox="1"/>
              <p:nvPr/>
            </p:nvSpPr>
            <p:spPr>
              <a:xfrm>
                <a:off x="3523862" y="1806178"/>
                <a:ext cx="200267" cy="323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smtClean="0"/>
                  <a:t>s</a:t>
                </a:r>
                <a:endParaRPr lang="en-US" sz="2000" dirty="0"/>
              </a:p>
            </p:txBody>
          </p:sp>
          <p:sp>
            <p:nvSpPr>
              <p:cNvPr id="17" name="Doppia parentesi quadra 16"/>
              <p:cNvSpPr/>
              <p:nvPr/>
            </p:nvSpPr>
            <p:spPr>
              <a:xfrm>
                <a:off x="3414666" y="2270057"/>
                <a:ext cx="461093" cy="1242394"/>
              </a:xfrm>
              <a:prstGeom prst="bracketPai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ccia a destra 17"/>
              <p:cNvSpPr/>
              <p:nvPr/>
            </p:nvSpPr>
            <p:spPr>
              <a:xfrm>
                <a:off x="3997207" y="2701480"/>
                <a:ext cx="1399991" cy="232777"/>
              </a:xfrm>
              <a:prstGeom prst="rightArrow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9" name="Oggetto 18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275411050"/>
                      </p:ext>
                    </p:extLst>
                  </p:nvPr>
                </p:nvGraphicFramePr>
                <p:xfrm>
                  <a:off x="5496836" y="2657256"/>
                  <a:ext cx="427279" cy="283465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033" name="Equazione" r:id="rId3" imgW="317160" imgH="241200" progId="Equation.3">
                          <p:embed/>
                        </p:oleObj>
                      </mc:Choice>
                      <mc:Fallback>
                        <p:oleObj name="Equazione" r:id="rId3" imgW="317160" imgH="241200" progId="Equation.3">
                          <p:embed/>
                          <p:pic>
                            <p:nvPicPr>
                              <p:cNvPr id="0" name=""/>
                              <p:cNvPicPr/>
                              <p:nvPr/>
                            </p:nvPicPr>
                            <p:blipFill>
                              <a:blip r:embed="rId4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5496836" y="2657256"/>
                                <a:ext cx="427279" cy="28346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19" name="Oggetto 18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275411050"/>
                      </p:ext>
                    </p:extLst>
                  </p:nvPr>
                </p:nvGraphicFramePr>
                <p:xfrm>
                  <a:off x="5496836" y="2657256"/>
                  <a:ext cx="427279" cy="283465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030" name="Equazione" r:id="rId5" imgW="317160" imgH="241200" progId="Equation.3">
                          <p:embed/>
                        </p:oleObj>
                      </mc:Choice>
                      <mc:Fallback>
                        <p:oleObj name="Equazione" r:id="rId5" imgW="317160" imgH="241200" progId="Equation.3">
                          <p:embed/>
                          <p:pic>
                            <p:nvPicPr>
                              <p:cNvPr id="0" name=""/>
                              <p:cNvPicPr/>
                              <p:nvPr/>
                            </p:nvPicPr>
                            <p:blipFill>
                              <a:blip r:embed="rId6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5496836" y="2657256"/>
                                <a:ext cx="427279" cy="28346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sp>
            <p:nvSpPr>
              <p:cNvPr id="20" name="CasellaDiTesto 19"/>
              <p:cNvSpPr txBox="1"/>
              <p:nvPr/>
            </p:nvSpPr>
            <p:spPr>
              <a:xfrm>
                <a:off x="4379395" y="2452246"/>
                <a:ext cx="999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600" i="1" dirty="0" smtClean="0"/>
                  <a:t>Stima</a:t>
                </a:r>
                <a:endParaRPr lang="en-US" sz="1600" i="1" dirty="0"/>
              </a:p>
            </p:txBody>
          </p:sp>
          <p:cxnSp>
            <p:nvCxnSpPr>
              <p:cNvPr id="21" name="Connettore 2 20"/>
              <p:cNvCxnSpPr/>
              <p:nvPr/>
            </p:nvCxnSpPr>
            <p:spPr>
              <a:xfrm flipV="1">
                <a:off x="7683645" y="3040065"/>
                <a:ext cx="0" cy="63631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CasellaDiTesto 21"/>
                  <p:cNvSpPr txBox="1"/>
                  <p:nvPr/>
                </p:nvSpPr>
                <p:spPr>
                  <a:xfrm>
                    <a:off x="7207891" y="2577672"/>
                    <a:ext cx="1080120" cy="3786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it-IT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it-IT" b="0" i="1" dirty="0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it-IT" b="0" i="1" dirty="0" smtClean="0">
                                    <a:latin typeface="Cambria Math"/>
                                  </a:rPr>
                                  <m:t>𝑀𝑆𝐸</m:t>
                                </m:r>
                              </m:e>
                            </m:acc>
                          </m:e>
                          <m:sub>
                            <m:r>
                              <a:rPr lang="it-IT" b="0" i="1" dirty="0" smtClean="0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oMath>
                    </a14:m>
                    <a:r>
                      <a:rPr lang="en-US" dirty="0" smtClean="0"/>
                      <a:t>(</a:t>
                    </a:r>
                    <a14:m>
                      <m:oMath xmlns:m="http://schemas.openxmlformats.org/officeDocument/2006/math">
                        <m:acc>
                          <m:accPr>
                            <m:chr m:val="̃"/>
                            <m:ctrlPr>
                              <a:rPr lang="en-US" i="1" dirty="0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t-IT" b="0" i="1" dirty="0" smtClean="0">
                                <a:latin typeface="Cambria Math"/>
                              </a:rPr>
                              <m:t>𝑇</m:t>
                            </m:r>
                          </m:e>
                        </m:acc>
                      </m:oMath>
                    </a14:m>
                    <a:r>
                      <a:rPr lang="en-US" dirty="0" smtClean="0"/>
                      <a:t>)</a:t>
                    </a:r>
                    <a:endParaRPr lang="en-US" dirty="0"/>
                  </a:p>
                </p:txBody>
              </p:sp>
            </mc:Choice>
            <mc:Fallback xmlns="">
              <p:sp>
                <p:nvSpPr>
                  <p:cNvPr id="22" name="CasellaDiTesto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07891" y="2577672"/>
                    <a:ext cx="1080120" cy="37863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t="-4839" r="-8475" b="-25806"/>
                    </a:stretch>
                  </a:blipFill>
                </p:spPr>
                <p:txBody>
                  <a:bodyPr/>
                  <a:lstStyle/>
                  <a:p>
                    <a:r>
                      <a:rPr lang="it-I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3" name="Gruppo 22"/>
          <p:cNvGrpSpPr/>
          <p:nvPr/>
        </p:nvGrpSpPr>
        <p:grpSpPr>
          <a:xfrm>
            <a:off x="1765893" y="4166256"/>
            <a:ext cx="7848872" cy="2278133"/>
            <a:chOff x="626861" y="3999829"/>
            <a:chExt cx="7848872" cy="2278133"/>
          </a:xfrm>
        </p:grpSpPr>
        <p:sp>
          <p:nvSpPr>
            <p:cNvPr id="24" name="CasellaDiTesto 23"/>
            <p:cNvSpPr txBox="1"/>
            <p:nvPr/>
          </p:nvSpPr>
          <p:spPr>
            <a:xfrm>
              <a:off x="2615085" y="3999829"/>
              <a:ext cx="27923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i="1" dirty="0" smtClean="0"/>
                <a:t>Ad un approccio da modello</a:t>
              </a:r>
              <a:endParaRPr lang="en-US" i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asellaDiTesto 24"/>
                <p:cNvSpPr txBox="1"/>
                <p:nvPr/>
              </p:nvSpPr>
              <p:spPr>
                <a:xfrm>
                  <a:off x="626861" y="4891226"/>
                  <a:ext cx="7017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b>
                      </m:sSub>
                    </m:oMath>
                  </a14:m>
                  <a:r>
                    <a:rPr lang="en-US" dirty="0" smtClean="0"/>
                    <a:t>( . )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5" name="CasellaDiTesto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861" y="4891226"/>
                  <a:ext cx="701731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2609" t="-8333" r="-6957" b="-26667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Freccia a destra 25"/>
            <p:cNvSpPr/>
            <p:nvPr/>
          </p:nvSpPr>
          <p:spPr>
            <a:xfrm>
              <a:off x="1315102" y="4993149"/>
              <a:ext cx="1183967" cy="228571"/>
            </a:xfrm>
            <a:prstGeom prst="rightArrow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1274933" y="4664749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/>
                <a:t>Realizzazione</a:t>
              </a:r>
              <a:endParaRPr lang="en-US" sz="1600" i="1" dirty="0"/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2571077" y="4828510"/>
              <a:ext cx="200267" cy="373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 smtClean="0"/>
                <a:t>U</a:t>
              </a:r>
              <a:endParaRPr lang="en-US" dirty="0"/>
            </a:p>
          </p:txBody>
        </p:sp>
        <p:grpSp>
          <p:nvGrpSpPr>
            <p:cNvPr id="29" name="Gruppo 28"/>
            <p:cNvGrpSpPr/>
            <p:nvPr/>
          </p:nvGrpSpPr>
          <p:grpSpPr>
            <a:xfrm>
              <a:off x="4011237" y="4393435"/>
              <a:ext cx="504056" cy="1884527"/>
              <a:chOff x="4644008" y="4074045"/>
              <a:chExt cx="504056" cy="188452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CasellaDiTesto 39"/>
                  <p:cNvSpPr txBox="1"/>
                  <p:nvPr/>
                </p:nvSpPr>
                <p:spPr>
                  <a:xfrm>
                    <a:off x="4692683" y="4074045"/>
                    <a:ext cx="45538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6" name="CasellaDiTesto 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92683" y="4074045"/>
                    <a:ext cx="455381" cy="36933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CasellaDiTesto 40"/>
                  <p:cNvSpPr txBox="1"/>
                  <p:nvPr/>
                </p:nvSpPr>
                <p:spPr>
                  <a:xfrm>
                    <a:off x="4687361" y="4586794"/>
                    <a:ext cx="46070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7" name="CasellaDiTesto 5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87361" y="4586794"/>
                    <a:ext cx="460703" cy="369332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CasellaDiTesto 41"/>
                  <p:cNvSpPr txBox="1"/>
                  <p:nvPr/>
                </p:nvSpPr>
                <p:spPr>
                  <a:xfrm>
                    <a:off x="4644008" y="5589240"/>
                    <a:ext cx="48090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/>
                                </a:rPr>
                                <m:t>𝐺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9" name="CasellaDiTesto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44008" y="5589240"/>
                    <a:ext cx="480901" cy="369332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3" name="CasellaDiTesto 42"/>
              <p:cNvSpPr txBox="1"/>
              <p:nvPr/>
            </p:nvSpPr>
            <p:spPr>
              <a:xfrm>
                <a:off x="4788024" y="4859868"/>
                <a:ext cx="2404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.</a:t>
                </a:r>
                <a:endParaRPr lang="en-US" dirty="0"/>
              </a:p>
            </p:txBody>
          </p:sp>
          <p:sp>
            <p:nvSpPr>
              <p:cNvPr id="44" name="CasellaDiTesto 43"/>
              <p:cNvSpPr txBox="1"/>
              <p:nvPr/>
            </p:nvSpPr>
            <p:spPr>
              <a:xfrm>
                <a:off x="4788024" y="5075892"/>
                <a:ext cx="2404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.</a:t>
                </a:r>
                <a:endParaRPr lang="en-US" dirty="0"/>
              </a:p>
            </p:txBody>
          </p:sp>
        </p:grpSp>
        <p:grpSp>
          <p:nvGrpSpPr>
            <p:cNvPr id="30" name="Gruppo 29"/>
            <p:cNvGrpSpPr/>
            <p:nvPr/>
          </p:nvGrpSpPr>
          <p:grpSpPr>
            <a:xfrm>
              <a:off x="2931117" y="4664749"/>
              <a:ext cx="1152128" cy="1306597"/>
              <a:chOff x="3419872" y="4345359"/>
              <a:chExt cx="1152128" cy="1306597"/>
            </a:xfrm>
          </p:grpSpPr>
          <p:cxnSp>
            <p:nvCxnSpPr>
              <p:cNvPr id="35" name="Connettore 2 34"/>
              <p:cNvCxnSpPr/>
              <p:nvPr/>
            </p:nvCxnSpPr>
            <p:spPr>
              <a:xfrm flipV="1">
                <a:off x="3419872" y="4345359"/>
                <a:ext cx="1152128" cy="45179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2 35"/>
              <p:cNvCxnSpPr/>
              <p:nvPr/>
            </p:nvCxnSpPr>
            <p:spPr>
              <a:xfrm>
                <a:off x="3470668" y="4797152"/>
                <a:ext cx="1101332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ttore 2 36"/>
              <p:cNvCxnSpPr/>
              <p:nvPr/>
            </p:nvCxnSpPr>
            <p:spPr>
              <a:xfrm>
                <a:off x="3419872" y="4797152"/>
                <a:ext cx="1152128" cy="8548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ttore 2 37"/>
              <p:cNvCxnSpPr/>
              <p:nvPr/>
            </p:nvCxnSpPr>
            <p:spPr>
              <a:xfrm>
                <a:off x="3419872" y="4797152"/>
                <a:ext cx="1152128" cy="27874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ttore 2 38"/>
              <p:cNvCxnSpPr/>
              <p:nvPr/>
            </p:nvCxnSpPr>
            <p:spPr>
              <a:xfrm>
                <a:off x="3419872" y="4797152"/>
                <a:ext cx="1152128" cy="46805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CasellaDiTesto 30"/>
                <p:cNvSpPr txBox="1"/>
                <p:nvPr/>
              </p:nvSpPr>
              <p:spPr>
                <a:xfrm>
                  <a:off x="5667421" y="5044534"/>
                  <a:ext cx="1584176" cy="3116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t-IT" sz="1400" b="0" i="1" smtClean="0">
                              <a:latin typeface="Cambria Math"/>
                            </a:rPr>
                            <m:t>𝑇</m:t>
                          </m:r>
                        </m:e>
                      </m:acc>
                      <m:r>
                        <a:rPr lang="it-IT" sz="14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it-IT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sz="1400" dirty="0" smtClean="0"/>
                    <a:t>,…,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it-IT" sz="1400" b="0" i="1" smtClean="0">
                              <a:latin typeface="Cambria Math"/>
                            </a:rPr>
                            <m:t>𝐺</m:t>
                          </m:r>
                        </m:sub>
                      </m:sSub>
                    </m:oMath>
                  </a14:m>
                  <a:r>
                    <a:rPr lang="en-US" sz="1400" dirty="0" smtClean="0"/>
                    <a:t>;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1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b>
                      </m:sSub>
                    </m:oMath>
                  </a14:m>
                  <a:r>
                    <a:rPr lang="en-US" sz="1400" dirty="0" smtClean="0"/>
                    <a:t>)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31" name="CasellaDiTesto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7421" y="5044534"/>
                  <a:ext cx="1584176" cy="31168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9608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Freccia a destra 31"/>
            <p:cNvSpPr/>
            <p:nvPr/>
          </p:nvSpPr>
          <p:spPr>
            <a:xfrm>
              <a:off x="4587301" y="4828510"/>
              <a:ext cx="1031267" cy="786422"/>
            </a:xfrm>
            <a:prstGeom prst="right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tx1"/>
                  </a:solidFill>
                </a:rPr>
                <a:t>Stima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CasellaDiTesto 32"/>
                <p:cNvSpPr txBox="1"/>
                <p:nvPr/>
              </p:nvSpPr>
              <p:spPr>
                <a:xfrm>
                  <a:off x="7251597" y="4997347"/>
                  <a:ext cx="1224136" cy="4139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it-IT" b="0" i="1" dirty="0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it-IT" b="0" i="1" dirty="0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it-IT" b="0" i="1" dirty="0" smtClean="0">
                                  <a:latin typeface="Cambria Math"/>
                                </a:rPr>
                                <m:t>𝑀𝑆𝐸</m:t>
                              </m:r>
                            </m:e>
                          </m:acc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sub>
                          </m:sSub>
                        </m:sub>
                      </m:sSub>
                    </m:oMath>
                  </a14:m>
                  <a:r>
                    <a:rPr lang="en-US" dirty="0" smtClean="0"/>
                    <a:t>(</a:t>
                  </a:r>
                  <a14:m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t-IT" b="0" i="1" dirty="0" smtClean="0">
                              <a:latin typeface="Cambria Math"/>
                            </a:rPr>
                            <m:t>𝑇</m:t>
                          </m:r>
                        </m:e>
                      </m:acc>
                    </m:oMath>
                  </a14:m>
                  <a:r>
                    <a:rPr lang="en-US" dirty="0" smtClean="0"/>
                    <a:t>)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33" name="CasellaDiTesto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51597" y="4997347"/>
                  <a:ext cx="1224136" cy="413959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t="-2941" r="-3980" b="-16176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Connettore 2 33"/>
            <p:cNvCxnSpPr/>
            <p:nvPr/>
          </p:nvCxnSpPr>
          <p:spPr>
            <a:xfrm>
              <a:off x="7683645" y="4211796"/>
              <a:ext cx="0" cy="68872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938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Cosa cambia nella produzione statistica (pubblica!)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69912" y="1886856"/>
            <a:ext cx="10504488" cy="40401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 defTabSz="914400">
              <a:buFont typeface="Arial" panose="020B0604020202020204" pitchFamily="34" charset="0"/>
              <a:buChar char="•"/>
              <a:defRPr/>
            </a:pPr>
            <a:r>
              <a:rPr lang="it-IT" sz="2400" dirty="0" smtClean="0"/>
              <a:t>Informazioni strutturate e complesse per intere popolazioni o sottopopolazioni (relazioni familiari + redditi + lavoro + istruzione + mobilità + …..)</a:t>
            </a:r>
            <a:endParaRPr lang="it-IT" sz="2400" dirty="0"/>
          </a:p>
          <a:p>
            <a:pPr marL="342900" indent="-342900" algn="just" defTabSz="914400">
              <a:buFont typeface="Arial" panose="020B0604020202020204" pitchFamily="34" charset="0"/>
              <a:buChar char="•"/>
              <a:defRPr/>
            </a:pPr>
            <a:r>
              <a:rPr lang="it-IT" sz="2400" dirty="0" smtClean="0"/>
              <a:t>Più informazioni, per domini territoriali limitati e con maggiore tempestività</a:t>
            </a:r>
          </a:p>
          <a:p>
            <a:pPr marL="342900" indent="-342900" algn="just" defTabSz="914400">
              <a:buFont typeface="Arial" panose="020B0604020202020204" pitchFamily="34" charset="0"/>
              <a:buChar char="•"/>
              <a:defRPr/>
            </a:pPr>
            <a:r>
              <a:rPr lang="it-IT" sz="2400" dirty="0" smtClean="0"/>
              <a:t>Integrazione informativa – in input – fra più domini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i="1" dirty="0"/>
              <a:t>Domanda vs. offerta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i="1" dirty="0"/>
              <a:t>Imprese vs. famiglie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i="1" dirty="0" smtClean="0"/>
              <a:t>Redditi vs lavoro </a:t>
            </a:r>
            <a:endParaRPr lang="it-IT" sz="2400" i="1" dirty="0"/>
          </a:p>
          <a:p>
            <a:pPr marL="365125" lvl="1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/>
              <a:t>Sviluppo (</a:t>
            </a:r>
            <a:r>
              <a:rPr lang="it-IT" sz="2400" i="1" dirty="0" smtClean="0"/>
              <a:t>finalmente!</a:t>
            </a:r>
            <a:r>
              <a:rPr lang="it-IT" sz="2400" dirty="0" smtClean="0"/>
              <a:t>) delle analisi longitudinali e dei percorsi di vita (es. istruzione/lavoro) 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9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1233714" y="1970128"/>
            <a:ext cx="9651999" cy="3922672"/>
          </a:xfrm>
          <a:prstGeom prst="rect">
            <a:avLst/>
          </a:prstGeom>
        </p:spPr>
        <p:txBody>
          <a:bodyPr/>
          <a:lstStyle/>
          <a:p>
            <a:r>
              <a:rPr lang="it-IT" dirty="0"/>
              <a:t>E’ un processo </a:t>
            </a:r>
            <a:r>
              <a:rPr lang="it-IT" dirty="0" smtClean="0"/>
              <a:t>evolutivo…</a:t>
            </a:r>
            <a:endParaRPr lang="it-IT" dirty="0"/>
          </a:p>
          <a:p>
            <a:r>
              <a:rPr lang="it-IT" dirty="0" smtClean="0"/>
              <a:t>… ma non </a:t>
            </a:r>
            <a:r>
              <a:rPr lang="it-IT" dirty="0"/>
              <a:t>è un processo reversibile</a:t>
            </a:r>
          </a:p>
          <a:p>
            <a:pPr algn="just"/>
            <a:r>
              <a:rPr lang="it-IT" dirty="0" smtClean="0">
                <a:ea typeface="Signika Light" charset="0"/>
                <a:cs typeface="Signika Light" charset="0"/>
              </a:rPr>
              <a:t>Non è un processo a costo zero !</a:t>
            </a:r>
          </a:p>
          <a:p>
            <a:pPr algn="just"/>
            <a:r>
              <a:rPr lang="it-IT" dirty="0" smtClean="0">
                <a:ea typeface="Signika Light" charset="0"/>
                <a:cs typeface="Signika Light" charset="0"/>
              </a:rPr>
              <a:t>E’ un processo che presenta dei rischi</a:t>
            </a:r>
          </a:p>
          <a:p>
            <a:pPr lvl="1" algn="just"/>
            <a:r>
              <a:rPr lang="it-IT" sz="2800" b="1" i="1" dirty="0" smtClean="0">
                <a:solidFill>
                  <a:srgbClr val="FF0000"/>
                </a:solidFill>
                <a:ea typeface="Signika Light" charset="0"/>
                <a:cs typeface="Signika Light" charset="0"/>
              </a:rPr>
              <a:t>«illusione informativa» / problema dei </a:t>
            </a:r>
            <a:r>
              <a:rPr lang="en-US" sz="2800" b="1" i="1" dirty="0" smtClean="0">
                <a:solidFill>
                  <a:srgbClr val="FF0000"/>
                </a:solidFill>
                <a:ea typeface="Signika Light" charset="0"/>
                <a:cs typeface="Signika Light" charset="0"/>
              </a:rPr>
              <a:t>fiction</a:t>
            </a:r>
            <a:r>
              <a:rPr lang="it-IT" sz="2800" b="1" i="1" dirty="0" smtClean="0">
                <a:solidFill>
                  <a:srgbClr val="FF0000"/>
                </a:solidFill>
                <a:ea typeface="Signika Light" charset="0"/>
                <a:cs typeface="Signika Light" charset="0"/>
              </a:rPr>
              <a:t> data</a:t>
            </a:r>
          </a:p>
          <a:p>
            <a:pPr lvl="1" algn="just"/>
            <a:r>
              <a:rPr lang="it-IT" sz="2800" b="1" i="1" dirty="0" smtClean="0">
                <a:solidFill>
                  <a:srgbClr val="FF0000"/>
                </a:solidFill>
                <a:ea typeface="Signika Light" charset="0"/>
                <a:cs typeface="Signika Light" charset="0"/>
              </a:rPr>
              <a:t>Moltiplicazione di rumori statistici non intercettati</a:t>
            </a:r>
          </a:p>
          <a:p>
            <a:pPr lvl="1" algn="just"/>
            <a:r>
              <a:rPr lang="it-IT" sz="2800" b="1" i="1" dirty="0" smtClean="0">
                <a:solidFill>
                  <a:srgbClr val="FF0000"/>
                </a:solidFill>
                <a:ea typeface="Signika Light" charset="0"/>
                <a:cs typeface="Signika Light" charset="0"/>
              </a:rPr>
              <a:t>Garanzie per la privacy </a:t>
            </a:r>
          </a:p>
          <a:p>
            <a:pPr lvl="1" algn="just"/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176869" y="1048763"/>
            <a:ext cx="11434560" cy="634894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ctr"/>
            <a:r>
              <a:rPr lang="en-US" b="1" dirty="0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Multiple integrated data collection</a:t>
            </a:r>
            <a:endParaRPr lang="en-US" b="1" dirty="0">
              <a:solidFill>
                <a:srgbClr val="53954A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11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1059</Words>
  <Application>Microsoft Office PowerPoint</Application>
  <PresentationFormat>Personalizzato</PresentationFormat>
  <Paragraphs>136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5" baseType="lpstr">
      <vt:lpstr>Personalizza struttura</vt:lpstr>
      <vt:lpstr>Equazione</vt:lpstr>
      <vt:lpstr>COMPORTAMENTI INDIVIDUALI  E RELAZIONI SOCIALI  IN TRASFORMAZIONE  UNA SFIDA PER LA  STATISTICA UFFICIALE </vt:lpstr>
      <vt:lpstr>50 anni dopo ……. Il SIM</vt:lpstr>
      <vt:lpstr>Multiple integrated data collection</vt:lpstr>
      <vt:lpstr>La «conta» delle popolazioni</vt:lpstr>
      <vt:lpstr>Multiple integrated data collection</vt:lpstr>
      <vt:lpstr>Cosa cambia nel processo produttivo statistico</vt:lpstr>
      <vt:lpstr>Cosa cambia nell’approccio metodologico</vt:lpstr>
      <vt:lpstr>Cosa cambia nella produzione statistica (pubblica!)</vt:lpstr>
      <vt:lpstr>Multiple integrated data collection</vt:lpstr>
      <vt:lpstr>Garanzie per la privacy: il contesto generale</vt:lpstr>
      <vt:lpstr>Garanzie per la privacy: quali rischi?....</vt:lpstr>
      <vt:lpstr>Garanzie per la privacy:  gli strumenti  messi in atto</vt:lpstr>
      <vt:lpstr>Garanzie per la privacy: nuove opportunità nel quadro delle riforma legislative in atto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Giuseppe GG. Garofalo</cp:lastModifiedBy>
  <cp:revision>102</cp:revision>
  <cp:lastPrinted>2016-03-21T17:06:08Z</cp:lastPrinted>
  <dcterms:created xsi:type="dcterms:W3CDTF">2016-03-11T16:10:26Z</dcterms:created>
  <dcterms:modified xsi:type="dcterms:W3CDTF">2016-06-22T15:35:02Z</dcterms:modified>
</cp:coreProperties>
</file>