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4" r:id="rId3"/>
  </p:sldMasterIdLst>
  <p:notesMasterIdLst>
    <p:notesMasterId r:id="rId20"/>
  </p:notesMasterIdLst>
  <p:sldIdLst>
    <p:sldId id="256" r:id="rId4"/>
    <p:sldId id="261" r:id="rId5"/>
    <p:sldId id="265" r:id="rId6"/>
    <p:sldId id="266" r:id="rId7"/>
    <p:sldId id="277" r:id="rId8"/>
    <p:sldId id="276" r:id="rId9"/>
    <p:sldId id="269" r:id="rId10"/>
    <p:sldId id="267" r:id="rId11"/>
    <p:sldId id="268" r:id="rId12"/>
    <p:sldId id="270" r:id="rId13"/>
    <p:sldId id="274" r:id="rId14"/>
    <p:sldId id="272" r:id="rId15"/>
    <p:sldId id="275" r:id="rId16"/>
    <p:sldId id="278" r:id="rId17"/>
    <p:sldId id="281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04A"/>
    <a:srgbClr val="1C385A"/>
    <a:srgbClr val="BE1520"/>
    <a:srgbClr val="CF1E24"/>
    <a:srgbClr val="C7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152" d="100"/>
          <a:sy n="152" d="100"/>
        </p:scale>
        <p:origin x="-72" y="1650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91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A2AD-D43B-4858-BCE0-65FFB3ED4E4D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480-0456-431F-A103-C76439BA7A48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AD3-396A-4D91-939A-55DBF9854C40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CFA7-DA2E-42BA-8830-A83CED9F3574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7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9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1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6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3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3A64-8172-44B7-9E6B-B12E81840D2A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7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1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5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71C-7172-416C-A839-9C98B9599C1F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3025-8057-4F0D-B4F0-764202160160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9804-9189-4F95-B5B5-37B62B2517B5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3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6FA9-64F0-4C05-A669-F629B2381366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8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2758-3104-41E6-8A0A-7297EC8CAB18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8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323B-B3A0-4584-B823-307216E95DA3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3575-B6C9-4A5A-B179-D39CA426CA8C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3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PROSPETTIVE DEI SISTEMI STATISTICI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Una strategia per la qualità nel Sistema Statistico Nazionale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9B22A76-83AC-4F15-B0B5-185DAC7C6F19}" type="datetime1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21/06/2016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2/16</a:t>
            </a:r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2B659B-0427-463E-AEFE-4364807BD0E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5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B0C3-70C3-4C6B-B9A1-7C7390232C0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14B7-0C71-4C2A-A9C2-5197DECA0BE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62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PROSPETTIVE DEI SISTEMI STATISTICI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Una strategia per la qualità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nel Sistema Statistico Nazionale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Giovanna D’Angiolini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74083" y="1202885"/>
            <a:ext cx="6021364" cy="4681886"/>
          </a:xfrm>
          <a:prstGeom prst="rect">
            <a:avLst/>
          </a:prstGeom>
        </p:spPr>
        <p:txBody>
          <a:bodyPr lIns="0" tIns="0" rIns="0" bIns="0"/>
          <a:lstStyle/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rgbClr val="C00000"/>
                </a:solidFill>
              </a:rPr>
              <a:t>STRUMENTI GENERALI DI RILEVAZIONE E INTERVENTO </a:t>
            </a:r>
            <a:r>
              <a:rPr lang="it-IT" sz="2000" dirty="0">
                <a:solidFill>
                  <a:srgbClr val="C00000"/>
                </a:solidFill>
              </a:rPr>
              <a:t>rivolti a ciascun </a:t>
            </a:r>
            <a:r>
              <a:rPr lang="it-IT" sz="2000" dirty="0" smtClean="0">
                <a:solidFill>
                  <a:srgbClr val="C00000"/>
                </a:solidFill>
              </a:rPr>
              <a:t>ente …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endParaRPr lang="it-IT" sz="2000" dirty="0" smtClean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dedicati ai processi statistici : </a:t>
            </a:r>
            <a:r>
              <a:rPr lang="it-IT" sz="1600" dirty="0" smtClean="0">
                <a:solidFill>
                  <a:srgbClr val="C00000"/>
                </a:solidFill>
              </a:rPr>
              <a:t>questionario di autovalutazione </a:t>
            </a:r>
            <a:r>
              <a:rPr lang="it-IT" sz="1600" dirty="0" smtClean="0"/>
              <a:t>somministrato mediante rilevazione Enti/Uffici/Persone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dedicati ai processi </a:t>
            </a:r>
            <a:r>
              <a:rPr lang="it-IT" sz="1600" dirty="0"/>
              <a:t>statistici: </a:t>
            </a:r>
            <a:r>
              <a:rPr lang="it-IT" sz="1600" dirty="0" smtClean="0">
                <a:solidFill>
                  <a:srgbClr val="C00000"/>
                </a:solidFill>
              </a:rPr>
              <a:t>interviste di </a:t>
            </a:r>
            <a:r>
              <a:rPr lang="it-IT" sz="1600" dirty="0" err="1" smtClean="0">
                <a:solidFill>
                  <a:srgbClr val="C00000"/>
                </a:solidFill>
              </a:rPr>
              <a:t>peer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review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dedicati agli archivi amministrativi:</a:t>
            </a:r>
            <a:r>
              <a:rPr lang="it-IT" sz="1600" dirty="0" smtClean="0">
                <a:solidFill>
                  <a:srgbClr val="C00000"/>
                </a:solidFill>
              </a:rPr>
              <a:t> rilevazione mediante questionario online</a:t>
            </a:r>
            <a:r>
              <a:rPr lang="it-IT" sz="1600" dirty="0" smtClean="0"/>
              <a:t>, sul modello della rilevazione UPI-CUSPI sugli archivi delle provincie </a:t>
            </a:r>
            <a:endParaRPr lang="it-IT" sz="1600" dirty="0" smtClean="0">
              <a:solidFill>
                <a:srgbClr val="C00000"/>
              </a:solidFill>
            </a:endParaRP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a seguito delle rilevazioni, </a:t>
            </a:r>
            <a:r>
              <a:rPr lang="it-IT" sz="1600" dirty="0" smtClean="0">
                <a:solidFill>
                  <a:srgbClr val="C00000"/>
                </a:solidFill>
              </a:rPr>
              <a:t>raccomandazioni generali </a:t>
            </a:r>
            <a:r>
              <a:rPr lang="it-IT" sz="1600" dirty="0" smtClean="0"/>
              <a:t>rivolte a ciascun ente relative all’insieme dei processi statistici: </a:t>
            </a:r>
            <a:r>
              <a:rPr lang="it-IT" sz="1600" dirty="0">
                <a:solidFill>
                  <a:srgbClr val="C00000"/>
                </a:solidFill>
              </a:rPr>
              <a:t>report finale </a:t>
            </a:r>
            <a:r>
              <a:rPr lang="it-IT" sz="1600" dirty="0" smtClean="0">
                <a:solidFill>
                  <a:srgbClr val="C00000"/>
                </a:solidFill>
              </a:rPr>
              <a:t>di </a:t>
            </a:r>
            <a:r>
              <a:rPr lang="it-IT" sz="1600" dirty="0" err="1" smtClean="0">
                <a:solidFill>
                  <a:srgbClr val="C00000"/>
                </a:solidFill>
              </a:rPr>
              <a:t>peer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review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smtClean="0">
                <a:solidFill>
                  <a:prstClr val="black"/>
                </a:solidFill>
              </a:rPr>
              <a:t>e </a:t>
            </a:r>
            <a:r>
              <a:rPr lang="it-IT" sz="1600" dirty="0">
                <a:solidFill>
                  <a:prstClr val="black"/>
                </a:solidFill>
              </a:rPr>
              <a:t>successivo </a:t>
            </a:r>
            <a:r>
              <a:rPr lang="it-IT" sz="1600" dirty="0">
                <a:solidFill>
                  <a:srgbClr val="C00000"/>
                </a:solidFill>
              </a:rPr>
              <a:t>questionario di </a:t>
            </a:r>
            <a:r>
              <a:rPr lang="it-IT" sz="1600" dirty="0" smtClean="0">
                <a:solidFill>
                  <a:srgbClr val="C00000"/>
                </a:solidFill>
              </a:rPr>
              <a:t>verifica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rgbClr val="C00000"/>
                </a:solidFill>
              </a:rPr>
              <a:t>… e all’insieme degli enti</a:t>
            </a:r>
            <a:r>
              <a:rPr lang="it-IT" sz="2000" dirty="0" smtClean="0"/>
              <a:t>	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Linee-guida </a:t>
            </a:r>
            <a:r>
              <a:rPr lang="it-IT" sz="1600" dirty="0" smtClean="0"/>
              <a:t>a </a:t>
            </a:r>
            <a:r>
              <a:rPr lang="it-IT" sz="1600" dirty="0"/>
              <a:t>supporto della </a:t>
            </a:r>
            <a:r>
              <a:rPr lang="it-IT" sz="1600" dirty="0" smtClean="0"/>
              <a:t>qualità e standardizzazione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Strumenti metodologici e informatici </a:t>
            </a:r>
            <a:r>
              <a:rPr lang="it-IT" sz="1600" dirty="0" smtClean="0"/>
              <a:t>a supporto della standardizzazione e dell’accesso generalizzato a dati e metadati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con quali </a:t>
            </a:r>
            <a:r>
              <a:rPr lang="it-IT" sz="2800" dirty="0" smtClean="0">
                <a:solidFill>
                  <a:srgbClr val="C00000"/>
                </a:solidFill>
              </a:rPr>
              <a:t>STRUMENTI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4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711868" y="1274240"/>
            <a:ext cx="6025019" cy="4681886"/>
          </a:xfrm>
          <a:prstGeom prst="rect">
            <a:avLst/>
          </a:prstGeom>
        </p:spPr>
        <p:txBody>
          <a:bodyPr lIns="0" tIns="0" rIns="0" bIns="0"/>
          <a:lstStyle/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rgbClr val="C00000"/>
                </a:solidFill>
              </a:rPr>
              <a:t>STRUMENTI DI VALUTAZIONE  E </a:t>
            </a:r>
            <a:r>
              <a:rPr lang="it-IT" sz="2000" dirty="0">
                <a:solidFill>
                  <a:srgbClr val="C00000"/>
                </a:solidFill>
              </a:rPr>
              <a:t>INTERVENTO </a:t>
            </a:r>
            <a:r>
              <a:rPr lang="it-IT" sz="2000" dirty="0" smtClean="0">
                <a:solidFill>
                  <a:srgbClr val="C00000"/>
                </a:solidFill>
              </a:rPr>
              <a:t>DIRETTO su un ente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>
                <a:solidFill>
                  <a:srgbClr val="C00000"/>
                </a:solidFill>
              </a:rPr>
              <a:t>ricognizione generale </a:t>
            </a:r>
            <a:r>
              <a:rPr lang="it-IT" sz="1600" dirty="0">
                <a:solidFill>
                  <a:prstClr val="black"/>
                </a:solidFill>
              </a:rPr>
              <a:t>sul sistema dei processi statistici di ente e sugli archivi amministrativi utilizzati o utilizzabili, condotta da </a:t>
            </a:r>
            <a:r>
              <a:rPr lang="it-IT" sz="1600" dirty="0" err="1">
                <a:solidFill>
                  <a:prstClr val="black"/>
                </a:solidFill>
              </a:rPr>
              <a:t>peer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reviewer</a:t>
            </a:r>
            <a:r>
              <a:rPr lang="it-IT" sz="1600" dirty="0">
                <a:solidFill>
                  <a:prstClr val="black"/>
                </a:solidFill>
              </a:rPr>
              <a:t> e ufficio di </a:t>
            </a:r>
            <a:r>
              <a:rPr lang="it-IT" sz="1600" dirty="0" smtClean="0">
                <a:solidFill>
                  <a:prstClr val="black"/>
                </a:solidFill>
              </a:rPr>
              <a:t>statistica</a:t>
            </a:r>
            <a:r>
              <a:rPr lang="it-IT" sz="1600" dirty="0">
                <a:solidFill>
                  <a:prstClr val="black"/>
                </a:solidFill>
              </a:rPr>
              <a:t>	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>
                <a:solidFill>
                  <a:srgbClr val="C00000"/>
                </a:solidFill>
              </a:rPr>
              <a:t>analisi di specifici processi statistici </a:t>
            </a:r>
            <a:r>
              <a:rPr lang="it-IT" sz="1600" dirty="0">
                <a:solidFill>
                  <a:prstClr val="black"/>
                </a:solidFill>
              </a:rPr>
              <a:t>mediante appositi </a:t>
            </a:r>
            <a:r>
              <a:rPr lang="it-IT" sz="1600" dirty="0">
                <a:solidFill>
                  <a:srgbClr val="C00000"/>
                </a:solidFill>
              </a:rPr>
              <a:t>strumenti di </a:t>
            </a:r>
            <a:r>
              <a:rPr lang="it-IT" sz="1600" dirty="0" smtClean="0">
                <a:solidFill>
                  <a:srgbClr val="C00000"/>
                </a:solidFill>
              </a:rPr>
              <a:t>audit</a:t>
            </a:r>
            <a:r>
              <a:rPr lang="it-IT" sz="1600" dirty="0" smtClean="0"/>
              <a:t>: contenuto informativo, metodi, qualità </a:t>
            </a:r>
            <a:endParaRPr lang="it-IT" sz="16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>
                <a:solidFill>
                  <a:srgbClr val="C00000"/>
                </a:solidFill>
              </a:rPr>
              <a:t>analisi di specifici archivi amministrativi </a:t>
            </a:r>
            <a:r>
              <a:rPr lang="it-IT" sz="1600" dirty="0">
                <a:solidFill>
                  <a:prstClr val="black"/>
                </a:solidFill>
              </a:rPr>
              <a:t>mediante </a:t>
            </a:r>
            <a:r>
              <a:rPr lang="it-IT" sz="1600" dirty="0">
                <a:solidFill>
                  <a:srgbClr val="C00000"/>
                </a:solidFill>
              </a:rPr>
              <a:t>istruttoria dedicata</a:t>
            </a:r>
            <a:r>
              <a:rPr lang="it-IT" sz="1600" dirty="0"/>
              <a:t>: contenuto informativo, </a:t>
            </a:r>
            <a:r>
              <a:rPr lang="it-IT" sz="1600" dirty="0" smtClean="0"/>
              <a:t>qualità </a:t>
            </a:r>
            <a:endParaRPr lang="it-IT" sz="16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a seguito della ricognizione generale e/o dell’analisi di specifici processi e archivi, </a:t>
            </a:r>
            <a:r>
              <a:rPr lang="it-IT" sz="1600" dirty="0">
                <a:solidFill>
                  <a:srgbClr val="C00000"/>
                </a:solidFill>
              </a:rPr>
              <a:t>r</a:t>
            </a:r>
            <a:r>
              <a:rPr lang="it-IT" sz="1600" dirty="0" smtClean="0">
                <a:solidFill>
                  <a:srgbClr val="C00000"/>
                </a:solidFill>
              </a:rPr>
              <a:t>accomandazioni specifiche </a:t>
            </a:r>
            <a:r>
              <a:rPr lang="it-IT" sz="1600" dirty="0" smtClean="0"/>
              <a:t>rivolte agli enti relative all’articolazione del sistema dei processi statistici,  al singolo processo statistico, al singolo archivio amministrativo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nel corso del tempo, monitoraggio dei progetti di intervento che possono avere impatto sul sistema dei processi statistici di un ente o più enti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con quali </a:t>
            </a:r>
            <a:r>
              <a:rPr lang="it-IT" sz="2800" dirty="0" smtClean="0">
                <a:solidFill>
                  <a:srgbClr val="C00000"/>
                </a:solidFill>
              </a:rPr>
              <a:t>STRUMENTI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Stella a 5 punte 6"/>
          <p:cNvSpPr/>
          <p:nvPr/>
        </p:nvSpPr>
        <p:spPr>
          <a:xfrm>
            <a:off x="10520472" y="2829843"/>
            <a:ext cx="156575" cy="18162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837" y="2340082"/>
            <a:ext cx="1952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625" y="4251520"/>
            <a:ext cx="1952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36" y="5629390"/>
            <a:ext cx="1952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metto 1 1"/>
          <p:cNvSpPr/>
          <p:nvPr/>
        </p:nvSpPr>
        <p:spPr>
          <a:xfrm>
            <a:off x="4114799" y="5198301"/>
            <a:ext cx="1597069" cy="481194"/>
          </a:xfrm>
          <a:prstGeom prst="wedgeRectCallout">
            <a:avLst>
              <a:gd name="adj1" fmla="val -69769"/>
              <a:gd name="adj2" fmla="val 62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</a:rPr>
              <a:t>fornire concetti, metodi, strumenti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517715" y="1289614"/>
            <a:ext cx="6281803" cy="4860665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Per gli ENTI CENTRALI e TERRITORIALI: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proseguire il monitoraggio dell’osservanza del Codice mediante questionario di autovalutazione e le verifiche sugli enti già sottoposti a </a:t>
            </a:r>
            <a:r>
              <a:rPr lang="it-IT" sz="1600" dirty="0" err="1" smtClean="0"/>
              <a:t>peer</a:t>
            </a:r>
            <a:r>
              <a:rPr lang="it-IT" sz="1600" dirty="0" smtClean="0"/>
              <a:t> </a:t>
            </a:r>
            <a:r>
              <a:rPr lang="it-IT" sz="1600" dirty="0" err="1" smtClean="0"/>
              <a:t>review</a:t>
            </a:r>
            <a:endParaRPr lang="it-IT" sz="1600" dirty="0" smtClean="0">
              <a:solidFill>
                <a:srgbClr val="C00000"/>
              </a:solidFill>
            </a:endParaRP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Per gli ENTI CENTRALI: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sperimentare la ricognizione generale sul sistema dei processi statistici di ente e sugli archivi amministrativi utilizzati 	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sperimentare l’analisi di specifici processi statistici mediante appositi strumenti di audit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proseguire l’analisi </a:t>
            </a:r>
            <a:r>
              <a:rPr lang="it-IT" sz="1600" dirty="0"/>
              <a:t>di specifici </a:t>
            </a:r>
            <a:r>
              <a:rPr lang="it-IT" sz="1600" dirty="0" smtClean="0"/>
              <a:t>archivi amministrativi mediante istruttoria dedicata</a:t>
            </a:r>
          </a:p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prstClr val="black"/>
                </a:solidFill>
              </a:rPr>
              <a:t>Per gli ENTI </a:t>
            </a:r>
            <a:r>
              <a:rPr lang="it-IT" sz="2000" dirty="0" smtClean="0">
                <a:solidFill>
                  <a:prstClr val="black"/>
                </a:solidFill>
              </a:rPr>
              <a:t>TERRITORIALI: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prstClr val="black"/>
                </a:solidFill>
              </a:rPr>
              <a:t>rafforzare le attività generali orientate alla standardizzazione e alla diffusione di buone pratiche </a:t>
            </a:r>
            <a:endParaRPr lang="it-IT" sz="1600" dirty="0">
              <a:solidFill>
                <a:prstClr val="black"/>
              </a:solidFill>
            </a:endParaRP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sperimentare le attività di valutazione e intervento diretto, adattandole opportunamente al contesto </a:t>
            </a:r>
          </a:p>
          <a:p>
            <a:pPr marL="457200" lvl="1" indent="0">
              <a:buClr>
                <a:srgbClr val="DA304A"/>
              </a:buClr>
              <a:buSzPct val="160000"/>
              <a:buNone/>
            </a:pPr>
            <a:r>
              <a:rPr lang="it-IT" sz="1600" dirty="0" smtClean="0"/>
              <a:t>le attività potranno in prospettiva essere condotte dagli UFFICI TERRITORIALI ISTAT con adeguata formazione e supporto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quali </a:t>
            </a:r>
            <a:r>
              <a:rPr lang="it-IT" sz="2800" dirty="0" smtClean="0">
                <a:solidFill>
                  <a:srgbClr val="C00000"/>
                </a:solidFill>
              </a:rPr>
              <a:t>ATTIVITA’ </a:t>
            </a:r>
            <a:r>
              <a:rPr lang="it-IT" sz="2800" dirty="0" smtClean="0"/>
              <a:t>nell’immediato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tella a 5 punte 1"/>
          <p:cNvSpPr/>
          <p:nvPr/>
        </p:nvSpPr>
        <p:spPr>
          <a:xfrm>
            <a:off x="9811010" y="5373580"/>
            <a:ext cx="156575" cy="18162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9" y="5980076"/>
            <a:ext cx="1952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umetto 1 9"/>
          <p:cNvSpPr/>
          <p:nvPr/>
        </p:nvSpPr>
        <p:spPr>
          <a:xfrm>
            <a:off x="3934042" y="5548987"/>
            <a:ext cx="1597069" cy="481194"/>
          </a:xfrm>
          <a:prstGeom prst="wedgeRectCallout">
            <a:avLst>
              <a:gd name="adj1" fmla="val -69769"/>
              <a:gd name="adj2" fmla="val 62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</a:rPr>
              <a:t>fornire concetti, metodi, strumenti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Un</a:t>
            </a:r>
            <a:r>
              <a:rPr lang="it-IT" sz="2000" dirty="0" smtClean="0">
                <a:solidFill>
                  <a:srgbClr val="C00000"/>
                </a:solidFill>
              </a:rPr>
              <a:t> ORGANISMO DI INDIRIZZO </a:t>
            </a:r>
            <a:r>
              <a:rPr lang="it-IT" sz="2000" dirty="0" smtClean="0"/>
              <a:t>nel quale sono rappresentati i principali </a:t>
            </a:r>
            <a:r>
              <a:rPr lang="it-IT" sz="2000" dirty="0"/>
              <a:t>enti centrali, </a:t>
            </a:r>
            <a:r>
              <a:rPr lang="it-IT" sz="2000" dirty="0" smtClean="0"/>
              <a:t>gli </a:t>
            </a:r>
            <a:r>
              <a:rPr lang="it-IT" sz="2000" dirty="0"/>
              <a:t>organismi di rappresentanza degli enti territoriali (</a:t>
            </a:r>
            <a:r>
              <a:rPr lang="it-IT" sz="2000" dirty="0" err="1"/>
              <a:t>Cuspi</a:t>
            </a:r>
            <a:r>
              <a:rPr lang="it-IT" sz="2000" dirty="0"/>
              <a:t>, </a:t>
            </a:r>
            <a:r>
              <a:rPr lang="it-IT" sz="2000" dirty="0" err="1"/>
              <a:t>Cisis</a:t>
            </a:r>
            <a:r>
              <a:rPr lang="it-IT" sz="2000" dirty="0"/>
              <a:t>, Usci e </a:t>
            </a:r>
            <a:r>
              <a:rPr lang="it-IT" sz="2000" dirty="0" err="1"/>
              <a:t>Unioncamere</a:t>
            </a:r>
            <a:r>
              <a:rPr lang="it-IT" sz="2000" dirty="0" smtClean="0"/>
              <a:t>), le Direzioni ISTAT coinvolte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Un </a:t>
            </a:r>
            <a:r>
              <a:rPr lang="it-IT" sz="2000" dirty="0" smtClean="0">
                <a:solidFill>
                  <a:srgbClr val="C00000"/>
                </a:solidFill>
              </a:rPr>
              <a:t>ORGANISMO TECNICO </a:t>
            </a:r>
            <a:r>
              <a:rPr lang="it-IT" sz="2000" dirty="0" smtClean="0"/>
              <a:t>per la conduzione delle diverse attività di valutazione, stesura di raccomandazioni, verifica 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Una </a:t>
            </a:r>
            <a:r>
              <a:rPr lang="it-IT" sz="2000" dirty="0" smtClean="0">
                <a:solidFill>
                  <a:srgbClr val="C00000"/>
                </a:solidFill>
              </a:rPr>
              <a:t>RETE DI ESPERTI </a:t>
            </a:r>
            <a:r>
              <a:rPr lang="it-IT" sz="2000" dirty="0" smtClean="0"/>
              <a:t>consultabili per esigenze specifiche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con quale </a:t>
            </a:r>
            <a:r>
              <a:rPr lang="it-IT" sz="2800" dirty="0" smtClean="0">
                <a:solidFill>
                  <a:srgbClr val="C00000"/>
                </a:solidFill>
              </a:rPr>
              <a:t>ORGANIZZAZIONE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15413" y="620688"/>
            <a:ext cx="4704523" cy="432048"/>
          </a:xfrm>
        </p:spPr>
        <p:txBody>
          <a:bodyPr>
            <a:normAutofit fontScale="90000"/>
          </a:bodyPr>
          <a:lstStyle/>
          <a:p>
            <a:r>
              <a:rPr lang="en-US" altLang="it-IT" sz="2400" dirty="0">
                <a:solidFill>
                  <a:srgbClr val="993333"/>
                </a:solidFill>
              </a:rPr>
              <a:t/>
            </a:r>
            <a:br>
              <a:rPr lang="en-US" altLang="it-IT" sz="2400" dirty="0">
                <a:solidFill>
                  <a:srgbClr val="993333"/>
                </a:solidFill>
              </a:rPr>
            </a:br>
            <a:r>
              <a:rPr lang="en-US" altLang="it-IT" sz="2400" dirty="0" smtClean="0">
                <a:solidFill>
                  <a:srgbClr val="993333"/>
                </a:solidFill>
              </a:rPr>
              <a:t/>
            </a:r>
            <a:br>
              <a:rPr lang="en-US" altLang="it-IT" sz="2400" dirty="0" smtClean="0">
                <a:solidFill>
                  <a:srgbClr val="993333"/>
                </a:solidFill>
              </a:rPr>
            </a:br>
            <a:r>
              <a:rPr lang="en-US" altLang="it-IT" sz="2400" dirty="0">
                <a:solidFill>
                  <a:srgbClr val="993333"/>
                </a:solidFill>
              </a:rPr>
              <a:t/>
            </a:r>
            <a:br>
              <a:rPr lang="en-US" altLang="it-IT" sz="2400" dirty="0">
                <a:solidFill>
                  <a:srgbClr val="993333"/>
                </a:solidFill>
              </a:rPr>
            </a:br>
            <a:r>
              <a:rPr lang="en-US" altLang="it-IT" sz="2400" dirty="0" smtClean="0">
                <a:solidFill>
                  <a:srgbClr val="993333"/>
                </a:solidFill>
              </a:rPr>
              <a:t/>
            </a:r>
            <a:br>
              <a:rPr lang="en-US" altLang="it-IT" sz="2400" dirty="0" smtClean="0">
                <a:solidFill>
                  <a:srgbClr val="993333"/>
                </a:solidFill>
              </a:rPr>
            </a:br>
            <a:r>
              <a:rPr lang="en-US" altLang="it-IT" sz="2400" dirty="0" smtClean="0">
                <a:solidFill>
                  <a:srgbClr val="993333"/>
                </a:solidFill>
              </a:rPr>
              <a:t/>
            </a:r>
            <a:br>
              <a:rPr lang="en-US" altLang="it-IT" sz="2400" dirty="0" smtClean="0">
                <a:solidFill>
                  <a:srgbClr val="993333"/>
                </a:solidFill>
              </a:rPr>
            </a:br>
            <a:endParaRPr lang="it-IT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07436" y="949483"/>
            <a:ext cx="9999035" cy="580926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it-IT" dirty="0" smtClean="0"/>
              <a:t> </a:t>
            </a:r>
            <a:endParaRPr lang="it-IT" sz="2200" dirty="0">
              <a:solidFill>
                <a:srgbClr val="9933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1007435" y="692696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AD0101"/>
              </a:buClr>
              <a:buFont typeface="Arial" pitchFamily="34" charset="0"/>
              <a:buNone/>
            </a:pPr>
            <a:r>
              <a:rPr lang="it-IT" smtClean="0">
                <a:solidFill>
                  <a:srgbClr val="303030"/>
                </a:solidFill>
              </a:rPr>
              <a:t>  </a:t>
            </a:r>
          </a:p>
          <a:p>
            <a:pPr marL="0" indent="0" fontAlgn="base">
              <a:buClr>
                <a:srgbClr val="AD0101"/>
              </a:buClr>
              <a:buFont typeface="Arial" pitchFamily="34" charset="0"/>
              <a:buNone/>
            </a:pPr>
            <a:endParaRPr lang="it-IT" smtClean="0">
              <a:solidFill>
                <a:srgbClr val="303030"/>
              </a:solidFill>
            </a:endParaRPr>
          </a:p>
          <a:p>
            <a:pPr marL="0" indent="0" fontAlgn="base">
              <a:buClr>
                <a:srgbClr val="AD0101"/>
              </a:buClr>
              <a:buFont typeface="Arial" pitchFamily="34" charset="0"/>
              <a:buNone/>
            </a:pPr>
            <a:endParaRPr lang="it-IT" smtClean="0">
              <a:solidFill>
                <a:srgbClr val="303030"/>
              </a:solidFill>
            </a:endParaRPr>
          </a:p>
          <a:p>
            <a:pPr marL="0" indent="0" fontAlgn="base">
              <a:buClr>
                <a:srgbClr val="AD0101"/>
              </a:buClr>
              <a:buFont typeface="Arial" pitchFamily="34" charset="0"/>
              <a:buNone/>
            </a:pPr>
            <a:r>
              <a:rPr lang="it-IT" smtClean="0">
                <a:solidFill>
                  <a:srgbClr val="303030"/>
                </a:solidFill>
              </a:rPr>
              <a:t> </a:t>
            </a:r>
            <a:endParaRPr lang="it-IT" dirty="0">
              <a:solidFill>
                <a:srgbClr val="303030"/>
              </a:solidFill>
            </a:endParaRP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719404" y="615826"/>
            <a:ext cx="5527509" cy="9409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400" b="1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Logo a colo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746" y="6309323"/>
            <a:ext cx="11557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9" y="615829"/>
            <a:ext cx="11622364" cy="56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olo 3"/>
          <p:cNvSpPr txBox="1">
            <a:spLocks/>
          </p:cNvSpPr>
          <p:nvPr/>
        </p:nvSpPr>
        <p:spPr>
          <a:xfrm>
            <a:off x="623393" y="678236"/>
            <a:ext cx="4704523" cy="5185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smtClean="0">
                <a:solidFill>
                  <a:srgbClr val="99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Codice Italiano</a:t>
            </a:r>
            <a:endParaRPr lang="it-IT" sz="3200" b="1" i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9019" y="54452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</a:rPr>
              <a:t>Per saperne di  più: 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</a:rPr>
              <a:t>http://www.sistan.it/index.php?id=63</a:t>
            </a:r>
          </a:p>
        </p:txBody>
      </p:sp>
    </p:spTree>
    <p:extLst>
      <p:ext uri="{BB962C8B-B14F-4D97-AF65-F5344CB8AC3E}">
        <p14:creationId xmlns:p14="http://schemas.microsoft.com/office/powerpoint/2010/main" val="14844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sco magnetico 1"/>
          <p:cNvSpPr/>
          <p:nvPr/>
        </p:nvSpPr>
        <p:spPr>
          <a:xfrm>
            <a:off x="239351" y="4094770"/>
            <a:ext cx="3922527" cy="1206441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7328" y="4555626"/>
            <a:ext cx="34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ARCHIVI AMMINISTRATIVI DI ENTE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Elaborazione alternativa 3"/>
          <p:cNvSpPr/>
          <p:nvPr/>
        </p:nvSpPr>
        <p:spPr>
          <a:xfrm>
            <a:off x="1516295" y="2118832"/>
            <a:ext cx="2928325" cy="108012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30244" y="2205394"/>
            <a:ext cx="2917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Procedure amministrative di ente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4911216" y="1785777"/>
            <a:ext cx="6528725" cy="223224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5327916" y="1960484"/>
            <a:ext cx="258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prstClr val="black"/>
                </a:solidFill>
              </a:rPr>
              <a:t>Procedure statistiche di ente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615343" y="5620347"/>
            <a:ext cx="4177933" cy="1152127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0799" y="6014868"/>
            <a:ext cx="370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ARCHIVI AMMINISTRATIVI DI ALTRI ENTI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7913621" y="2746632"/>
            <a:ext cx="1392155" cy="87048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951970" y="2977574"/>
            <a:ext cx="10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INDAGINI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9744405" y="1960484"/>
            <a:ext cx="1536171" cy="173881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735213" y="2505330"/>
            <a:ext cx="17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ALTRE ELABORAZ.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Elaborazione alternativa 13"/>
          <p:cNvSpPr/>
          <p:nvPr/>
        </p:nvSpPr>
        <p:spPr>
          <a:xfrm>
            <a:off x="5317193" y="2746633"/>
            <a:ext cx="2321367" cy="87048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27915" y="2734654"/>
            <a:ext cx="262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ELABORAZIONI ARCHIVI AMMINISTRATIVI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6" name="Disco magnetico 15"/>
          <p:cNvSpPr/>
          <p:nvPr/>
        </p:nvSpPr>
        <p:spPr>
          <a:xfrm>
            <a:off x="8608936" y="5620344"/>
            <a:ext cx="3490291" cy="114773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817911" y="6008156"/>
            <a:ext cx="307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PRODOTTI STATISTICI DI ALTRI ENTI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2" name="Disco magnetico 21"/>
          <p:cNvSpPr/>
          <p:nvPr/>
        </p:nvSpPr>
        <p:spPr>
          <a:xfrm>
            <a:off x="5615948" y="836712"/>
            <a:ext cx="5836321" cy="64807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545469" y="1110801"/>
            <a:ext cx="412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PRODOTTO STATISTICO DI ENTE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2917140" y="3196321"/>
            <a:ext cx="0" cy="8876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215680" y="3207118"/>
            <a:ext cx="0" cy="93691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4302037" y="3675576"/>
            <a:ext cx="1218355" cy="20576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4266998" y="3207118"/>
            <a:ext cx="35041" cy="252613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>
            <a:off x="3215683" y="3657985"/>
            <a:ext cx="2268724" cy="48605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10" idx="2"/>
          </p:cNvCxnSpPr>
          <p:nvPr/>
        </p:nvCxnSpPr>
        <p:spPr>
          <a:xfrm flipH="1">
            <a:off x="4302037" y="3617112"/>
            <a:ext cx="4307661" cy="211614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5520393" y="3657986"/>
            <a:ext cx="4224015" cy="196236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10" idx="2"/>
          </p:cNvCxnSpPr>
          <p:nvPr/>
        </p:nvCxnSpPr>
        <p:spPr>
          <a:xfrm>
            <a:off x="8609699" y="3617112"/>
            <a:ext cx="1125512" cy="200323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8608935" y="1484787"/>
            <a:ext cx="0" cy="30099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12" idx="2"/>
          </p:cNvCxnSpPr>
          <p:nvPr/>
        </p:nvCxnSpPr>
        <p:spPr>
          <a:xfrm>
            <a:off x="10512491" y="3699298"/>
            <a:ext cx="40624" cy="192104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H="1">
            <a:off x="9305777" y="2420888"/>
            <a:ext cx="429435" cy="40760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flipH="1">
            <a:off x="7536162" y="2420888"/>
            <a:ext cx="2199052" cy="3300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2 90"/>
          <p:cNvCxnSpPr>
            <a:stCxn id="10" idx="2"/>
          </p:cNvCxnSpPr>
          <p:nvPr/>
        </p:nvCxnSpPr>
        <p:spPr>
          <a:xfrm flipH="1">
            <a:off x="3215683" y="3617112"/>
            <a:ext cx="5394016" cy="52692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/>
          <p:cNvSpPr txBox="1"/>
          <p:nvPr/>
        </p:nvSpPr>
        <p:spPr>
          <a:xfrm>
            <a:off x="1854297" y="147990"/>
            <a:ext cx="29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DECISIONE AMMINISTRATIVA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25" name="CasellaDiTesto 124"/>
          <p:cNvSpPr txBox="1"/>
          <p:nvPr/>
        </p:nvSpPr>
        <p:spPr>
          <a:xfrm>
            <a:off x="8817911" y="55940"/>
            <a:ext cx="24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DECISIONE STRATEGICA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126" name="CasellaDiTesto 125"/>
          <p:cNvSpPr txBox="1"/>
          <p:nvPr/>
        </p:nvSpPr>
        <p:spPr>
          <a:xfrm>
            <a:off x="1909" y="118557"/>
            <a:ext cx="120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ALTRI ENTI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130" name="Connettore 2 129"/>
          <p:cNvCxnSpPr/>
          <p:nvPr/>
        </p:nvCxnSpPr>
        <p:spPr>
          <a:xfrm flipH="1">
            <a:off x="11771669" y="332656"/>
            <a:ext cx="37851" cy="5400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2 133"/>
          <p:cNvCxnSpPr/>
          <p:nvPr/>
        </p:nvCxnSpPr>
        <p:spPr>
          <a:xfrm>
            <a:off x="9950525" y="332656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36"/>
          <p:cNvCxnSpPr/>
          <p:nvPr/>
        </p:nvCxnSpPr>
        <p:spPr>
          <a:xfrm>
            <a:off x="3012201" y="517322"/>
            <a:ext cx="0" cy="154352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2 139"/>
          <p:cNvCxnSpPr>
            <a:endCxn id="22" idx="2"/>
          </p:cNvCxnSpPr>
          <p:nvPr/>
        </p:nvCxnSpPr>
        <p:spPr>
          <a:xfrm>
            <a:off x="1295469" y="487892"/>
            <a:ext cx="4320479" cy="672859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2 142"/>
          <p:cNvCxnSpPr/>
          <p:nvPr/>
        </p:nvCxnSpPr>
        <p:spPr>
          <a:xfrm flipH="1">
            <a:off x="1141296" y="450224"/>
            <a:ext cx="3" cy="369381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ttangolo 144"/>
          <p:cNvSpPr/>
          <p:nvPr/>
        </p:nvSpPr>
        <p:spPr>
          <a:xfrm>
            <a:off x="143339" y="764704"/>
            <a:ext cx="11521280" cy="46759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1" name="Rettangolo 150"/>
          <p:cNvSpPr/>
          <p:nvPr/>
        </p:nvSpPr>
        <p:spPr>
          <a:xfrm>
            <a:off x="4655840" y="764704"/>
            <a:ext cx="6912768" cy="3600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2" name="CasellaDiTesto 151"/>
          <p:cNvSpPr txBox="1"/>
          <p:nvPr/>
        </p:nvSpPr>
        <p:spPr>
          <a:xfrm>
            <a:off x="5590579" y="5141548"/>
            <a:ext cx="23613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SISTEMA INFORMATIVO DI ENTE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53" name="Fumetto 3 152"/>
          <p:cNvSpPr/>
          <p:nvPr/>
        </p:nvSpPr>
        <p:spPr>
          <a:xfrm>
            <a:off x="7007156" y="4520637"/>
            <a:ext cx="2583093" cy="780573"/>
          </a:xfrm>
          <a:prstGeom prst="wedgeEllipseCallout">
            <a:avLst>
              <a:gd name="adj1" fmla="val 41023"/>
              <a:gd name="adj2" fmla="val -852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rgbClr val="C00000"/>
                </a:solidFill>
              </a:rPr>
              <a:t>componente statistica del S.I. DI ENTE</a:t>
            </a:r>
            <a:endParaRPr lang="it-IT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0833" y="381918"/>
            <a:ext cx="876821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AUTORITA’ STATISTICHE NAZIONALI</a:t>
            </a:r>
            <a:endParaRPr lang="en-US" sz="1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Nazionale di Statistica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 smtClean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dell'Interno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dell'Istruzione,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Università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e Ricerca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del Lavoro e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delle Politiche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Sociali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della Salute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della Giustizia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dell’Economia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e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delle Finanze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dello Sviluppo Economico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delle Infrastrutture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e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dei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Trasporti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e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Politiche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Agricole, Alimentari e Forestali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Ministero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dell’Ambiente e della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tutela del Territorio e del Mare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nazionale della previdenza sociale - INPS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nazionale per l'assicurazione contro gli infortuni sul lavoro - INAIL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Nazionale di Economia Agraria - INEA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per le Erogazioni in Agricoltura - AGEA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di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Servizi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per il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Mercato Agricolo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alimentare - ISMEA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Ricerche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economiche per la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Pesca e l‘Acquacoltura - IREPA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Terna Rete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Elettrica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Nazionale - TERNA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latin typeface="Arial"/>
                <a:ea typeface="Times New Roman"/>
                <a:cs typeface="Times New Roman"/>
              </a:rPr>
              <a:t>Istituto Superiore per la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Protezione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e la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Ricerca Ambientale </a:t>
            </a:r>
            <a:r>
              <a:rPr lang="it-IT" sz="1600" dirty="0">
                <a:latin typeface="Arial"/>
                <a:ea typeface="Times New Roman"/>
                <a:cs typeface="Times New Roman"/>
              </a:rPr>
              <a:t>- </a:t>
            </a:r>
            <a:r>
              <a:rPr lang="it-IT" sz="1600" dirty="0" smtClean="0">
                <a:latin typeface="Arial"/>
                <a:ea typeface="Times New Roman"/>
                <a:cs typeface="Times New Roman"/>
              </a:rPr>
              <a:t>ISPRA</a:t>
            </a: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1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pianificate e attuate in </a:t>
            </a:r>
            <a:r>
              <a:rPr lang="it-IT" sz="2000" dirty="0">
                <a:solidFill>
                  <a:srgbClr val="C00000"/>
                </a:solidFill>
              </a:rPr>
              <a:t>cooperazione</a:t>
            </a:r>
            <a:r>
              <a:rPr lang="it-IT" sz="2000" dirty="0"/>
              <a:t> tra Istat e gli enti produttori diretti di statistiche o detentori di fonti informative utili alla produzione statistica,  a partire dagli enti del </a:t>
            </a:r>
            <a:r>
              <a:rPr lang="it-IT" sz="2000" dirty="0" err="1"/>
              <a:t>Sistan</a:t>
            </a:r>
            <a:r>
              <a:rPr lang="it-IT" sz="2000" dirty="0"/>
              <a:t> e dalle Autorità Statistiche Nazionali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in attuazione del ruolo di </a:t>
            </a:r>
            <a:r>
              <a:rPr lang="it-IT" sz="2000" dirty="0">
                <a:solidFill>
                  <a:srgbClr val="C00000"/>
                </a:solidFill>
              </a:rPr>
              <a:t>indirizzo e coordinamento</a:t>
            </a:r>
            <a:r>
              <a:rPr lang="it-IT" sz="2000" dirty="0"/>
              <a:t> della produzione statistica nazionale attribuito </a:t>
            </a:r>
            <a:r>
              <a:rPr lang="it-IT" sz="2000" dirty="0" smtClean="0"/>
              <a:t>all’Istituto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regolato </a:t>
            </a:r>
            <a:r>
              <a:rPr lang="it-IT" sz="1600" dirty="0"/>
              <a:t>dal DL n. 322 istitutivo del </a:t>
            </a:r>
            <a:r>
              <a:rPr lang="it-IT" sz="1600" dirty="0" err="1"/>
              <a:t>Sistan</a:t>
            </a:r>
            <a:r>
              <a:rPr lang="it-IT" sz="1600" dirty="0"/>
              <a:t> e norme successive tra cui il DPR n. 166 </a:t>
            </a:r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Un insieme di </a:t>
            </a:r>
            <a:r>
              <a:rPr lang="it-IT" sz="2800" dirty="0">
                <a:solidFill>
                  <a:srgbClr val="C00000"/>
                </a:solidFill>
              </a:rPr>
              <a:t>attività coordinate </a:t>
            </a:r>
            <a:r>
              <a:rPr lang="it-IT" sz="2800" dirty="0">
                <a:solidFill>
                  <a:prstClr val="black"/>
                </a:solidFill>
              </a:rPr>
              <a:t>per </a:t>
            </a:r>
            <a:r>
              <a:rPr lang="it-IT" sz="2800" dirty="0">
                <a:solidFill>
                  <a:srgbClr val="C00000"/>
                </a:solidFill>
              </a:rPr>
              <a:t>valutare</a:t>
            </a:r>
            <a:r>
              <a:rPr lang="it-IT" sz="2800" dirty="0">
                <a:solidFill>
                  <a:prstClr val="black"/>
                </a:solidFill>
              </a:rPr>
              <a:t> e </a:t>
            </a:r>
            <a:r>
              <a:rPr lang="it-IT" sz="2800" dirty="0">
                <a:solidFill>
                  <a:srgbClr val="C00000"/>
                </a:solidFill>
              </a:rPr>
              <a:t>accrescere </a:t>
            </a:r>
            <a:r>
              <a:rPr lang="it-IT" sz="2800" dirty="0"/>
              <a:t>la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qualità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della produzione statistica nazionale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per fornire risposte alle esigenze di razionalizzazione e rafforzamento delle attività di produzione statistica </a:t>
            </a:r>
            <a:r>
              <a:rPr lang="it-IT" sz="2000" dirty="0" smtClean="0"/>
              <a:t>condotte dagli </a:t>
            </a:r>
            <a:r>
              <a:rPr lang="it-IT" sz="2000" dirty="0"/>
              <a:t>enti della </a:t>
            </a:r>
            <a:r>
              <a:rPr lang="it-IT" sz="2000" dirty="0" smtClean="0"/>
              <a:t>P.A …</a:t>
            </a: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… e </a:t>
            </a:r>
            <a:r>
              <a:rPr lang="it-IT" sz="2000" dirty="0"/>
              <a:t>fornire supporto, nell’ambito del Programma di </a:t>
            </a:r>
            <a:r>
              <a:rPr lang="it-IT" sz="2000" dirty="0" smtClean="0"/>
              <a:t>modernizzazione dell’Istituto, </a:t>
            </a:r>
            <a:r>
              <a:rPr lang="it-IT" sz="2000" dirty="0"/>
              <a:t>alla costruzione del Sistema Integrato dei </a:t>
            </a:r>
            <a:r>
              <a:rPr lang="it-IT" sz="2000" dirty="0" smtClean="0"/>
              <a:t>Registri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ottemperando anche alle indicazioni della recente </a:t>
            </a:r>
            <a:r>
              <a:rPr lang="it-IT" sz="2000" dirty="0" err="1" smtClean="0"/>
              <a:t>peer</a:t>
            </a:r>
            <a:r>
              <a:rPr lang="it-IT" sz="2000" dirty="0" smtClean="0"/>
              <a:t> </a:t>
            </a:r>
            <a:r>
              <a:rPr lang="it-IT" sz="2000" dirty="0" err="1" smtClean="0"/>
              <a:t>review</a:t>
            </a:r>
            <a:r>
              <a:rPr lang="it-IT" sz="2000" dirty="0" smtClean="0"/>
              <a:t> europea sull’Istituto  </a:t>
            </a:r>
            <a:endParaRPr lang="it-IT" sz="20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Un insieme di </a:t>
            </a:r>
            <a:r>
              <a:rPr lang="it-IT" sz="2800" dirty="0">
                <a:solidFill>
                  <a:srgbClr val="C00000"/>
                </a:solidFill>
              </a:rPr>
              <a:t>attività coordinate </a:t>
            </a:r>
            <a:r>
              <a:rPr lang="it-IT" sz="2800" dirty="0">
                <a:solidFill>
                  <a:prstClr val="black"/>
                </a:solidFill>
              </a:rPr>
              <a:t>per </a:t>
            </a:r>
            <a:r>
              <a:rPr lang="it-IT" sz="2800" dirty="0">
                <a:solidFill>
                  <a:srgbClr val="C00000"/>
                </a:solidFill>
              </a:rPr>
              <a:t>valutare</a:t>
            </a:r>
            <a:r>
              <a:rPr lang="it-IT" sz="2800" dirty="0">
                <a:solidFill>
                  <a:prstClr val="black"/>
                </a:solidFill>
              </a:rPr>
              <a:t> e </a:t>
            </a:r>
            <a:r>
              <a:rPr lang="it-IT" sz="2800" dirty="0">
                <a:solidFill>
                  <a:srgbClr val="C00000"/>
                </a:solidFill>
              </a:rPr>
              <a:t>accrescere </a:t>
            </a:r>
            <a:r>
              <a:rPr lang="it-IT" sz="2800" dirty="0"/>
              <a:t>la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qualità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della produzione statistica nazionale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2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presso gli enti della P.A., l’esigenza di rafforzare la produzione statistica cresce </a:t>
            </a:r>
            <a:r>
              <a:rPr lang="it-IT" sz="2000" dirty="0"/>
              <a:t>in parallelo  alla crescita dei sistemi a supporto delle decisioni e </a:t>
            </a:r>
            <a:r>
              <a:rPr lang="it-IT" sz="2000" dirty="0" smtClean="0"/>
              <a:t>implica l’incremento dello scambio </a:t>
            </a:r>
            <a:r>
              <a:rPr lang="it-IT" sz="2000" dirty="0"/>
              <a:t>di dati tra </a:t>
            </a:r>
            <a:r>
              <a:rPr lang="it-IT" sz="2000" dirty="0" smtClean="0"/>
              <a:t>enti</a:t>
            </a:r>
            <a:endParaRPr lang="it-IT" sz="14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presso l’Istituto, la </a:t>
            </a:r>
            <a:r>
              <a:rPr lang="it-IT" sz="2000" dirty="0"/>
              <a:t>costruzione del Sistema Integrato dei </a:t>
            </a:r>
            <a:r>
              <a:rPr lang="it-IT" sz="2000" dirty="0" smtClean="0"/>
              <a:t>Registri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comporta l’esigenza di valutare sistematicamente contenuto e qualità delle fonti d’informazione disponibili interne ed esterne: elaborazioni, indagini, archivi amministrativi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offre una speciale occasione per rafforzare la coerenza del sistema di produzione statistica nazionale</a:t>
            </a: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Un insieme di </a:t>
            </a:r>
            <a:r>
              <a:rPr lang="it-IT" sz="2800" dirty="0">
                <a:solidFill>
                  <a:srgbClr val="C00000"/>
                </a:solidFill>
              </a:rPr>
              <a:t>attività coordinate </a:t>
            </a:r>
            <a:r>
              <a:rPr lang="it-IT" sz="2800" dirty="0">
                <a:solidFill>
                  <a:prstClr val="black"/>
                </a:solidFill>
              </a:rPr>
              <a:t>per </a:t>
            </a:r>
            <a:r>
              <a:rPr lang="it-IT" sz="2800" dirty="0">
                <a:solidFill>
                  <a:srgbClr val="C00000"/>
                </a:solidFill>
              </a:rPr>
              <a:t>valutare</a:t>
            </a:r>
            <a:r>
              <a:rPr lang="it-IT" sz="2800" dirty="0">
                <a:solidFill>
                  <a:prstClr val="black"/>
                </a:solidFill>
              </a:rPr>
              <a:t> e </a:t>
            </a:r>
            <a:r>
              <a:rPr lang="it-IT" sz="2800" dirty="0">
                <a:solidFill>
                  <a:srgbClr val="C00000"/>
                </a:solidFill>
              </a:rPr>
              <a:t>accrescere </a:t>
            </a:r>
            <a:r>
              <a:rPr lang="it-IT" sz="2800" dirty="0"/>
              <a:t>la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qualità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della produzione statistica nazionale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Il monitoraggio </a:t>
            </a:r>
            <a:r>
              <a:rPr lang="it-IT" sz="2000" dirty="0"/>
              <a:t>con strumenti standardizzati </a:t>
            </a:r>
            <a:r>
              <a:rPr lang="it-IT" sz="2000" dirty="0">
                <a:solidFill>
                  <a:srgbClr val="C00000"/>
                </a:solidFill>
              </a:rPr>
              <a:t>dell’aderenza ai principi del Code of </a:t>
            </a:r>
            <a:r>
              <a:rPr lang="it-IT" sz="2000" dirty="0" err="1">
                <a:solidFill>
                  <a:srgbClr val="C00000"/>
                </a:solidFill>
              </a:rPr>
              <a:t>practice</a:t>
            </a:r>
            <a:r>
              <a:rPr lang="it-IT" sz="2000" dirty="0">
                <a:solidFill>
                  <a:srgbClr val="C00000"/>
                </a:solidFill>
              </a:rPr>
              <a:t> di </a:t>
            </a:r>
            <a:r>
              <a:rPr lang="it-IT" sz="2000" dirty="0" err="1">
                <a:solidFill>
                  <a:srgbClr val="C00000"/>
                </a:solidFill>
              </a:rPr>
              <a:t>Eurostat</a:t>
            </a:r>
            <a:r>
              <a:rPr lang="it-IT" sz="2000" dirty="0">
                <a:solidFill>
                  <a:srgbClr val="C00000"/>
                </a:solidFill>
              </a:rPr>
              <a:t> e del Codice italiano delle statistiche ufficiali </a:t>
            </a:r>
            <a:r>
              <a:rPr lang="it-IT" sz="2000" dirty="0"/>
              <a:t>da parte delle autorità statistiche e degli enti del </a:t>
            </a:r>
            <a:r>
              <a:rPr lang="it-IT" sz="2000" dirty="0" err="1" smtClean="0"/>
              <a:t>Sistan</a:t>
            </a:r>
            <a:endParaRPr lang="it-IT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Le attività di ricognizione e intervento sugli archivi amministrativi </a:t>
            </a:r>
            <a:r>
              <a:rPr lang="it-IT" sz="2000" dirty="0"/>
              <a:t>sfruttabili a scopo statistico e sulla relativa modulistica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a partire </a:t>
            </a:r>
            <a:r>
              <a:rPr lang="it-IT" sz="2800" dirty="0" smtClean="0">
                <a:solidFill>
                  <a:prstClr val="black"/>
                </a:solidFill>
              </a:rPr>
              <a:t>dalle </a:t>
            </a:r>
            <a:r>
              <a:rPr lang="it-IT" sz="2800" dirty="0">
                <a:solidFill>
                  <a:srgbClr val="C00000"/>
                </a:solidFill>
              </a:rPr>
              <a:t>esperienze di valutazione della qualità </a:t>
            </a:r>
            <a:r>
              <a:rPr lang="it-IT" sz="2800" dirty="0">
                <a:solidFill>
                  <a:prstClr val="black"/>
                </a:solidFill>
              </a:rPr>
              <a:t>dei processi statistici e degli archivi amministrativi </a:t>
            </a:r>
            <a:r>
              <a:rPr lang="it-IT" sz="2800" dirty="0">
                <a:solidFill>
                  <a:srgbClr val="C00000"/>
                </a:solidFill>
              </a:rPr>
              <a:t>attualmente condotte in cooperazione con gli enti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043808" y="1345452"/>
            <a:ext cx="5551639" cy="4522991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Il monitoraggio </a:t>
            </a:r>
            <a:r>
              <a:rPr lang="it-IT" sz="2000" dirty="0"/>
              <a:t>con strumenti standardizzati </a:t>
            </a:r>
            <a:r>
              <a:rPr lang="it-IT" sz="2000" dirty="0">
                <a:solidFill>
                  <a:srgbClr val="C00000"/>
                </a:solidFill>
              </a:rPr>
              <a:t>dell’aderenza ai principi del Code of </a:t>
            </a:r>
            <a:r>
              <a:rPr lang="it-IT" sz="2000" dirty="0" err="1">
                <a:solidFill>
                  <a:srgbClr val="C00000"/>
                </a:solidFill>
              </a:rPr>
              <a:t>practice</a:t>
            </a:r>
            <a:r>
              <a:rPr lang="it-IT" sz="2000" dirty="0">
                <a:solidFill>
                  <a:srgbClr val="C00000"/>
                </a:solidFill>
              </a:rPr>
              <a:t> di </a:t>
            </a:r>
            <a:r>
              <a:rPr lang="it-IT" sz="2000" dirty="0" err="1">
                <a:solidFill>
                  <a:srgbClr val="C00000"/>
                </a:solidFill>
              </a:rPr>
              <a:t>Eurostat</a:t>
            </a:r>
            <a:r>
              <a:rPr lang="it-IT" sz="2000" dirty="0">
                <a:solidFill>
                  <a:srgbClr val="C00000"/>
                </a:solidFill>
              </a:rPr>
              <a:t> e del Codice italiano delle statistiche ufficiali </a:t>
            </a:r>
            <a:r>
              <a:rPr lang="it-IT" sz="2000" dirty="0"/>
              <a:t>da parte delle autorità statistiche e degli enti del </a:t>
            </a:r>
            <a:r>
              <a:rPr lang="it-IT" sz="2000" dirty="0" err="1" smtClean="0"/>
              <a:t>Sistan</a:t>
            </a:r>
            <a:r>
              <a:rPr lang="it-IT" sz="2000" dirty="0" smtClean="0"/>
              <a:t> (ISTAT </a:t>
            </a:r>
            <a:r>
              <a:rPr lang="it-IT" sz="2000" dirty="0" err="1" smtClean="0"/>
              <a:t>Working</a:t>
            </a:r>
            <a:r>
              <a:rPr lang="it-IT" sz="2000" dirty="0" smtClean="0"/>
              <a:t> </a:t>
            </a:r>
            <a:r>
              <a:rPr lang="it-IT" sz="2000" dirty="0" err="1" smtClean="0"/>
              <a:t>Papers</a:t>
            </a:r>
            <a:r>
              <a:rPr lang="it-IT" sz="2000" dirty="0" smtClean="0"/>
              <a:t> n.8 2016)</a:t>
            </a:r>
            <a:endParaRPr lang="it-IT" sz="20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questionario </a:t>
            </a:r>
            <a:r>
              <a:rPr lang="it-IT" sz="1600" dirty="0">
                <a:solidFill>
                  <a:srgbClr val="C00000"/>
                </a:solidFill>
              </a:rPr>
              <a:t>di autovalutazione relativo all’applicazione del </a:t>
            </a:r>
            <a:r>
              <a:rPr lang="it-IT" sz="1600" dirty="0" smtClean="0">
                <a:solidFill>
                  <a:srgbClr val="C00000"/>
                </a:solidFill>
              </a:rPr>
              <a:t>Codice</a:t>
            </a:r>
            <a:r>
              <a:rPr lang="it-IT" sz="1600" dirty="0" smtClean="0"/>
              <a:t>, articolato secondo i 15 principi, somministrato nell’ambito </a:t>
            </a:r>
            <a:r>
              <a:rPr lang="it-IT" sz="1600" dirty="0"/>
              <a:t>della </a:t>
            </a:r>
            <a:r>
              <a:rPr lang="it-IT" sz="1600" dirty="0" smtClean="0"/>
              <a:t>rilevazione Enti/Uffici/Persone Anno </a:t>
            </a:r>
            <a:r>
              <a:rPr lang="it-IT" sz="1600" dirty="0"/>
              <a:t>2011, indirizzata ai 649 uffici </a:t>
            </a:r>
            <a:r>
              <a:rPr lang="it-IT" sz="1600" dirty="0" smtClean="0"/>
              <a:t>di statistica operanti </a:t>
            </a:r>
            <a:r>
              <a:rPr lang="it-IT" sz="1600" dirty="0"/>
              <a:t>nelle </a:t>
            </a:r>
            <a:r>
              <a:rPr lang="it-IT" sz="1600" dirty="0" smtClean="0"/>
              <a:t>amministrazioni di </a:t>
            </a:r>
            <a:r>
              <a:rPr lang="it-IT" sz="1600" dirty="0"/>
              <a:t>maggiori </a:t>
            </a:r>
            <a:r>
              <a:rPr lang="it-IT" sz="1600" dirty="0" smtClean="0"/>
              <a:t>dimensioni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/>
              <a:t>fra il 2012 e </a:t>
            </a:r>
            <a:r>
              <a:rPr lang="it-IT" sz="1600" dirty="0" smtClean="0"/>
              <a:t>il 2014, tre </a:t>
            </a:r>
            <a:r>
              <a:rPr lang="it-IT" sz="1600" dirty="0"/>
              <a:t>campagne di </a:t>
            </a:r>
            <a:r>
              <a:rPr lang="it-IT" sz="1600" dirty="0" err="1">
                <a:solidFill>
                  <a:srgbClr val="C00000"/>
                </a:solidFill>
              </a:rPr>
              <a:t>peer</a:t>
            </a:r>
            <a:r>
              <a:rPr lang="it-IT" sz="1600" dirty="0">
                <a:solidFill>
                  <a:srgbClr val="C00000"/>
                </a:solidFill>
              </a:rPr>
              <a:t> </a:t>
            </a:r>
            <a:r>
              <a:rPr lang="it-IT" sz="1600" dirty="0" err="1">
                <a:solidFill>
                  <a:srgbClr val="C00000"/>
                </a:solidFill>
              </a:rPr>
              <a:t>review</a:t>
            </a:r>
            <a:r>
              <a:rPr lang="it-IT" sz="1600" dirty="0"/>
              <a:t>, che hanno coinvolto un totale di 101 </a:t>
            </a:r>
            <a:r>
              <a:rPr lang="it-IT" sz="1600" dirty="0" smtClean="0"/>
              <a:t>uffici di statistica</a:t>
            </a:r>
            <a:r>
              <a:rPr lang="it-IT" sz="1600" dirty="0"/>
              <a:t> </a:t>
            </a:r>
            <a:r>
              <a:rPr lang="it-IT" sz="1600" dirty="0" smtClean="0"/>
              <a:t>opportunamente selezionati: interviste condotte secondo una traccia standard e seguite dal rilascio di un </a:t>
            </a:r>
            <a:r>
              <a:rPr lang="it-IT" sz="1600" dirty="0" smtClean="0">
                <a:solidFill>
                  <a:srgbClr val="C00000"/>
                </a:solidFill>
              </a:rPr>
              <a:t>report di </a:t>
            </a:r>
            <a:r>
              <a:rPr lang="it-IT" sz="1600" dirty="0" err="1" smtClean="0">
                <a:solidFill>
                  <a:srgbClr val="C00000"/>
                </a:solidFill>
              </a:rPr>
              <a:t>peer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review</a:t>
            </a:r>
            <a:r>
              <a:rPr lang="it-IT" sz="1600" dirty="0" smtClean="0"/>
              <a:t> contenente raccomandazioni e segnalazioni di buone pratiche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verifica dell’attuazione delle raccomandazioni </a:t>
            </a:r>
            <a:r>
              <a:rPr lang="it-IT" sz="1600" dirty="0" smtClean="0"/>
              <a:t>mediante </a:t>
            </a:r>
            <a:r>
              <a:rPr lang="it-IT" sz="1600" dirty="0">
                <a:solidFill>
                  <a:prstClr val="black"/>
                </a:solidFill>
              </a:rPr>
              <a:t>rilevazione Enti/Uffici/Persone 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a partire </a:t>
            </a:r>
            <a:r>
              <a:rPr lang="it-IT" sz="2800" dirty="0" smtClean="0">
                <a:solidFill>
                  <a:prstClr val="black"/>
                </a:solidFill>
              </a:rPr>
              <a:t>dalle </a:t>
            </a:r>
            <a:r>
              <a:rPr lang="it-IT" sz="2800" dirty="0">
                <a:solidFill>
                  <a:srgbClr val="C00000"/>
                </a:solidFill>
              </a:rPr>
              <a:t>esperienze di valutazione della qualità </a:t>
            </a:r>
            <a:r>
              <a:rPr lang="it-IT" sz="2800" dirty="0">
                <a:solidFill>
                  <a:prstClr val="black"/>
                </a:solidFill>
              </a:rPr>
              <a:t>dei processi statistici e degli archivi amministrativi </a:t>
            </a:r>
            <a:r>
              <a:rPr lang="it-IT" sz="2800" dirty="0">
                <a:solidFill>
                  <a:srgbClr val="C00000"/>
                </a:solidFill>
              </a:rPr>
              <a:t>attualmente condotte in cooperazione con gli enti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2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rgbClr val="C00000"/>
                </a:solidFill>
              </a:rPr>
              <a:t>Le </a:t>
            </a:r>
            <a:r>
              <a:rPr lang="it-IT" sz="2000" dirty="0">
                <a:solidFill>
                  <a:srgbClr val="C00000"/>
                </a:solidFill>
              </a:rPr>
              <a:t>attività di ricognizione e intervento sugli archivi amministrativi </a:t>
            </a:r>
            <a:r>
              <a:rPr lang="it-IT" sz="2000" dirty="0"/>
              <a:t>sfruttabili a scopo statistico e sulla relativa </a:t>
            </a:r>
            <a:r>
              <a:rPr lang="it-IT" sz="2000" dirty="0" smtClean="0"/>
              <a:t>modulistica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istruttorie</a:t>
            </a:r>
            <a:r>
              <a:rPr lang="it-IT" sz="1600" dirty="0" smtClean="0"/>
              <a:t> su importanti archivi amministrativi e moduli a titolarità di Ministero Istruzione, Università e ricerca, Ministero dell’Interno, Ministero della Salute, Ministero del Lavoro e delle Politiche Sociali, Agenzia delle entrate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solidFill>
                  <a:srgbClr val="C00000"/>
                </a:solidFill>
              </a:rPr>
              <a:t>documentazione del contenuto</a:t>
            </a:r>
            <a:r>
              <a:rPr lang="it-IT" sz="1600" dirty="0" smtClean="0"/>
              <a:t> degli archivi analizzati e </a:t>
            </a:r>
            <a:r>
              <a:rPr lang="it-IT" sz="1600" dirty="0" smtClean="0">
                <a:solidFill>
                  <a:srgbClr val="C00000"/>
                </a:solidFill>
              </a:rPr>
              <a:t>prime informazioni sulla qualità </a:t>
            </a:r>
            <a:r>
              <a:rPr lang="it-IT" sz="1600" dirty="0" smtClean="0"/>
              <a:t>rese disponibili nel sistema DARCAP (Documentazione </a:t>
            </a:r>
            <a:r>
              <a:rPr lang="it-IT" sz="1600" dirty="0" err="1" smtClean="0"/>
              <a:t>ARchivi</a:t>
            </a:r>
            <a:r>
              <a:rPr lang="it-IT" sz="1600" dirty="0" smtClean="0"/>
              <a:t> della Pubblica Amministrazione) …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/>
              <a:t>… come i risultati della </a:t>
            </a:r>
            <a:r>
              <a:rPr lang="it-IT" sz="1600" dirty="0" smtClean="0">
                <a:solidFill>
                  <a:srgbClr val="C00000"/>
                </a:solidFill>
              </a:rPr>
              <a:t>rilevazione sugli archivi amministrativi delle provincie </a:t>
            </a:r>
            <a:r>
              <a:rPr lang="it-IT" sz="1600" dirty="0" smtClean="0"/>
              <a:t>organizzata e condotta da UPI-CUSPI 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>
                <a:solidFill>
                  <a:prstClr val="black"/>
                </a:solidFill>
              </a:rPr>
              <a:t>a partire </a:t>
            </a:r>
            <a:r>
              <a:rPr lang="it-IT" sz="2800" dirty="0" smtClean="0">
                <a:solidFill>
                  <a:prstClr val="black"/>
                </a:solidFill>
              </a:rPr>
              <a:t>dalle </a:t>
            </a:r>
            <a:r>
              <a:rPr lang="it-IT" sz="2800" dirty="0">
                <a:solidFill>
                  <a:srgbClr val="C00000"/>
                </a:solidFill>
              </a:rPr>
              <a:t>esperienze di valutazione della qualità </a:t>
            </a:r>
            <a:r>
              <a:rPr lang="it-IT" sz="2800" dirty="0">
                <a:solidFill>
                  <a:prstClr val="black"/>
                </a:solidFill>
              </a:rPr>
              <a:t>dei processi statistici e degli archivi amministrativi </a:t>
            </a:r>
            <a:r>
              <a:rPr lang="it-IT" sz="2800" dirty="0">
                <a:solidFill>
                  <a:srgbClr val="C00000"/>
                </a:solidFill>
              </a:rPr>
              <a:t>attualmente condotte in cooperazione con gli enti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 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Documentativa</a:t>
            </a:r>
            <a:r>
              <a:rPr lang="it-IT" sz="2000" dirty="0"/>
              <a:t>: documentare </a:t>
            </a:r>
            <a:r>
              <a:rPr lang="it-IT" sz="2000" dirty="0" smtClean="0"/>
              <a:t>il contenuto e la qualità dei </a:t>
            </a:r>
            <a:r>
              <a:rPr lang="it-IT" sz="2000" dirty="0"/>
              <a:t>processi e </a:t>
            </a:r>
            <a:r>
              <a:rPr lang="it-IT" sz="2000" dirty="0" smtClean="0"/>
              <a:t>dei </a:t>
            </a:r>
            <a:r>
              <a:rPr lang="it-IT" sz="2000" dirty="0"/>
              <a:t>prodotti </a:t>
            </a:r>
            <a:r>
              <a:rPr lang="it-IT" sz="2000" dirty="0" smtClean="0"/>
              <a:t>statistici, </a:t>
            </a:r>
            <a:r>
              <a:rPr lang="it-IT" sz="2000" dirty="0"/>
              <a:t>e </a:t>
            </a:r>
            <a:r>
              <a:rPr lang="it-IT" sz="2000" dirty="0" smtClean="0"/>
              <a:t>degli </a:t>
            </a:r>
            <a:r>
              <a:rPr lang="it-IT" sz="2000" dirty="0"/>
              <a:t>archivi amministrativi utilizzabili </a:t>
            </a:r>
            <a:endParaRPr lang="it-IT" sz="2000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>
                <a:solidFill>
                  <a:srgbClr val="C00000"/>
                </a:solidFill>
              </a:rPr>
              <a:t>Metodologica</a:t>
            </a:r>
            <a:r>
              <a:rPr lang="it-IT" sz="2000" dirty="0"/>
              <a:t>: favorire l’uso di standard e di metodologie appropriate nei processi statistici e nella gestione degli archivi </a:t>
            </a:r>
            <a:r>
              <a:rPr lang="it-IT" sz="2000" dirty="0" smtClean="0"/>
              <a:t>amministrativi</a:t>
            </a:r>
            <a:endParaRPr lang="it-IT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Architetturale</a:t>
            </a:r>
            <a:r>
              <a:rPr lang="it-IT" sz="2000" dirty="0"/>
              <a:t>: intervenire sulla composizione del prodotto statistico di ente e sulla struttura dei </a:t>
            </a:r>
            <a:r>
              <a:rPr lang="it-IT" sz="2000" dirty="0" smtClean="0"/>
              <a:t>processi</a:t>
            </a:r>
            <a:endParaRPr lang="it-IT" sz="2000" dirty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>
                <a:solidFill>
                  <a:srgbClr val="C00000"/>
                </a:solidFill>
              </a:rPr>
              <a:t>Organizzativa</a:t>
            </a:r>
            <a:r>
              <a:rPr lang="it-IT" sz="2000" dirty="0"/>
              <a:t>: intervenire sui ruoli, rafforzando il ruolo di indirizzo dell’Ufficio di statistica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secondo quali </a:t>
            </a:r>
            <a:r>
              <a:rPr lang="it-IT" sz="2800" dirty="0" smtClean="0">
                <a:solidFill>
                  <a:srgbClr val="C00000"/>
                </a:solidFill>
              </a:rPr>
              <a:t>DIMENSIONI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7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51947" y="1345453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Un</a:t>
            </a:r>
            <a:r>
              <a:rPr lang="it-IT" sz="2000" dirty="0" smtClean="0">
                <a:solidFill>
                  <a:srgbClr val="C00000"/>
                </a:solidFill>
              </a:rPr>
              <a:t> SISTEMA DI STRUMENTI STANDARD </a:t>
            </a:r>
            <a:r>
              <a:rPr lang="it-IT" sz="2000" dirty="0" smtClean="0"/>
              <a:t>per descrivere e valutare il sistema dei processi statistici di ente, i singoli processi, i singoli archivi amministrativi utilizzati o utilizzabili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basato sugli strumenti messi a punto nell’ambito delle attuali attività </a:t>
            </a:r>
            <a:r>
              <a:rPr lang="it-IT" sz="2000" dirty="0"/>
              <a:t>di </a:t>
            </a:r>
            <a:r>
              <a:rPr lang="it-IT" sz="2000" dirty="0" smtClean="0"/>
              <a:t>monitoraggio dell’osservanza del Codice e di ricognizione sugli archivi amministrativi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sempre meglio tarato sulle specificità dei diversi tipi di enti e di fonti d’informazione valutate, e sugli obiettivi da raggiungere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it-IT" sz="2800" dirty="0" smtClean="0"/>
              <a:t>per</a:t>
            </a:r>
            <a:r>
              <a:rPr lang="it-IT" sz="2800" dirty="0" smtClean="0">
                <a:solidFill>
                  <a:srgbClr val="C00000"/>
                </a:solidFill>
              </a:rPr>
              <a:t> valutare</a:t>
            </a:r>
            <a:r>
              <a:rPr lang="it-IT" sz="2800" dirty="0" smtClean="0">
                <a:solidFill>
                  <a:prstClr val="black"/>
                </a:solidFill>
              </a:rPr>
              <a:t> e </a:t>
            </a:r>
            <a:r>
              <a:rPr lang="it-IT" sz="2800" dirty="0" smtClean="0">
                <a:solidFill>
                  <a:srgbClr val="C00000"/>
                </a:solidFill>
              </a:rPr>
              <a:t>accrescere</a:t>
            </a:r>
            <a:r>
              <a:rPr lang="it-IT" sz="2800" dirty="0" smtClean="0">
                <a:solidFill>
                  <a:prstClr val="black"/>
                </a:solidFill>
              </a:rPr>
              <a:t> la qualità: con quali </a:t>
            </a:r>
            <a:r>
              <a:rPr lang="it-IT" sz="2800" dirty="0" smtClean="0">
                <a:solidFill>
                  <a:srgbClr val="C00000"/>
                </a:solidFill>
              </a:rPr>
              <a:t>STRUMENTI</a:t>
            </a:r>
            <a:r>
              <a:rPr lang="it-IT" sz="2800" dirty="0" smtClean="0">
                <a:solidFill>
                  <a:prstClr val="black"/>
                </a:solidFill>
              </a:rPr>
              <a:t>?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5517737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Definire una strategia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5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1287</Words>
  <Application>Microsoft Office PowerPoint</Application>
  <PresentationFormat>Personalizzato</PresentationFormat>
  <Paragraphs>153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Personalizza struttura</vt:lpstr>
      <vt:lpstr>NewsPrint</vt:lpstr>
      <vt:lpstr>Tema di Office</vt:lpstr>
      <vt:lpstr>COMPORTAMENTI INDIVIDUALI  E RELAZIONI SOCIALI  IN TRASFORMAZIONE  UNA SFIDA PER LA  STATISTICA UFFICIALE 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Definire una strategia</vt:lpstr>
      <vt:lpstr>   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Giovanna D'Angiolini</cp:lastModifiedBy>
  <cp:revision>112</cp:revision>
  <cp:lastPrinted>2016-03-21T17:06:08Z</cp:lastPrinted>
  <dcterms:created xsi:type="dcterms:W3CDTF">2016-03-11T16:10:26Z</dcterms:created>
  <dcterms:modified xsi:type="dcterms:W3CDTF">2016-06-21T11:39:33Z</dcterms:modified>
</cp:coreProperties>
</file>