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1"/>
  </p:sldMasterIdLst>
  <p:notesMasterIdLst>
    <p:notesMasterId r:id="rId30"/>
  </p:notesMasterIdLst>
  <p:sldIdLst>
    <p:sldId id="296" r:id="rId2"/>
    <p:sldId id="289" r:id="rId3"/>
    <p:sldId id="297" r:id="rId4"/>
    <p:sldId id="290" r:id="rId5"/>
    <p:sldId id="260" r:id="rId6"/>
    <p:sldId id="298" r:id="rId7"/>
    <p:sldId id="299" r:id="rId8"/>
    <p:sldId id="267" r:id="rId9"/>
    <p:sldId id="268" r:id="rId10"/>
    <p:sldId id="271" r:id="rId11"/>
    <p:sldId id="270" r:id="rId12"/>
    <p:sldId id="292" r:id="rId13"/>
    <p:sldId id="274" r:id="rId14"/>
    <p:sldId id="295" r:id="rId15"/>
    <p:sldId id="276" r:id="rId16"/>
    <p:sldId id="294" r:id="rId17"/>
    <p:sldId id="280" r:id="rId18"/>
    <p:sldId id="285" r:id="rId19"/>
    <p:sldId id="272" r:id="rId20"/>
    <p:sldId id="281" r:id="rId21"/>
    <p:sldId id="303" r:id="rId22"/>
    <p:sldId id="279" r:id="rId23"/>
    <p:sldId id="282" r:id="rId24"/>
    <p:sldId id="288" r:id="rId25"/>
    <p:sldId id="301" r:id="rId26"/>
    <p:sldId id="283" r:id="rId27"/>
    <p:sldId id="286" r:id="rId28"/>
    <p:sldId id="300" r:id="rId2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45" autoAdjust="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sbarchi - landings 2016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323577803500951E-2"/>
          <c:y val="7.2711851777433376E-2"/>
          <c:w val="0.90651981167284135"/>
          <c:h val="0.8760310196914346"/>
        </c:manualLayout>
      </c:layout>
      <c:lineChart>
        <c:grouping val="standard"/>
        <c:varyColors val="0"/>
        <c:ser>
          <c:idx val="0"/>
          <c:order val="0"/>
          <c:tx>
            <c:strRef>
              <c:f>sbarcati!$B$6</c:f>
              <c:strCache>
                <c:ptCount val="1"/>
                <c:pt idx="0">
                  <c:v>UOMINI - men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7.1983593717795433E-2"/>
                  <c:y val="-1.498127046285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2719815326270663E-3"/>
                  <c:y val="1.498127046285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sbarcati!$B$3:$M$3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sbarcati!$B$8:$M$8</c:f>
              <c:numCache>
                <c:formatCode>#,##0</c:formatCode>
                <c:ptCount val="12"/>
                <c:pt idx="0">
                  <c:v>4161</c:v>
                </c:pt>
                <c:pt idx="1">
                  <c:v>2784</c:v>
                </c:pt>
                <c:pt idx="2">
                  <c:v>7074</c:v>
                </c:pt>
                <c:pt idx="3">
                  <c:v>5755</c:v>
                </c:pt>
                <c:pt idx="4">
                  <c:v>13865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sbarcati!$B$10</c:f>
              <c:strCache>
                <c:ptCount val="1"/>
                <c:pt idx="0">
                  <c:v>DONNE - women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6.5439630652541327E-3"/>
                  <c:y val="9.987513641901722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sbarcati!$B$3:$M$3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sbarcati!$B$12:$M$12</c:f>
              <c:numCache>
                <c:formatCode>#,##0</c:formatCode>
                <c:ptCount val="12"/>
                <c:pt idx="0">
                  <c:v>455</c:v>
                </c:pt>
                <c:pt idx="1">
                  <c:v>356</c:v>
                </c:pt>
                <c:pt idx="2">
                  <c:v>1049</c:v>
                </c:pt>
                <c:pt idx="3">
                  <c:v>1504</c:v>
                </c:pt>
                <c:pt idx="4">
                  <c:v>2709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sbarcati!$B$14</c:f>
              <c:strCache>
                <c:ptCount val="1"/>
                <c:pt idx="0">
                  <c:v>MINORI ACCOMPAGNATI - out of which accompained minors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sbarcati!$B$3:$M$3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sbarcati!$B$16:$M$16</c:f>
              <c:numCache>
                <c:formatCode>#,##0</c:formatCode>
                <c:ptCount val="12"/>
                <c:pt idx="0">
                  <c:v>12</c:v>
                </c:pt>
                <c:pt idx="1">
                  <c:v>35</c:v>
                </c:pt>
                <c:pt idx="2">
                  <c:v>209</c:v>
                </c:pt>
                <c:pt idx="3">
                  <c:v>66</c:v>
                </c:pt>
                <c:pt idx="4">
                  <c:v>265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sbarcati!$B$18</c:f>
              <c:strCache>
                <c:ptCount val="1"/>
                <c:pt idx="0">
                  <c:v>MINORI NON ACCOMPAGNATI - out of which unaccompained minors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1.9631889195762399E-2"/>
                  <c:y val="-1.997502728380326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F0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sbarcati!$B$3:$M$3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sbarcati!$B$20:$M$20</c:f>
              <c:numCache>
                <c:formatCode>#,##0</c:formatCode>
                <c:ptCount val="12"/>
                <c:pt idx="0">
                  <c:v>645</c:v>
                </c:pt>
                <c:pt idx="1">
                  <c:v>653</c:v>
                </c:pt>
                <c:pt idx="2">
                  <c:v>1344</c:v>
                </c:pt>
                <c:pt idx="3">
                  <c:v>1824</c:v>
                </c:pt>
                <c:pt idx="4">
                  <c:v>3104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67648"/>
        <c:axId val="35902208"/>
      </c:lineChart>
      <c:catAx>
        <c:axId val="35867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5902208"/>
        <c:crosses val="autoZero"/>
        <c:auto val="1"/>
        <c:lblAlgn val="ctr"/>
        <c:lblOffset val="100"/>
        <c:noMultiLvlLbl val="0"/>
      </c:catAx>
      <c:valAx>
        <c:axId val="35902208"/>
        <c:scaling>
          <c:orientation val="minMax"/>
          <c:max val="2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5867648"/>
        <c:crosses val="autoZero"/>
        <c:crossBetween val="between"/>
        <c:majorUnit val="1000"/>
      </c:valAx>
    </c:plotArea>
    <c:legend>
      <c:legendPos val="l"/>
      <c:layout>
        <c:manualLayout>
          <c:xMode val="edge"/>
          <c:yMode val="edge"/>
          <c:x val="0.61172193824972176"/>
          <c:y val="9.5532927239980095E-2"/>
          <c:w val="0.3834507296261182"/>
          <c:h val="0.77508060297057757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Perpetua" pitchFamily="18" charset="0"/>
              </a:defRPr>
            </a:pPr>
            <a:r>
              <a:rPr lang="it-IT" sz="2000">
                <a:latin typeface="Perpetua" pitchFamily="18" charset="0"/>
              </a:rPr>
              <a:t>serie storica</a:t>
            </a:r>
          </a:p>
          <a:p>
            <a:pPr>
              <a:defRPr sz="2000">
                <a:latin typeface="Perpetua" pitchFamily="18" charset="0"/>
              </a:defRPr>
            </a:pPr>
            <a:r>
              <a:rPr lang="it-IT" sz="2000">
                <a:latin typeface="Perpetua" pitchFamily="18" charset="0"/>
              </a:rPr>
              <a:t>asylum seekers </a:t>
            </a:r>
          </a:p>
        </c:rich>
      </c:tx>
      <c:layout>
        <c:manualLayout>
          <c:xMode val="edge"/>
          <c:yMode val="edge"/>
          <c:x val="0.77864206578570538"/>
          <c:y val="0.4303036202460193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67708550182666"/>
          <c:y val="7.8941899175953636E-2"/>
          <c:w val="0.69185870516185477"/>
          <c:h val="0.75088576942450103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dLbls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  <a:latin typeface="Perpetua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richiedenti!$Q$29:$X$29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richiedenti!$Q$30:$X$30</c:f>
              <c:numCache>
                <c:formatCode>#,##0</c:formatCode>
                <c:ptCount val="8"/>
                <c:pt idx="0">
                  <c:v>30140</c:v>
                </c:pt>
                <c:pt idx="1">
                  <c:v>17640</c:v>
                </c:pt>
                <c:pt idx="2">
                  <c:v>10000</c:v>
                </c:pt>
                <c:pt idx="3">
                  <c:v>40315</c:v>
                </c:pt>
                <c:pt idx="4">
                  <c:v>17335</c:v>
                </c:pt>
                <c:pt idx="5">
                  <c:v>26620</c:v>
                </c:pt>
                <c:pt idx="6">
                  <c:v>64625</c:v>
                </c:pt>
                <c:pt idx="7">
                  <c:v>84085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82048"/>
        <c:axId val="36524800"/>
      </c:lineChart>
      <c:catAx>
        <c:axId val="36482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Perpetua" pitchFamily="18" charset="0"/>
              </a:defRPr>
            </a:pPr>
            <a:endParaRPr lang="it-IT"/>
          </a:p>
        </c:txPr>
        <c:crossAx val="36524800"/>
        <c:crosses val="autoZero"/>
        <c:auto val="1"/>
        <c:lblAlgn val="ctr"/>
        <c:lblOffset val="100"/>
        <c:noMultiLvlLbl val="0"/>
      </c:catAx>
      <c:valAx>
        <c:axId val="36524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Perpetua" pitchFamily="18" charset="0"/>
              </a:defRPr>
            </a:pPr>
            <a:endParaRPr lang="it-IT"/>
          </a:p>
        </c:txPr>
        <c:crossAx val="3648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none"/>
            </a:pPr>
            <a:r>
              <a:rPr lang="en-US" sz="2400" b="1" i="0" u="none" baseline="0"/>
              <a:t>Numero totale richiedenti asilo</a:t>
            </a:r>
          </a:p>
        </c:rich>
      </c:tx>
      <c:layout>
        <c:manualLayout>
          <c:xMode val="edge"/>
          <c:yMode val="edge"/>
          <c:x val="0.263168691855367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18785101493932E-2"/>
          <c:y val="0.1344857357798066"/>
          <c:w val="0.95407490240190562"/>
          <c:h val="0.7535962007522994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1.8042971901584899E-5"/>
                  <c:y val="0.13426808551758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474603671133092E-4"/>
                  <c:y val="0.2469079176730242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'CONFRONTO REPORT 2014_2015_4 '!$B$21:$C$21</c:f>
              <c:strCache>
                <c:ptCount val="2"/>
                <c:pt idx="0">
                  <c:v> Anno 2015 (fino al 12 Giugno)</c:v>
                </c:pt>
                <c:pt idx="1">
                  <c:v> Anno 2016 (fino al 10 Giugno)*</c:v>
                </c:pt>
              </c:strCache>
            </c:strRef>
          </c:cat>
          <c:val>
            <c:numRef>
              <c:f>'CONFRONTO REPORT 2014_2015_4 '!$B$22:$C$22</c:f>
              <c:numCache>
                <c:formatCode>#,##0</c:formatCode>
                <c:ptCount val="2"/>
                <c:pt idx="0">
                  <c:v>26788</c:v>
                </c:pt>
                <c:pt idx="1">
                  <c:v>43485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6111872"/>
        <c:axId val="36113408"/>
      </c:barChart>
      <c:catAx>
        <c:axId val="361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36113408"/>
        <c:crosses val="autoZero"/>
        <c:auto val="1"/>
        <c:lblAlgn val="ctr"/>
        <c:lblOffset val="100"/>
        <c:noMultiLvlLbl val="0"/>
      </c:catAx>
      <c:valAx>
        <c:axId val="361134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61118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VESTANET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LinFactNeighborX="13749" custLinFactNeighborY="5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8B13E5-760B-40B3-972A-C3693DE2F073}" type="presOf" srcId="{A0CC597C-8658-48DE-9E48-43A0901C1554}" destId="{59B6F54D-52B0-4178-9E75-BA88D5841725}" srcOrd="0" destOrd="0" presId="urn:microsoft.com/office/officeart/2005/8/layout/vList3#17"/>
    <dgm:cxn modelId="{1E745CEA-CCC7-41A8-A96E-20AEF67BBB89}" type="presOf" srcId="{B0B7F480-2921-46A2-817E-1FE2DBD0F3BC}" destId="{CC49ABCC-CACA-46E6-8F1D-62A3AE1FA181}" srcOrd="0" destOrd="0" presId="urn:microsoft.com/office/officeart/2005/8/layout/vList3#17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440DAAFC-2DBC-4958-8191-BC38E94C49E4}" type="presParOf" srcId="{CC49ABCC-CACA-46E6-8F1D-62A3AE1FA181}" destId="{09C2B160-8393-4374-9F3A-C371D1CAA77C}" srcOrd="0" destOrd="0" presId="urn:microsoft.com/office/officeart/2005/8/layout/vList3#17"/>
    <dgm:cxn modelId="{4B553234-91AB-4781-8D83-B2A18EE0E8E8}" type="presParOf" srcId="{09C2B160-8393-4374-9F3A-C371D1CAA77C}" destId="{C85F7CA5-49A6-41C0-B9AF-0E802C21FE6F}" srcOrd="0" destOrd="0" presId="urn:microsoft.com/office/officeart/2005/8/layout/vList3#17"/>
    <dgm:cxn modelId="{2ED0E1E8-5479-4176-B930-D48986AA9EC3}" type="presParOf" srcId="{09C2B160-8393-4374-9F3A-C371D1CAA77C}" destId="{59B6F54D-52B0-4178-9E75-BA88D5841725}" srcOrd="1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F5BC2C-683C-4569-AECA-6000BF4FE912}">
      <dgm:prSet custT="1"/>
      <dgm:spPr/>
      <dgm:t>
        <a:bodyPr/>
        <a:lstStyle/>
        <a:p>
          <a:pPr rtl="0"/>
          <a:r>
            <a:rPr lang="it-IT" sz="1000" dirty="0" smtClean="0"/>
            <a:t>Codice univoco (CUI)</a:t>
          </a:r>
          <a:endParaRPr lang="it-IT" sz="1000" dirty="0"/>
        </a:p>
      </dgm:t>
    </dgm:pt>
    <dgm:pt modelId="{DB8AFA7A-3A4B-4719-A580-364FA7D67A43}" type="parTrans" cxnId="{7929A6FA-F5B5-48E3-9F38-EA4EFBED8A6E}">
      <dgm:prSet/>
      <dgm:spPr/>
      <dgm:t>
        <a:bodyPr/>
        <a:lstStyle/>
        <a:p>
          <a:endParaRPr lang="it-IT" sz="1000"/>
        </a:p>
      </dgm:t>
    </dgm:pt>
    <dgm:pt modelId="{E061521D-DE3D-4E05-85FB-5D1048395D6E}" type="sibTrans" cxnId="{7929A6FA-F5B5-48E3-9F38-EA4EFBED8A6E}">
      <dgm:prSet/>
      <dgm:spPr/>
      <dgm:t>
        <a:bodyPr/>
        <a:lstStyle/>
        <a:p>
          <a:endParaRPr lang="it-IT" sz="1000"/>
        </a:p>
      </dgm:t>
    </dgm:pt>
    <dgm:pt modelId="{64D2BFF7-F4CE-4207-AAF7-2AFBDB6EB437}">
      <dgm:prSet custT="1"/>
      <dgm:spPr/>
      <dgm:t>
        <a:bodyPr/>
        <a:lstStyle/>
        <a:p>
          <a:pPr rtl="0"/>
          <a:r>
            <a:rPr lang="it-IT" sz="1000" dirty="0" smtClean="0"/>
            <a:t>Tribunale</a:t>
          </a:r>
          <a:endParaRPr lang="it-IT" sz="1000" dirty="0"/>
        </a:p>
      </dgm:t>
    </dgm:pt>
    <dgm:pt modelId="{C7141E06-9213-4395-AD40-0C311EAD4F27}" type="parTrans" cxnId="{9ACBACA4-2732-44A1-BBCC-DC484F19B22D}">
      <dgm:prSet/>
      <dgm:spPr/>
      <dgm:t>
        <a:bodyPr/>
        <a:lstStyle/>
        <a:p>
          <a:endParaRPr lang="it-IT" sz="1000"/>
        </a:p>
      </dgm:t>
    </dgm:pt>
    <dgm:pt modelId="{723A0F2F-5EB0-4C2D-AFB7-6A7B72FC0828}" type="sibTrans" cxnId="{9ACBACA4-2732-44A1-BBCC-DC484F19B22D}">
      <dgm:prSet/>
      <dgm:spPr/>
      <dgm:t>
        <a:bodyPr/>
        <a:lstStyle/>
        <a:p>
          <a:endParaRPr lang="it-IT" sz="1000"/>
        </a:p>
      </dgm:t>
    </dgm:pt>
    <dgm:pt modelId="{785A0B8F-E4AC-45A3-846B-F532C9D96B69}">
      <dgm:prSet custT="1"/>
      <dgm:spPr/>
      <dgm:t>
        <a:bodyPr/>
        <a:lstStyle/>
        <a:p>
          <a:pPr rtl="0"/>
          <a:r>
            <a:rPr lang="it-IT" sz="1000" dirty="0" smtClean="0"/>
            <a:t>Data del ricorso</a:t>
          </a:r>
          <a:endParaRPr lang="it-IT" sz="1000" dirty="0"/>
        </a:p>
      </dgm:t>
    </dgm:pt>
    <dgm:pt modelId="{3971EECA-3FD3-4562-8883-F54124EC3862}" type="parTrans" cxnId="{C79C65DD-5DAE-44EC-BB36-DDF7E06C4A99}">
      <dgm:prSet/>
      <dgm:spPr/>
      <dgm:t>
        <a:bodyPr/>
        <a:lstStyle/>
        <a:p>
          <a:endParaRPr lang="it-IT"/>
        </a:p>
      </dgm:t>
    </dgm:pt>
    <dgm:pt modelId="{079748B8-086C-4E51-B03B-3BC9E6AFA5EF}" type="sibTrans" cxnId="{C79C65DD-5DAE-44EC-BB36-DDF7E06C4A99}">
      <dgm:prSet/>
      <dgm:spPr/>
      <dgm:t>
        <a:bodyPr/>
        <a:lstStyle/>
        <a:p>
          <a:endParaRPr lang="it-IT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6DACBE2-354E-41CE-9209-EBFE119079B1}" type="pres">
      <dgm:prSet presAssocID="{2DF5BC2C-683C-4569-AECA-6000BF4FE912}" presName="parentText" presStyleLbl="node1" presStyleIdx="0" presStyleCnt="3" custLinFactNeighborY="-192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4A408-EC67-4CD1-98AA-EA536FBA5821}" type="pres">
      <dgm:prSet presAssocID="{E061521D-DE3D-4E05-85FB-5D1048395D6E}" presName="spacer" presStyleCnt="0"/>
      <dgm:spPr/>
      <dgm:t>
        <a:bodyPr/>
        <a:lstStyle/>
        <a:p>
          <a:endParaRPr lang="it-IT"/>
        </a:p>
      </dgm:t>
    </dgm:pt>
    <dgm:pt modelId="{46E71D00-C7A7-4289-97A4-CEE77EA64AEA}" type="pres">
      <dgm:prSet presAssocID="{785A0B8F-E4AC-45A3-846B-F532C9D96B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17BA38-B531-45F9-9F82-89CA91398000}" type="pres">
      <dgm:prSet presAssocID="{079748B8-086C-4E51-B03B-3BC9E6AFA5EF}" presName="spacer" presStyleCnt="0"/>
      <dgm:spPr/>
    </dgm:pt>
    <dgm:pt modelId="{0F9FDCD1-685D-4BD6-B08C-2FD4B23FDF18}" type="pres">
      <dgm:prSet presAssocID="{64D2BFF7-F4CE-4207-AAF7-2AFBDB6EB437}" presName="parentText" presStyleLbl="node1" presStyleIdx="2" presStyleCnt="3" custLinFactY="100000" custLinFactNeighborX="-65668" custLinFactNeighborY="1214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0FF2DC-9262-453A-8927-C093A373009C}" type="presOf" srcId="{64D2BFF7-F4CE-4207-AAF7-2AFBDB6EB437}" destId="{0F9FDCD1-685D-4BD6-B08C-2FD4B23FDF18}" srcOrd="0" destOrd="0" presId="urn:microsoft.com/office/officeart/2005/8/layout/vList2"/>
    <dgm:cxn modelId="{9ACBACA4-2732-44A1-BBCC-DC484F19B22D}" srcId="{0FCAE64E-A615-40C6-9F18-4963263CA344}" destId="{64D2BFF7-F4CE-4207-AAF7-2AFBDB6EB437}" srcOrd="2" destOrd="0" parTransId="{C7141E06-9213-4395-AD40-0C311EAD4F27}" sibTransId="{723A0F2F-5EB0-4C2D-AFB7-6A7B72FC0828}"/>
    <dgm:cxn modelId="{45590FAD-5FF5-401A-8A8A-94BA9D70C546}" type="presOf" srcId="{2DF5BC2C-683C-4569-AECA-6000BF4FE912}" destId="{56DACBE2-354E-41CE-9209-EBFE119079B1}" srcOrd="0" destOrd="0" presId="urn:microsoft.com/office/officeart/2005/8/layout/vList2"/>
    <dgm:cxn modelId="{03344241-3A71-4350-A9F9-55DC59ECF959}" type="presOf" srcId="{0FCAE64E-A615-40C6-9F18-4963263CA344}" destId="{310EA455-0D88-499D-98E9-099B67548727}" srcOrd="0" destOrd="0" presId="urn:microsoft.com/office/officeart/2005/8/layout/vList2"/>
    <dgm:cxn modelId="{7929A6FA-F5B5-48E3-9F38-EA4EFBED8A6E}" srcId="{0FCAE64E-A615-40C6-9F18-4963263CA344}" destId="{2DF5BC2C-683C-4569-AECA-6000BF4FE912}" srcOrd="0" destOrd="0" parTransId="{DB8AFA7A-3A4B-4719-A580-364FA7D67A43}" sibTransId="{E061521D-DE3D-4E05-85FB-5D1048395D6E}"/>
    <dgm:cxn modelId="{C79C65DD-5DAE-44EC-BB36-DDF7E06C4A99}" srcId="{0FCAE64E-A615-40C6-9F18-4963263CA344}" destId="{785A0B8F-E4AC-45A3-846B-F532C9D96B69}" srcOrd="1" destOrd="0" parTransId="{3971EECA-3FD3-4562-8883-F54124EC3862}" sibTransId="{079748B8-086C-4E51-B03B-3BC9E6AFA5EF}"/>
    <dgm:cxn modelId="{17332E1F-7828-4509-B8EA-79918615428C}" type="presOf" srcId="{785A0B8F-E4AC-45A3-846B-F532C9D96B69}" destId="{46E71D00-C7A7-4289-97A4-CEE77EA64AEA}" srcOrd="0" destOrd="0" presId="urn:microsoft.com/office/officeart/2005/8/layout/vList2"/>
    <dgm:cxn modelId="{7D5B3220-9D62-423F-A75C-765018912F01}" type="presParOf" srcId="{310EA455-0D88-499D-98E9-099B67548727}" destId="{56DACBE2-354E-41CE-9209-EBFE119079B1}" srcOrd="0" destOrd="0" presId="urn:microsoft.com/office/officeart/2005/8/layout/vList2"/>
    <dgm:cxn modelId="{970650E2-C902-48C9-B44A-A6986718036E}" type="presParOf" srcId="{310EA455-0D88-499D-98E9-099B67548727}" destId="{F804A408-EC67-4CD1-98AA-EA536FBA5821}" srcOrd="1" destOrd="0" presId="urn:microsoft.com/office/officeart/2005/8/layout/vList2"/>
    <dgm:cxn modelId="{42E99FCE-2CBE-4D82-AF93-96559DC139A2}" type="presParOf" srcId="{310EA455-0D88-499D-98E9-099B67548727}" destId="{46E71D00-C7A7-4289-97A4-CEE77EA64AEA}" srcOrd="2" destOrd="0" presId="urn:microsoft.com/office/officeart/2005/8/layout/vList2"/>
    <dgm:cxn modelId="{150BC326-A823-4B16-AB94-8E970C63F15B}" type="presParOf" srcId="{310EA455-0D88-499D-98E9-099B67548727}" destId="{7717BA38-B531-45F9-9F82-89CA91398000}" srcOrd="3" destOrd="0" presId="urn:microsoft.com/office/officeart/2005/8/layout/vList2"/>
    <dgm:cxn modelId="{C0810558-A5D0-42DB-BC58-4AA27FDBB877}" type="presParOf" srcId="{310EA455-0D88-499D-98E9-099B67548727}" destId="{0F9FDCD1-685D-4BD6-B08C-2FD4B23FDF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2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Permessi di soggiorno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36831" custLinFactNeighborY="2083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ScaleX="94111" custLinFactNeighborX="16898" custLinFactNeighborY="24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8B79D9-64BC-47BD-887F-010CEAF04E16}" type="presOf" srcId="{B0B7F480-2921-46A2-817E-1FE2DBD0F3BC}" destId="{CC49ABCC-CACA-46E6-8F1D-62A3AE1FA181}" srcOrd="0" destOrd="0" presId="urn:microsoft.com/office/officeart/2005/8/layout/vList3#22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E0C52167-A3F6-477C-90DF-381EEB0A71D5}" type="presOf" srcId="{A0CC597C-8658-48DE-9E48-43A0901C1554}" destId="{59B6F54D-52B0-4178-9E75-BA88D5841725}" srcOrd="0" destOrd="0" presId="urn:microsoft.com/office/officeart/2005/8/layout/vList3#22"/>
    <dgm:cxn modelId="{ED7262AE-2F8D-4A95-8B72-E4A9281E0804}" type="presParOf" srcId="{CC49ABCC-CACA-46E6-8F1D-62A3AE1FA181}" destId="{09C2B160-8393-4374-9F3A-C371D1CAA77C}" srcOrd="0" destOrd="0" presId="urn:microsoft.com/office/officeart/2005/8/layout/vList3#22"/>
    <dgm:cxn modelId="{4398D4F2-6503-47BE-A1C3-88C77965BD74}" type="presParOf" srcId="{09C2B160-8393-4374-9F3A-C371D1CAA77C}" destId="{C85F7CA5-49A6-41C0-B9AF-0E802C21FE6F}" srcOrd="0" destOrd="0" presId="urn:microsoft.com/office/officeart/2005/8/layout/vList3#22"/>
    <dgm:cxn modelId="{66CDBD0C-62D1-4DEC-BAD9-08C01DA91109}" type="presParOf" srcId="{09C2B160-8393-4374-9F3A-C371D1CAA77C}" destId="{59B6F54D-52B0-4178-9E75-BA88D5841725}" srcOrd="1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66D1-59B8-4EDF-B194-D232B26C8A79}">
      <dgm:prSet custT="1"/>
      <dgm:spPr/>
      <dgm:t>
        <a:bodyPr/>
        <a:lstStyle/>
        <a:p>
          <a:pPr rtl="0"/>
          <a:r>
            <a:rPr lang="it-IT" sz="1000" dirty="0" smtClean="0"/>
            <a:t>Codice univoco (CUI)</a:t>
          </a:r>
          <a:endParaRPr lang="it-IT" sz="1000" dirty="0"/>
        </a:p>
      </dgm:t>
    </dgm:pt>
    <dgm:pt modelId="{E98B042B-9D5E-45F7-A647-F769096407D8}" type="parTrans" cxnId="{F0C27E76-36A9-40EC-9E32-427D38070A48}">
      <dgm:prSet/>
      <dgm:spPr/>
      <dgm:t>
        <a:bodyPr/>
        <a:lstStyle/>
        <a:p>
          <a:endParaRPr lang="it-IT" sz="1000"/>
        </a:p>
      </dgm:t>
    </dgm:pt>
    <dgm:pt modelId="{22E92E47-8D85-419F-AC82-553044A61FBF}" type="sibTrans" cxnId="{F0C27E76-36A9-40EC-9E32-427D38070A48}">
      <dgm:prSet/>
      <dgm:spPr/>
      <dgm:t>
        <a:bodyPr/>
        <a:lstStyle/>
        <a:p>
          <a:endParaRPr lang="it-IT" sz="1000"/>
        </a:p>
      </dgm:t>
    </dgm:pt>
    <dgm:pt modelId="{2DF5BC2C-683C-4569-AECA-6000BF4FE912}">
      <dgm:prSet custT="1"/>
      <dgm:spPr/>
      <dgm:t>
        <a:bodyPr/>
        <a:lstStyle/>
        <a:p>
          <a:pPr rtl="0"/>
          <a:r>
            <a:rPr lang="it-IT" sz="1000" dirty="0" smtClean="0"/>
            <a:t>Numero e validità</a:t>
          </a:r>
          <a:endParaRPr lang="it-IT" sz="1000" dirty="0"/>
        </a:p>
      </dgm:t>
    </dgm:pt>
    <dgm:pt modelId="{DB8AFA7A-3A4B-4719-A580-364FA7D67A43}" type="parTrans" cxnId="{7929A6FA-F5B5-48E3-9F38-EA4EFBED8A6E}">
      <dgm:prSet/>
      <dgm:spPr/>
      <dgm:t>
        <a:bodyPr/>
        <a:lstStyle/>
        <a:p>
          <a:endParaRPr lang="it-IT" sz="1000"/>
        </a:p>
      </dgm:t>
    </dgm:pt>
    <dgm:pt modelId="{E061521D-DE3D-4E05-85FB-5D1048395D6E}" type="sibTrans" cxnId="{7929A6FA-F5B5-48E3-9F38-EA4EFBED8A6E}">
      <dgm:prSet/>
      <dgm:spPr/>
      <dgm:t>
        <a:bodyPr/>
        <a:lstStyle/>
        <a:p>
          <a:endParaRPr lang="it-IT" sz="1000"/>
        </a:p>
      </dgm:t>
    </dgm:pt>
    <dgm:pt modelId="{1130CFEA-2842-4BCC-80F6-7497E9FDA686}">
      <dgm:prSet custT="1"/>
      <dgm:spPr/>
      <dgm:t>
        <a:bodyPr/>
        <a:lstStyle/>
        <a:p>
          <a:pPr rtl="0"/>
          <a:r>
            <a:rPr lang="it-IT" sz="1000" dirty="0" smtClean="0"/>
            <a:t>Permesso di soggiorno</a:t>
          </a:r>
          <a:endParaRPr lang="it-IT" sz="1000" dirty="0"/>
        </a:p>
      </dgm:t>
    </dgm:pt>
    <dgm:pt modelId="{AE90378A-1038-4E04-865B-912292401F62}" type="parTrans" cxnId="{869B9105-740F-4D64-A24E-22A7BC4DF9D9}">
      <dgm:prSet/>
      <dgm:spPr/>
      <dgm:t>
        <a:bodyPr/>
        <a:lstStyle/>
        <a:p>
          <a:endParaRPr lang="it-IT"/>
        </a:p>
      </dgm:t>
    </dgm:pt>
    <dgm:pt modelId="{33B5EE1A-0C88-43D9-946D-46B856B5FADC}" type="sibTrans" cxnId="{869B9105-740F-4D64-A24E-22A7BC4DF9D9}">
      <dgm:prSet/>
      <dgm:spPr/>
      <dgm:t>
        <a:bodyPr/>
        <a:lstStyle/>
        <a:p>
          <a:endParaRPr lang="it-IT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53C113-0BEF-47C9-8148-3F269EF48F95}" type="pres">
      <dgm:prSet presAssocID="{95F066D1-59B8-4EDF-B194-D232B26C8A79}" presName="parentText" presStyleLbl="node1" presStyleIdx="0" presStyleCnt="3" custLinFactNeighborX="2210" custLinFactNeighborY="470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9E488E-5F27-47B7-A254-A72D577BC0FF}" type="pres">
      <dgm:prSet presAssocID="{22E92E47-8D85-419F-AC82-553044A61FBF}" presName="spacer" presStyleCnt="0"/>
      <dgm:spPr/>
      <dgm:t>
        <a:bodyPr/>
        <a:lstStyle/>
        <a:p>
          <a:endParaRPr lang="it-IT"/>
        </a:p>
      </dgm:t>
    </dgm:pt>
    <dgm:pt modelId="{86A6C42B-3312-4D00-90A1-C14AB5B4EF8E}" type="pres">
      <dgm:prSet presAssocID="{1130CFEA-2842-4BCC-80F6-7497E9FDA6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65949F-4C76-4E93-BEAA-0AF6A5534073}" type="pres">
      <dgm:prSet presAssocID="{33B5EE1A-0C88-43D9-946D-46B856B5FADC}" presName="spacer" presStyleCnt="0"/>
      <dgm:spPr/>
    </dgm:pt>
    <dgm:pt modelId="{56DACBE2-354E-41CE-9209-EBFE119079B1}" type="pres">
      <dgm:prSet presAssocID="{2DF5BC2C-683C-4569-AECA-6000BF4FE912}" presName="parentText" presStyleLbl="node1" presStyleIdx="2" presStyleCnt="3" custLinFactY="940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C19E1C0-2A2D-4D1E-ADB5-11458234060F}" type="presOf" srcId="{95F066D1-59B8-4EDF-B194-D232B26C8A79}" destId="{F353C113-0BEF-47C9-8148-3F269EF48F95}" srcOrd="0" destOrd="0" presId="urn:microsoft.com/office/officeart/2005/8/layout/vList2"/>
    <dgm:cxn modelId="{F0C27E76-36A9-40EC-9E32-427D38070A48}" srcId="{0FCAE64E-A615-40C6-9F18-4963263CA344}" destId="{95F066D1-59B8-4EDF-B194-D232B26C8A79}" srcOrd="0" destOrd="0" parTransId="{E98B042B-9D5E-45F7-A647-F769096407D8}" sibTransId="{22E92E47-8D85-419F-AC82-553044A61FBF}"/>
    <dgm:cxn modelId="{C5764CDF-AD20-4362-B0B5-84FFC6259BCB}" type="presOf" srcId="{2DF5BC2C-683C-4569-AECA-6000BF4FE912}" destId="{56DACBE2-354E-41CE-9209-EBFE119079B1}" srcOrd="0" destOrd="0" presId="urn:microsoft.com/office/officeart/2005/8/layout/vList2"/>
    <dgm:cxn modelId="{869B9105-740F-4D64-A24E-22A7BC4DF9D9}" srcId="{0FCAE64E-A615-40C6-9F18-4963263CA344}" destId="{1130CFEA-2842-4BCC-80F6-7497E9FDA686}" srcOrd="1" destOrd="0" parTransId="{AE90378A-1038-4E04-865B-912292401F62}" sibTransId="{33B5EE1A-0C88-43D9-946D-46B856B5FADC}"/>
    <dgm:cxn modelId="{2DABDC53-1B45-4233-977F-7ECFCE710E00}" type="presOf" srcId="{1130CFEA-2842-4BCC-80F6-7497E9FDA686}" destId="{86A6C42B-3312-4D00-90A1-C14AB5B4EF8E}" srcOrd="0" destOrd="0" presId="urn:microsoft.com/office/officeart/2005/8/layout/vList2"/>
    <dgm:cxn modelId="{7929A6FA-F5B5-48E3-9F38-EA4EFBED8A6E}" srcId="{0FCAE64E-A615-40C6-9F18-4963263CA344}" destId="{2DF5BC2C-683C-4569-AECA-6000BF4FE912}" srcOrd="2" destOrd="0" parTransId="{DB8AFA7A-3A4B-4719-A580-364FA7D67A43}" sibTransId="{E061521D-DE3D-4E05-85FB-5D1048395D6E}"/>
    <dgm:cxn modelId="{325624DB-F8AE-4891-981A-B1F6AC9016AD}" type="presOf" srcId="{0FCAE64E-A615-40C6-9F18-4963263CA344}" destId="{310EA455-0D88-499D-98E9-099B67548727}" srcOrd="0" destOrd="0" presId="urn:microsoft.com/office/officeart/2005/8/layout/vList2"/>
    <dgm:cxn modelId="{70FABBE8-D72B-42D2-BFAC-BA9FC476A07E}" type="presParOf" srcId="{310EA455-0D88-499D-98E9-099B67548727}" destId="{F353C113-0BEF-47C9-8148-3F269EF48F95}" srcOrd="0" destOrd="0" presId="urn:microsoft.com/office/officeart/2005/8/layout/vList2"/>
    <dgm:cxn modelId="{7140C857-8449-41E0-9EF5-D2B242FAB6EC}" type="presParOf" srcId="{310EA455-0D88-499D-98E9-099B67548727}" destId="{669E488E-5F27-47B7-A254-A72D577BC0FF}" srcOrd="1" destOrd="0" presId="urn:microsoft.com/office/officeart/2005/8/layout/vList2"/>
    <dgm:cxn modelId="{116DF825-A79E-40B1-A0D7-2AA77CAB7B11}" type="presParOf" srcId="{310EA455-0D88-499D-98E9-099B67548727}" destId="{86A6C42B-3312-4D00-90A1-C14AB5B4EF8E}" srcOrd="2" destOrd="0" presId="urn:microsoft.com/office/officeart/2005/8/layout/vList2"/>
    <dgm:cxn modelId="{AD64EF31-4F9B-46C4-A0C3-8C652AB4757E}" type="presParOf" srcId="{310EA455-0D88-499D-98E9-099B67548727}" destId="{2765949F-4C76-4E93-BEAA-0AF6A5534073}" srcOrd="3" destOrd="0" presId="urn:microsoft.com/office/officeart/2005/8/layout/vList2"/>
    <dgm:cxn modelId="{A3DB583F-863B-4479-8C6E-1DB2601B5545}" type="presParOf" srcId="{310EA455-0D88-499D-98E9-099B67548727}" destId="{56DACBE2-354E-41CE-9209-EBFE119079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2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Tribunali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LinFactNeighborX="11557" custLinFactNeighborY="-27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C51EBA-0E2B-4E4B-B21C-8D91B7AE580B}" type="presOf" srcId="{B0B7F480-2921-46A2-817E-1FE2DBD0F3BC}" destId="{CC49ABCC-CACA-46E6-8F1D-62A3AE1FA181}" srcOrd="0" destOrd="0" presId="urn:microsoft.com/office/officeart/2005/8/layout/vList3#23"/>
    <dgm:cxn modelId="{B1D21240-C05C-46CA-ACE4-66CBD4755610}" type="presOf" srcId="{A0CC597C-8658-48DE-9E48-43A0901C1554}" destId="{59B6F54D-52B0-4178-9E75-BA88D5841725}" srcOrd="0" destOrd="0" presId="urn:microsoft.com/office/officeart/2005/8/layout/vList3#23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BFAD96E7-57FF-43D6-996D-DF8E1169BCE7}" type="presParOf" srcId="{CC49ABCC-CACA-46E6-8F1D-62A3AE1FA181}" destId="{09C2B160-8393-4374-9F3A-C371D1CAA77C}" srcOrd="0" destOrd="0" presId="urn:microsoft.com/office/officeart/2005/8/layout/vList3#23"/>
    <dgm:cxn modelId="{6788A826-C336-4E51-9C4A-1BC30A59801F}" type="presParOf" srcId="{09C2B160-8393-4374-9F3A-C371D1CAA77C}" destId="{C85F7CA5-49A6-41C0-B9AF-0E802C21FE6F}" srcOrd="0" destOrd="0" presId="urn:microsoft.com/office/officeart/2005/8/layout/vList3#23"/>
    <dgm:cxn modelId="{7DA19361-0C3E-4862-A1B9-4D36B21146BA}" type="presParOf" srcId="{09C2B160-8393-4374-9F3A-C371D1CAA77C}" destId="{59B6F54D-52B0-4178-9E75-BA88D5841725}" srcOrd="1" destOrd="0" presId="urn:microsoft.com/office/officeart/2005/8/layout/vList3#2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66D1-59B8-4EDF-B194-D232B26C8A79}">
      <dgm:prSet custT="1"/>
      <dgm:spPr/>
      <dgm:t>
        <a:bodyPr/>
        <a:lstStyle/>
        <a:p>
          <a:pPr rtl="0"/>
          <a:r>
            <a:rPr lang="it-IT" sz="1000" dirty="0" smtClean="0"/>
            <a:t>Codice univoco (CUI)</a:t>
          </a:r>
          <a:endParaRPr lang="it-IT" sz="1000" dirty="0"/>
        </a:p>
      </dgm:t>
    </dgm:pt>
    <dgm:pt modelId="{E98B042B-9D5E-45F7-A647-F769096407D8}" type="parTrans" cxnId="{F0C27E76-36A9-40EC-9E32-427D38070A48}">
      <dgm:prSet/>
      <dgm:spPr/>
      <dgm:t>
        <a:bodyPr/>
        <a:lstStyle/>
        <a:p>
          <a:endParaRPr lang="it-IT" sz="1000"/>
        </a:p>
      </dgm:t>
    </dgm:pt>
    <dgm:pt modelId="{22E92E47-8D85-419F-AC82-553044A61FBF}" type="sibTrans" cxnId="{F0C27E76-36A9-40EC-9E32-427D38070A48}">
      <dgm:prSet/>
      <dgm:spPr/>
      <dgm:t>
        <a:bodyPr/>
        <a:lstStyle/>
        <a:p>
          <a:endParaRPr lang="it-IT" sz="1000"/>
        </a:p>
      </dgm:t>
    </dgm:pt>
    <dgm:pt modelId="{2DF5BC2C-683C-4569-AECA-6000BF4FE912}">
      <dgm:prSet custT="1"/>
      <dgm:spPr/>
      <dgm:t>
        <a:bodyPr/>
        <a:lstStyle/>
        <a:p>
          <a:pPr rtl="0"/>
          <a:r>
            <a:rPr lang="it-IT" sz="1000" dirty="0" smtClean="0"/>
            <a:t>Localizzazione</a:t>
          </a:r>
          <a:endParaRPr lang="it-IT" sz="1000" dirty="0"/>
        </a:p>
      </dgm:t>
    </dgm:pt>
    <dgm:pt modelId="{DB8AFA7A-3A4B-4719-A580-364FA7D67A43}" type="parTrans" cxnId="{7929A6FA-F5B5-48E3-9F38-EA4EFBED8A6E}">
      <dgm:prSet/>
      <dgm:spPr/>
      <dgm:t>
        <a:bodyPr/>
        <a:lstStyle/>
        <a:p>
          <a:endParaRPr lang="it-IT" sz="1000"/>
        </a:p>
      </dgm:t>
    </dgm:pt>
    <dgm:pt modelId="{E061521D-DE3D-4E05-85FB-5D1048395D6E}" type="sibTrans" cxnId="{7929A6FA-F5B5-48E3-9F38-EA4EFBED8A6E}">
      <dgm:prSet/>
      <dgm:spPr/>
      <dgm:t>
        <a:bodyPr/>
        <a:lstStyle/>
        <a:p>
          <a:endParaRPr lang="it-IT" sz="1000"/>
        </a:p>
      </dgm:t>
    </dgm:pt>
    <dgm:pt modelId="{BFE70222-245F-45E7-A962-6B6D47F01BF8}">
      <dgm:prSet custT="1"/>
      <dgm:spPr/>
      <dgm:t>
        <a:bodyPr/>
        <a:lstStyle/>
        <a:p>
          <a:pPr rtl="0"/>
          <a:r>
            <a:rPr lang="it-IT" sz="1000" dirty="0" smtClean="0"/>
            <a:t>Permesso di soggiorno</a:t>
          </a:r>
          <a:endParaRPr lang="it-IT" sz="1000" dirty="0"/>
        </a:p>
      </dgm:t>
    </dgm:pt>
    <dgm:pt modelId="{E6F7FE2A-5D27-402D-9311-F4D625CA2FD5}" type="parTrans" cxnId="{C533ED2B-E388-4219-8186-1B8E4B1D6AEF}">
      <dgm:prSet/>
      <dgm:spPr/>
      <dgm:t>
        <a:bodyPr/>
        <a:lstStyle/>
        <a:p>
          <a:endParaRPr lang="it-IT" sz="1000"/>
        </a:p>
      </dgm:t>
    </dgm:pt>
    <dgm:pt modelId="{6EDDB92F-079B-472B-B4EA-130CC43A0897}" type="sibTrans" cxnId="{C533ED2B-E388-4219-8186-1B8E4B1D6AEF}">
      <dgm:prSet/>
      <dgm:spPr/>
      <dgm:t>
        <a:bodyPr/>
        <a:lstStyle/>
        <a:p>
          <a:endParaRPr lang="it-IT" sz="1000"/>
        </a:p>
      </dgm:t>
    </dgm:pt>
    <dgm:pt modelId="{D227C554-2C1F-4665-B695-1747D6C98C4B}">
      <dgm:prSet custT="1"/>
      <dgm:spPr/>
      <dgm:t>
        <a:bodyPr/>
        <a:lstStyle/>
        <a:p>
          <a:pPr rtl="0"/>
          <a:r>
            <a:rPr lang="it-IT" sz="1000" dirty="0" smtClean="0"/>
            <a:t>Codice </a:t>
          </a:r>
          <a:r>
            <a:rPr lang="it-IT" sz="1000" dirty="0" err="1" smtClean="0"/>
            <a:t>Eurodac</a:t>
          </a:r>
          <a:endParaRPr lang="it-IT" sz="1000" dirty="0"/>
        </a:p>
      </dgm:t>
    </dgm:pt>
    <dgm:pt modelId="{ED017EDD-6027-46FD-9D8A-D9BBF2F9C805}" type="parTrans" cxnId="{E75C9081-1EED-4DDF-9DA4-E150CA41C15B}">
      <dgm:prSet/>
      <dgm:spPr/>
      <dgm:t>
        <a:bodyPr/>
        <a:lstStyle/>
        <a:p>
          <a:endParaRPr lang="it-IT" sz="1000"/>
        </a:p>
      </dgm:t>
    </dgm:pt>
    <dgm:pt modelId="{04983326-5B4E-468E-B05F-C0A42EB1929F}" type="sibTrans" cxnId="{E75C9081-1EED-4DDF-9DA4-E150CA41C15B}">
      <dgm:prSet/>
      <dgm:spPr/>
      <dgm:t>
        <a:bodyPr/>
        <a:lstStyle/>
        <a:p>
          <a:endParaRPr lang="it-IT" sz="1000"/>
        </a:p>
      </dgm:t>
    </dgm:pt>
    <dgm:pt modelId="{64D2BFF7-F4CE-4207-AAF7-2AFBDB6EB437}">
      <dgm:prSet custT="1"/>
      <dgm:spPr/>
      <dgm:t>
        <a:bodyPr/>
        <a:lstStyle/>
        <a:p>
          <a:pPr rtl="0"/>
          <a:r>
            <a:rPr lang="it-IT" sz="1000" dirty="0" smtClean="0"/>
            <a:t>Gruppi familiari</a:t>
          </a:r>
          <a:endParaRPr lang="it-IT" sz="1000" dirty="0"/>
        </a:p>
      </dgm:t>
    </dgm:pt>
    <dgm:pt modelId="{C7141E06-9213-4395-AD40-0C311EAD4F27}" type="parTrans" cxnId="{9ACBACA4-2732-44A1-BBCC-DC484F19B22D}">
      <dgm:prSet/>
      <dgm:spPr/>
      <dgm:t>
        <a:bodyPr/>
        <a:lstStyle/>
        <a:p>
          <a:endParaRPr lang="it-IT" sz="1000"/>
        </a:p>
      </dgm:t>
    </dgm:pt>
    <dgm:pt modelId="{723A0F2F-5EB0-4C2D-AFB7-6A7B72FC0828}" type="sibTrans" cxnId="{9ACBACA4-2732-44A1-BBCC-DC484F19B22D}">
      <dgm:prSet/>
      <dgm:spPr/>
      <dgm:t>
        <a:bodyPr/>
        <a:lstStyle/>
        <a:p>
          <a:endParaRPr lang="it-IT" sz="1000"/>
        </a:p>
      </dgm:t>
    </dgm:pt>
    <dgm:pt modelId="{596EDC1C-BCB7-4E35-B58E-2AAF00B4777E}">
      <dgm:prSet custT="1"/>
      <dgm:spPr/>
      <dgm:t>
        <a:bodyPr/>
        <a:lstStyle/>
        <a:p>
          <a:pPr rtl="0"/>
          <a:r>
            <a:rPr lang="it-IT" sz="1000" dirty="0" smtClean="0"/>
            <a:t>Codice fiscale</a:t>
          </a:r>
          <a:endParaRPr lang="it-IT" sz="1000" dirty="0"/>
        </a:p>
      </dgm:t>
    </dgm:pt>
    <dgm:pt modelId="{91397414-2393-48E9-B249-ECC599AD3369}" type="parTrans" cxnId="{1CE97581-3774-4682-A21D-F6F640678B97}">
      <dgm:prSet/>
      <dgm:spPr/>
      <dgm:t>
        <a:bodyPr/>
        <a:lstStyle/>
        <a:p>
          <a:endParaRPr lang="it-IT" sz="1000"/>
        </a:p>
      </dgm:t>
    </dgm:pt>
    <dgm:pt modelId="{F399AFB1-A19D-42A3-BC9C-F2B60F366AEE}" type="sibTrans" cxnId="{1CE97581-3774-4682-A21D-F6F640678B97}">
      <dgm:prSet/>
      <dgm:spPr/>
      <dgm:t>
        <a:bodyPr/>
        <a:lstStyle/>
        <a:p>
          <a:endParaRPr lang="it-IT" sz="1000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53C113-0BEF-47C9-8148-3F269EF48F95}" type="pres">
      <dgm:prSet presAssocID="{95F066D1-59B8-4EDF-B194-D232B26C8A79}" presName="parentText" presStyleLbl="node1" presStyleIdx="0" presStyleCnt="6" custLinFactNeighborY="4249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9E488E-5F27-47B7-A254-A72D577BC0FF}" type="pres">
      <dgm:prSet presAssocID="{22E92E47-8D85-419F-AC82-553044A61FBF}" presName="spacer" presStyleCnt="0"/>
      <dgm:spPr/>
      <dgm:t>
        <a:bodyPr/>
        <a:lstStyle/>
        <a:p>
          <a:endParaRPr lang="it-IT"/>
        </a:p>
      </dgm:t>
    </dgm:pt>
    <dgm:pt modelId="{56DACBE2-354E-41CE-9209-EBFE119079B1}" type="pres">
      <dgm:prSet presAssocID="{2DF5BC2C-683C-4569-AECA-6000BF4FE9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4A408-EC67-4CD1-98AA-EA536FBA5821}" type="pres">
      <dgm:prSet presAssocID="{E061521D-DE3D-4E05-85FB-5D1048395D6E}" presName="spacer" presStyleCnt="0"/>
      <dgm:spPr/>
      <dgm:t>
        <a:bodyPr/>
        <a:lstStyle/>
        <a:p>
          <a:endParaRPr lang="it-IT"/>
        </a:p>
      </dgm:t>
    </dgm:pt>
    <dgm:pt modelId="{0F9FDCD1-685D-4BD6-B08C-2FD4B23FDF18}" type="pres">
      <dgm:prSet presAssocID="{64D2BFF7-F4CE-4207-AAF7-2AFBDB6EB4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0FED4B-3315-44F2-98D8-CCDE7A85E66E}" type="pres">
      <dgm:prSet presAssocID="{723A0F2F-5EB0-4C2D-AFB7-6A7B72FC0828}" presName="spacer" presStyleCnt="0"/>
      <dgm:spPr/>
      <dgm:t>
        <a:bodyPr/>
        <a:lstStyle/>
        <a:p>
          <a:endParaRPr lang="it-IT"/>
        </a:p>
      </dgm:t>
    </dgm:pt>
    <dgm:pt modelId="{85C9F6B1-F7E6-41FE-8EF4-862415BC2919}" type="pres">
      <dgm:prSet presAssocID="{BFE70222-245F-45E7-A962-6B6D47F01BF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0B799E-DEE0-45AE-80DF-C62AA4DFFB3D}" type="pres">
      <dgm:prSet presAssocID="{6EDDB92F-079B-472B-B4EA-130CC43A0897}" presName="spacer" presStyleCnt="0"/>
      <dgm:spPr/>
      <dgm:t>
        <a:bodyPr/>
        <a:lstStyle/>
        <a:p>
          <a:endParaRPr lang="it-IT"/>
        </a:p>
      </dgm:t>
    </dgm:pt>
    <dgm:pt modelId="{06708F2A-3D4B-4FFA-8F76-81BA72D0DB3C}" type="pres">
      <dgm:prSet presAssocID="{D227C554-2C1F-4665-B695-1747D6C98C4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42BB25-B5E4-4A1B-825D-1EBF1DE8925E}" type="pres">
      <dgm:prSet presAssocID="{04983326-5B4E-468E-B05F-C0A42EB1929F}" presName="spacer" presStyleCnt="0"/>
      <dgm:spPr/>
      <dgm:t>
        <a:bodyPr/>
        <a:lstStyle/>
        <a:p>
          <a:endParaRPr lang="it-IT"/>
        </a:p>
      </dgm:t>
    </dgm:pt>
    <dgm:pt modelId="{BBC6EB5B-4A21-488B-A780-83D28E4279DA}" type="pres">
      <dgm:prSet presAssocID="{596EDC1C-BCB7-4E35-B58E-2AAF00B4777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CE97581-3774-4682-A21D-F6F640678B97}" srcId="{0FCAE64E-A615-40C6-9F18-4963263CA344}" destId="{596EDC1C-BCB7-4E35-B58E-2AAF00B4777E}" srcOrd="5" destOrd="0" parTransId="{91397414-2393-48E9-B249-ECC599AD3369}" sibTransId="{F399AFB1-A19D-42A3-BC9C-F2B60F366AEE}"/>
    <dgm:cxn modelId="{9ACBACA4-2732-44A1-BBCC-DC484F19B22D}" srcId="{0FCAE64E-A615-40C6-9F18-4963263CA344}" destId="{64D2BFF7-F4CE-4207-AAF7-2AFBDB6EB437}" srcOrd="2" destOrd="0" parTransId="{C7141E06-9213-4395-AD40-0C311EAD4F27}" sibTransId="{723A0F2F-5EB0-4C2D-AFB7-6A7B72FC0828}"/>
    <dgm:cxn modelId="{C533ED2B-E388-4219-8186-1B8E4B1D6AEF}" srcId="{0FCAE64E-A615-40C6-9F18-4963263CA344}" destId="{BFE70222-245F-45E7-A962-6B6D47F01BF8}" srcOrd="3" destOrd="0" parTransId="{E6F7FE2A-5D27-402D-9311-F4D625CA2FD5}" sibTransId="{6EDDB92F-079B-472B-B4EA-130CC43A0897}"/>
    <dgm:cxn modelId="{F0C27E76-36A9-40EC-9E32-427D38070A48}" srcId="{0FCAE64E-A615-40C6-9F18-4963263CA344}" destId="{95F066D1-59B8-4EDF-B194-D232B26C8A79}" srcOrd="0" destOrd="0" parTransId="{E98B042B-9D5E-45F7-A647-F769096407D8}" sibTransId="{22E92E47-8D85-419F-AC82-553044A61FBF}"/>
    <dgm:cxn modelId="{6B12BB62-B6F4-4174-BD69-73C83C2E6C44}" type="presOf" srcId="{0FCAE64E-A615-40C6-9F18-4963263CA344}" destId="{310EA455-0D88-499D-98E9-099B67548727}" srcOrd="0" destOrd="0" presId="urn:microsoft.com/office/officeart/2005/8/layout/vList2"/>
    <dgm:cxn modelId="{20B7BDB1-EF62-47B3-AB2E-212FD12E1283}" type="presOf" srcId="{596EDC1C-BCB7-4E35-B58E-2AAF00B4777E}" destId="{BBC6EB5B-4A21-488B-A780-83D28E4279DA}" srcOrd="0" destOrd="0" presId="urn:microsoft.com/office/officeart/2005/8/layout/vList2"/>
    <dgm:cxn modelId="{7929A6FA-F5B5-48E3-9F38-EA4EFBED8A6E}" srcId="{0FCAE64E-A615-40C6-9F18-4963263CA344}" destId="{2DF5BC2C-683C-4569-AECA-6000BF4FE912}" srcOrd="1" destOrd="0" parTransId="{DB8AFA7A-3A4B-4719-A580-364FA7D67A43}" sibTransId="{E061521D-DE3D-4E05-85FB-5D1048395D6E}"/>
    <dgm:cxn modelId="{FC23496A-9994-4947-8A70-060EACA589CB}" type="presOf" srcId="{64D2BFF7-F4CE-4207-AAF7-2AFBDB6EB437}" destId="{0F9FDCD1-685D-4BD6-B08C-2FD4B23FDF18}" srcOrd="0" destOrd="0" presId="urn:microsoft.com/office/officeart/2005/8/layout/vList2"/>
    <dgm:cxn modelId="{F145992F-5C85-40AB-B6EC-6C8A7501E10C}" type="presOf" srcId="{2DF5BC2C-683C-4569-AECA-6000BF4FE912}" destId="{56DACBE2-354E-41CE-9209-EBFE119079B1}" srcOrd="0" destOrd="0" presId="urn:microsoft.com/office/officeart/2005/8/layout/vList2"/>
    <dgm:cxn modelId="{B922CABB-A1E1-4D68-8D2A-1AF78188C5AF}" type="presOf" srcId="{95F066D1-59B8-4EDF-B194-D232B26C8A79}" destId="{F353C113-0BEF-47C9-8148-3F269EF48F95}" srcOrd="0" destOrd="0" presId="urn:microsoft.com/office/officeart/2005/8/layout/vList2"/>
    <dgm:cxn modelId="{C180E898-F564-4C04-8A93-4F07BA42DB28}" type="presOf" srcId="{BFE70222-245F-45E7-A962-6B6D47F01BF8}" destId="{85C9F6B1-F7E6-41FE-8EF4-862415BC2919}" srcOrd="0" destOrd="0" presId="urn:microsoft.com/office/officeart/2005/8/layout/vList2"/>
    <dgm:cxn modelId="{E75C9081-1EED-4DDF-9DA4-E150CA41C15B}" srcId="{0FCAE64E-A615-40C6-9F18-4963263CA344}" destId="{D227C554-2C1F-4665-B695-1747D6C98C4B}" srcOrd="4" destOrd="0" parTransId="{ED017EDD-6027-46FD-9D8A-D9BBF2F9C805}" sibTransId="{04983326-5B4E-468E-B05F-C0A42EB1929F}"/>
    <dgm:cxn modelId="{FE4A9157-D4C2-4CBE-BB49-AB2F566A0AE7}" type="presOf" srcId="{D227C554-2C1F-4665-B695-1747D6C98C4B}" destId="{06708F2A-3D4B-4FFA-8F76-81BA72D0DB3C}" srcOrd="0" destOrd="0" presId="urn:microsoft.com/office/officeart/2005/8/layout/vList2"/>
    <dgm:cxn modelId="{EE426546-DCF7-4B78-8B0B-E23DB512625F}" type="presParOf" srcId="{310EA455-0D88-499D-98E9-099B67548727}" destId="{F353C113-0BEF-47C9-8148-3F269EF48F95}" srcOrd="0" destOrd="0" presId="urn:microsoft.com/office/officeart/2005/8/layout/vList2"/>
    <dgm:cxn modelId="{DF476AB6-477F-4D9D-BF6B-C4D5DADB64EB}" type="presParOf" srcId="{310EA455-0D88-499D-98E9-099B67548727}" destId="{669E488E-5F27-47B7-A254-A72D577BC0FF}" srcOrd="1" destOrd="0" presId="urn:microsoft.com/office/officeart/2005/8/layout/vList2"/>
    <dgm:cxn modelId="{1A5381FF-DB47-417E-8EB0-280B01BF814A}" type="presParOf" srcId="{310EA455-0D88-499D-98E9-099B67548727}" destId="{56DACBE2-354E-41CE-9209-EBFE119079B1}" srcOrd="2" destOrd="0" presId="urn:microsoft.com/office/officeart/2005/8/layout/vList2"/>
    <dgm:cxn modelId="{DCCF0CB0-47E2-45F1-BA13-BBA6A7EE638E}" type="presParOf" srcId="{310EA455-0D88-499D-98E9-099B67548727}" destId="{F804A408-EC67-4CD1-98AA-EA536FBA5821}" srcOrd="3" destOrd="0" presId="urn:microsoft.com/office/officeart/2005/8/layout/vList2"/>
    <dgm:cxn modelId="{5D051B58-3554-479A-869F-C8D087A78D26}" type="presParOf" srcId="{310EA455-0D88-499D-98E9-099B67548727}" destId="{0F9FDCD1-685D-4BD6-B08C-2FD4B23FDF18}" srcOrd="4" destOrd="0" presId="urn:microsoft.com/office/officeart/2005/8/layout/vList2"/>
    <dgm:cxn modelId="{CAEC3E8A-2994-4326-8155-0480FCC0F6A7}" type="presParOf" srcId="{310EA455-0D88-499D-98E9-099B67548727}" destId="{580FED4B-3315-44F2-98D8-CCDE7A85E66E}" srcOrd="5" destOrd="0" presId="urn:microsoft.com/office/officeart/2005/8/layout/vList2"/>
    <dgm:cxn modelId="{06D2994D-9E0C-403A-B3B2-15B47E17938A}" type="presParOf" srcId="{310EA455-0D88-499D-98E9-099B67548727}" destId="{85C9F6B1-F7E6-41FE-8EF4-862415BC2919}" srcOrd="6" destOrd="0" presId="urn:microsoft.com/office/officeart/2005/8/layout/vList2"/>
    <dgm:cxn modelId="{7F14B613-204F-4F9C-B332-DF0682C1FB91}" type="presParOf" srcId="{310EA455-0D88-499D-98E9-099B67548727}" destId="{320B799E-DEE0-45AE-80DF-C62AA4DFFB3D}" srcOrd="7" destOrd="0" presId="urn:microsoft.com/office/officeart/2005/8/layout/vList2"/>
    <dgm:cxn modelId="{A607A294-1CF4-447A-89B6-6E975F7F7CB0}" type="presParOf" srcId="{310EA455-0D88-499D-98E9-099B67548727}" destId="{06708F2A-3D4B-4FFA-8F76-81BA72D0DB3C}" srcOrd="8" destOrd="0" presId="urn:microsoft.com/office/officeart/2005/8/layout/vList2"/>
    <dgm:cxn modelId="{2B5DE192-DBB2-40B5-A42B-1B5AB06BBD60}" type="presParOf" srcId="{310EA455-0D88-499D-98E9-099B67548727}" destId="{F942BB25-B5E4-4A1B-825D-1EBF1DE8925E}" srcOrd="9" destOrd="0" presId="urn:microsoft.com/office/officeart/2005/8/layout/vList2"/>
    <dgm:cxn modelId="{F70D7A5E-09A3-436A-B490-DAE644CAE653}" type="presParOf" srcId="{310EA455-0D88-499D-98E9-099B67548727}" destId="{BBC6EB5B-4A21-488B-A780-83D28E4279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1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PERMESSI DI SOGGIORNO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LinFactNeighborX="22501" custLinFactNeighborY="-86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EA3CE2-73CC-4C22-8815-A190E285A14E}" type="presOf" srcId="{B0B7F480-2921-46A2-817E-1FE2DBD0F3BC}" destId="{CC49ABCC-CACA-46E6-8F1D-62A3AE1FA181}" srcOrd="0" destOrd="0" presId="urn:microsoft.com/office/officeart/2005/8/layout/vList3#18"/>
    <dgm:cxn modelId="{097E6906-401F-4CD6-B823-8B4BB97BF8BD}" type="presOf" srcId="{A0CC597C-8658-48DE-9E48-43A0901C1554}" destId="{59B6F54D-52B0-4178-9E75-BA88D5841725}" srcOrd="0" destOrd="0" presId="urn:microsoft.com/office/officeart/2005/8/layout/vList3#18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3FAEEEFF-378B-45AB-B40D-9B8E7DFDB0DD}" type="presParOf" srcId="{CC49ABCC-CACA-46E6-8F1D-62A3AE1FA181}" destId="{09C2B160-8393-4374-9F3A-C371D1CAA77C}" srcOrd="0" destOrd="0" presId="urn:microsoft.com/office/officeart/2005/8/layout/vList3#18"/>
    <dgm:cxn modelId="{292F9586-A30E-41A9-AD60-D501CBADB561}" type="presParOf" srcId="{09C2B160-8393-4374-9F3A-C371D1CAA77C}" destId="{C85F7CA5-49A6-41C0-B9AF-0E802C21FE6F}" srcOrd="0" destOrd="0" presId="urn:microsoft.com/office/officeart/2005/8/layout/vList3#18"/>
    <dgm:cxn modelId="{1645A86C-53D3-4412-A2B4-9C817116A409}" type="presParOf" srcId="{09C2B160-8393-4374-9F3A-C371D1CAA77C}" destId="{59B6F54D-52B0-4178-9E75-BA88D5841725}" srcOrd="1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66D1-59B8-4EDF-B194-D232B26C8A79}">
      <dgm:prSet custT="1"/>
      <dgm:spPr/>
      <dgm:t>
        <a:bodyPr/>
        <a:lstStyle/>
        <a:p>
          <a:pPr rtl="0"/>
          <a:r>
            <a:rPr lang="it-IT" sz="1000" dirty="0" smtClean="0"/>
            <a:t>Codice fiscale</a:t>
          </a:r>
          <a:endParaRPr lang="it-IT" sz="1000" dirty="0"/>
        </a:p>
      </dgm:t>
    </dgm:pt>
    <dgm:pt modelId="{E98B042B-9D5E-45F7-A647-F769096407D8}" type="parTrans" cxnId="{F0C27E76-36A9-40EC-9E32-427D38070A48}">
      <dgm:prSet/>
      <dgm:spPr/>
      <dgm:t>
        <a:bodyPr/>
        <a:lstStyle/>
        <a:p>
          <a:endParaRPr lang="it-IT"/>
        </a:p>
      </dgm:t>
    </dgm:pt>
    <dgm:pt modelId="{22E92E47-8D85-419F-AC82-553044A61FBF}" type="sibTrans" cxnId="{F0C27E76-36A9-40EC-9E32-427D38070A48}">
      <dgm:prSet/>
      <dgm:spPr/>
      <dgm:t>
        <a:bodyPr/>
        <a:lstStyle/>
        <a:p>
          <a:endParaRPr lang="it-IT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53C113-0BEF-47C9-8148-3F269EF48F95}" type="pres">
      <dgm:prSet presAssocID="{95F066D1-59B8-4EDF-B194-D232B26C8A79}" presName="parentText" presStyleLbl="node1" presStyleIdx="0" presStyleCnt="1" custScaleX="95143" custScaleY="103133" custLinFactNeighborX="13013" custLinFactNeighborY="34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C27E76-36A9-40EC-9E32-427D38070A48}" srcId="{0FCAE64E-A615-40C6-9F18-4963263CA344}" destId="{95F066D1-59B8-4EDF-B194-D232B26C8A79}" srcOrd="0" destOrd="0" parTransId="{E98B042B-9D5E-45F7-A647-F769096407D8}" sibTransId="{22E92E47-8D85-419F-AC82-553044A61FBF}"/>
    <dgm:cxn modelId="{10DA8D03-0C5B-4F4C-B0E8-B88ED4E8C094}" type="presOf" srcId="{95F066D1-59B8-4EDF-B194-D232B26C8A79}" destId="{F353C113-0BEF-47C9-8148-3F269EF48F95}" srcOrd="0" destOrd="0" presId="urn:microsoft.com/office/officeart/2005/8/layout/vList2"/>
    <dgm:cxn modelId="{4260A122-F645-4D96-9376-77F3E5219EBC}" type="presOf" srcId="{0FCAE64E-A615-40C6-9F18-4963263CA344}" destId="{310EA455-0D88-499D-98E9-099B67548727}" srcOrd="0" destOrd="0" presId="urn:microsoft.com/office/officeart/2005/8/layout/vList2"/>
    <dgm:cxn modelId="{70AF3E95-4C20-45F5-B5A5-FFD732F34C95}" type="presParOf" srcId="{310EA455-0D88-499D-98E9-099B67548727}" destId="{F353C113-0BEF-47C9-8148-3F269EF48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DUBLINET</a:t>
          </a:r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LinFactNeighborX="20548" custLinFactNeighborY="-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7311F9-FA83-44AE-8ED5-7BA72638D46D}" type="presOf" srcId="{B0B7F480-2921-46A2-817E-1FE2DBD0F3BC}" destId="{CC49ABCC-CACA-46E6-8F1D-62A3AE1FA181}" srcOrd="0" destOrd="0" presId="urn:microsoft.com/office/officeart/2005/8/layout/vList3#19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43A48699-BB99-439B-96D0-06DC99E483E9}" type="presOf" srcId="{A0CC597C-8658-48DE-9E48-43A0901C1554}" destId="{59B6F54D-52B0-4178-9E75-BA88D5841725}" srcOrd="0" destOrd="0" presId="urn:microsoft.com/office/officeart/2005/8/layout/vList3#19"/>
    <dgm:cxn modelId="{C961DFB5-3111-47BB-9E4C-BB1EA2199DD0}" type="presParOf" srcId="{CC49ABCC-CACA-46E6-8F1D-62A3AE1FA181}" destId="{09C2B160-8393-4374-9F3A-C371D1CAA77C}" srcOrd="0" destOrd="0" presId="urn:microsoft.com/office/officeart/2005/8/layout/vList3#19"/>
    <dgm:cxn modelId="{E8CE3560-FEDE-48C6-9BB9-E5D1035ACC16}" type="presParOf" srcId="{09C2B160-8393-4374-9F3A-C371D1CAA77C}" destId="{C85F7CA5-49A6-41C0-B9AF-0E802C21FE6F}" srcOrd="0" destOrd="0" presId="urn:microsoft.com/office/officeart/2005/8/layout/vList3#19"/>
    <dgm:cxn modelId="{4F950EDC-31F2-47A8-B757-ABAB41481818}" type="presParOf" srcId="{09C2B160-8393-4374-9F3A-C371D1CAA77C}" destId="{59B6F54D-52B0-4178-9E75-BA88D5841725}" srcOrd="1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66D1-59B8-4EDF-B194-D232B26C8A79}">
      <dgm:prSet custT="1"/>
      <dgm:spPr/>
      <dgm:t>
        <a:bodyPr/>
        <a:lstStyle/>
        <a:p>
          <a:pPr rtl="0"/>
          <a:r>
            <a:rPr lang="it-IT" sz="1000" dirty="0" smtClean="0"/>
            <a:t>Codice univoco (CUI)</a:t>
          </a:r>
          <a:endParaRPr lang="it-IT" sz="1000" dirty="0"/>
        </a:p>
      </dgm:t>
    </dgm:pt>
    <dgm:pt modelId="{E98B042B-9D5E-45F7-A647-F769096407D8}" type="parTrans" cxnId="{F0C27E76-36A9-40EC-9E32-427D38070A48}">
      <dgm:prSet/>
      <dgm:spPr/>
      <dgm:t>
        <a:bodyPr/>
        <a:lstStyle/>
        <a:p>
          <a:endParaRPr lang="it-IT" sz="1000"/>
        </a:p>
      </dgm:t>
    </dgm:pt>
    <dgm:pt modelId="{22E92E47-8D85-419F-AC82-553044A61FBF}" type="sibTrans" cxnId="{F0C27E76-36A9-40EC-9E32-427D38070A48}">
      <dgm:prSet/>
      <dgm:spPr/>
      <dgm:t>
        <a:bodyPr/>
        <a:lstStyle/>
        <a:p>
          <a:endParaRPr lang="it-IT" sz="1000"/>
        </a:p>
      </dgm:t>
    </dgm:pt>
    <dgm:pt modelId="{2DF5BC2C-683C-4569-AECA-6000BF4FE912}">
      <dgm:prSet custT="1"/>
      <dgm:spPr/>
      <dgm:t>
        <a:bodyPr/>
        <a:lstStyle/>
        <a:p>
          <a:pPr rtl="0"/>
          <a:r>
            <a:rPr lang="it-IT" sz="1000" dirty="0" smtClean="0"/>
            <a:t>Codice pratica</a:t>
          </a:r>
          <a:endParaRPr lang="it-IT" sz="1000" dirty="0"/>
        </a:p>
      </dgm:t>
    </dgm:pt>
    <dgm:pt modelId="{DB8AFA7A-3A4B-4719-A580-364FA7D67A43}" type="parTrans" cxnId="{7929A6FA-F5B5-48E3-9F38-EA4EFBED8A6E}">
      <dgm:prSet/>
      <dgm:spPr/>
      <dgm:t>
        <a:bodyPr/>
        <a:lstStyle/>
        <a:p>
          <a:endParaRPr lang="it-IT" sz="1000"/>
        </a:p>
      </dgm:t>
    </dgm:pt>
    <dgm:pt modelId="{E061521D-DE3D-4E05-85FB-5D1048395D6E}" type="sibTrans" cxnId="{7929A6FA-F5B5-48E3-9F38-EA4EFBED8A6E}">
      <dgm:prSet/>
      <dgm:spPr/>
      <dgm:t>
        <a:bodyPr/>
        <a:lstStyle/>
        <a:p>
          <a:endParaRPr lang="it-IT" sz="1000"/>
        </a:p>
      </dgm:t>
    </dgm:pt>
    <dgm:pt modelId="{5ACE6269-B3B2-4744-8088-86C614524459}">
      <dgm:prSet custT="1"/>
      <dgm:spPr/>
      <dgm:t>
        <a:bodyPr/>
        <a:lstStyle/>
        <a:p>
          <a:pPr rtl="0"/>
          <a:r>
            <a:rPr lang="it-IT" sz="1000" dirty="0" smtClean="0"/>
            <a:t>Localizzazione</a:t>
          </a:r>
          <a:endParaRPr lang="it-IT" sz="1000" dirty="0"/>
        </a:p>
      </dgm:t>
    </dgm:pt>
    <dgm:pt modelId="{FB0ABE95-823D-4D23-AD5E-94AAB480B979}" type="parTrans" cxnId="{FF682F12-C559-40BE-954A-B39578319BDE}">
      <dgm:prSet/>
      <dgm:spPr/>
      <dgm:t>
        <a:bodyPr/>
        <a:lstStyle/>
        <a:p>
          <a:endParaRPr lang="it-IT" sz="1000"/>
        </a:p>
      </dgm:t>
    </dgm:pt>
    <dgm:pt modelId="{5CF16F75-7329-42EA-B1CC-FE61E92F2FD1}" type="sibTrans" cxnId="{FF682F12-C559-40BE-954A-B39578319BDE}">
      <dgm:prSet/>
      <dgm:spPr/>
      <dgm:t>
        <a:bodyPr/>
        <a:lstStyle/>
        <a:p>
          <a:endParaRPr lang="it-IT" sz="1000"/>
        </a:p>
      </dgm:t>
    </dgm:pt>
    <dgm:pt modelId="{71ECFD9A-9C98-4399-8665-C0F1FF45412E}">
      <dgm:prSet custT="1"/>
      <dgm:spPr/>
      <dgm:t>
        <a:bodyPr/>
        <a:lstStyle/>
        <a:p>
          <a:pPr rtl="0"/>
          <a:r>
            <a:rPr lang="it-IT" sz="1000" dirty="0" smtClean="0"/>
            <a:t>Permesso di soggiorno</a:t>
          </a:r>
          <a:endParaRPr lang="it-IT" sz="1000" dirty="0"/>
        </a:p>
      </dgm:t>
    </dgm:pt>
    <dgm:pt modelId="{B40C1F65-916C-41A7-99E6-E6AA45679E83}" type="parTrans" cxnId="{4165D84A-2BC8-4254-AD22-B202B0D84F99}">
      <dgm:prSet/>
      <dgm:spPr/>
      <dgm:t>
        <a:bodyPr/>
        <a:lstStyle/>
        <a:p>
          <a:endParaRPr lang="it-IT" sz="1000"/>
        </a:p>
      </dgm:t>
    </dgm:pt>
    <dgm:pt modelId="{15406F8A-FB34-4E5A-A907-96D0ECB179DC}" type="sibTrans" cxnId="{4165D84A-2BC8-4254-AD22-B202B0D84F99}">
      <dgm:prSet/>
      <dgm:spPr/>
      <dgm:t>
        <a:bodyPr/>
        <a:lstStyle/>
        <a:p>
          <a:endParaRPr lang="it-IT" sz="1000"/>
        </a:p>
      </dgm:t>
    </dgm:pt>
    <dgm:pt modelId="{C8817F49-892E-47BC-BD9E-5AB65EC06BFB}">
      <dgm:prSet custT="1"/>
      <dgm:spPr/>
      <dgm:t>
        <a:bodyPr/>
        <a:lstStyle/>
        <a:p>
          <a:pPr rtl="0"/>
          <a:r>
            <a:rPr lang="it-IT" sz="1000" dirty="0" smtClean="0"/>
            <a:t>Codice </a:t>
          </a:r>
          <a:r>
            <a:rPr lang="it-IT" sz="1000" dirty="0" err="1" smtClean="0"/>
            <a:t>Eurodac</a:t>
          </a:r>
          <a:endParaRPr lang="it-IT" sz="1000" dirty="0"/>
        </a:p>
      </dgm:t>
    </dgm:pt>
    <dgm:pt modelId="{F520C8E3-BECE-4A1A-B4E7-A036D64A00C5}" type="parTrans" cxnId="{F95E5D17-BC9D-42A8-A719-7908E526ADFC}">
      <dgm:prSet/>
      <dgm:spPr/>
      <dgm:t>
        <a:bodyPr/>
        <a:lstStyle/>
        <a:p>
          <a:endParaRPr lang="it-IT" sz="1000"/>
        </a:p>
      </dgm:t>
    </dgm:pt>
    <dgm:pt modelId="{C39DACEB-734E-4EA8-B625-03A748D94392}" type="sibTrans" cxnId="{F95E5D17-BC9D-42A8-A719-7908E526ADFC}">
      <dgm:prSet/>
      <dgm:spPr/>
      <dgm:t>
        <a:bodyPr/>
        <a:lstStyle/>
        <a:p>
          <a:endParaRPr lang="it-IT" sz="1000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53C113-0BEF-47C9-8148-3F269EF48F95}" type="pres">
      <dgm:prSet presAssocID="{95F066D1-59B8-4EDF-B194-D232B26C8A79}" presName="parentText" presStyleLbl="node1" presStyleIdx="0" presStyleCnt="5" custLinFactNeighborY="4249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9E488E-5F27-47B7-A254-A72D577BC0FF}" type="pres">
      <dgm:prSet presAssocID="{22E92E47-8D85-419F-AC82-553044A61FBF}" presName="spacer" presStyleCnt="0"/>
      <dgm:spPr/>
      <dgm:t>
        <a:bodyPr/>
        <a:lstStyle/>
        <a:p>
          <a:endParaRPr lang="it-IT"/>
        </a:p>
      </dgm:t>
    </dgm:pt>
    <dgm:pt modelId="{56DACBE2-354E-41CE-9209-EBFE119079B1}" type="pres">
      <dgm:prSet presAssocID="{2DF5BC2C-683C-4569-AECA-6000BF4FE9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4A408-EC67-4CD1-98AA-EA536FBA5821}" type="pres">
      <dgm:prSet presAssocID="{E061521D-DE3D-4E05-85FB-5D1048395D6E}" presName="spacer" presStyleCnt="0"/>
      <dgm:spPr/>
      <dgm:t>
        <a:bodyPr/>
        <a:lstStyle/>
        <a:p>
          <a:endParaRPr lang="it-IT"/>
        </a:p>
      </dgm:t>
    </dgm:pt>
    <dgm:pt modelId="{2623C0A5-3939-445F-A92F-B9F73590C736}" type="pres">
      <dgm:prSet presAssocID="{5ACE6269-B3B2-4744-8088-86C61452445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CA8C04-725E-412C-9A5D-B07872C60CB1}" type="pres">
      <dgm:prSet presAssocID="{5CF16F75-7329-42EA-B1CC-FE61E92F2FD1}" presName="spacer" presStyleCnt="0"/>
      <dgm:spPr/>
      <dgm:t>
        <a:bodyPr/>
        <a:lstStyle/>
        <a:p>
          <a:endParaRPr lang="it-IT"/>
        </a:p>
      </dgm:t>
    </dgm:pt>
    <dgm:pt modelId="{4BB1D738-59D4-4476-99A3-7FE3D6E9244A}" type="pres">
      <dgm:prSet presAssocID="{71ECFD9A-9C98-4399-8665-C0F1FF45412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908247-AE35-40DC-A6AF-084E73988197}" type="pres">
      <dgm:prSet presAssocID="{15406F8A-FB34-4E5A-A907-96D0ECB179DC}" presName="spacer" presStyleCnt="0"/>
      <dgm:spPr/>
      <dgm:t>
        <a:bodyPr/>
        <a:lstStyle/>
        <a:p>
          <a:endParaRPr lang="it-IT"/>
        </a:p>
      </dgm:t>
    </dgm:pt>
    <dgm:pt modelId="{28696B14-2972-45B8-B26F-7E99DDA96FD6}" type="pres">
      <dgm:prSet presAssocID="{C8817F49-892E-47BC-BD9E-5AB65EC06B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A5DD1A-6818-4906-AEEA-4DC7639A5120}" type="presOf" srcId="{2DF5BC2C-683C-4569-AECA-6000BF4FE912}" destId="{56DACBE2-354E-41CE-9209-EBFE119079B1}" srcOrd="0" destOrd="0" presId="urn:microsoft.com/office/officeart/2005/8/layout/vList2"/>
    <dgm:cxn modelId="{F0C27E76-36A9-40EC-9E32-427D38070A48}" srcId="{0FCAE64E-A615-40C6-9F18-4963263CA344}" destId="{95F066D1-59B8-4EDF-B194-D232B26C8A79}" srcOrd="0" destOrd="0" parTransId="{E98B042B-9D5E-45F7-A647-F769096407D8}" sibTransId="{22E92E47-8D85-419F-AC82-553044A61FBF}"/>
    <dgm:cxn modelId="{7929A6FA-F5B5-48E3-9F38-EA4EFBED8A6E}" srcId="{0FCAE64E-A615-40C6-9F18-4963263CA344}" destId="{2DF5BC2C-683C-4569-AECA-6000BF4FE912}" srcOrd="1" destOrd="0" parTransId="{DB8AFA7A-3A4B-4719-A580-364FA7D67A43}" sibTransId="{E061521D-DE3D-4E05-85FB-5D1048395D6E}"/>
    <dgm:cxn modelId="{FF682F12-C559-40BE-954A-B39578319BDE}" srcId="{0FCAE64E-A615-40C6-9F18-4963263CA344}" destId="{5ACE6269-B3B2-4744-8088-86C614524459}" srcOrd="2" destOrd="0" parTransId="{FB0ABE95-823D-4D23-AD5E-94AAB480B979}" sibTransId="{5CF16F75-7329-42EA-B1CC-FE61E92F2FD1}"/>
    <dgm:cxn modelId="{85B703BD-1E3D-47D8-86C9-97EE98A85A36}" type="presOf" srcId="{95F066D1-59B8-4EDF-B194-D232B26C8A79}" destId="{F353C113-0BEF-47C9-8148-3F269EF48F95}" srcOrd="0" destOrd="0" presId="urn:microsoft.com/office/officeart/2005/8/layout/vList2"/>
    <dgm:cxn modelId="{861F97F3-DD19-490C-BF19-32D21B9AED9A}" type="presOf" srcId="{C8817F49-892E-47BC-BD9E-5AB65EC06BFB}" destId="{28696B14-2972-45B8-B26F-7E99DDA96FD6}" srcOrd="0" destOrd="0" presId="urn:microsoft.com/office/officeart/2005/8/layout/vList2"/>
    <dgm:cxn modelId="{F95E5D17-BC9D-42A8-A719-7908E526ADFC}" srcId="{0FCAE64E-A615-40C6-9F18-4963263CA344}" destId="{C8817F49-892E-47BC-BD9E-5AB65EC06BFB}" srcOrd="4" destOrd="0" parTransId="{F520C8E3-BECE-4A1A-B4E7-A036D64A00C5}" sibTransId="{C39DACEB-734E-4EA8-B625-03A748D94392}"/>
    <dgm:cxn modelId="{AF7B64C1-3E4C-43F5-8B84-61C59482B3FB}" type="presOf" srcId="{71ECFD9A-9C98-4399-8665-C0F1FF45412E}" destId="{4BB1D738-59D4-4476-99A3-7FE3D6E9244A}" srcOrd="0" destOrd="0" presId="urn:microsoft.com/office/officeart/2005/8/layout/vList2"/>
    <dgm:cxn modelId="{A9124E5D-6229-4BEA-8E00-DC20FE29FD85}" type="presOf" srcId="{0FCAE64E-A615-40C6-9F18-4963263CA344}" destId="{310EA455-0D88-499D-98E9-099B67548727}" srcOrd="0" destOrd="0" presId="urn:microsoft.com/office/officeart/2005/8/layout/vList2"/>
    <dgm:cxn modelId="{D1464108-A40B-4178-A7A4-FC64DB130528}" type="presOf" srcId="{5ACE6269-B3B2-4744-8088-86C614524459}" destId="{2623C0A5-3939-445F-A92F-B9F73590C736}" srcOrd="0" destOrd="0" presId="urn:microsoft.com/office/officeart/2005/8/layout/vList2"/>
    <dgm:cxn modelId="{4165D84A-2BC8-4254-AD22-B202B0D84F99}" srcId="{0FCAE64E-A615-40C6-9F18-4963263CA344}" destId="{71ECFD9A-9C98-4399-8665-C0F1FF45412E}" srcOrd="3" destOrd="0" parTransId="{B40C1F65-916C-41A7-99E6-E6AA45679E83}" sibTransId="{15406F8A-FB34-4E5A-A907-96D0ECB179DC}"/>
    <dgm:cxn modelId="{7D0E3342-0834-44E8-9A90-2B21EE786AFC}" type="presParOf" srcId="{310EA455-0D88-499D-98E9-099B67548727}" destId="{F353C113-0BEF-47C9-8148-3F269EF48F95}" srcOrd="0" destOrd="0" presId="urn:microsoft.com/office/officeart/2005/8/layout/vList2"/>
    <dgm:cxn modelId="{05B7B7F0-AA0B-4DF4-83CE-F50DEFD546E4}" type="presParOf" srcId="{310EA455-0D88-499D-98E9-099B67548727}" destId="{669E488E-5F27-47B7-A254-A72D577BC0FF}" srcOrd="1" destOrd="0" presId="urn:microsoft.com/office/officeart/2005/8/layout/vList2"/>
    <dgm:cxn modelId="{AB024FD6-E29B-4F28-8E44-13B5455229DE}" type="presParOf" srcId="{310EA455-0D88-499D-98E9-099B67548727}" destId="{56DACBE2-354E-41CE-9209-EBFE119079B1}" srcOrd="2" destOrd="0" presId="urn:microsoft.com/office/officeart/2005/8/layout/vList2"/>
    <dgm:cxn modelId="{E7FA42E9-4CB3-4866-A828-58213F0647A1}" type="presParOf" srcId="{310EA455-0D88-499D-98E9-099B67548727}" destId="{F804A408-EC67-4CD1-98AA-EA536FBA5821}" srcOrd="3" destOrd="0" presId="urn:microsoft.com/office/officeart/2005/8/layout/vList2"/>
    <dgm:cxn modelId="{78AF426F-E87A-4056-A0B3-E399B82B9E5A}" type="presParOf" srcId="{310EA455-0D88-499D-98E9-099B67548727}" destId="{2623C0A5-3939-445F-A92F-B9F73590C736}" srcOrd="4" destOrd="0" presId="urn:microsoft.com/office/officeart/2005/8/layout/vList2"/>
    <dgm:cxn modelId="{B80F4811-0E4B-4919-9792-A6D4E080B222}" type="presParOf" srcId="{310EA455-0D88-499D-98E9-099B67548727}" destId="{18CA8C04-725E-412C-9A5D-B07872C60CB1}" srcOrd="5" destOrd="0" presId="urn:microsoft.com/office/officeart/2005/8/layout/vList2"/>
    <dgm:cxn modelId="{E1237FD5-48EA-49E0-9F89-F12C7D1D90EB}" type="presParOf" srcId="{310EA455-0D88-499D-98E9-099B67548727}" destId="{4BB1D738-59D4-4476-99A3-7FE3D6E9244A}" srcOrd="6" destOrd="0" presId="urn:microsoft.com/office/officeart/2005/8/layout/vList2"/>
    <dgm:cxn modelId="{3F7AC42C-2B72-441D-83AD-2702316199F9}" type="presParOf" srcId="{310EA455-0D88-499D-98E9-099B67548727}" destId="{18908247-AE35-40DC-A6AF-084E73988197}" srcOrd="7" destOrd="0" presId="urn:microsoft.com/office/officeart/2005/8/layout/vList2"/>
    <dgm:cxn modelId="{AE456716-1116-4287-9D02-0240AA7A4F32}" type="presParOf" srcId="{310EA455-0D88-499D-98E9-099B67548727}" destId="{28696B14-2972-45B8-B26F-7E99DDA96F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2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dirty="0" smtClean="0"/>
            <a:t>AGENZIA DELLE ENTRATE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ScaleX="100000" custScaleY="100098" custLinFactNeighborX="19565" custLinFactNeighborY="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ECB52B-0CA3-4CB9-9651-FA44363B32AD}" type="presOf" srcId="{B0B7F480-2921-46A2-817E-1FE2DBD0F3BC}" destId="{CC49ABCC-CACA-46E6-8F1D-62A3AE1FA181}" srcOrd="0" destOrd="0" presId="urn:microsoft.com/office/officeart/2005/8/layout/vList3#20"/>
    <dgm:cxn modelId="{1F942D7F-8D4A-48E1-BC9B-42F74913F956}" type="presOf" srcId="{A0CC597C-8658-48DE-9E48-43A0901C1554}" destId="{59B6F54D-52B0-4178-9E75-BA88D5841725}" srcOrd="0" destOrd="0" presId="urn:microsoft.com/office/officeart/2005/8/layout/vList3#20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F0CA1BFB-DF13-41A0-A6B2-8FD899D6484A}" type="presParOf" srcId="{CC49ABCC-CACA-46E6-8F1D-62A3AE1FA181}" destId="{09C2B160-8393-4374-9F3A-C371D1CAA77C}" srcOrd="0" destOrd="0" presId="urn:microsoft.com/office/officeart/2005/8/layout/vList3#20"/>
    <dgm:cxn modelId="{C1E2D0E4-F259-4D42-A007-55151540B1A3}" type="presParOf" srcId="{09C2B160-8393-4374-9F3A-C371D1CAA77C}" destId="{C85F7CA5-49A6-41C0-B9AF-0E802C21FE6F}" srcOrd="0" destOrd="0" presId="urn:microsoft.com/office/officeart/2005/8/layout/vList3#20"/>
    <dgm:cxn modelId="{83D75320-FF2E-4B16-9ADC-869CA969054F}" type="presParOf" srcId="{09C2B160-8393-4374-9F3A-C371D1CAA77C}" destId="{59B6F54D-52B0-4178-9E75-BA88D5841725}" srcOrd="1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CAE64E-A615-40C6-9F18-4963263CA3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66D1-59B8-4EDF-B194-D232B26C8A79}">
      <dgm:prSet custT="1"/>
      <dgm:spPr/>
      <dgm:t>
        <a:bodyPr/>
        <a:lstStyle/>
        <a:p>
          <a:pPr rtl="0"/>
          <a:r>
            <a:rPr lang="it-IT" sz="1000" dirty="0" smtClean="0"/>
            <a:t>Tipo permesso</a:t>
          </a:r>
          <a:endParaRPr lang="it-IT" sz="1000" dirty="0"/>
        </a:p>
      </dgm:t>
    </dgm:pt>
    <dgm:pt modelId="{E98B042B-9D5E-45F7-A647-F769096407D8}" type="parTrans" cxnId="{F0C27E76-36A9-40EC-9E32-427D38070A48}">
      <dgm:prSet/>
      <dgm:spPr/>
      <dgm:t>
        <a:bodyPr/>
        <a:lstStyle/>
        <a:p>
          <a:endParaRPr lang="it-IT" sz="1000"/>
        </a:p>
      </dgm:t>
    </dgm:pt>
    <dgm:pt modelId="{22E92E47-8D85-419F-AC82-553044A61FBF}" type="sibTrans" cxnId="{F0C27E76-36A9-40EC-9E32-427D38070A48}">
      <dgm:prSet/>
      <dgm:spPr/>
      <dgm:t>
        <a:bodyPr/>
        <a:lstStyle/>
        <a:p>
          <a:endParaRPr lang="it-IT" sz="1000"/>
        </a:p>
      </dgm:t>
    </dgm:pt>
    <dgm:pt modelId="{2DF5BC2C-683C-4569-AECA-6000BF4FE912}">
      <dgm:prSet custT="1"/>
      <dgm:spPr/>
      <dgm:t>
        <a:bodyPr/>
        <a:lstStyle/>
        <a:p>
          <a:pPr rtl="0"/>
          <a:r>
            <a:rPr lang="it-IT" sz="1000" dirty="0" smtClean="0"/>
            <a:t>Numero e validità</a:t>
          </a:r>
          <a:endParaRPr lang="it-IT" sz="1000" dirty="0"/>
        </a:p>
      </dgm:t>
    </dgm:pt>
    <dgm:pt modelId="{DB8AFA7A-3A4B-4719-A580-364FA7D67A43}" type="parTrans" cxnId="{7929A6FA-F5B5-48E3-9F38-EA4EFBED8A6E}">
      <dgm:prSet/>
      <dgm:spPr/>
      <dgm:t>
        <a:bodyPr/>
        <a:lstStyle/>
        <a:p>
          <a:endParaRPr lang="it-IT" sz="1000"/>
        </a:p>
      </dgm:t>
    </dgm:pt>
    <dgm:pt modelId="{E061521D-DE3D-4E05-85FB-5D1048395D6E}" type="sibTrans" cxnId="{7929A6FA-F5B5-48E3-9F38-EA4EFBED8A6E}">
      <dgm:prSet/>
      <dgm:spPr/>
      <dgm:t>
        <a:bodyPr/>
        <a:lstStyle/>
        <a:p>
          <a:endParaRPr lang="it-IT" sz="1000"/>
        </a:p>
      </dgm:t>
    </dgm:pt>
    <dgm:pt modelId="{C258652B-779C-42D5-9443-6838E09E9EB4}">
      <dgm:prSet custT="1"/>
      <dgm:spPr/>
      <dgm:t>
        <a:bodyPr/>
        <a:lstStyle/>
        <a:p>
          <a:pPr rtl="0"/>
          <a:r>
            <a:rPr lang="it-IT" sz="1000" dirty="0" smtClean="0"/>
            <a:t>Codice univoco (CUI)</a:t>
          </a:r>
          <a:endParaRPr lang="it-IT" sz="1000" dirty="0"/>
        </a:p>
      </dgm:t>
    </dgm:pt>
    <dgm:pt modelId="{1A2F88C7-78FD-4674-B5EF-ED4A4F5FBDE2}" type="parTrans" cxnId="{D6DB0FDF-7960-4686-88B4-AF6D4EF01034}">
      <dgm:prSet/>
      <dgm:spPr/>
      <dgm:t>
        <a:bodyPr/>
        <a:lstStyle/>
        <a:p>
          <a:endParaRPr lang="it-IT"/>
        </a:p>
      </dgm:t>
    </dgm:pt>
    <dgm:pt modelId="{3DA2216C-2402-4ED0-900E-2079A5B9C57B}" type="sibTrans" cxnId="{D6DB0FDF-7960-4686-88B4-AF6D4EF01034}">
      <dgm:prSet/>
      <dgm:spPr/>
      <dgm:t>
        <a:bodyPr/>
        <a:lstStyle/>
        <a:p>
          <a:endParaRPr lang="it-IT"/>
        </a:p>
      </dgm:t>
    </dgm:pt>
    <dgm:pt modelId="{310EA455-0D88-499D-98E9-099B67548727}" type="pres">
      <dgm:prSet presAssocID="{0FCAE64E-A615-40C6-9F18-4963263CA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AA68AE-5334-4C5C-912A-FE028D626AF6}" type="pres">
      <dgm:prSet presAssocID="{C258652B-779C-42D5-9443-6838E09E9EB4}" presName="parentText" presStyleLbl="node1" presStyleIdx="0" presStyleCnt="3" custLinFactNeighborX="1932" custLinFactNeighborY="-4469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A77105-B9D2-4103-8E21-F6109BF9A861}" type="pres">
      <dgm:prSet presAssocID="{3DA2216C-2402-4ED0-900E-2079A5B9C57B}" presName="spacer" presStyleCnt="0"/>
      <dgm:spPr/>
      <dgm:t>
        <a:bodyPr/>
        <a:lstStyle/>
        <a:p>
          <a:endParaRPr lang="it-IT"/>
        </a:p>
      </dgm:t>
    </dgm:pt>
    <dgm:pt modelId="{F353C113-0BEF-47C9-8148-3F269EF48F95}" type="pres">
      <dgm:prSet presAssocID="{95F066D1-59B8-4EDF-B194-D232B26C8A79}" presName="parentText" presStyleLbl="node1" presStyleIdx="1" presStyleCnt="3" custLinFactNeighborX="2056" custLinFactNeighborY="2152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9E488E-5F27-47B7-A254-A72D577BC0FF}" type="pres">
      <dgm:prSet presAssocID="{22E92E47-8D85-419F-AC82-553044A61FBF}" presName="spacer" presStyleCnt="0"/>
      <dgm:spPr/>
      <dgm:t>
        <a:bodyPr/>
        <a:lstStyle/>
        <a:p>
          <a:endParaRPr lang="it-IT"/>
        </a:p>
      </dgm:t>
    </dgm:pt>
    <dgm:pt modelId="{56DACBE2-354E-41CE-9209-EBFE119079B1}" type="pres">
      <dgm:prSet presAssocID="{2DF5BC2C-683C-4569-AECA-6000BF4FE912}" presName="parentText" presStyleLbl="node1" presStyleIdx="2" presStyleCnt="3" custLinFactNeighborX="3897" custLinFactNeighborY="106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1F07DE5-A0E7-4EE5-B44F-2611C3146853}" type="presOf" srcId="{95F066D1-59B8-4EDF-B194-D232B26C8A79}" destId="{F353C113-0BEF-47C9-8148-3F269EF48F95}" srcOrd="0" destOrd="0" presId="urn:microsoft.com/office/officeart/2005/8/layout/vList2"/>
    <dgm:cxn modelId="{E2861956-847A-42C7-B705-C1FD8075C674}" type="presOf" srcId="{0FCAE64E-A615-40C6-9F18-4963263CA344}" destId="{310EA455-0D88-499D-98E9-099B67548727}" srcOrd="0" destOrd="0" presId="urn:microsoft.com/office/officeart/2005/8/layout/vList2"/>
    <dgm:cxn modelId="{F0C27E76-36A9-40EC-9E32-427D38070A48}" srcId="{0FCAE64E-A615-40C6-9F18-4963263CA344}" destId="{95F066D1-59B8-4EDF-B194-D232B26C8A79}" srcOrd="1" destOrd="0" parTransId="{E98B042B-9D5E-45F7-A647-F769096407D8}" sibTransId="{22E92E47-8D85-419F-AC82-553044A61FBF}"/>
    <dgm:cxn modelId="{D6DB0FDF-7960-4686-88B4-AF6D4EF01034}" srcId="{0FCAE64E-A615-40C6-9F18-4963263CA344}" destId="{C258652B-779C-42D5-9443-6838E09E9EB4}" srcOrd="0" destOrd="0" parTransId="{1A2F88C7-78FD-4674-B5EF-ED4A4F5FBDE2}" sibTransId="{3DA2216C-2402-4ED0-900E-2079A5B9C57B}"/>
    <dgm:cxn modelId="{AEE10FD5-882D-47E5-B057-5B9BE7669B36}" type="presOf" srcId="{C258652B-779C-42D5-9443-6838E09E9EB4}" destId="{E4AA68AE-5334-4C5C-912A-FE028D626AF6}" srcOrd="0" destOrd="0" presId="urn:microsoft.com/office/officeart/2005/8/layout/vList2"/>
    <dgm:cxn modelId="{7929A6FA-F5B5-48E3-9F38-EA4EFBED8A6E}" srcId="{0FCAE64E-A615-40C6-9F18-4963263CA344}" destId="{2DF5BC2C-683C-4569-AECA-6000BF4FE912}" srcOrd="2" destOrd="0" parTransId="{DB8AFA7A-3A4B-4719-A580-364FA7D67A43}" sibTransId="{E061521D-DE3D-4E05-85FB-5D1048395D6E}"/>
    <dgm:cxn modelId="{64CB2C84-4C89-4F62-9115-2CD2D1875E5F}" type="presOf" srcId="{2DF5BC2C-683C-4569-AECA-6000BF4FE912}" destId="{56DACBE2-354E-41CE-9209-EBFE119079B1}" srcOrd="0" destOrd="0" presId="urn:microsoft.com/office/officeart/2005/8/layout/vList2"/>
    <dgm:cxn modelId="{D654A62A-1BCA-4817-A562-F57B6AAF8262}" type="presParOf" srcId="{310EA455-0D88-499D-98E9-099B67548727}" destId="{E4AA68AE-5334-4C5C-912A-FE028D626AF6}" srcOrd="0" destOrd="0" presId="urn:microsoft.com/office/officeart/2005/8/layout/vList2"/>
    <dgm:cxn modelId="{924B2CA4-DD83-438C-86F3-CA9BE8177630}" type="presParOf" srcId="{310EA455-0D88-499D-98E9-099B67548727}" destId="{47A77105-B9D2-4103-8E21-F6109BF9A861}" srcOrd="1" destOrd="0" presId="urn:microsoft.com/office/officeart/2005/8/layout/vList2"/>
    <dgm:cxn modelId="{5801CF80-F8B4-405E-B77E-7E13D45679EA}" type="presParOf" srcId="{310EA455-0D88-499D-98E9-099B67548727}" destId="{F353C113-0BEF-47C9-8148-3F269EF48F95}" srcOrd="2" destOrd="0" presId="urn:microsoft.com/office/officeart/2005/8/layout/vList2"/>
    <dgm:cxn modelId="{DDB8146C-1961-4725-8C2B-0EFDA5CFF3DD}" type="presParOf" srcId="{310EA455-0D88-499D-98E9-099B67548727}" destId="{669E488E-5F27-47B7-A254-A72D577BC0FF}" srcOrd="3" destOrd="0" presId="urn:microsoft.com/office/officeart/2005/8/layout/vList2"/>
    <dgm:cxn modelId="{63EF3878-BA80-43FF-8A62-90D268AFB342}" type="presParOf" srcId="{310EA455-0D88-499D-98E9-099B67548727}" destId="{56DACBE2-354E-41CE-9209-EBFE119079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B7F480-2921-46A2-817E-1FE2DBD0F3BC}" type="doc">
      <dgm:prSet loTypeId="urn:microsoft.com/office/officeart/2005/8/layout/vList3#2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CC597C-8658-48DE-9E48-43A0901C1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dirty="0" smtClean="0"/>
            <a:t>VESTANET</a:t>
          </a:r>
        </a:p>
      </dgm:t>
    </dgm:pt>
    <dgm:pt modelId="{E5D7F1F4-DA26-482C-ADDA-3A0130ECBCB5}" type="parTrans" cxnId="{FAFBE796-17DE-41D4-AF7E-F3948A563CC1}">
      <dgm:prSet/>
      <dgm:spPr/>
      <dgm:t>
        <a:bodyPr/>
        <a:lstStyle/>
        <a:p>
          <a:endParaRPr lang="it-IT"/>
        </a:p>
      </dgm:t>
    </dgm:pt>
    <dgm:pt modelId="{5458D33C-6AC5-4493-8393-908C7D7841E0}" type="sibTrans" cxnId="{FAFBE796-17DE-41D4-AF7E-F3948A563CC1}">
      <dgm:prSet/>
      <dgm:spPr/>
      <dgm:t>
        <a:bodyPr/>
        <a:lstStyle/>
        <a:p>
          <a:endParaRPr lang="it-IT"/>
        </a:p>
      </dgm:t>
    </dgm:pt>
    <dgm:pt modelId="{CC49ABCC-CACA-46E6-8F1D-62A3AE1FA181}" type="pres">
      <dgm:prSet presAssocID="{B0B7F480-2921-46A2-817E-1FE2DBD0F3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C2B160-8393-4374-9F3A-C371D1CAA77C}" type="pres">
      <dgm:prSet presAssocID="{A0CC597C-8658-48DE-9E48-43A0901C1554}" presName="composite" presStyleCnt="0"/>
      <dgm:spPr/>
    </dgm:pt>
    <dgm:pt modelId="{C85F7CA5-49A6-41C0-B9AF-0E802C21FE6F}" type="pres">
      <dgm:prSet presAssocID="{A0CC597C-8658-48DE-9E48-43A0901C1554}" presName="imgShp" presStyleLbl="fgImgPlace1" presStyleIdx="0" presStyleCnt="1" custLinFactNeighborX="-21380"/>
      <dgm:spPr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B6F54D-52B0-4178-9E75-BA88D5841725}" type="pres">
      <dgm:prSet presAssocID="{A0CC597C-8658-48DE-9E48-43A0901C1554}" presName="txShp" presStyleLbl="node1" presStyleIdx="0" presStyleCnt="1" custLinFactNeighborX="13749" custLinFactNeighborY="5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E0DA7F-A900-4CA7-9578-DE35A28508E4}" type="presOf" srcId="{A0CC597C-8658-48DE-9E48-43A0901C1554}" destId="{59B6F54D-52B0-4178-9E75-BA88D5841725}" srcOrd="0" destOrd="0" presId="urn:microsoft.com/office/officeart/2005/8/layout/vList3#21"/>
    <dgm:cxn modelId="{AAB1FFA1-53A3-4C83-A3E7-AA4F2AA7B201}" type="presOf" srcId="{B0B7F480-2921-46A2-817E-1FE2DBD0F3BC}" destId="{CC49ABCC-CACA-46E6-8F1D-62A3AE1FA181}" srcOrd="0" destOrd="0" presId="urn:microsoft.com/office/officeart/2005/8/layout/vList3#21"/>
    <dgm:cxn modelId="{FAFBE796-17DE-41D4-AF7E-F3948A563CC1}" srcId="{B0B7F480-2921-46A2-817E-1FE2DBD0F3BC}" destId="{A0CC597C-8658-48DE-9E48-43A0901C1554}" srcOrd="0" destOrd="0" parTransId="{E5D7F1F4-DA26-482C-ADDA-3A0130ECBCB5}" sibTransId="{5458D33C-6AC5-4493-8393-908C7D7841E0}"/>
    <dgm:cxn modelId="{FBE7563C-B210-4846-BC20-5B8A41D5004F}" type="presParOf" srcId="{CC49ABCC-CACA-46E6-8F1D-62A3AE1FA181}" destId="{09C2B160-8393-4374-9F3A-C371D1CAA77C}" srcOrd="0" destOrd="0" presId="urn:microsoft.com/office/officeart/2005/8/layout/vList3#21"/>
    <dgm:cxn modelId="{07D23594-B4F7-4639-A5D2-3DFF3D7ED8BE}" type="presParOf" srcId="{09C2B160-8393-4374-9F3A-C371D1CAA77C}" destId="{C85F7CA5-49A6-41C0-B9AF-0E802C21FE6F}" srcOrd="0" destOrd="0" presId="urn:microsoft.com/office/officeart/2005/8/layout/vList3#21"/>
    <dgm:cxn modelId="{CDD3580A-FF0E-459E-94C8-75625C2A40B2}" type="presParOf" srcId="{09C2B160-8393-4374-9F3A-C371D1CAA77C}" destId="{59B6F54D-52B0-4178-9E75-BA88D5841725}" srcOrd="1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46670" y="0"/>
          <a:ext cx="1324826" cy="523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58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VESTANET</a:t>
          </a:r>
        </a:p>
      </dsp:txBody>
      <dsp:txXfrm rot="10800000">
        <a:off x="777493" y="0"/>
        <a:ext cx="1194003" cy="523294"/>
      </dsp:txXfrm>
    </dsp:sp>
    <dsp:sp modelId="{C85F7CA5-49A6-41C0-B9AF-0E802C21FE6F}">
      <dsp:nvSpPr>
        <dsp:cNvPr id="0" name=""/>
        <dsp:cNvSpPr/>
      </dsp:nvSpPr>
      <dsp:spPr>
        <a:xfrm>
          <a:off x="90993" y="0"/>
          <a:ext cx="523294" cy="523294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CBE2-354E-41CE-9209-EBFE119079B1}">
      <dsp:nvSpPr>
        <dsp:cNvPr id="0" name=""/>
        <dsp:cNvSpPr/>
      </dsp:nvSpPr>
      <dsp:spPr>
        <a:xfrm>
          <a:off x="0" y="25931"/>
          <a:ext cx="235884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univoco (CUI)</a:t>
          </a:r>
          <a:endParaRPr lang="it-IT" sz="1000" kern="1200" dirty="0"/>
        </a:p>
      </dsp:txBody>
      <dsp:txXfrm>
        <a:off x="23760" y="49691"/>
        <a:ext cx="2311322" cy="439200"/>
      </dsp:txXfrm>
    </dsp:sp>
    <dsp:sp modelId="{46E71D00-C7A7-4289-97A4-CEE77EA64AEA}">
      <dsp:nvSpPr>
        <dsp:cNvPr id="0" name=""/>
        <dsp:cNvSpPr/>
      </dsp:nvSpPr>
      <dsp:spPr>
        <a:xfrm>
          <a:off x="0" y="588969"/>
          <a:ext cx="235884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Data del ricorso</a:t>
          </a:r>
          <a:endParaRPr lang="it-IT" sz="1000" kern="1200" dirty="0"/>
        </a:p>
      </dsp:txBody>
      <dsp:txXfrm>
        <a:off x="23760" y="612729"/>
        <a:ext cx="2311322" cy="439200"/>
      </dsp:txXfrm>
    </dsp:sp>
    <dsp:sp modelId="{0F9FDCD1-685D-4BD6-B08C-2FD4B23FDF18}">
      <dsp:nvSpPr>
        <dsp:cNvPr id="0" name=""/>
        <dsp:cNvSpPr/>
      </dsp:nvSpPr>
      <dsp:spPr>
        <a:xfrm>
          <a:off x="0" y="1177939"/>
          <a:ext cx="235884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Tribunale</a:t>
          </a:r>
          <a:endParaRPr lang="it-IT" sz="1000" kern="1200" dirty="0"/>
        </a:p>
      </dsp:txBody>
      <dsp:txXfrm>
        <a:off x="23760" y="1201699"/>
        <a:ext cx="2311322" cy="439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79763" y="25351"/>
          <a:ext cx="1136998" cy="6086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82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Permessi di soggiorno</a:t>
          </a:r>
        </a:p>
      </dsp:txBody>
      <dsp:txXfrm rot="10800000">
        <a:off x="831917" y="25351"/>
        <a:ext cx="984844" cy="608615"/>
      </dsp:txXfrm>
    </dsp:sp>
    <dsp:sp modelId="{C85F7CA5-49A6-41C0-B9AF-0E802C21FE6F}">
      <dsp:nvSpPr>
        <dsp:cNvPr id="0" name=""/>
        <dsp:cNvSpPr/>
      </dsp:nvSpPr>
      <dsp:spPr>
        <a:xfrm>
          <a:off x="0" y="25351"/>
          <a:ext cx="608615" cy="608615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C113-0BEF-47C9-8148-3F269EF48F95}">
      <dsp:nvSpPr>
        <dsp:cNvPr id="0" name=""/>
        <dsp:cNvSpPr/>
      </dsp:nvSpPr>
      <dsp:spPr>
        <a:xfrm>
          <a:off x="0" y="51988"/>
          <a:ext cx="2017727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univoco (CUI)</a:t>
          </a:r>
          <a:endParaRPr lang="it-IT" sz="1000" kern="1200" dirty="0"/>
        </a:p>
      </dsp:txBody>
      <dsp:txXfrm>
        <a:off x="22846" y="74834"/>
        <a:ext cx="1972035" cy="422308"/>
      </dsp:txXfrm>
    </dsp:sp>
    <dsp:sp modelId="{86A6C42B-3312-4D00-90A1-C14AB5B4EF8E}">
      <dsp:nvSpPr>
        <dsp:cNvPr id="0" name=""/>
        <dsp:cNvSpPr/>
      </dsp:nvSpPr>
      <dsp:spPr>
        <a:xfrm>
          <a:off x="0" y="558087"/>
          <a:ext cx="2017727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Permesso di soggiorno</a:t>
          </a:r>
          <a:endParaRPr lang="it-IT" sz="1000" kern="1200" dirty="0"/>
        </a:p>
      </dsp:txBody>
      <dsp:txXfrm>
        <a:off x="22846" y="580933"/>
        <a:ext cx="1972035" cy="422308"/>
      </dsp:txXfrm>
    </dsp:sp>
    <dsp:sp modelId="{56DACBE2-354E-41CE-9209-EBFE119079B1}">
      <dsp:nvSpPr>
        <dsp:cNvPr id="0" name=""/>
        <dsp:cNvSpPr/>
      </dsp:nvSpPr>
      <dsp:spPr>
        <a:xfrm>
          <a:off x="0" y="1116175"/>
          <a:ext cx="2017727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Numero e validità</a:t>
          </a:r>
          <a:endParaRPr lang="it-IT" sz="1000" kern="1200" dirty="0"/>
        </a:p>
      </dsp:txBody>
      <dsp:txXfrm>
        <a:off x="22846" y="1139021"/>
        <a:ext cx="1972035" cy="4223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39385" y="0"/>
          <a:ext cx="1324826" cy="610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30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Tribunali</a:t>
          </a:r>
        </a:p>
      </dsp:txBody>
      <dsp:txXfrm rot="10800000">
        <a:off x="791962" y="0"/>
        <a:ext cx="1172249" cy="610310"/>
      </dsp:txXfrm>
    </dsp:sp>
    <dsp:sp modelId="{C85F7CA5-49A6-41C0-B9AF-0E802C21FE6F}">
      <dsp:nvSpPr>
        <dsp:cNvPr id="0" name=""/>
        <dsp:cNvSpPr/>
      </dsp:nvSpPr>
      <dsp:spPr>
        <a:xfrm>
          <a:off x="50634" y="0"/>
          <a:ext cx="610310" cy="610310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C113-0BEF-47C9-8148-3F269EF48F95}">
      <dsp:nvSpPr>
        <dsp:cNvPr id="0" name=""/>
        <dsp:cNvSpPr/>
      </dsp:nvSpPr>
      <dsp:spPr>
        <a:xfrm>
          <a:off x="0" y="56327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univoco (CUI)</a:t>
          </a:r>
          <a:endParaRPr lang="it-IT" sz="1000" kern="1200" dirty="0"/>
        </a:p>
      </dsp:txBody>
      <dsp:txXfrm>
        <a:off x="11880" y="68207"/>
        <a:ext cx="2335082" cy="219600"/>
      </dsp:txXfrm>
    </dsp:sp>
    <dsp:sp modelId="{56DACBE2-354E-41CE-9209-EBFE119079B1}">
      <dsp:nvSpPr>
        <dsp:cNvPr id="0" name=""/>
        <dsp:cNvSpPr/>
      </dsp:nvSpPr>
      <dsp:spPr>
        <a:xfrm>
          <a:off x="0" y="321216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Localizzazione</a:t>
          </a:r>
          <a:endParaRPr lang="it-IT" sz="1000" kern="1200" dirty="0"/>
        </a:p>
      </dsp:txBody>
      <dsp:txXfrm>
        <a:off x="11880" y="333096"/>
        <a:ext cx="2335082" cy="219600"/>
      </dsp:txXfrm>
    </dsp:sp>
    <dsp:sp modelId="{0F9FDCD1-685D-4BD6-B08C-2FD4B23FDF18}">
      <dsp:nvSpPr>
        <dsp:cNvPr id="0" name=""/>
        <dsp:cNvSpPr/>
      </dsp:nvSpPr>
      <dsp:spPr>
        <a:xfrm>
          <a:off x="0" y="602016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Gruppi familiari</a:t>
          </a:r>
          <a:endParaRPr lang="it-IT" sz="1000" kern="1200" dirty="0"/>
        </a:p>
      </dsp:txBody>
      <dsp:txXfrm>
        <a:off x="11880" y="613896"/>
        <a:ext cx="2335082" cy="219600"/>
      </dsp:txXfrm>
    </dsp:sp>
    <dsp:sp modelId="{85C9F6B1-F7E6-41FE-8EF4-862415BC2919}">
      <dsp:nvSpPr>
        <dsp:cNvPr id="0" name=""/>
        <dsp:cNvSpPr/>
      </dsp:nvSpPr>
      <dsp:spPr>
        <a:xfrm>
          <a:off x="0" y="882816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Permesso di soggiorno</a:t>
          </a:r>
          <a:endParaRPr lang="it-IT" sz="1000" kern="1200" dirty="0"/>
        </a:p>
      </dsp:txBody>
      <dsp:txXfrm>
        <a:off x="11880" y="894696"/>
        <a:ext cx="2335082" cy="219600"/>
      </dsp:txXfrm>
    </dsp:sp>
    <dsp:sp modelId="{06708F2A-3D4B-4FFA-8F76-81BA72D0DB3C}">
      <dsp:nvSpPr>
        <dsp:cNvPr id="0" name=""/>
        <dsp:cNvSpPr/>
      </dsp:nvSpPr>
      <dsp:spPr>
        <a:xfrm>
          <a:off x="0" y="1163616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</a:t>
          </a:r>
          <a:r>
            <a:rPr lang="it-IT" sz="1000" kern="1200" dirty="0" err="1" smtClean="0"/>
            <a:t>Eurodac</a:t>
          </a:r>
          <a:endParaRPr lang="it-IT" sz="1000" kern="1200" dirty="0"/>
        </a:p>
      </dsp:txBody>
      <dsp:txXfrm>
        <a:off x="11880" y="1175496"/>
        <a:ext cx="2335082" cy="219600"/>
      </dsp:txXfrm>
    </dsp:sp>
    <dsp:sp modelId="{BBC6EB5B-4A21-488B-A780-83D28E4279DA}">
      <dsp:nvSpPr>
        <dsp:cNvPr id="0" name=""/>
        <dsp:cNvSpPr/>
      </dsp:nvSpPr>
      <dsp:spPr>
        <a:xfrm>
          <a:off x="0" y="1444416"/>
          <a:ext cx="2358842" cy="243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fiscale</a:t>
          </a:r>
          <a:endParaRPr lang="it-IT" sz="1000" kern="1200" dirty="0"/>
        </a:p>
      </dsp:txBody>
      <dsp:txXfrm>
        <a:off x="11880" y="1456296"/>
        <a:ext cx="2335082" cy="21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29955" y="0"/>
          <a:ext cx="1250507" cy="523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58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PERMESSI DI SOGGIORNO</a:t>
          </a:r>
        </a:p>
      </dsp:txBody>
      <dsp:txXfrm rot="10800000">
        <a:off x="760778" y="0"/>
        <a:ext cx="1119684" cy="523294"/>
      </dsp:txXfrm>
    </dsp:sp>
    <dsp:sp modelId="{C85F7CA5-49A6-41C0-B9AF-0E802C21FE6F}">
      <dsp:nvSpPr>
        <dsp:cNvPr id="0" name=""/>
        <dsp:cNvSpPr/>
      </dsp:nvSpPr>
      <dsp:spPr>
        <a:xfrm>
          <a:off x="72273" y="0"/>
          <a:ext cx="523294" cy="523294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C113-0BEF-47C9-8148-3F269EF48F95}">
      <dsp:nvSpPr>
        <dsp:cNvPr id="0" name=""/>
        <dsp:cNvSpPr/>
      </dsp:nvSpPr>
      <dsp:spPr>
        <a:xfrm>
          <a:off x="55958" y="87362"/>
          <a:ext cx="1096169" cy="296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fiscale</a:t>
          </a:r>
          <a:endParaRPr lang="it-IT" sz="1000" kern="1200" dirty="0"/>
        </a:p>
      </dsp:txBody>
      <dsp:txXfrm>
        <a:off x="70448" y="101852"/>
        <a:ext cx="1067189" cy="267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563095" y="0"/>
          <a:ext cx="1117787" cy="523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58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DUBLINET</a:t>
          </a:r>
        </a:p>
      </dsp:txBody>
      <dsp:txXfrm rot="10800000">
        <a:off x="693918" y="0"/>
        <a:ext cx="986964" cy="523294"/>
      </dsp:txXfrm>
    </dsp:sp>
    <dsp:sp modelId="{C85F7CA5-49A6-41C0-B9AF-0E802C21FE6F}">
      <dsp:nvSpPr>
        <dsp:cNvPr id="0" name=""/>
        <dsp:cNvSpPr/>
      </dsp:nvSpPr>
      <dsp:spPr>
        <a:xfrm>
          <a:off x="38844" y="0"/>
          <a:ext cx="523294" cy="523294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3C113-0BEF-47C9-8148-3F269EF48F95}">
      <dsp:nvSpPr>
        <dsp:cNvPr id="0" name=""/>
        <dsp:cNvSpPr/>
      </dsp:nvSpPr>
      <dsp:spPr>
        <a:xfrm>
          <a:off x="0" y="18031"/>
          <a:ext cx="1584175" cy="241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univoco (CUI)</a:t>
          </a:r>
          <a:endParaRPr lang="it-IT" sz="1000" kern="1200" dirty="0"/>
        </a:p>
      </dsp:txBody>
      <dsp:txXfrm>
        <a:off x="11794" y="29825"/>
        <a:ext cx="1560587" cy="218017"/>
      </dsp:txXfrm>
    </dsp:sp>
    <dsp:sp modelId="{56DACBE2-354E-41CE-9209-EBFE119079B1}">
      <dsp:nvSpPr>
        <dsp:cNvPr id="0" name=""/>
        <dsp:cNvSpPr/>
      </dsp:nvSpPr>
      <dsp:spPr>
        <a:xfrm>
          <a:off x="0" y="271229"/>
          <a:ext cx="1584175" cy="241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pratica</a:t>
          </a:r>
          <a:endParaRPr lang="it-IT" sz="1000" kern="1200" dirty="0"/>
        </a:p>
      </dsp:txBody>
      <dsp:txXfrm>
        <a:off x="11794" y="283023"/>
        <a:ext cx="1560587" cy="218017"/>
      </dsp:txXfrm>
    </dsp:sp>
    <dsp:sp modelId="{2623C0A5-3939-445F-A92F-B9F73590C736}">
      <dsp:nvSpPr>
        <dsp:cNvPr id="0" name=""/>
        <dsp:cNvSpPr/>
      </dsp:nvSpPr>
      <dsp:spPr>
        <a:xfrm>
          <a:off x="0" y="532994"/>
          <a:ext cx="1584175" cy="241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Localizzazione</a:t>
          </a:r>
          <a:endParaRPr lang="it-IT" sz="1000" kern="1200" dirty="0"/>
        </a:p>
      </dsp:txBody>
      <dsp:txXfrm>
        <a:off x="11794" y="544788"/>
        <a:ext cx="1560587" cy="218017"/>
      </dsp:txXfrm>
    </dsp:sp>
    <dsp:sp modelId="{4BB1D738-59D4-4476-99A3-7FE3D6E9244A}">
      <dsp:nvSpPr>
        <dsp:cNvPr id="0" name=""/>
        <dsp:cNvSpPr/>
      </dsp:nvSpPr>
      <dsp:spPr>
        <a:xfrm>
          <a:off x="0" y="794759"/>
          <a:ext cx="1584175" cy="241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Permesso di soggiorno</a:t>
          </a:r>
          <a:endParaRPr lang="it-IT" sz="1000" kern="1200" dirty="0"/>
        </a:p>
      </dsp:txBody>
      <dsp:txXfrm>
        <a:off x="11794" y="806553"/>
        <a:ext cx="1560587" cy="218017"/>
      </dsp:txXfrm>
    </dsp:sp>
    <dsp:sp modelId="{28696B14-2972-45B8-B26F-7E99DDA96FD6}">
      <dsp:nvSpPr>
        <dsp:cNvPr id="0" name=""/>
        <dsp:cNvSpPr/>
      </dsp:nvSpPr>
      <dsp:spPr>
        <a:xfrm>
          <a:off x="0" y="1056524"/>
          <a:ext cx="1584175" cy="241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</a:t>
          </a:r>
          <a:r>
            <a:rPr lang="it-IT" sz="1000" kern="1200" dirty="0" err="1" smtClean="0"/>
            <a:t>Eurodac</a:t>
          </a:r>
          <a:endParaRPr lang="it-IT" sz="1000" kern="1200" dirty="0"/>
        </a:p>
      </dsp:txBody>
      <dsp:txXfrm>
        <a:off x="11794" y="1068318"/>
        <a:ext cx="1560587" cy="218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09725" y="510"/>
          <a:ext cx="1210351" cy="5227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07" tIns="34290" rIns="64008" bIns="3429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kern="1200" dirty="0" smtClean="0"/>
            <a:t>AGENZIA DELLE ENTRATE</a:t>
          </a:r>
        </a:p>
      </dsp:txBody>
      <dsp:txXfrm rot="10800000">
        <a:off x="740421" y="510"/>
        <a:ext cx="1079655" cy="522783"/>
      </dsp:txXfrm>
    </dsp:sp>
    <dsp:sp modelId="{C85F7CA5-49A6-41C0-B9AF-0E802C21FE6F}">
      <dsp:nvSpPr>
        <dsp:cNvPr id="0" name=""/>
        <dsp:cNvSpPr/>
      </dsp:nvSpPr>
      <dsp:spPr>
        <a:xfrm>
          <a:off x="62633" y="511"/>
          <a:ext cx="522271" cy="522271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68AE-5334-4C5C-912A-FE028D626AF6}">
      <dsp:nvSpPr>
        <dsp:cNvPr id="0" name=""/>
        <dsp:cNvSpPr/>
      </dsp:nvSpPr>
      <dsp:spPr>
        <a:xfrm>
          <a:off x="0" y="0"/>
          <a:ext cx="1584175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Codice univoco (CUI)</a:t>
          </a:r>
          <a:endParaRPr lang="it-IT" sz="1000" kern="1200" dirty="0"/>
        </a:p>
      </dsp:txBody>
      <dsp:txXfrm>
        <a:off x="22846" y="22846"/>
        <a:ext cx="1538483" cy="422308"/>
      </dsp:txXfrm>
    </dsp:sp>
    <dsp:sp modelId="{F353C113-0BEF-47C9-8148-3F269EF48F95}">
      <dsp:nvSpPr>
        <dsp:cNvPr id="0" name=""/>
        <dsp:cNvSpPr/>
      </dsp:nvSpPr>
      <dsp:spPr>
        <a:xfrm>
          <a:off x="0" y="559489"/>
          <a:ext cx="1584175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Tipo permesso</a:t>
          </a:r>
          <a:endParaRPr lang="it-IT" sz="1000" kern="1200" dirty="0"/>
        </a:p>
      </dsp:txBody>
      <dsp:txXfrm>
        <a:off x="22846" y="582335"/>
        <a:ext cx="1538483" cy="422308"/>
      </dsp:txXfrm>
    </dsp:sp>
    <dsp:sp modelId="{56DACBE2-354E-41CE-9209-EBFE119079B1}">
      <dsp:nvSpPr>
        <dsp:cNvPr id="0" name=""/>
        <dsp:cNvSpPr/>
      </dsp:nvSpPr>
      <dsp:spPr>
        <a:xfrm>
          <a:off x="0" y="1087989"/>
          <a:ext cx="1584175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Numero e validità</a:t>
          </a:r>
          <a:endParaRPr lang="it-IT" sz="1000" kern="1200" dirty="0"/>
        </a:p>
      </dsp:txBody>
      <dsp:txXfrm>
        <a:off x="22846" y="1110835"/>
        <a:ext cx="1538483" cy="422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F54D-52B0-4178-9E75-BA88D5841725}">
      <dsp:nvSpPr>
        <dsp:cNvPr id="0" name=""/>
        <dsp:cNvSpPr/>
      </dsp:nvSpPr>
      <dsp:spPr>
        <a:xfrm rot="10800000">
          <a:off x="663092" y="0"/>
          <a:ext cx="1324826" cy="5889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24" tIns="38100" rIns="7112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kern="1200" dirty="0" smtClean="0"/>
            <a:t>VESTANET</a:t>
          </a:r>
        </a:p>
      </dsp:txBody>
      <dsp:txXfrm rot="10800000">
        <a:off x="810337" y="0"/>
        <a:ext cx="1177581" cy="588981"/>
      </dsp:txXfrm>
    </dsp:sp>
    <dsp:sp modelId="{C85F7CA5-49A6-41C0-B9AF-0E802C21FE6F}">
      <dsp:nvSpPr>
        <dsp:cNvPr id="0" name=""/>
        <dsp:cNvSpPr/>
      </dsp:nvSpPr>
      <dsp:spPr>
        <a:xfrm>
          <a:off x="60527" y="0"/>
          <a:ext cx="588981" cy="588981"/>
        </a:xfrm>
        <a:prstGeom prst="ca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5013-B1EA-42BB-86EA-34C2D7B3B0E6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DBE5-4926-40C1-81F2-D7CCD44E4E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BE5-4926-40C1-81F2-D7CCD44E4E4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4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BE5-4926-40C1-81F2-D7CCD44E4E4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4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BE5-4926-40C1-81F2-D7CCD44E4E4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09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4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03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1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69350" y="6478588"/>
            <a:ext cx="538436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842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0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19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1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37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9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63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5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4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333246"/>
            <a:ext cx="9144000" cy="3524755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80059" y="3811956"/>
            <a:ext cx="6166395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 fuga dalla propria terra: rifugiati e richiedenti asilo</a:t>
            </a: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			          L’asilo in Italia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289"/>
            <a:ext cx="9144000" cy="299262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4059" y="4357527"/>
            <a:ext cx="2079206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09.00 | 10.30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36" y="5859743"/>
            <a:ext cx="360729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0" y="3683343"/>
            <a:ext cx="428625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380059" y="6056411"/>
            <a:ext cx="6166395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Commissione Nazionale Asilo | Ministero dell’Interno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249067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AutoShape 2" descr="https://62e528761d0685343e1c-f3d1b99a743ffa4142d9d7f1978d9686.ssl.cf2.rackcdn.com/files/116425/width754/image-20160324-17859-iptfmg.jpg"/>
          <p:cNvSpPr>
            <a:spLocks noChangeAspect="1" noChangeArrowheads="1"/>
          </p:cNvSpPr>
          <p:nvPr/>
        </p:nvSpPr>
        <p:spPr bwMode="auto">
          <a:xfrm>
            <a:off x="84667" y="-102394"/>
            <a:ext cx="40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893645" y="5715580"/>
            <a:ext cx="216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DIPPS and VESTANET</a:t>
            </a:r>
            <a:endParaRPr lang="it-IT" sz="11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4704"/>
            <a:ext cx="8413750" cy="483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2333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600" b="1" dirty="0" smtClean="0">
                <a:latin typeface="Perpetua" pitchFamily="18" charset="0"/>
              </a:rPr>
              <a:t>Richiedenti asilo in Italia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171733" y="6129300"/>
            <a:ext cx="539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VESTANET ed EUROSTAT</a:t>
            </a:r>
            <a:endParaRPr lang="it-IT" sz="1100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388205"/>
              </p:ext>
            </p:extLst>
          </p:nvPr>
        </p:nvGraphicFramePr>
        <p:xfrm>
          <a:off x="863587" y="1268760"/>
          <a:ext cx="7740861" cy="388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1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719252"/>
            <a:ext cx="4657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694416"/>
              </p:ext>
            </p:extLst>
          </p:nvPr>
        </p:nvGraphicFramePr>
        <p:xfrm>
          <a:off x="755576" y="983204"/>
          <a:ext cx="7653114" cy="286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0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661" y="458671"/>
            <a:ext cx="8229600" cy="432047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Asilo in Europa 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923928" y="6138882"/>
            <a:ext cx="122180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smtClean="0"/>
              <a:t>Fonte: </a:t>
            </a:r>
            <a:r>
              <a:rPr lang="it-IT" sz="1100" dirty="0" err="1" smtClean="0"/>
              <a:t>Eurostat</a:t>
            </a:r>
            <a:endParaRPr lang="it-IT" sz="11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9" y="1196062"/>
            <a:ext cx="7566025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661" y="458671"/>
            <a:ext cx="8229600" cy="432047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Asilo in Europa 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923928" y="6138882"/>
            <a:ext cx="122180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smtClean="0"/>
              <a:t>Fonte: </a:t>
            </a:r>
            <a:r>
              <a:rPr lang="it-IT" sz="1100" dirty="0" err="1" smtClean="0"/>
              <a:t>Eurostat</a:t>
            </a:r>
            <a:endParaRPr lang="it-IT" sz="11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3" cy="478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600" b="1" dirty="0" smtClean="0">
                <a:latin typeface="Perpetua" pitchFamily="18" charset="0"/>
              </a:rPr>
              <a:t>Asilo in Italia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5759678"/>
            <a:ext cx="153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VESTANET</a:t>
            </a:r>
            <a:endParaRPr lang="it-IT" sz="11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49300"/>
            <a:ext cx="7827963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040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600" b="1" dirty="0" smtClean="0">
                <a:latin typeface="Perpetua" pitchFamily="18" charset="0"/>
              </a:rPr>
              <a:t>Asilo in Italia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25" y="0"/>
            <a:ext cx="2750775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04248" y="5877272"/>
            <a:ext cx="1536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VESTANET</a:t>
            </a:r>
            <a:endParaRPr lang="it-IT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316038"/>
            <a:ext cx="712628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5067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040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000" dirty="0" smtClean="0"/>
              <a:t>Asilo in Italia e in Europa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30281" y="69269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 EUROSTAT</a:t>
            </a:r>
            <a:endParaRPr lang="it-IT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8" t="37134" b="31433"/>
          <a:stretch/>
        </p:blipFill>
        <p:spPr bwMode="auto">
          <a:xfrm>
            <a:off x="549565" y="566681"/>
            <a:ext cx="1368152" cy="3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4306"/>
            <a:ext cx="27987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83" y="1059081"/>
            <a:ext cx="28051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7494"/>
            <a:ext cx="29321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1" y="2843754"/>
            <a:ext cx="40290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94" y="2773759"/>
            <a:ext cx="369302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5" y="4667251"/>
            <a:ext cx="3517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82" y="4719639"/>
            <a:ext cx="3803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3"/>
            <a:ext cx="8229600" cy="9178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b="1" dirty="0" smtClean="0">
                <a:latin typeface="Perpetua" pitchFamily="18" charset="0"/>
              </a:rPr>
              <a:t>Asilo in Europa: principali cittadinanze, disaggregazione trimestrale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7558" r="18959" b="6280"/>
          <a:stretch/>
        </p:blipFill>
        <p:spPr bwMode="auto">
          <a:xfrm>
            <a:off x="323526" y="1124736"/>
            <a:ext cx="5184577" cy="489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25464" r="13063" b="6140"/>
          <a:stretch/>
        </p:blipFill>
        <p:spPr bwMode="auto">
          <a:xfrm>
            <a:off x="5724128" y="1916832"/>
            <a:ext cx="2952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7105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432047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Asilo – focus minori non accompagnati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29116" y="6071542"/>
            <a:ext cx="1577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Fonte: VESTANET</a:t>
            </a:r>
            <a:endParaRPr lang="it-IT" sz="10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73" y="1667272"/>
            <a:ext cx="374967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8" y="1309688"/>
            <a:ext cx="4303713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46387" y="6381328"/>
            <a:ext cx="1296144" cy="28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7668" r="12310" b="6861"/>
          <a:stretch/>
        </p:blipFill>
        <p:spPr bwMode="auto">
          <a:xfrm>
            <a:off x="641931" y="774254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40" y="70995"/>
            <a:ext cx="218061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32047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sz="2600" b="1" dirty="0" smtClean="0">
                <a:latin typeface="Perpetua" pitchFamily="18" charset="0"/>
              </a:rPr>
              <a:t>Minori non accompagnati richiedenti asilo in Italia ed in Europa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853787" y="6045536"/>
            <a:ext cx="15775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Fonte: EUROSTAT</a:t>
            </a:r>
            <a:endParaRPr lang="it-IT" sz="1000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09" y="1268760"/>
            <a:ext cx="612351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40152" y="1628800"/>
            <a:ext cx="772969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Perpetua" pitchFamily="18" charset="0"/>
              </a:rPr>
              <a:t>84.175</a:t>
            </a:r>
            <a:endParaRPr lang="it-IT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404316" y="2307361"/>
            <a:ext cx="156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VESTANET</a:t>
            </a:r>
            <a:endParaRPr lang="it-IT" sz="11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30296"/>
              </p:ext>
            </p:extLst>
          </p:nvPr>
        </p:nvGraphicFramePr>
        <p:xfrm>
          <a:off x="457200" y="3991986"/>
          <a:ext cx="8207671" cy="2194560"/>
        </p:xfrm>
        <a:graphic>
          <a:graphicData uri="http://schemas.openxmlformats.org/drawingml/2006/table">
            <a:tbl>
              <a:tblPr/>
              <a:tblGrid>
                <a:gridCol w="1194849"/>
                <a:gridCol w="726057"/>
                <a:gridCol w="457359"/>
                <a:gridCol w="887561"/>
                <a:gridCol w="537396"/>
                <a:gridCol w="815634"/>
                <a:gridCol w="420463"/>
                <a:gridCol w="864096"/>
                <a:gridCol w="576064"/>
                <a:gridCol w="635305"/>
                <a:gridCol w="1092887"/>
              </a:tblGrid>
              <a:tr h="4994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Principali </a:t>
                      </a:r>
                    </a:p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Paesi di origine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Status rifugiato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Protezione sussidiaria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Protezione umanitaria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Rigettati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Protezione internazionale (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status+prot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Sussidiaria) 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Siria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Afghanistan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1.462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1.667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607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Iraq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Libia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80%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Turchia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5.265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7.374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24.432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40.699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15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258336"/>
            <a:ext cx="5795961" cy="5580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600" b="1" smtClean="0">
                <a:latin typeface="Perpetua" pitchFamily="18" charset="0"/>
              </a:rPr>
              <a:t>Gennaio-Giugno </a:t>
            </a:r>
            <a:r>
              <a:rPr lang="it-IT" sz="2600" b="1" dirty="0" smtClean="0">
                <a:latin typeface="Perpetua" pitchFamily="18" charset="0"/>
              </a:rPr>
              <a:t>2016: Decisioni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1" y="846697"/>
            <a:ext cx="696912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43204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600" b="1" dirty="0" smtClean="0">
                <a:latin typeface="Perpetua" pitchFamily="18" charset="0"/>
              </a:rPr>
              <a:t>2015- 2016: Decisioni </a:t>
            </a:r>
            <a:r>
              <a:rPr lang="it-IT" sz="2600" b="1" dirty="0">
                <a:latin typeface="Perpetua" pitchFamily="18" charset="0"/>
              </a:rPr>
              <a:t>in EU comparate con </a:t>
            </a:r>
            <a:r>
              <a:rPr lang="it-IT" sz="2600" b="1" dirty="0" smtClean="0">
                <a:latin typeface="Perpetua" pitchFamily="18" charset="0"/>
              </a:rPr>
              <a:t>l’Italia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77348" y="5301208"/>
            <a:ext cx="156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EUROSTAT</a:t>
            </a:r>
            <a:endParaRPr lang="it-IT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4" y="1102638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425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97" b="22174"/>
          <a:stretch/>
        </p:blipFill>
        <p:spPr>
          <a:xfrm>
            <a:off x="5919955" y="4294956"/>
            <a:ext cx="3170073" cy="2158380"/>
          </a:xfrm>
          <a:prstGeom prst="teardrop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43204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400" b="1" dirty="0" smtClean="0">
                <a:latin typeface="Perpetua" pitchFamily="18" charset="0"/>
              </a:rPr>
              <a:t>Programma italiano di </a:t>
            </a:r>
            <a:r>
              <a:rPr lang="it-IT" sz="2400" b="1" dirty="0" err="1" smtClean="0">
                <a:latin typeface="Perpetua" pitchFamily="18" charset="0"/>
              </a:rPr>
              <a:t>reinsediamento</a:t>
            </a:r>
            <a:r>
              <a:rPr lang="it-IT" sz="2400" b="1" dirty="0" smtClean="0">
                <a:latin typeface="Perpetua" pitchFamily="18" charset="0"/>
              </a:rPr>
              <a:t> (</a:t>
            </a:r>
            <a:r>
              <a:rPr lang="it-IT" sz="2400" b="1" i="1" dirty="0" err="1" smtClean="0">
                <a:latin typeface="Perpetua" pitchFamily="18" charset="0"/>
              </a:rPr>
              <a:t>resettlement</a:t>
            </a:r>
            <a:r>
              <a:rPr lang="it-IT" sz="2400" b="1" dirty="0" smtClean="0">
                <a:latin typeface="Perpetua" pitchFamily="18" charset="0"/>
              </a:rPr>
              <a:t>)</a:t>
            </a:r>
          </a:p>
          <a:p>
            <a:pPr marL="109728" indent="0" algn="ctr">
              <a:buNone/>
            </a:pPr>
            <a:endParaRPr lang="it-IT" sz="2600" b="1" dirty="0" smtClean="0">
              <a:latin typeface="Perpetu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3528" y="1124744"/>
            <a:ext cx="8512083" cy="507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1400" dirty="0" smtClean="0"/>
              <a:t> 	</a:t>
            </a:r>
            <a:r>
              <a:rPr lang="it-IT" sz="1600" dirty="0" smtClean="0">
                <a:latin typeface="Perpetua" pitchFamily="18" charset="0"/>
              </a:rPr>
              <a:t>L’Italia ha avviato un programma nazionale di </a:t>
            </a:r>
            <a:r>
              <a:rPr lang="it-IT" sz="1600" dirty="0" err="1" smtClean="0">
                <a:latin typeface="Perpetua" pitchFamily="18" charset="0"/>
              </a:rPr>
              <a:t>reinsediamento</a:t>
            </a:r>
            <a:r>
              <a:rPr lang="it-IT" sz="1600" dirty="0" smtClean="0">
                <a:latin typeface="Perpetua" pitchFamily="18" charset="0"/>
              </a:rPr>
              <a:t>, che coinvolgerà 1989 rifugiati entro l’8 dicembre 2017, secondo gli impegni assunti con le conclusioni del Consiglio GAI del 20 luglio scorso.  Il programma è finanziato con risorse della Commissione europea e con risorse nazionali.</a:t>
            </a:r>
          </a:p>
          <a:p>
            <a:pPr algn="just">
              <a:lnSpc>
                <a:spcPts val="3000"/>
              </a:lnSpc>
            </a:pPr>
            <a:r>
              <a:rPr lang="it-IT" sz="1600" dirty="0">
                <a:latin typeface="Perpetua" pitchFamily="18" charset="0"/>
              </a:rPr>
              <a:t>	A seguito della dichiarazione Turchia - Unione Europea del 18 marzo 2016, </a:t>
            </a:r>
            <a:r>
              <a:rPr lang="it-IT" sz="1600" dirty="0" smtClean="0">
                <a:latin typeface="Perpetua" pitchFamily="18" charset="0"/>
              </a:rPr>
              <a:t>tutti </a:t>
            </a:r>
            <a:r>
              <a:rPr lang="it-IT" sz="1600" dirty="0">
                <a:latin typeface="Perpetua" pitchFamily="18" charset="0"/>
              </a:rPr>
              <a:t>gli Stati membri sono stati responsabilizzati ad un maggiore impegno nel reinsediamento di cittadini siriani in fuga dalla guerra e già residenti in Turchia. Sulla base dell’accordo, per ogni migrante illegalmente presente sul territorio greco che verrà rimpatriato in Turchia, un siriano sarà reinsediato dalla Turchia all'UE, </a:t>
            </a:r>
            <a:endParaRPr lang="it-IT" sz="1600" dirty="0" smtClean="0">
              <a:latin typeface="Perpetua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it-IT" sz="1600" dirty="0" smtClean="0">
                <a:latin typeface="Perpetua" pitchFamily="18" charset="0"/>
              </a:rPr>
              <a:t>tenendo </a:t>
            </a:r>
            <a:r>
              <a:rPr lang="it-IT" sz="1600" dirty="0">
                <a:latin typeface="Perpetua" pitchFamily="18" charset="0"/>
              </a:rPr>
              <a:t>conto dei criteri di vulnerabilità delle Nazioni Unite. </a:t>
            </a:r>
          </a:p>
          <a:p>
            <a:pPr algn="just">
              <a:lnSpc>
                <a:spcPts val="3000"/>
              </a:lnSpc>
            </a:pPr>
            <a:r>
              <a:rPr lang="it-IT" sz="1600" dirty="0" smtClean="0">
                <a:latin typeface="Perpetua" pitchFamily="18" charset="0"/>
              </a:rPr>
              <a:t>Nella </a:t>
            </a:r>
            <a:r>
              <a:rPr lang="it-IT" sz="1600" dirty="0">
                <a:latin typeface="Perpetua" pitchFamily="18" charset="0"/>
              </a:rPr>
              <a:t>sua complessiva articolazione, il </a:t>
            </a:r>
            <a:r>
              <a:rPr lang="it-IT" sz="1600" dirty="0" smtClean="0">
                <a:latin typeface="Perpetua" pitchFamily="18" charset="0"/>
              </a:rPr>
              <a:t>programma prevede </a:t>
            </a:r>
          </a:p>
          <a:p>
            <a:pPr algn="just">
              <a:lnSpc>
                <a:spcPts val="3000"/>
              </a:lnSpc>
            </a:pPr>
            <a:r>
              <a:rPr lang="it-IT" sz="1600" dirty="0" smtClean="0">
                <a:latin typeface="Perpetua" pitchFamily="18" charset="0"/>
              </a:rPr>
              <a:t>il </a:t>
            </a:r>
            <a:r>
              <a:rPr lang="it-IT" sz="1600" dirty="0">
                <a:latin typeface="Perpetua" pitchFamily="18" charset="0"/>
              </a:rPr>
              <a:t>coinvolgimento di un totale massimo di </a:t>
            </a:r>
            <a:r>
              <a:rPr lang="it-IT" sz="1600" dirty="0" smtClean="0">
                <a:latin typeface="Perpetua" pitchFamily="18" charset="0"/>
              </a:rPr>
              <a:t>1989 </a:t>
            </a:r>
            <a:r>
              <a:rPr lang="it-IT" sz="1600" dirty="0">
                <a:latin typeface="Perpetua" pitchFamily="18" charset="0"/>
              </a:rPr>
              <a:t>persone, </a:t>
            </a:r>
            <a:endParaRPr lang="it-IT" sz="1600" dirty="0" smtClean="0">
              <a:latin typeface="Perpetua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it-IT" sz="1600" dirty="0" smtClean="0">
                <a:latin typeface="Perpetua" pitchFamily="18" charset="0"/>
              </a:rPr>
              <a:t>nel </a:t>
            </a:r>
            <a:r>
              <a:rPr lang="it-IT" sz="1600" dirty="0">
                <a:latin typeface="Perpetua" pitchFamily="18" charset="0"/>
              </a:rPr>
              <a:t>biennio 2016 – </a:t>
            </a:r>
            <a:r>
              <a:rPr lang="it-IT" sz="1600" dirty="0" smtClean="0">
                <a:latin typeface="Perpetua" pitchFamily="18" charset="0"/>
              </a:rPr>
              <a:t>2017.</a:t>
            </a:r>
            <a:endParaRPr lang="it-IT" sz="1600" dirty="0">
              <a:latin typeface="Perpetua" pitchFamily="18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9672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44624"/>
            <a:ext cx="3028950" cy="151447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432047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I corridoi umanitari</a:t>
            </a:r>
            <a:endParaRPr lang="it-IT" sz="2800" b="1" dirty="0">
              <a:latin typeface="Perpetua" pitchFamily="18" charset="0"/>
            </a:endParaRPr>
          </a:p>
          <a:p>
            <a:pPr marL="109728" indent="0" algn="ctr">
              <a:buNone/>
            </a:pPr>
            <a:endParaRPr lang="it-IT" sz="2000" dirty="0" smtClean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3527" y="1198959"/>
            <a:ext cx="865609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 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	</a:t>
            </a:r>
            <a:r>
              <a:rPr lang="it-IT" kern="2000" dirty="0">
                <a:latin typeface="Perpetua" pitchFamily="18" charset="0"/>
              </a:rPr>
              <a:t>In data 15 dicembre </a:t>
            </a:r>
            <a:r>
              <a:rPr lang="it-IT" kern="2000" dirty="0" smtClean="0">
                <a:latin typeface="Perpetua" pitchFamily="18" charset="0"/>
              </a:rPr>
              <a:t>2015 </a:t>
            </a:r>
            <a:r>
              <a:rPr lang="it-IT" kern="2000" dirty="0">
                <a:latin typeface="Perpetua" pitchFamily="18" charset="0"/>
              </a:rPr>
              <a:t>è stato sottoscritto, tra il Ministero degli Affari Esteri e della Cooperazione Internazionale (Direzione Generale per gli italiani all’estero e le politiche migratorie), il Ministero dell’Interno, la Comunità di Sant’Egidio, la Federazione delle Chiese Evangeliche e la Tavola Valdese, un Protocollo tecnico per la realizzazione del progetto denominato “</a:t>
            </a:r>
            <a:r>
              <a:rPr lang="it-IT" i="1" kern="2000" dirty="0">
                <a:latin typeface="Perpetua" pitchFamily="18" charset="0"/>
              </a:rPr>
              <a:t>Apertura di corridoi umanitari</a:t>
            </a:r>
            <a:r>
              <a:rPr lang="it-IT" kern="2000" dirty="0">
                <a:latin typeface="Perpetua" pitchFamily="18" charset="0"/>
              </a:rPr>
              <a:t>” avente la finalità di favorire l’arrivo in Italia in modo legale ed in condizioni di sicurezza personale di potenziali destinatari dello status di rifugiato e di persone che manifestano una comprovata condizione di vulnerabilità determinata dalla situazione personale, dall’età e dalle condizioni di </a:t>
            </a:r>
            <a:r>
              <a:rPr lang="it-IT" kern="2000" dirty="0" smtClean="0">
                <a:latin typeface="Perpetua" pitchFamily="18" charset="0"/>
              </a:rPr>
              <a:t>salute. </a:t>
            </a:r>
          </a:p>
          <a:p>
            <a:pPr>
              <a:lnSpc>
                <a:spcPct val="150000"/>
              </a:lnSpc>
            </a:pPr>
            <a:r>
              <a:rPr lang="it-IT" kern="2000" dirty="0" smtClean="0">
                <a:latin typeface="Perpetua" pitchFamily="18" charset="0"/>
              </a:rPr>
              <a:t>	Nella </a:t>
            </a:r>
            <a:r>
              <a:rPr lang="it-IT" kern="2000" dirty="0">
                <a:latin typeface="Perpetua" pitchFamily="18" charset="0"/>
              </a:rPr>
              <a:t>sua complessiva articolazione, il progetto potrà prevedere il coinvolgimento di un totale massimo di 1000 persone, nel biennio 2016 – </a:t>
            </a:r>
            <a:r>
              <a:rPr lang="it-IT" kern="2000" dirty="0" smtClean="0">
                <a:latin typeface="Perpetua" pitchFamily="18" charset="0"/>
              </a:rPr>
              <a:t>2017.</a:t>
            </a:r>
            <a:endParaRPr lang="it-IT" kern="2000" dirty="0">
              <a:latin typeface="Perpetua" pitchFamily="18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567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92068"/>
            <a:ext cx="79994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516216" y="6453336"/>
            <a:ext cx="2448272" cy="2809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sz="1200" dirty="0" err="1"/>
              <a:t>Italian</a:t>
            </a:r>
            <a:r>
              <a:rPr lang="it-IT" sz="1200" dirty="0"/>
              <a:t> data </a:t>
            </a:r>
            <a:r>
              <a:rPr lang="it-IT" sz="1200" dirty="0" err="1"/>
              <a:t>collection</a:t>
            </a:r>
            <a:r>
              <a:rPr lang="it-IT" sz="1200" dirty="0"/>
              <a:t> on </a:t>
            </a:r>
            <a:r>
              <a:rPr lang="it-IT" sz="1200" dirty="0" err="1"/>
              <a:t>asylum</a:t>
            </a:r>
            <a:r>
              <a:rPr lang="it-IT" sz="1200" dirty="0"/>
              <a:t> 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43623" y="1283992"/>
            <a:ext cx="51750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Perpetua" pitchFamily="18" charset="0"/>
              </a:rPr>
              <a:t>Reinsediati per nazionalità</a:t>
            </a:r>
            <a:endParaRPr lang="it-IT" sz="32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43204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/>
              </a:rPr>
              <a:t>Ricollocazione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13" b="91813" l="11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9135" r="10000"/>
          <a:stretch>
            <a:fillRect/>
          </a:stretch>
        </p:blipFill>
        <p:spPr>
          <a:xfrm>
            <a:off x="5536351" y="3933056"/>
            <a:ext cx="3607649" cy="292494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9592" y="1268760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it-IT" sz="2000" dirty="0">
                <a:latin typeface="Perpetua" pitchFamily="18" charset="0"/>
              </a:rPr>
              <a:t>La dichiarazione del Consiglio europeo del 23 aprile 2015 </a:t>
            </a:r>
            <a:r>
              <a:rPr lang="it-IT" sz="2000" dirty="0" smtClean="0">
                <a:latin typeface="Perpetua" pitchFamily="18" charset="0"/>
              </a:rPr>
              <a:t>ha predisposto misure emergenziali di assistenza agli </a:t>
            </a:r>
            <a:r>
              <a:rPr lang="it-IT" sz="2000" dirty="0">
                <a:latin typeface="Perpetua" pitchFamily="18" charset="0"/>
              </a:rPr>
              <a:t>Stati membri e </a:t>
            </a:r>
            <a:r>
              <a:rPr lang="it-IT" sz="2000" dirty="0" smtClean="0">
                <a:latin typeface="Perpetua" pitchFamily="18" charset="0"/>
              </a:rPr>
              <a:t>il trasferimento di richiedenti asilo fra gli Stati dell’Unione, su base volontaria;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Le </a:t>
            </a:r>
            <a:r>
              <a:rPr lang="it-IT" sz="2000" dirty="0">
                <a:latin typeface="Perpetua" pitchFamily="18" charset="0"/>
              </a:rPr>
              <a:t>conclusioni del Consiglio europeo del 25-26 </a:t>
            </a:r>
            <a:r>
              <a:rPr lang="it-IT" sz="2000" dirty="0" smtClean="0">
                <a:latin typeface="Perpetua" pitchFamily="18" charset="0"/>
              </a:rPr>
              <a:t>giugno 2015 hanno </a:t>
            </a:r>
            <a:r>
              <a:rPr lang="it-IT" sz="2000" dirty="0">
                <a:latin typeface="Perpetua" pitchFamily="18" charset="0"/>
              </a:rPr>
              <a:t>approvato il trasferimento </a:t>
            </a:r>
            <a:r>
              <a:rPr lang="it-IT" sz="2000" dirty="0" smtClean="0">
                <a:latin typeface="Perpetua" pitchFamily="18" charset="0"/>
              </a:rPr>
              <a:t>di </a:t>
            </a:r>
            <a:r>
              <a:rPr lang="it-IT" sz="2000" dirty="0">
                <a:latin typeface="Perpetua" pitchFamily="18" charset="0"/>
              </a:rPr>
              <a:t>40 000 </a:t>
            </a:r>
            <a:r>
              <a:rPr lang="it-IT" sz="2000" dirty="0" smtClean="0">
                <a:latin typeface="Perpetua" pitchFamily="18" charset="0"/>
              </a:rPr>
              <a:t>richiedenti asilo, di nazionalità il cui tasso di riconoscimento superi il 75%, nell'arco </a:t>
            </a:r>
            <a:r>
              <a:rPr lang="it-IT" sz="2000" dirty="0">
                <a:latin typeface="Perpetua" pitchFamily="18" charset="0"/>
              </a:rPr>
              <a:t>di due </a:t>
            </a:r>
            <a:r>
              <a:rPr lang="it-IT" sz="2000" dirty="0" smtClean="0">
                <a:latin typeface="Perpetua" pitchFamily="18" charset="0"/>
              </a:rPr>
              <a:t>anni, da Italia </a:t>
            </a:r>
            <a:r>
              <a:rPr lang="it-IT" sz="2000" dirty="0">
                <a:latin typeface="Perpetua" pitchFamily="18" charset="0"/>
              </a:rPr>
              <a:t>e </a:t>
            </a:r>
            <a:r>
              <a:rPr lang="it-IT" sz="2000" dirty="0" smtClean="0">
                <a:latin typeface="Perpetua" pitchFamily="18" charset="0"/>
              </a:rPr>
              <a:t>Grecia ad </a:t>
            </a:r>
            <a:r>
              <a:rPr lang="it-IT" sz="2000" dirty="0">
                <a:latin typeface="Perpetua" pitchFamily="18" charset="0"/>
              </a:rPr>
              <a:t>altri Stati </a:t>
            </a:r>
            <a:r>
              <a:rPr lang="it-IT" sz="2000" dirty="0" smtClean="0">
                <a:latin typeface="Perpetua" pitchFamily="18" charset="0"/>
              </a:rPr>
              <a:t>membri.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Ma i numeri si scontrano con le politiche, perché in Italia i richiedenti provengono da molteplici nazionalità minoritarie ma anche perché il programma di ricollocazione è su base volontaria, e non sempre il principio di 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solidarietà è vincente, soprattutto in momenti 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di flussi consistenti in tutta Europa.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Nel 2015 sono state trasferite dall’Italia 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ad altri SM solo 190  persone, </a:t>
            </a:r>
          </a:p>
          <a:p>
            <a:pPr indent="361950"/>
            <a:r>
              <a:rPr lang="it-IT" sz="2000" dirty="0" smtClean="0">
                <a:latin typeface="Perpetua" pitchFamily="18" charset="0"/>
              </a:rPr>
              <a:t>mentre ad oggi, nel 2016, 781.</a:t>
            </a:r>
            <a:endParaRPr lang="it-IT" sz="2000" dirty="0">
              <a:latin typeface="Perpetua" pitchFamily="18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7542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57434" y="5733256"/>
            <a:ext cx="156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EASO</a:t>
            </a:r>
            <a:endParaRPr lang="it-IT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737122"/>
            <a:ext cx="81819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1268759"/>
            <a:ext cx="528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Perpetua" pitchFamily="18" charset="0"/>
              </a:rPr>
              <a:t>Richiedenti ricollocati dal 2015 ad oggi</a:t>
            </a:r>
            <a:endParaRPr lang="it-IT" sz="2400" b="1" dirty="0">
              <a:latin typeface="Perpetua" pitchFamily="18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3589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335901"/>
            <a:ext cx="9144000" cy="35247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91679" y="3974841"/>
            <a:ext cx="6166395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endParaRPr lang="it-IT" sz="48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algn="ctr">
              <a:lnSpc>
                <a:spcPts val="2160"/>
              </a:lnSpc>
            </a:pPr>
            <a:endParaRPr lang="it-IT" sz="4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lang="it-IT" sz="4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Grazie dell’attenzione!</a:t>
            </a:r>
          </a:p>
          <a:p>
            <a:pPr algn="ctr">
              <a:lnSpc>
                <a:spcPts val="2160"/>
              </a:lnSpc>
            </a:pPr>
            <a:endParaRPr lang="it-IT" sz="4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algn="ctr"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			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44"/>
            <a:ext cx="9144000" cy="299262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691680" y="6056410"/>
            <a:ext cx="6166395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Commissione Nazionale Asilo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angelo.trovato@interno.it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489660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ww.libertaciviliimmigrazione.dlci.interno.gov.it/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/documentazione/statistica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0601" r="10177" b="10002"/>
          <a:stretch/>
        </p:blipFill>
        <p:spPr bwMode="auto">
          <a:xfrm>
            <a:off x="549565" y="764704"/>
            <a:ext cx="827090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622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1034" r="11410" b="21911"/>
          <a:stretch/>
        </p:blipFill>
        <p:spPr bwMode="auto">
          <a:xfrm>
            <a:off x="549565" y="758254"/>
            <a:ext cx="8083230" cy="52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139952" y="6312852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dirty="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34" y="4926013"/>
            <a:ext cx="19081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4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74694"/>
            <a:ext cx="8219256" cy="577864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b="1" dirty="0" smtClean="0">
                <a:latin typeface="Perpetua" pitchFamily="18" charset="0"/>
              </a:rPr>
              <a:t>Banche dati </a:t>
            </a:r>
          </a:p>
          <a:p>
            <a:pPr marL="109728" indent="0">
              <a:buNone/>
            </a:pPr>
            <a:endParaRPr lang="it-IT" sz="2000" dirty="0" smtClean="0">
              <a:latin typeface="Perpetua" pitchFamily="18" charset="0"/>
            </a:endParaRPr>
          </a:p>
          <a:p>
            <a:pPr marL="109728" indent="0">
              <a:buNone/>
            </a:pPr>
            <a:r>
              <a:rPr lang="it-IT" sz="2200" dirty="0" smtClean="0">
                <a:latin typeface="Perpetua" pitchFamily="18" charset="0"/>
              </a:rPr>
              <a:t>VESTANET è la banca dati che gestisce tutte le informazioni sulla procedura d’asilo ed è gestita dalle Commissioni territoriali per l’asilo e dal Dipartimento di Pubblica sicurezza. 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Perpetua" pitchFamily="18" charset="0"/>
              </a:rPr>
              <a:t>Il DPS raccoglie e gestisce le informazioni sull’identità, I permessi di soggiorno, le richieste di protezione internazionale , le rinunce dei richiedenti asilo (e le espulsioni dei rigettati).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Perpetua" pitchFamily="18" charset="0"/>
              </a:rPr>
              <a:t>Le Commissioni gestiscono le informazioni sulle decisioni in merito alle richieste di protezione.</a:t>
            </a:r>
          </a:p>
          <a:p>
            <a:pPr marL="109728" indent="0">
              <a:buNone/>
            </a:pPr>
            <a:endParaRPr lang="it-IT" sz="2200" dirty="0" smtClean="0">
              <a:latin typeface="Perpetua" pitchFamily="18" charset="0"/>
            </a:endParaRPr>
          </a:p>
          <a:p>
            <a:pPr marL="109728" indent="0">
              <a:buNone/>
            </a:pPr>
            <a:r>
              <a:rPr lang="it-IT" sz="2200" dirty="0" smtClean="0">
                <a:latin typeface="Perpetua" pitchFamily="18" charset="0"/>
              </a:rPr>
              <a:t>VESTANET è interconnesso con DUBLINET (gestito dall’Unità Dublino per l’implementazione del Regolamento EU per la determinazione dello SM responsabile) </a:t>
            </a:r>
          </a:p>
          <a:p>
            <a:pPr marL="109728" indent="0">
              <a:buNone/>
            </a:pPr>
            <a:endParaRPr lang="it-IT" sz="2200" dirty="0" smtClean="0">
              <a:latin typeface="Perpetua" pitchFamily="18" charset="0"/>
            </a:endParaRPr>
          </a:p>
          <a:p>
            <a:pPr marL="109728" indent="0">
              <a:buNone/>
            </a:pPr>
            <a:r>
              <a:rPr lang="it-IT" sz="2200" dirty="0" smtClean="0">
                <a:latin typeface="Perpetua" pitchFamily="18" charset="0"/>
              </a:rPr>
              <a:t>VESTANET è collegato anche  all’ Agenzia delle Entrate: per ogni richiedente è assegnato un codice fiscale provvisorio, che diventerà definitivo solo in caso di esito positivo della richiesta di protezione, altrimenti verrà cancellato.</a:t>
            </a:r>
          </a:p>
          <a:p>
            <a:pPr marL="109728" indent="0">
              <a:buNone/>
            </a:pPr>
            <a:endParaRPr lang="it-IT" sz="2200" dirty="0" smtClean="0">
              <a:latin typeface="Perpetua" pitchFamily="18" charset="0"/>
            </a:endParaRPr>
          </a:p>
          <a:p>
            <a:pPr marL="109728" indent="0">
              <a:buNone/>
            </a:pPr>
            <a:r>
              <a:rPr lang="it-IT" sz="2200" dirty="0" smtClean="0">
                <a:latin typeface="Perpetua" pitchFamily="18" charset="0"/>
              </a:rPr>
              <a:t>Un nuovo database sul sistema di ACCOGLIENZA (SGA CENTRI), connesso agli altri 2 sarà operativo da Ottobre 2016.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403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1188131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 smtClean="0">
                <a:latin typeface="Perpetua" pitchFamily="18" charset="0"/>
              </a:rPr>
              <a:t>Registrazione della richiesta</a:t>
            </a:r>
          </a:p>
          <a:p>
            <a:r>
              <a:rPr lang="it-IT" sz="2000" b="1" dirty="0" err="1" smtClean="0">
                <a:latin typeface="Perpetua" pitchFamily="18" charset="0"/>
              </a:rPr>
              <a:t>fotosegnalamento</a:t>
            </a:r>
            <a:r>
              <a:rPr lang="it-IT" sz="2000" b="1" dirty="0" smtClean="0">
                <a:latin typeface="Perpetua" pitchFamily="18" charset="0"/>
              </a:rPr>
              <a:t> </a:t>
            </a:r>
            <a:r>
              <a:rPr lang="it-IT" sz="2000" dirty="0" smtClean="0">
                <a:latin typeface="Perpetua" pitchFamily="18" charset="0"/>
              </a:rPr>
              <a:t>(</a:t>
            </a:r>
            <a:r>
              <a:rPr lang="it-IT" sz="2000" dirty="0" err="1" smtClean="0">
                <a:latin typeface="Perpetua" pitchFamily="18" charset="0"/>
              </a:rPr>
              <a:t>eurodac</a:t>
            </a:r>
            <a:r>
              <a:rPr lang="it-IT" sz="2000" dirty="0" smtClean="0">
                <a:latin typeface="Perpetua" pitchFamily="18" charset="0"/>
              </a:rPr>
              <a:t> – </a:t>
            </a:r>
            <a:r>
              <a:rPr lang="it-IT" sz="2000" dirty="0" err="1" smtClean="0">
                <a:latin typeface="Perpetua" pitchFamily="18" charset="0"/>
              </a:rPr>
              <a:t>cat</a:t>
            </a:r>
            <a:r>
              <a:rPr lang="it-IT" sz="2000" dirty="0" smtClean="0">
                <a:latin typeface="Perpetua" pitchFamily="18" charset="0"/>
              </a:rPr>
              <a:t> 1)</a:t>
            </a:r>
          </a:p>
          <a:p>
            <a:r>
              <a:rPr lang="it-IT" sz="2000" b="1" dirty="0" smtClean="0">
                <a:latin typeface="Perpetua" pitchFamily="18" charset="0"/>
              </a:rPr>
              <a:t>Registrazione </a:t>
            </a:r>
            <a:r>
              <a:rPr lang="it-IT" sz="2000" dirty="0" smtClean="0">
                <a:latin typeface="Perpetua" pitchFamily="18" charset="0"/>
              </a:rPr>
              <a:t> e rilascio di permesso di soggiorno temporaneo</a:t>
            </a:r>
          </a:p>
          <a:p>
            <a:pPr marL="109728" indent="0" algn="just">
              <a:buNone/>
            </a:pPr>
            <a:endParaRPr lang="it-IT" sz="2000" dirty="0">
              <a:latin typeface="Perpetua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30176" y="5265204"/>
            <a:ext cx="76808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Perpetua" pitchFamily="18" charset="0"/>
              </a:rPr>
              <a:t>Procedura Dublino</a:t>
            </a:r>
          </a:p>
          <a:p>
            <a:r>
              <a:rPr lang="it-IT" dirty="0" smtClean="0">
                <a:latin typeface="Perpetua" pitchFamily="18" charset="0"/>
              </a:rPr>
              <a:t>E’ la procedura per determinare lo SM responsabile ad esaminare le richieste d’asilo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9565" y="4716379"/>
            <a:ext cx="825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Perpetua" pitchFamily="18" charset="0"/>
              </a:rPr>
              <a:t>DUBLINET 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è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collegato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con </a:t>
            </a:r>
            <a:r>
              <a:rPr lang="en-GB" sz="1600" dirty="0">
                <a:solidFill>
                  <a:prstClr val="black"/>
                </a:solidFill>
                <a:latin typeface="Perpetua" pitchFamily="18" charset="0"/>
              </a:rPr>
              <a:t>VESTANET 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e con la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banca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dati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dei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permessi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soggiorno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tramite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il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codice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Perpetua" pitchFamily="18" charset="0"/>
              </a:rPr>
              <a:t>univoco</a:t>
            </a:r>
            <a:r>
              <a:rPr lang="en-GB" sz="1600" dirty="0" smtClean="0">
                <a:solidFill>
                  <a:prstClr val="black"/>
                </a:solidFill>
                <a:latin typeface="Perpetua" pitchFamily="18" charset="0"/>
              </a:rPr>
              <a:t> CUI</a:t>
            </a:r>
            <a:endParaRPr lang="it-IT" sz="16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559336046"/>
              </p:ext>
            </p:extLst>
          </p:nvPr>
        </p:nvGraphicFramePr>
        <p:xfrm>
          <a:off x="2483767" y="1916832"/>
          <a:ext cx="1992221" cy="5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804971518"/>
              </p:ext>
            </p:extLst>
          </p:nvPr>
        </p:nvGraphicFramePr>
        <p:xfrm>
          <a:off x="2411760" y="2492895"/>
          <a:ext cx="2358842" cy="17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618482034"/>
              </p:ext>
            </p:extLst>
          </p:nvPr>
        </p:nvGraphicFramePr>
        <p:xfrm>
          <a:off x="457200" y="1916832"/>
          <a:ext cx="1880463" cy="5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1294954021"/>
              </p:ext>
            </p:extLst>
          </p:nvPr>
        </p:nvGraphicFramePr>
        <p:xfrm>
          <a:off x="5286955" y="2568708"/>
          <a:ext cx="1152128" cy="45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3930342218"/>
              </p:ext>
            </p:extLst>
          </p:nvPr>
        </p:nvGraphicFramePr>
        <p:xfrm>
          <a:off x="6588224" y="1946578"/>
          <a:ext cx="1680883" cy="5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738398560"/>
              </p:ext>
            </p:extLst>
          </p:nvPr>
        </p:nvGraphicFramePr>
        <p:xfrm>
          <a:off x="6713439" y="2636912"/>
          <a:ext cx="1584176" cy="130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2385253699"/>
              </p:ext>
            </p:extLst>
          </p:nvPr>
        </p:nvGraphicFramePr>
        <p:xfrm>
          <a:off x="4768147" y="1988840"/>
          <a:ext cx="1820077" cy="5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1374189853"/>
              </p:ext>
            </p:extLst>
          </p:nvPr>
        </p:nvGraphicFramePr>
        <p:xfrm>
          <a:off x="609363" y="2564904"/>
          <a:ext cx="1584176" cy="155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24" name="Freccia circolare in giù 23"/>
          <p:cNvSpPr/>
          <p:nvPr/>
        </p:nvSpPr>
        <p:spPr>
          <a:xfrm>
            <a:off x="1835696" y="2276872"/>
            <a:ext cx="1003935" cy="288032"/>
          </a:xfrm>
          <a:prstGeom prst="curvedDownArrow">
            <a:avLst>
              <a:gd name="adj1" fmla="val 25000"/>
              <a:gd name="adj2" fmla="val 50000"/>
              <a:gd name="adj3" fmla="val 22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ircolare a sinistra 24"/>
          <p:cNvSpPr/>
          <p:nvPr/>
        </p:nvSpPr>
        <p:spPr>
          <a:xfrm rot="3315911">
            <a:off x="5214713" y="3055588"/>
            <a:ext cx="566225" cy="1510099"/>
          </a:xfrm>
          <a:prstGeom prst="curvedLeftArrow">
            <a:avLst>
              <a:gd name="adj1" fmla="val 25000"/>
              <a:gd name="adj2" fmla="val 4705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ircolare a sinistra 25"/>
          <p:cNvSpPr/>
          <p:nvPr/>
        </p:nvSpPr>
        <p:spPr>
          <a:xfrm rot="5400000">
            <a:off x="3163817" y="949240"/>
            <a:ext cx="1030241" cy="6018301"/>
          </a:xfrm>
          <a:prstGeom prst="curvedLeftArrow">
            <a:avLst>
              <a:gd name="adj1" fmla="val 0"/>
              <a:gd name="adj2" fmla="val 4705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circolare in giù 26"/>
          <p:cNvSpPr/>
          <p:nvPr/>
        </p:nvSpPr>
        <p:spPr>
          <a:xfrm>
            <a:off x="4139952" y="1772816"/>
            <a:ext cx="3380541" cy="846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1188131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Ricorsi</a:t>
            </a:r>
          </a:p>
          <a:p>
            <a:pPr marL="109728" indent="0" algn="just">
              <a:buNone/>
            </a:pPr>
            <a:r>
              <a:rPr lang="en-GB" sz="2000" dirty="0" smtClean="0">
                <a:latin typeface="Perpetua" pitchFamily="18" charset="0"/>
              </a:rPr>
              <a:t>Il </a:t>
            </a:r>
            <a:r>
              <a:rPr lang="en-GB" sz="2000" dirty="0" err="1" smtClean="0">
                <a:latin typeface="Perpetua" pitchFamily="18" charset="0"/>
              </a:rPr>
              <a:t>richiedente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può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ricorrere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avverso</a:t>
            </a:r>
            <a:r>
              <a:rPr lang="en-GB" sz="2000" dirty="0" smtClean="0">
                <a:latin typeface="Perpetua" pitchFamily="18" charset="0"/>
              </a:rPr>
              <a:t> la </a:t>
            </a:r>
            <a:r>
              <a:rPr lang="en-GB" sz="2000" dirty="0" err="1" smtClean="0">
                <a:latin typeface="Perpetua" pitchFamily="18" charset="0"/>
              </a:rPr>
              <a:t>decisione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della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Commissione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territoriale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entro</a:t>
            </a:r>
            <a:r>
              <a:rPr lang="en-GB" sz="2000" dirty="0" smtClean="0">
                <a:latin typeface="Perpetua" pitchFamily="18" charset="0"/>
              </a:rPr>
              <a:t> 30 </a:t>
            </a:r>
            <a:r>
              <a:rPr lang="en-GB" sz="2000" dirty="0" err="1" smtClean="0">
                <a:latin typeface="Perpetua" pitchFamily="18" charset="0"/>
              </a:rPr>
              <a:t>giorni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dalla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sua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notifica</a:t>
            </a:r>
            <a:r>
              <a:rPr lang="en-GB" sz="2000" dirty="0" smtClean="0">
                <a:latin typeface="Perpetua" pitchFamily="18" charset="0"/>
              </a:rPr>
              <a:t>, al </a:t>
            </a:r>
            <a:r>
              <a:rPr lang="en-GB" sz="2000" dirty="0" err="1" smtClean="0">
                <a:latin typeface="Perpetua" pitchFamily="18" charset="0"/>
              </a:rPr>
              <a:t>Tribunale</a:t>
            </a:r>
            <a:r>
              <a:rPr lang="en-GB" sz="2000" dirty="0" smtClean="0">
                <a:latin typeface="Perpetua" pitchFamily="18" charset="0"/>
              </a:rPr>
              <a:t> </a:t>
            </a:r>
            <a:r>
              <a:rPr lang="en-GB" sz="2000" dirty="0" err="1" smtClean="0">
                <a:latin typeface="Perpetua" pitchFamily="18" charset="0"/>
              </a:rPr>
              <a:t>ordinario</a:t>
            </a:r>
            <a:r>
              <a:rPr lang="en-GB" sz="2000" dirty="0" smtClean="0">
                <a:latin typeface="Perpetua" pitchFamily="18" charset="0"/>
              </a:rPr>
              <a:t>.</a:t>
            </a:r>
          </a:p>
          <a:p>
            <a:pPr marL="109728" indent="0" algn="just">
              <a:buNone/>
            </a:pPr>
            <a:endParaRPr lang="it-IT" sz="2000" dirty="0">
              <a:latin typeface="Perpetua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593376753"/>
              </p:ext>
            </p:extLst>
          </p:nvPr>
        </p:nvGraphicFramePr>
        <p:xfrm>
          <a:off x="3995936" y="2060848"/>
          <a:ext cx="1992221" cy="58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75392257"/>
              </p:ext>
            </p:extLst>
          </p:nvPr>
        </p:nvGraphicFramePr>
        <p:xfrm>
          <a:off x="3923928" y="2921270"/>
          <a:ext cx="2358842" cy="166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4268408474"/>
              </p:ext>
            </p:extLst>
          </p:nvPr>
        </p:nvGraphicFramePr>
        <p:xfrm>
          <a:off x="1187624" y="2047460"/>
          <a:ext cx="1816762" cy="63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2891726955"/>
              </p:ext>
            </p:extLst>
          </p:nvPr>
        </p:nvGraphicFramePr>
        <p:xfrm>
          <a:off x="1187624" y="2921270"/>
          <a:ext cx="201772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4003105703"/>
              </p:ext>
            </p:extLst>
          </p:nvPr>
        </p:nvGraphicFramePr>
        <p:xfrm>
          <a:off x="6672233" y="2060848"/>
          <a:ext cx="1992221" cy="61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6" name="Freccia circolare a sinistra 15"/>
          <p:cNvSpPr/>
          <p:nvPr/>
        </p:nvSpPr>
        <p:spPr>
          <a:xfrm rot="5400000">
            <a:off x="3347782" y="4151499"/>
            <a:ext cx="362809" cy="1510099"/>
          </a:xfrm>
          <a:prstGeom prst="curvedLeftArrow">
            <a:avLst>
              <a:gd name="adj1" fmla="val 25000"/>
              <a:gd name="adj2" fmla="val 4705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sinistra 17"/>
          <p:cNvSpPr/>
          <p:nvPr/>
        </p:nvSpPr>
        <p:spPr>
          <a:xfrm rot="16200000">
            <a:off x="3418550" y="2177371"/>
            <a:ext cx="283112" cy="1008115"/>
          </a:xfrm>
          <a:prstGeom prst="curvedLeftArrow">
            <a:avLst>
              <a:gd name="adj1" fmla="val 25000"/>
              <a:gd name="adj2" fmla="val 4705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? 1">
            <a:hlinkClick r:id="" action="ppaction://noaction" highlightClick="1"/>
          </p:cNvPr>
          <p:cNvSpPr/>
          <p:nvPr/>
        </p:nvSpPr>
        <p:spPr>
          <a:xfrm>
            <a:off x="6976406" y="3176340"/>
            <a:ext cx="1042416" cy="1042416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66607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Sbarchi in Italia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99659" y="5589240"/>
            <a:ext cx="539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DIPPS</a:t>
            </a:r>
            <a:endParaRPr lang="it-IT" sz="11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306513"/>
            <a:ext cx="675481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4695"/>
            <a:ext cx="8229600" cy="2333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800" b="1" dirty="0" smtClean="0">
                <a:latin typeface="Perpetua" pitchFamily="18" charset="0"/>
              </a:rPr>
              <a:t>Sbarchi in Italia</a:t>
            </a:r>
          </a:p>
          <a:p>
            <a:pPr marL="109728" indent="0" algn="just">
              <a:buNone/>
            </a:pPr>
            <a:endParaRPr lang="it-IT" sz="20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88734" y="4254104"/>
            <a:ext cx="13504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476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531" y="2726922"/>
            <a:ext cx="82569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5" y="0"/>
            <a:ext cx="2250355" cy="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3" y="5692359"/>
            <a:ext cx="53890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668344" y="6453336"/>
            <a:ext cx="1296144" cy="280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900" smtClean="0">
                <a:solidFill>
                  <a:schemeClr val="bg2">
                    <a:lumMod val="75000"/>
                  </a:schemeClr>
                </a:solidFill>
              </a:rPr>
              <a:t>L’asilo in Italia </a:t>
            </a:r>
            <a:endParaRPr lang="it-IT" sz="1050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43946"/>
              </p:ext>
            </p:extLst>
          </p:nvPr>
        </p:nvGraphicFramePr>
        <p:xfrm>
          <a:off x="641931" y="1340768"/>
          <a:ext cx="7962517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7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874</Words>
  <Application>Microsoft Office PowerPoint</Application>
  <PresentationFormat>Presentazione su schermo (4:3)</PresentationFormat>
  <Paragraphs>253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L’asilo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Italian data collection on asylum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Studying migration Routes  Rome – 16 June 2016</dc:title>
  <dc:creator>Chiara Impagliazzo</dc:creator>
  <cp:lastModifiedBy>Chiara Impagliazzo</cp:lastModifiedBy>
  <cp:revision>132</cp:revision>
  <cp:lastPrinted>2016-06-15T10:54:24Z</cp:lastPrinted>
  <dcterms:created xsi:type="dcterms:W3CDTF">2016-05-27T12:36:15Z</dcterms:created>
  <dcterms:modified xsi:type="dcterms:W3CDTF">2016-06-21T07:15:18Z</dcterms:modified>
</cp:coreProperties>
</file>