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8" r:id="rId3"/>
    <p:sldId id="284" r:id="rId4"/>
    <p:sldId id="266" r:id="rId5"/>
    <p:sldId id="271" r:id="rId6"/>
    <p:sldId id="281" r:id="rId7"/>
    <p:sldId id="272" r:id="rId8"/>
    <p:sldId id="273" r:id="rId9"/>
    <p:sldId id="257" r:id="rId10"/>
    <p:sldId id="279" r:id="rId11"/>
    <p:sldId id="278" r:id="rId12"/>
    <p:sldId id="261" r:id="rId13"/>
    <p:sldId id="270" r:id="rId14"/>
    <p:sldId id="264" r:id="rId15"/>
    <p:sldId id="282" r:id="rId16"/>
    <p:sldId id="277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907">
          <p15:clr>
            <a:srgbClr val="A4A3A4"/>
          </p15:clr>
        </p15:guide>
        <p15:guide id="4" pos="19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11EAA"/>
    <a:srgbClr val="009190"/>
    <a:srgbClr val="484384"/>
    <a:srgbClr val="1C385A"/>
    <a:srgbClr val="BE1520"/>
    <a:srgbClr val="CF1E24"/>
    <a:srgbClr val="C72A31"/>
    <a:srgbClr val="DA3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 autoAdjust="0"/>
    <p:restoredTop sz="94643" autoAdjust="0"/>
  </p:normalViewPr>
  <p:slideViewPr>
    <p:cSldViewPr snapToGrid="0" snapToObjects="1">
      <p:cViewPr>
        <p:scale>
          <a:sx n="74" d="100"/>
          <a:sy n="74" d="100"/>
        </p:scale>
        <p:origin x="176" y="432"/>
      </p:cViewPr>
      <p:guideLst>
        <p:guide orient="horz" pos="2160"/>
        <p:guide pos="3840"/>
        <p:guide orient="horz" pos="907"/>
        <p:guide pos="19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B3502-4C0C-D14C-8670-4EC05C0CA912}" type="datetimeFigureOut">
              <a:rPr lang="it-IT" smtClean="0"/>
              <a:t>18/06/16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3A031-F3F5-A240-9032-8EECF597F59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95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7B1F3-FB2D-A247-9676-97B3C010A75B}" type="datetimeFigureOut">
              <a:rPr lang="it-IT" smtClean="0"/>
              <a:t>18/06/16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A04C-CF00-2442-8489-B17C223CBBD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3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46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Comunicazione e diffusione Statistica.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991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1A1A1A"/>
                </a:solidFill>
                <a:latin typeface="ArialMT" charset="0"/>
              </a:rPr>
              <a:t>Wasserstein</a:t>
            </a:r>
            <a:r>
              <a:rPr lang="it-IT" dirty="0" smtClean="0">
                <a:solidFill>
                  <a:srgbClr val="1A1A1A"/>
                </a:solidFill>
                <a:latin typeface="ArialMT" charset="0"/>
              </a:rPr>
              <a:t>, </a:t>
            </a:r>
            <a:r>
              <a:rPr lang="it-IT" dirty="0" err="1" smtClean="0">
                <a:solidFill>
                  <a:srgbClr val="1A1A1A"/>
                </a:solidFill>
                <a:latin typeface="ArialMT" charset="0"/>
              </a:rPr>
              <a:t>R</a:t>
            </a:r>
            <a:r>
              <a:rPr lang="it-IT" dirty="0" smtClean="0">
                <a:solidFill>
                  <a:srgbClr val="1A1A1A"/>
                </a:solidFill>
                <a:latin typeface="ArialMT" charset="0"/>
              </a:rPr>
              <a:t>. L., &amp; Lazar, N. A. (2016). The </a:t>
            </a:r>
            <a:r>
              <a:rPr lang="it-IT" dirty="0" err="1" smtClean="0">
                <a:solidFill>
                  <a:srgbClr val="1A1A1A"/>
                </a:solidFill>
                <a:latin typeface="ArialMT" charset="0"/>
              </a:rPr>
              <a:t>ASA's</a:t>
            </a:r>
            <a:r>
              <a:rPr lang="it-IT" dirty="0" smtClean="0">
                <a:solidFill>
                  <a:srgbClr val="1A1A1A"/>
                </a:solidFill>
                <a:latin typeface="ArialMT" charset="0"/>
              </a:rPr>
              <a:t> statement on </a:t>
            </a:r>
            <a:r>
              <a:rPr lang="it-IT" dirty="0" err="1" smtClean="0">
                <a:solidFill>
                  <a:srgbClr val="1A1A1A"/>
                </a:solidFill>
                <a:latin typeface="ArialMT" charset="0"/>
              </a:rPr>
              <a:t>p-values</a:t>
            </a:r>
            <a:r>
              <a:rPr lang="it-IT" dirty="0" smtClean="0">
                <a:solidFill>
                  <a:srgbClr val="1A1A1A"/>
                </a:solidFill>
                <a:latin typeface="ArialMT" charset="0"/>
              </a:rPr>
              <a:t>: </a:t>
            </a:r>
            <a:r>
              <a:rPr lang="it-IT" dirty="0" err="1" smtClean="0">
                <a:solidFill>
                  <a:srgbClr val="1A1A1A"/>
                </a:solidFill>
                <a:latin typeface="ArialMT" charset="0"/>
              </a:rPr>
              <a:t>context</a:t>
            </a:r>
            <a:r>
              <a:rPr lang="it-IT" dirty="0" smtClean="0">
                <a:solidFill>
                  <a:srgbClr val="1A1A1A"/>
                </a:solidFill>
                <a:latin typeface="ArialMT" charset="0"/>
              </a:rPr>
              <a:t>, </a:t>
            </a:r>
            <a:r>
              <a:rPr lang="it-IT" dirty="0" err="1" smtClean="0">
                <a:solidFill>
                  <a:srgbClr val="1A1A1A"/>
                </a:solidFill>
                <a:latin typeface="ArialMT" charset="0"/>
              </a:rPr>
              <a:t>process</a:t>
            </a:r>
            <a:r>
              <a:rPr lang="it-IT" dirty="0" smtClean="0">
                <a:solidFill>
                  <a:srgbClr val="1A1A1A"/>
                </a:solidFill>
                <a:latin typeface="ArialMT" charset="0"/>
              </a:rPr>
              <a:t>, and </a:t>
            </a:r>
            <a:r>
              <a:rPr lang="it-IT" dirty="0" err="1" smtClean="0">
                <a:solidFill>
                  <a:srgbClr val="1A1A1A"/>
                </a:solidFill>
                <a:latin typeface="ArialMT" charset="0"/>
              </a:rPr>
              <a:t>purpose</a:t>
            </a:r>
            <a:r>
              <a:rPr lang="it-IT" dirty="0" smtClean="0">
                <a:solidFill>
                  <a:srgbClr val="1A1A1A"/>
                </a:solidFill>
                <a:latin typeface="ArialMT" charset="0"/>
              </a:rPr>
              <a:t>. </a:t>
            </a:r>
            <a:r>
              <a:rPr lang="it-IT" i="1" dirty="0" smtClean="0">
                <a:solidFill>
                  <a:srgbClr val="1A1A1A"/>
                </a:solidFill>
                <a:latin typeface="ArialMT" charset="0"/>
              </a:rPr>
              <a:t>The American </a:t>
            </a:r>
            <a:r>
              <a:rPr lang="it-IT" i="1" dirty="0" err="1" smtClean="0">
                <a:solidFill>
                  <a:srgbClr val="1A1A1A"/>
                </a:solidFill>
                <a:latin typeface="ArialMT" charset="0"/>
              </a:rPr>
              <a:t>Statistician</a:t>
            </a:r>
            <a:r>
              <a:rPr lang="it-IT" dirty="0" smtClean="0">
                <a:solidFill>
                  <a:srgbClr val="1A1A1A"/>
                </a:solidFill>
                <a:latin typeface="ArialMT" charset="0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356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 sentenza 12427, depositata dalla Sezione lavoro, la Corte di Cassazione ha stabilito che 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nessun risarcimento </a:t>
            </a:r>
            <a:r>
              <a:rPr lang="it-I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dovuto ad un giovane affetto da autismo: questo sosteneva vi fosse un nesso causale tra l'alterazione neurobiologica ed il vaccino facoltativo sostenuto dell'anti </a:t>
            </a:r>
            <a:r>
              <a:rPr lang="it-I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morbillo,rosolia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parotite.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221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</a:t>
            </a:r>
            <a:r>
              <a:rPr lang="it-IT" baseline="0" dirty="0" smtClean="0"/>
              <a:t> disegno del corso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73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 smtClean="0"/>
              <a:pPr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915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 flipH="1">
            <a:off x="601664" y="968418"/>
            <a:ext cx="10997669" cy="0"/>
          </a:xfrm>
          <a:prstGeom prst="line">
            <a:avLst/>
          </a:prstGeom>
          <a:ln w="25400" cap="rnd">
            <a:solidFill>
              <a:srgbClr val="C72A3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4" r="74033" b="37508"/>
          <a:stretch/>
        </p:blipFill>
        <p:spPr>
          <a:xfrm>
            <a:off x="10647499" y="5776731"/>
            <a:ext cx="1544501" cy="108127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615" y="179460"/>
            <a:ext cx="1975884" cy="788958"/>
          </a:xfrm>
          <a:prstGeom prst="rect">
            <a:avLst/>
          </a:prstGeom>
        </p:spPr>
      </p:pic>
      <p:sp>
        <p:nvSpPr>
          <p:cNvPr id="11" name="Titolo 1"/>
          <p:cNvSpPr txBox="1">
            <a:spLocks/>
          </p:cNvSpPr>
          <p:nvPr userDrawn="1"/>
        </p:nvSpPr>
        <p:spPr>
          <a:xfrm>
            <a:off x="601662" y="353490"/>
            <a:ext cx="7627989" cy="53860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080"/>
              </a:lnSpc>
              <a:spcAft>
                <a:spcPts val="600"/>
              </a:spcAft>
            </a:pPr>
            <a:r>
              <a:rPr lang="it-IT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ROMA 00</a:t>
            </a:r>
            <a:r>
              <a:rPr lang="it-IT" sz="11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 </a:t>
            </a:r>
            <a:r>
              <a:rPr lang="it-IT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GIUGNO 2016 </a:t>
            </a:r>
          </a:p>
          <a:p>
            <a:pPr>
              <a:lnSpc>
                <a:spcPts val="1080"/>
              </a:lnSpc>
              <a:spcAft>
                <a:spcPts val="0"/>
              </a:spcAft>
            </a:pPr>
            <a:r>
              <a:rPr lang="it-IT" sz="1100" b="1" dirty="0" smtClean="0">
                <a:solidFill>
                  <a:srgbClr val="009190"/>
                </a:solidFill>
                <a:latin typeface="+mn-lt"/>
                <a:ea typeface="Signika Light" charset="0"/>
                <a:cs typeface="Calibri"/>
              </a:rPr>
              <a:t>AREA TEMATICA 3. </a:t>
            </a:r>
            <a:r>
              <a:rPr lang="it-IT" sz="1100" b="1" dirty="0" smtClean="0">
                <a:solidFill>
                  <a:schemeClr val="tx1"/>
                </a:solidFill>
                <a:latin typeface="+mn-lt"/>
                <a:ea typeface="Signika Light" charset="0"/>
                <a:cs typeface="Calibri"/>
              </a:rPr>
              <a:t>INNOVAZIONI E SPERIMENTAZIONI</a:t>
            </a:r>
          </a:p>
          <a:p>
            <a:pPr>
              <a:lnSpc>
                <a:spcPts val="1080"/>
              </a:lnSpc>
              <a:spcBef>
                <a:spcPts val="300"/>
              </a:spcBef>
              <a:spcAft>
                <a:spcPts val="600"/>
              </a:spcAft>
            </a:pPr>
            <a:r>
              <a:rPr lang="it-IT" sz="1200" dirty="0" smtClean="0">
                <a:solidFill>
                  <a:schemeClr val="tx1"/>
                </a:solidFill>
                <a:latin typeface="+mn-lt"/>
                <a:ea typeface="Signika Light" charset="0"/>
                <a:cs typeface="Arial"/>
              </a:rPr>
              <a:t>Titolo</a:t>
            </a:r>
            <a:r>
              <a:rPr lang="it-IT" sz="1200" baseline="0" dirty="0" smtClean="0">
                <a:solidFill>
                  <a:schemeClr val="tx1"/>
                </a:solidFill>
                <a:latin typeface="+mn-lt"/>
                <a:ea typeface="Signika Light" charset="0"/>
                <a:cs typeface="Arial"/>
              </a:rPr>
              <a:t> presentazione</a:t>
            </a:r>
            <a:endParaRPr lang="it-IT" sz="1200" dirty="0">
              <a:solidFill>
                <a:schemeClr val="tx1"/>
              </a:solidFill>
              <a:latin typeface="+mn-lt"/>
              <a:ea typeface="Signika Light" charset="0"/>
              <a:cs typeface="Arial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 smtClean="0"/>
              <a:pPr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27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emf"/><Relationship Id="rId6" Type="http://schemas.openxmlformats.org/officeDocument/2006/relationships/image" Target="../media/image9.tiff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4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4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4.xml"/><Relationship Id="rId3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0" y="3376083"/>
            <a:ext cx="12192000" cy="3481918"/>
          </a:xfrm>
          <a:prstGeom prst="rect">
            <a:avLst/>
          </a:prstGeom>
          <a:solidFill>
            <a:srgbClr val="0091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DA304A"/>
                </a:solidFill>
              </a:rPr>
              <a:t> </a:t>
            </a:r>
            <a:endParaRPr lang="it-IT" dirty="0">
              <a:solidFill>
                <a:srgbClr val="DA304A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988438" y="3811955"/>
            <a:ext cx="8837774" cy="28135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80"/>
              </a:lnSpc>
            </a:pPr>
            <a:r>
              <a:rPr lang="it-IT" sz="2800" dirty="0" smtClean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INNOVAZIONI E SPERIMENTAZIONI</a:t>
            </a:r>
            <a:endParaRPr lang="it-IT" sz="12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  <a:p>
            <a:pPr>
              <a:lnSpc>
                <a:spcPts val="2160"/>
              </a:lnSpc>
            </a:pPr>
            <a:endParaRPr lang="it-IT" sz="28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  <a:p>
            <a:r>
              <a:rPr lang="it-IT" sz="3000" dirty="0"/>
              <a:t>La comunicazione del dato statistico nell’era dei </a:t>
            </a:r>
            <a:r>
              <a:rPr lang="it-IT" sz="3000" dirty="0" smtClean="0"/>
              <a:t>Big Data: il </a:t>
            </a:r>
            <a:r>
              <a:rPr lang="it-IT" sz="3000" dirty="0"/>
              <a:t>profilo del </a:t>
            </a:r>
            <a:r>
              <a:rPr lang="it-IT" sz="3000" dirty="0" smtClean="0"/>
              <a:t>Data Content </a:t>
            </a:r>
            <a:r>
              <a:rPr lang="it-IT" sz="3000" dirty="0" err="1" smtClean="0"/>
              <a:t>Communication</a:t>
            </a:r>
            <a:r>
              <a:rPr lang="it-IT" sz="3000" dirty="0" smtClean="0"/>
              <a:t> Manager</a:t>
            </a:r>
          </a:p>
          <a:p>
            <a:pPr algn="ctr"/>
            <a:r>
              <a:rPr lang="it-IT" sz="3200" dirty="0">
                <a:solidFill>
                  <a:schemeClr val="bg1"/>
                </a:solidFill>
              </a:rPr>
              <a:t>DC</a:t>
            </a:r>
            <a:r>
              <a:rPr lang="it-IT" sz="3200" baseline="30000" dirty="0">
                <a:solidFill>
                  <a:schemeClr val="bg1"/>
                </a:solidFill>
              </a:rPr>
              <a:t>2</a:t>
            </a:r>
            <a:r>
              <a:rPr lang="it-IT" sz="3200" dirty="0">
                <a:solidFill>
                  <a:schemeClr val="bg1"/>
                </a:solidFill>
              </a:rPr>
              <a:t>M</a:t>
            </a:r>
          </a:p>
          <a:p>
            <a:endParaRPr lang="it-IT" sz="3000" dirty="0"/>
          </a:p>
          <a:p>
            <a:pPr>
              <a:lnSpc>
                <a:spcPts val="3200"/>
              </a:lnSpc>
            </a:pPr>
            <a:endParaRPr lang="it-IT" sz="32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611254" y="384211"/>
            <a:ext cx="5050820" cy="161112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algn="l">
              <a:lnSpc>
                <a:spcPts val="2500"/>
              </a:lnSpc>
            </a:pP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COMPORTAMENTI INDIVIDUALI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E RELAZIONI SOCIALI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IN TRASFORMAZIONE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UNA SFIDA </a:t>
            </a: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PER </a:t>
            </a:r>
            <a:r>
              <a:rPr lang="it-IT" sz="24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LA </a:t>
            </a: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/>
            </a:r>
            <a:b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STATISTICA UFFICIALE </a:t>
            </a:r>
            <a:endParaRPr lang="it-IT" sz="2400" dirty="0">
              <a:solidFill>
                <a:schemeClr val="bg1"/>
              </a:solidFill>
              <a:latin typeface="Signika" charset="0"/>
              <a:ea typeface="Signika" charset="0"/>
              <a:cs typeface="Signika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9" y="240155"/>
            <a:ext cx="11427622" cy="2895775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428" y="4357526"/>
            <a:ext cx="2772274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900"/>
              </a:lnSpc>
            </a:pPr>
            <a:r>
              <a:rPr lang="it-IT" dirty="0" smtClean="0">
                <a:solidFill>
                  <a:schemeClr val="bg1"/>
                </a:solidFill>
                <a:ea typeface="Signika Light" charset="0"/>
                <a:cs typeface="Arial"/>
              </a:rPr>
              <a:t>23 GIUGNO 2016 </a:t>
            </a:r>
          </a:p>
          <a:p>
            <a:pPr algn="r">
              <a:lnSpc>
                <a:spcPts val="2900"/>
              </a:lnSpc>
            </a:pPr>
            <a:r>
              <a:rPr lang="it-IT" dirty="0" smtClean="0">
                <a:solidFill>
                  <a:schemeClr val="bg1"/>
                </a:solidFill>
                <a:ea typeface="Signika Light" charset="0"/>
                <a:cs typeface="Arial"/>
              </a:rPr>
              <a:t>14.30 | 16.00</a:t>
            </a:r>
            <a:endParaRPr lang="it-IT" dirty="0">
              <a:solidFill>
                <a:schemeClr val="bg1"/>
              </a:solidFill>
              <a:ea typeface="Signika Light" charset="0"/>
              <a:cs typeface="Arial"/>
            </a:endParaRPr>
          </a:p>
        </p:txBody>
      </p:sp>
      <p:pic>
        <p:nvPicPr>
          <p:cNvPr id="12" name="Immagine 11" descr="Logo12esimaOk-2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30" y="5859742"/>
            <a:ext cx="480972" cy="625265"/>
          </a:xfrm>
          <a:prstGeom prst="rect">
            <a:avLst/>
          </a:prstGeom>
        </p:spPr>
      </p:pic>
      <p:pic>
        <p:nvPicPr>
          <p:cNvPr id="13" name="Immagine 12" descr="Logo12esimaOk-2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02" y="3683343"/>
            <a:ext cx="571500" cy="6096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049428" y="6056410"/>
            <a:ext cx="8221860" cy="4103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it-IT" sz="2000" dirty="0" smtClean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Emma ZAVARRONE |Università  IULM- Milano </a:t>
            </a:r>
            <a:endParaRPr lang="it-IT" sz="20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</p:txBody>
      </p:sp>
      <p:cxnSp>
        <p:nvCxnSpPr>
          <p:cNvPr id="19" name="Connettore 1 18"/>
          <p:cNvCxnSpPr/>
          <p:nvPr/>
        </p:nvCxnSpPr>
        <p:spPr>
          <a:xfrm>
            <a:off x="2874772" y="3811955"/>
            <a:ext cx="0" cy="2580211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0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21" name="Rettangolo 20"/>
          <p:cNvSpPr/>
          <p:nvPr/>
        </p:nvSpPr>
        <p:spPr>
          <a:xfrm>
            <a:off x="3045707" y="1271188"/>
            <a:ext cx="2766247" cy="21189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dirty="0" smtClean="0"/>
              <a:t>Verifica:</a:t>
            </a:r>
          </a:p>
          <a:p>
            <a:pPr lvl="0"/>
            <a:r>
              <a:rPr lang="it-IT" dirty="0" smtClean="0"/>
              <a:t> Fonti,</a:t>
            </a:r>
          </a:p>
          <a:p>
            <a:pPr lvl="0"/>
            <a:r>
              <a:rPr lang="it-IT" dirty="0" smtClean="0"/>
              <a:t>Significato,</a:t>
            </a:r>
          </a:p>
          <a:p>
            <a:pPr lvl="0"/>
            <a:r>
              <a:rPr lang="it-IT" dirty="0" smtClean="0"/>
              <a:t>Modalità di </a:t>
            </a:r>
            <a:r>
              <a:rPr lang="it-IT" dirty="0" err="1" smtClean="0"/>
              <a:t>costruzioine</a:t>
            </a:r>
            <a:r>
              <a:rPr lang="it-IT" dirty="0" smtClean="0"/>
              <a:t> del dato</a:t>
            </a:r>
            <a:endParaRPr lang="it-IT" dirty="0"/>
          </a:p>
          <a:p>
            <a:pPr lvl="0"/>
            <a:endParaRPr lang="it-IT" dirty="0"/>
          </a:p>
        </p:txBody>
      </p:sp>
      <p:sp>
        <p:nvSpPr>
          <p:cNvPr id="22" name="Rettangolo 21"/>
          <p:cNvSpPr/>
          <p:nvPr/>
        </p:nvSpPr>
        <p:spPr>
          <a:xfrm>
            <a:off x="6709100" y="1229815"/>
            <a:ext cx="2766247" cy="21189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La comprensione risulta sfumata</a:t>
            </a:r>
          </a:p>
          <a:p>
            <a:pPr marL="742950" lvl="1" indent="-285750">
              <a:buFont typeface="Arial" charset="0"/>
              <a:buChar char="•"/>
            </a:pPr>
            <a:r>
              <a:rPr lang="it-IT" dirty="0"/>
              <a:t>Tempo</a:t>
            </a:r>
          </a:p>
          <a:p>
            <a:pPr marL="742950" lvl="1" indent="-285750">
              <a:buFont typeface="Arial" charset="0"/>
              <a:buChar char="•"/>
            </a:pPr>
            <a:r>
              <a:rPr lang="it-IT" dirty="0"/>
              <a:t>Argomenti temuti</a:t>
            </a:r>
          </a:p>
          <a:p>
            <a:pPr marL="742950" lvl="1" indent="-285750">
              <a:buFont typeface="Arial" charset="0"/>
              <a:buChar char="•"/>
            </a:pPr>
            <a:r>
              <a:rPr lang="it-IT" dirty="0"/>
              <a:t>Argomenti non conosciuti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3028454" y="3942501"/>
            <a:ext cx="2766247" cy="21189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dirty="0" smtClean="0"/>
              <a:t>Cautele :</a:t>
            </a:r>
          </a:p>
          <a:p>
            <a:pPr marL="285750" lvl="0" indent="-285750">
              <a:buFont typeface="Arial" charset="0"/>
              <a:buChar char="•"/>
            </a:pPr>
            <a:r>
              <a:rPr lang="it-IT" dirty="0" smtClean="0"/>
              <a:t>Uso software</a:t>
            </a:r>
          </a:p>
          <a:p>
            <a:pPr marL="285750" lvl="0" indent="-285750">
              <a:buFont typeface="Arial" charset="0"/>
              <a:buChar char="•"/>
            </a:pPr>
            <a:r>
              <a:rPr lang="it-IT" dirty="0" smtClean="0"/>
              <a:t>Uso visualizzazione</a:t>
            </a:r>
            <a:endParaRPr lang="it-IT" dirty="0"/>
          </a:p>
        </p:txBody>
      </p:sp>
      <p:sp>
        <p:nvSpPr>
          <p:cNvPr id="24" name="Rettangolo 23"/>
          <p:cNvSpPr/>
          <p:nvPr/>
        </p:nvSpPr>
        <p:spPr>
          <a:xfrm>
            <a:off x="6709101" y="3968449"/>
            <a:ext cx="2766247" cy="21189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Appropriate tecniche comunicative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4733846" y="2754931"/>
            <a:ext cx="2766247" cy="2118901"/>
          </a:xfrm>
          <a:prstGeom prst="rect">
            <a:avLst/>
          </a:prstGeom>
          <a:solidFill>
            <a:srgbClr val="011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/>
              <a:t>Statistical </a:t>
            </a:r>
            <a:r>
              <a:rPr lang="it-IT" sz="3600" dirty="0" err="1" smtClean="0"/>
              <a:t>Thinking</a:t>
            </a:r>
            <a:endParaRPr lang="it-IT" sz="3600" dirty="0" smtClean="0"/>
          </a:p>
        </p:txBody>
      </p:sp>
      <p:grpSp>
        <p:nvGrpSpPr>
          <p:cNvPr id="26" name="Gruppo 25"/>
          <p:cNvGrpSpPr/>
          <p:nvPr/>
        </p:nvGrpSpPr>
        <p:grpSpPr>
          <a:xfrm>
            <a:off x="601669" y="333353"/>
            <a:ext cx="7752958" cy="586596"/>
            <a:chOff x="476693" y="310551"/>
            <a:chExt cx="7752958" cy="586596"/>
          </a:xfrm>
        </p:grpSpPr>
        <p:grpSp>
          <p:nvGrpSpPr>
            <p:cNvPr id="27" name="Gruppo 26"/>
            <p:cNvGrpSpPr/>
            <p:nvPr/>
          </p:nvGrpSpPr>
          <p:grpSpPr>
            <a:xfrm>
              <a:off x="476693" y="310551"/>
              <a:ext cx="7752958" cy="586596"/>
              <a:chOff x="476693" y="310551"/>
              <a:chExt cx="7752958" cy="586596"/>
            </a:xfrm>
          </p:grpSpPr>
          <p:sp>
            <p:nvSpPr>
              <p:cNvPr id="29" name="Titolo 1"/>
              <p:cNvSpPr txBox="1">
                <a:spLocks/>
              </p:cNvSpPr>
              <p:nvPr/>
            </p:nvSpPr>
            <p:spPr>
              <a:xfrm>
                <a:off x="601662" y="353490"/>
                <a:ext cx="7627989" cy="53860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1080"/>
                  </a:lnSpc>
                  <a:spcAft>
                    <a:spcPts val="600"/>
                  </a:spcAft>
                </a:pP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ROMA 00</a:t>
                </a:r>
                <a:r>
                  <a:rPr lang="it-IT" sz="1100" b="1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 </a:t>
                </a: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GIUGNO 2016 </a:t>
                </a:r>
              </a:p>
              <a:p>
                <a:pPr>
                  <a:lnSpc>
                    <a:spcPts val="1080"/>
                  </a:lnSpc>
                  <a:spcAft>
                    <a:spcPts val="0"/>
                  </a:spcAft>
                </a:pPr>
                <a:r>
                  <a:rPr lang="it-IT" sz="1100" b="1" dirty="0" smtClean="0">
                    <a:solidFill>
                      <a:srgbClr val="009190"/>
                    </a:solidFill>
                    <a:latin typeface="+mn-lt"/>
                    <a:ea typeface="Signika Light" charset="0"/>
                    <a:cs typeface="Calibri"/>
                  </a:rPr>
                  <a:t>AREA TEMATICA 3. </a:t>
                </a:r>
                <a:r>
                  <a:rPr lang="it-IT" sz="1100" b="1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Calibri"/>
                  </a:rPr>
                  <a:t>INNOVAZIONI E SPERIMENTAZIONI</a:t>
                </a:r>
              </a:p>
              <a:p>
                <a:pPr>
                  <a:lnSpc>
                    <a:spcPts val="108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Titolo</a:t>
                </a:r>
                <a:r>
                  <a:rPr lang="it-IT" sz="1200" baseline="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 presentazione</a:t>
                </a:r>
                <a:endParaRPr lang="it-IT" sz="1200" dirty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endParaRPr>
              </a:p>
            </p:txBody>
          </p:sp>
          <p:sp>
            <p:nvSpPr>
              <p:cNvPr id="30" name="Rettangolo 29"/>
              <p:cNvSpPr/>
              <p:nvPr/>
            </p:nvSpPr>
            <p:spPr>
              <a:xfrm>
                <a:off x="476693" y="310551"/>
                <a:ext cx="5527292" cy="586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8" name="Titolo 1"/>
            <p:cNvSpPr txBox="1">
              <a:spLocks/>
            </p:cNvSpPr>
            <p:nvPr/>
          </p:nvSpPr>
          <p:spPr>
            <a:xfrm>
              <a:off x="476693" y="327755"/>
              <a:ext cx="7627989" cy="5386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080"/>
                </a:lnSpc>
                <a:spcAft>
                  <a:spcPts val="600"/>
                </a:spcAft>
              </a:pP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ROMA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23</a:t>
              </a:r>
              <a:r>
                <a:rPr lang="it-IT" sz="1100" b="1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GIUGNO 2016 </a:t>
              </a:r>
            </a:p>
            <a:p>
              <a:pPr>
                <a:lnSpc>
                  <a:spcPts val="1080"/>
                </a:lnSpc>
                <a:spcAft>
                  <a:spcPts val="0"/>
                </a:spcAft>
              </a:pPr>
              <a:r>
                <a:rPr lang="it-IT" sz="1100" b="1" dirty="0" smtClean="0">
                  <a:solidFill>
                    <a:srgbClr val="009190"/>
                  </a:solidFill>
                  <a:latin typeface="+mn-lt"/>
                  <a:ea typeface="Signika Light" charset="0"/>
                  <a:cs typeface="Calibri"/>
                </a:rPr>
                <a:t>AREA TEMATICA 3. </a:t>
              </a:r>
              <a:r>
                <a:rPr lang="it-IT" sz="1100" b="1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Calibri"/>
                </a:rPr>
                <a:t>INNOVAZIONI E SPERIMENTAZIONI</a:t>
              </a:r>
            </a:p>
            <a:p>
              <a:pPr>
                <a:lnSpc>
                  <a:spcPts val="108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DC</a:t>
              </a:r>
              <a:r>
                <a:rPr lang="it-IT" sz="1200" b="1" baseline="3000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2</a:t>
              </a: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M: DATA CONTENT COMMUNICATION MANAGEMENT</a:t>
              </a:r>
              <a:endParaRPr lang="it-IT" sz="1200" b="1" dirty="0">
                <a:solidFill>
                  <a:schemeClr val="tx1"/>
                </a:solidFill>
                <a:latin typeface="+mn-lt"/>
                <a:ea typeface="Signika Light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85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6477000" y="2015595"/>
            <a:ext cx="5143499" cy="4052888"/>
          </a:xfrm>
          <a:prstGeom prst="rect">
            <a:avLst/>
          </a:prstGeom>
        </p:spPr>
        <p:txBody>
          <a:bodyPr lIns="0" tIns="0" rIns="0" bIns="0"/>
          <a:lstStyle/>
          <a:p>
            <a:pPr marL="285750" indent="-285750" algn="l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600" dirty="0" smtClean="0"/>
              <a:t>Velocità</a:t>
            </a:r>
            <a:endParaRPr lang="it-IT" sz="2600" dirty="0" smtClean="0"/>
          </a:p>
          <a:p>
            <a:pPr marL="285750" indent="-285750" algn="l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600" dirty="0" smtClean="0"/>
              <a:t>Varietà </a:t>
            </a:r>
            <a:endParaRPr lang="it-IT" sz="2600" dirty="0"/>
          </a:p>
          <a:p>
            <a:pPr marL="285750" indent="-285750" algn="l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600" dirty="0" smtClean="0"/>
              <a:t>Volume</a:t>
            </a:r>
          </a:p>
          <a:p>
            <a:pPr marL="285750" indent="-285750" algn="l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600" dirty="0" err="1" smtClean="0"/>
              <a:t>Veracity</a:t>
            </a:r>
            <a:r>
              <a:rPr lang="it-IT" sz="2600" dirty="0" err="1" smtClean="0">
                <a:sym typeface="Wingdings"/>
              </a:rPr>
              <a:t>Affidabilità</a:t>
            </a:r>
            <a:endParaRPr lang="it-IT" sz="2600" dirty="0" smtClean="0"/>
          </a:p>
          <a:p>
            <a:pPr marL="285750" indent="-285750" algn="l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600" dirty="0" err="1" smtClean="0"/>
              <a:t>Validity</a:t>
            </a:r>
            <a:endParaRPr lang="it-IT" sz="2600" dirty="0" smtClean="0"/>
          </a:p>
          <a:p>
            <a:pPr marL="285750" indent="-285750" algn="l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600" dirty="0" err="1" smtClean="0"/>
              <a:t>Volatility</a:t>
            </a:r>
            <a:endParaRPr lang="it-IT" sz="2600" dirty="0" smtClean="0"/>
          </a:p>
          <a:p>
            <a:pPr marL="285750" indent="-285750" algn="l">
              <a:buClr>
                <a:srgbClr val="DA304A"/>
              </a:buClr>
              <a:buSzPct val="160000"/>
              <a:buFont typeface="Wingdings" charset="2"/>
              <a:buChar char="§"/>
            </a:pPr>
            <a:endParaRPr lang="it-IT" sz="1400" dirty="0"/>
          </a:p>
          <a:p>
            <a:pPr algn="l"/>
            <a:endParaRPr lang="it-IT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569913" y="2015595"/>
            <a:ext cx="4065587" cy="3056467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Finance &amp; </a:t>
            </a:r>
            <a:r>
              <a:rPr lang="it-IT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Insurance</a:t>
            </a:r>
            <a:endParaRPr lang="it-IT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it-IT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Management Companies</a:t>
            </a:r>
          </a:p>
          <a:p>
            <a:pPr algn="l"/>
            <a:r>
              <a:rPr lang="it-IT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Real estate</a:t>
            </a:r>
          </a:p>
          <a:p>
            <a:pPr algn="l"/>
            <a:r>
              <a:rPr lang="it-IT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Health</a:t>
            </a:r>
            <a:r>
              <a:rPr lang="it-IT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care providers</a:t>
            </a:r>
          </a:p>
          <a:p>
            <a:pPr algn="l"/>
            <a:r>
              <a:rPr lang="is-I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…....................</a:t>
            </a:r>
            <a:endParaRPr lang="it-IT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274240"/>
            <a:ext cx="10700951" cy="741356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algn="l"/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..e arrivò l’era dei BIG DATA</a:t>
            </a: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" name="Freccia destra 1"/>
          <p:cNvSpPr/>
          <p:nvPr/>
        </p:nvSpPr>
        <p:spPr>
          <a:xfrm>
            <a:off x="4078857" y="3809126"/>
            <a:ext cx="2398143" cy="465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destra 6"/>
          <p:cNvSpPr/>
          <p:nvPr/>
        </p:nvSpPr>
        <p:spPr>
          <a:xfrm>
            <a:off x="4078856" y="3310915"/>
            <a:ext cx="2398143" cy="465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7"/>
          <p:cNvGrpSpPr/>
          <p:nvPr/>
        </p:nvGrpSpPr>
        <p:grpSpPr>
          <a:xfrm>
            <a:off x="569912" y="333283"/>
            <a:ext cx="7752958" cy="586596"/>
            <a:chOff x="476693" y="310551"/>
            <a:chExt cx="7752958" cy="586596"/>
          </a:xfrm>
        </p:grpSpPr>
        <p:grpSp>
          <p:nvGrpSpPr>
            <p:cNvPr id="10" name="Gruppo 9"/>
            <p:cNvGrpSpPr/>
            <p:nvPr/>
          </p:nvGrpSpPr>
          <p:grpSpPr>
            <a:xfrm>
              <a:off x="476693" y="310551"/>
              <a:ext cx="7752958" cy="586596"/>
              <a:chOff x="476693" y="310551"/>
              <a:chExt cx="7752958" cy="586596"/>
            </a:xfrm>
          </p:grpSpPr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601662" y="353490"/>
                <a:ext cx="7627989" cy="53860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1080"/>
                  </a:lnSpc>
                  <a:spcAft>
                    <a:spcPts val="600"/>
                  </a:spcAft>
                </a:pP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ROMA 00</a:t>
                </a:r>
                <a:r>
                  <a:rPr lang="it-IT" sz="1100" b="1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 </a:t>
                </a: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GIUGNO 2016 </a:t>
                </a:r>
              </a:p>
              <a:p>
                <a:pPr>
                  <a:lnSpc>
                    <a:spcPts val="1080"/>
                  </a:lnSpc>
                  <a:spcAft>
                    <a:spcPts val="0"/>
                  </a:spcAft>
                </a:pPr>
                <a:r>
                  <a:rPr lang="it-IT" sz="1100" b="1" dirty="0" smtClean="0">
                    <a:solidFill>
                      <a:srgbClr val="009190"/>
                    </a:solidFill>
                    <a:latin typeface="+mn-lt"/>
                    <a:ea typeface="Signika Light" charset="0"/>
                    <a:cs typeface="Calibri"/>
                  </a:rPr>
                  <a:t>AREA TEMATICA 3. </a:t>
                </a:r>
                <a:r>
                  <a:rPr lang="it-IT" sz="1100" b="1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Calibri"/>
                  </a:rPr>
                  <a:t>INNOVAZIONI E SPERIMENTAZIONI</a:t>
                </a:r>
              </a:p>
              <a:p>
                <a:pPr>
                  <a:lnSpc>
                    <a:spcPts val="108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Titolo</a:t>
                </a:r>
                <a:r>
                  <a:rPr lang="it-IT" sz="1200" baseline="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 presentazione</a:t>
                </a:r>
                <a:endParaRPr lang="it-IT" sz="1200" dirty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endParaRPr>
              </a:p>
            </p:txBody>
          </p:sp>
          <p:sp>
            <p:nvSpPr>
              <p:cNvPr id="13" name="Rettangolo 12"/>
              <p:cNvSpPr/>
              <p:nvPr/>
            </p:nvSpPr>
            <p:spPr>
              <a:xfrm>
                <a:off x="476693" y="310551"/>
                <a:ext cx="5527292" cy="586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" name="Titolo 1"/>
            <p:cNvSpPr txBox="1">
              <a:spLocks/>
            </p:cNvSpPr>
            <p:nvPr/>
          </p:nvSpPr>
          <p:spPr>
            <a:xfrm>
              <a:off x="476693" y="327755"/>
              <a:ext cx="7627989" cy="5386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080"/>
                </a:lnSpc>
                <a:spcAft>
                  <a:spcPts val="600"/>
                </a:spcAft>
              </a:pP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ROMA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23</a:t>
              </a:r>
              <a:r>
                <a:rPr lang="it-IT" sz="1100" b="1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GIUGNO 2016 </a:t>
              </a:r>
            </a:p>
            <a:p>
              <a:pPr>
                <a:lnSpc>
                  <a:spcPts val="1080"/>
                </a:lnSpc>
                <a:spcAft>
                  <a:spcPts val="0"/>
                </a:spcAft>
              </a:pPr>
              <a:r>
                <a:rPr lang="it-IT" sz="1100" b="1" dirty="0" smtClean="0">
                  <a:solidFill>
                    <a:srgbClr val="009190"/>
                  </a:solidFill>
                  <a:latin typeface="+mn-lt"/>
                  <a:ea typeface="Signika Light" charset="0"/>
                  <a:cs typeface="Calibri"/>
                </a:rPr>
                <a:t>AREA TEMATICA 3. </a:t>
              </a:r>
              <a:r>
                <a:rPr lang="it-IT" sz="1100" b="1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Calibri"/>
                </a:rPr>
                <a:t>INNOVAZIONI E SPERIMENTAZIONI</a:t>
              </a:r>
            </a:p>
            <a:p>
              <a:pPr>
                <a:lnSpc>
                  <a:spcPts val="108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DC</a:t>
              </a:r>
              <a:r>
                <a:rPr lang="it-IT" sz="1200" b="1" baseline="3000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2</a:t>
              </a: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M: DATA CONTENT COMMUNICATION MANAGEMENT</a:t>
              </a:r>
              <a:endParaRPr lang="it-IT" sz="1200" b="1" dirty="0">
                <a:solidFill>
                  <a:schemeClr val="tx1"/>
                </a:solidFill>
                <a:latin typeface="+mn-lt"/>
                <a:ea typeface="Signika Light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791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6425242" y="3843849"/>
            <a:ext cx="5143499" cy="1659257"/>
          </a:xfrm>
          <a:prstGeom prst="rect">
            <a:avLst/>
          </a:prstGeom>
        </p:spPr>
        <p:txBody>
          <a:bodyPr lIns="0" tIns="0" rIns="0" bIns="0"/>
          <a:lstStyle/>
          <a:p>
            <a:pPr marL="285750" indent="-285750">
              <a:buClr>
                <a:srgbClr val="DA304A"/>
              </a:buClr>
              <a:buSzPct val="160000"/>
              <a:buFont typeface="Wingdings" charset="2"/>
              <a:buChar char="§"/>
            </a:pPr>
            <a:endParaRPr lang="it-IT" sz="1400" i="1" dirty="0" smtClean="0"/>
          </a:p>
          <a:p>
            <a:pPr marL="285750" indent="-285750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1800" i="1" dirty="0" smtClean="0">
                <a:solidFill>
                  <a:srgbClr val="011EAA"/>
                </a:solidFill>
              </a:rPr>
              <a:t>..Per </a:t>
            </a:r>
            <a:r>
              <a:rPr lang="it-IT" sz="1800" i="1" dirty="0">
                <a:solidFill>
                  <a:srgbClr val="011EAA"/>
                </a:solidFill>
              </a:rPr>
              <a:t>mancanza di risorse specializzate, anche se l'adozione di </a:t>
            </a:r>
            <a:r>
              <a:rPr lang="it-IT" sz="1800" b="1" i="1" dirty="0">
                <a:solidFill>
                  <a:srgbClr val="011EAA"/>
                </a:solidFill>
              </a:rPr>
              <a:t>Data Analyst</a:t>
            </a:r>
            <a:r>
              <a:rPr lang="it-IT" sz="1800" i="1" dirty="0">
                <a:solidFill>
                  <a:srgbClr val="011EAA"/>
                </a:solidFill>
              </a:rPr>
              <a:t> è in continua crescita nel nostro Paese, spesso un </a:t>
            </a:r>
            <a:r>
              <a:rPr lang="it-IT" sz="1800" i="1" dirty="0" err="1">
                <a:solidFill>
                  <a:srgbClr val="011EAA"/>
                </a:solidFill>
              </a:rPr>
              <a:t>tool</a:t>
            </a:r>
            <a:r>
              <a:rPr lang="it-IT" sz="1800" i="1" dirty="0">
                <a:solidFill>
                  <a:srgbClr val="011EAA"/>
                </a:solidFill>
              </a:rPr>
              <a:t> di monitoraggio non riesce a restituire alle aziende il suo valore più elevato”. A parlare con </a:t>
            </a:r>
            <a:r>
              <a:rPr lang="it-IT" sz="1800" i="1" dirty="0" err="1">
                <a:solidFill>
                  <a:srgbClr val="011EAA"/>
                </a:solidFill>
              </a:rPr>
              <a:t>Corcom</a:t>
            </a:r>
            <a:r>
              <a:rPr lang="it-IT" sz="1800" i="1" dirty="0">
                <a:solidFill>
                  <a:srgbClr val="011EAA"/>
                </a:solidFill>
              </a:rPr>
              <a:t> dello stato dell’utilizzo dei Big Data nel monitoraggio del web e dei social network per le aziende è </a:t>
            </a:r>
            <a:r>
              <a:rPr lang="it-IT" sz="1800" b="1" i="1" dirty="0">
                <a:solidFill>
                  <a:srgbClr val="011EAA"/>
                </a:solidFill>
              </a:rPr>
              <a:t>Mauro Vecchio</a:t>
            </a:r>
            <a:r>
              <a:rPr lang="it-IT" sz="1800" i="1" dirty="0">
                <a:solidFill>
                  <a:srgbClr val="011EAA"/>
                </a:solidFill>
              </a:rPr>
              <a:t>, </a:t>
            </a:r>
            <a:r>
              <a:rPr lang="it-IT" sz="1800" b="1" i="1" dirty="0" err="1">
                <a:solidFill>
                  <a:srgbClr val="011EAA"/>
                </a:solidFill>
              </a:rPr>
              <a:t>Chief</a:t>
            </a:r>
            <a:r>
              <a:rPr lang="it-IT" sz="1800" b="1" i="1" dirty="0">
                <a:solidFill>
                  <a:srgbClr val="011EAA"/>
                </a:solidFill>
              </a:rPr>
              <a:t> marketing </a:t>
            </a:r>
            <a:r>
              <a:rPr lang="it-IT" sz="1800" b="1" i="1" dirty="0" err="1">
                <a:solidFill>
                  <a:srgbClr val="011EAA"/>
                </a:solidFill>
              </a:rPr>
              <a:t>officer</a:t>
            </a:r>
            <a:r>
              <a:rPr lang="it-IT" sz="1800" b="1" i="1" dirty="0">
                <a:solidFill>
                  <a:srgbClr val="011EAA"/>
                </a:solidFill>
              </a:rPr>
              <a:t> </a:t>
            </a:r>
            <a:r>
              <a:rPr lang="it-IT" sz="1800" i="1" dirty="0">
                <a:solidFill>
                  <a:srgbClr val="011EAA"/>
                </a:solidFill>
              </a:rPr>
              <a:t>di </a:t>
            </a:r>
            <a:r>
              <a:rPr lang="it-IT" sz="1800" b="1" i="1" dirty="0" err="1">
                <a:solidFill>
                  <a:srgbClr val="011EAA"/>
                </a:solidFill>
              </a:rPr>
              <a:t>Datalytics</a:t>
            </a:r>
            <a:r>
              <a:rPr lang="it-IT" sz="1800" b="1" i="1" dirty="0" smtClean="0">
                <a:solidFill>
                  <a:srgbClr val="011EAA"/>
                </a:solidFill>
              </a:rPr>
              <a:t>,</a:t>
            </a:r>
          </a:p>
          <a:p>
            <a:pPr marL="285750" indent="-285750" algn="l">
              <a:buClr>
                <a:srgbClr val="DA304A"/>
              </a:buClr>
              <a:buSzPct val="160000"/>
              <a:buFont typeface="Wingdings" charset="2"/>
              <a:buChar char="§"/>
            </a:pPr>
            <a:endParaRPr lang="it-IT" sz="1800" dirty="0"/>
          </a:p>
          <a:p>
            <a:pPr algn="l"/>
            <a:endParaRPr lang="it-IT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178476"/>
            <a:ext cx="10700951" cy="741356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algn="l"/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Opportunità nel mondo del lavoro</a:t>
            </a: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8" y="3724942"/>
            <a:ext cx="5907786" cy="2119255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569912" y="285124"/>
            <a:ext cx="7752958" cy="586596"/>
            <a:chOff x="476693" y="310551"/>
            <a:chExt cx="7752958" cy="586596"/>
          </a:xfrm>
        </p:grpSpPr>
        <p:grpSp>
          <p:nvGrpSpPr>
            <p:cNvPr id="11" name="Gruppo 10"/>
            <p:cNvGrpSpPr/>
            <p:nvPr/>
          </p:nvGrpSpPr>
          <p:grpSpPr>
            <a:xfrm>
              <a:off x="476693" y="310551"/>
              <a:ext cx="7752958" cy="586596"/>
              <a:chOff x="476693" y="310551"/>
              <a:chExt cx="7752958" cy="586596"/>
            </a:xfrm>
          </p:grpSpPr>
          <p:sp>
            <p:nvSpPr>
              <p:cNvPr id="13" name="Titolo 1"/>
              <p:cNvSpPr txBox="1">
                <a:spLocks/>
              </p:cNvSpPr>
              <p:nvPr/>
            </p:nvSpPr>
            <p:spPr>
              <a:xfrm>
                <a:off x="601662" y="353490"/>
                <a:ext cx="7627989" cy="53860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1080"/>
                  </a:lnSpc>
                  <a:spcAft>
                    <a:spcPts val="600"/>
                  </a:spcAft>
                </a:pP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ROMA 00</a:t>
                </a:r>
                <a:r>
                  <a:rPr lang="it-IT" sz="1100" b="1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 </a:t>
                </a: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GIUGNO 2016 </a:t>
                </a:r>
              </a:p>
              <a:p>
                <a:pPr>
                  <a:lnSpc>
                    <a:spcPts val="1080"/>
                  </a:lnSpc>
                  <a:spcAft>
                    <a:spcPts val="0"/>
                  </a:spcAft>
                </a:pPr>
                <a:r>
                  <a:rPr lang="it-IT" sz="1100" b="1" dirty="0" smtClean="0">
                    <a:solidFill>
                      <a:srgbClr val="009190"/>
                    </a:solidFill>
                    <a:latin typeface="+mn-lt"/>
                    <a:ea typeface="Signika Light" charset="0"/>
                    <a:cs typeface="Calibri"/>
                  </a:rPr>
                  <a:t>AREA TEMATICA 3. </a:t>
                </a:r>
                <a:r>
                  <a:rPr lang="it-IT" sz="1100" b="1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Calibri"/>
                  </a:rPr>
                  <a:t>INNOVAZIONI E SPERIMENTAZIONI</a:t>
                </a:r>
              </a:p>
              <a:p>
                <a:pPr>
                  <a:lnSpc>
                    <a:spcPts val="108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Titolo</a:t>
                </a:r>
                <a:r>
                  <a:rPr lang="it-IT" sz="1200" baseline="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 presentazione</a:t>
                </a:r>
                <a:endParaRPr lang="it-IT" sz="1200" dirty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endParaRPr>
              </a:p>
            </p:txBody>
          </p:sp>
          <p:sp>
            <p:nvSpPr>
              <p:cNvPr id="14" name="Rettangolo 13"/>
              <p:cNvSpPr/>
              <p:nvPr/>
            </p:nvSpPr>
            <p:spPr>
              <a:xfrm>
                <a:off x="476693" y="310551"/>
                <a:ext cx="5527292" cy="586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" name="Titolo 1"/>
            <p:cNvSpPr txBox="1">
              <a:spLocks/>
            </p:cNvSpPr>
            <p:nvPr/>
          </p:nvSpPr>
          <p:spPr>
            <a:xfrm>
              <a:off x="476693" y="327755"/>
              <a:ext cx="7627989" cy="5386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080"/>
                </a:lnSpc>
                <a:spcAft>
                  <a:spcPts val="600"/>
                </a:spcAft>
              </a:pP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ROMA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23</a:t>
              </a:r>
              <a:r>
                <a:rPr lang="it-IT" sz="1100" b="1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GIUGNO 2016 </a:t>
              </a:r>
            </a:p>
            <a:p>
              <a:pPr>
                <a:lnSpc>
                  <a:spcPts val="1080"/>
                </a:lnSpc>
                <a:spcAft>
                  <a:spcPts val="0"/>
                </a:spcAft>
              </a:pPr>
              <a:r>
                <a:rPr lang="it-IT" sz="1100" b="1" dirty="0" smtClean="0">
                  <a:solidFill>
                    <a:srgbClr val="009190"/>
                  </a:solidFill>
                  <a:latin typeface="+mn-lt"/>
                  <a:ea typeface="Signika Light" charset="0"/>
                  <a:cs typeface="Calibri"/>
                </a:rPr>
                <a:t>AREA TEMATICA 3. </a:t>
              </a:r>
              <a:r>
                <a:rPr lang="it-IT" sz="1100" b="1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Calibri"/>
                </a:rPr>
                <a:t>INNOVAZIONI E SPERIMENTAZIONI</a:t>
              </a:r>
            </a:p>
            <a:p>
              <a:pPr>
                <a:lnSpc>
                  <a:spcPts val="108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DC</a:t>
              </a:r>
              <a:r>
                <a:rPr lang="it-IT" sz="1200" b="1" baseline="3000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2</a:t>
              </a: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M: DATA CONTENT COMMUNICATION MANAGEMENT</a:t>
              </a:r>
              <a:endParaRPr lang="it-IT" sz="1200" b="1" dirty="0">
                <a:solidFill>
                  <a:schemeClr val="tx1"/>
                </a:solidFill>
                <a:latin typeface="+mn-lt"/>
                <a:ea typeface="Signika Light" charset="0"/>
                <a:cs typeface="Arial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89418" y="1693617"/>
            <a:ext cx="12193801" cy="2031325"/>
            <a:chOff x="189418" y="1693617"/>
            <a:chExt cx="12193801" cy="203132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418" y="1791309"/>
              <a:ext cx="5937946" cy="1320800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6287219" y="1693617"/>
              <a:ext cx="6096000" cy="20313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>
                <a:buClr>
                  <a:srgbClr val="DA304A"/>
                </a:buClr>
                <a:buSzPct val="160000"/>
                <a:buFont typeface="Wingdings" charset="2"/>
                <a:buChar char="§"/>
              </a:pPr>
              <a:r>
                <a:rPr lang="is-IS" i="1" dirty="0"/>
                <a:t>…</a:t>
              </a:r>
              <a:r>
                <a:rPr lang="it-IT" i="1" dirty="0"/>
                <a:t>Big data </a:t>
              </a:r>
              <a:r>
                <a:rPr lang="it-IT" i="1" dirty="0" err="1"/>
                <a:t>scientist</a:t>
              </a:r>
              <a:r>
                <a:rPr lang="it-IT" i="1" dirty="0"/>
                <a:t> è una figura a competenze plurime: deve saper gestire, acquisire, organizzare ed elaborare dati. Ma anche sapere come e quali informazioni estrarre, nel nome della miglior statistica, infine - nella veste di “animale d’azienda” - deve essere in grado di comunicare cosa suggeriscono i dati, proponendo innovative e complesse strategie di business</a:t>
              </a:r>
              <a:r>
                <a:rPr lang="is-IS" i="1" dirty="0"/>
                <a:t>…..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3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5244860" y="3419744"/>
            <a:ext cx="5230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3C3C3C"/>
                </a:solidFill>
                <a:latin typeface="ArialMT" charset="0"/>
              </a:rPr>
              <a:t>Data can be </a:t>
            </a:r>
            <a:r>
              <a:rPr lang="it-IT" i="1" dirty="0" err="1">
                <a:solidFill>
                  <a:srgbClr val="3C3C3C"/>
                </a:solidFill>
                <a:latin typeface="ArialMT" charset="0"/>
              </a:rPr>
              <a:t>presented</a:t>
            </a:r>
            <a:r>
              <a:rPr lang="it-IT" i="1" dirty="0">
                <a:solidFill>
                  <a:srgbClr val="3C3C3C"/>
                </a:solidFill>
                <a:latin typeface="ArialMT" charset="0"/>
              </a:rPr>
              <a:t> in </a:t>
            </a:r>
            <a:r>
              <a:rPr lang="it-IT" i="1" dirty="0" err="1">
                <a:solidFill>
                  <a:srgbClr val="3C3C3C"/>
                </a:solidFill>
                <a:latin typeface="ArialMT" charset="0"/>
              </a:rPr>
              <a:t>numerous</a:t>
            </a:r>
            <a:r>
              <a:rPr lang="it-IT" i="1" dirty="0">
                <a:solidFill>
                  <a:srgbClr val="3C3C3C"/>
                </a:solidFill>
                <a:latin typeface="ArialMT" charset="0"/>
              </a:rPr>
              <a:t> </a:t>
            </a:r>
            <a:r>
              <a:rPr lang="it-IT" i="1" dirty="0" smtClean="0">
                <a:solidFill>
                  <a:srgbClr val="3C3C3C"/>
                </a:solidFill>
                <a:latin typeface="ArialMT" charset="0"/>
              </a:rPr>
              <a:t>ways</a:t>
            </a:r>
          </a:p>
          <a:p>
            <a:r>
              <a:rPr lang="it-IT" i="1" dirty="0" smtClean="0">
                <a:solidFill>
                  <a:srgbClr val="3C3C3C"/>
                </a:solidFill>
                <a:latin typeface="ArialMT" charset="0"/>
              </a:rPr>
              <a:t> </a:t>
            </a:r>
            <a:r>
              <a:rPr lang="it-IT" i="1" dirty="0">
                <a:solidFill>
                  <a:srgbClr val="3C3C3C"/>
                </a:solidFill>
                <a:latin typeface="ArialMT" charset="0"/>
              </a:rPr>
              <a:t>to help </a:t>
            </a:r>
            <a:r>
              <a:rPr lang="it-IT" i="1" dirty="0" err="1">
                <a:solidFill>
                  <a:srgbClr val="3C3C3C"/>
                </a:solidFill>
                <a:latin typeface="ArialMT" charset="0"/>
              </a:rPr>
              <a:t>ensure</a:t>
            </a:r>
            <a:r>
              <a:rPr lang="it-IT" i="1" dirty="0">
                <a:solidFill>
                  <a:srgbClr val="3C3C3C"/>
                </a:solidFill>
                <a:latin typeface="ArialMT" charset="0"/>
              </a:rPr>
              <a:t> </a:t>
            </a:r>
            <a:r>
              <a:rPr lang="it-IT" i="1" dirty="0" err="1">
                <a:solidFill>
                  <a:srgbClr val="3C3C3C"/>
                </a:solidFill>
                <a:latin typeface="ArialMT" charset="0"/>
              </a:rPr>
              <a:t>effective</a:t>
            </a:r>
            <a:r>
              <a:rPr lang="it-IT" i="1" dirty="0">
                <a:solidFill>
                  <a:srgbClr val="3C3C3C"/>
                </a:solidFill>
                <a:latin typeface="ArialMT" charset="0"/>
              </a:rPr>
              <a:t> </a:t>
            </a:r>
            <a:r>
              <a:rPr lang="it-IT" i="1" dirty="0" err="1">
                <a:solidFill>
                  <a:srgbClr val="3C3C3C"/>
                </a:solidFill>
                <a:latin typeface="ArialMT" charset="0"/>
              </a:rPr>
              <a:t>communication</a:t>
            </a:r>
            <a:r>
              <a:rPr lang="it-IT" i="1" dirty="0" smtClean="0">
                <a:solidFill>
                  <a:srgbClr val="3C3C3C"/>
                </a:solidFill>
                <a:latin typeface="ArialMT" charset="0"/>
              </a:rPr>
              <a:t>,</a:t>
            </a:r>
          </a:p>
          <a:p>
            <a:r>
              <a:rPr lang="it-IT" i="1" dirty="0" smtClean="0">
                <a:solidFill>
                  <a:srgbClr val="3C3C3C"/>
                </a:solidFill>
                <a:latin typeface="ArialMT" charset="0"/>
              </a:rPr>
              <a:t> </a:t>
            </a:r>
            <a:r>
              <a:rPr lang="it-IT" i="1" dirty="0" err="1">
                <a:solidFill>
                  <a:srgbClr val="3C3C3C"/>
                </a:solidFill>
                <a:latin typeface="ArialMT" charset="0"/>
              </a:rPr>
              <a:t>but</a:t>
            </a:r>
            <a:r>
              <a:rPr lang="it-IT" i="1" dirty="0">
                <a:solidFill>
                  <a:srgbClr val="3C3C3C"/>
                </a:solidFill>
                <a:latin typeface="ArialMT" charset="0"/>
              </a:rPr>
              <a:t> </a:t>
            </a:r>
            <a:r>
              <a:rPr lang="it-IT" i="1" dirty="0" err="1">
                <a:solidFill>
                  <a:srgbClr val="3C3C3C"/>
                </a:solidFill>
                <a:latin typeface="ArialMT" charset="0"/>
              </a:rPr>
              <a:t>applications</a:t>
            </a:r>
            <a:r>
              <a:rPr lang="it-IT" i="1" dirty="0">
                <a:solidFill>
                  <a:srgbClr val="3C3C3C"/>
                </a:solidFill>
                <a:latin typeface="ArialMT" charset="0"/>
              </a:rPr>
              <a:t> </a:t>
            </a:r>
            <a:r>
              <a:rPr lang="it-IT" i="1" dirty="0" err="1">
                <a:solidFill>
                  <a:srgbClr val="3C3C3C"/>
                </a:solidFill>
                <a:latin typeface="ArialMT" charset="0"/>
              </a:rPr>
              <a:t>should</a:t>
            </a:r>
            <a:r>
              <a:rPr lang="it-IT" i="1" dirty="0">
                <a:solidFill>
                  <a:srgbClr val="3C3C3C"/>
                </a:solidFill>
                <a:latin typeface="ArialMT" charset="0"/>
              </a:rPr>
              <a:t> be </a:t>
            </a:r>
            <a:r>
              <a:rPr lang="it-IT" b="1" i="1" dirty="0" err="1">
                <a:solidFill>
                  <a:srgbClr val="C00000"/>
                </a:solidFill>
                <a:latin typeface="ArialMT" charset="0"/>
              </a:rPr>
              <a:t>user-centric</a:t>
            </a:r>
            <a:r>
              <a:rPr lang="it-IT" i="1" dirty="0">
                <a:solidFill>
                  <a:srgbClr val="C00000"/>
                </a:solidFill>
                <a:latin typeface="ArialMT" charset="0"/>
              </a:rPr>
              <a:t> </a:t>
            </a:r>
            <a:endParaRPr lang="it-IT" i="1" dirty="0" smtClean="0">
              <a:solidFill>
                <a:srgbClr val="C00000"/>
              </a:solidFill>
              <a:latin typeface="ArialMT" charset="0"/>
            </a:endParaRPr>
          </a:p>
          <a:p>
            <a:r>
              <a:rPr lang="it-IT" i="1" dirty="0" smtClean="0">
                <a:solidFill>
                  <a:srgbClr val="3C3C3C"/>
                </a:solidFill>
                <a:latin typeface="ArialMT" charset="0"/>
              </a:rPr>
              <a:t>and </a:t>
            </a:r>
            <a:r>
              <a:rPr lang="it-IT" i="1" dirty="0" err="1" smtClean="0">
                <a:solidFill>
                  <a:srgbClr val="3C3C3C"/>
                </a:solidFill>
                <a:latin typeface="ArialMT" charset="0"/>
              </a:rPr>
              <a:t>customizable</a:t>
            </a:r>
            <a:r>
              <a:rPr lang="it-IT" i="1" dirty="0" smtClean="0">
                <a:solidFill>
                  <a:srgbClr val="3C3C3C"/>
                </a:solidFill>
                <a:latin typeface="ArialMT" charset="0"/>
              </a:rPr>
              <a:t> (</a:t>
            </a:r>
            <a:r>
              <a:rPr lang="it-IT" i="1" dirty="0" err="1" smtClean="0">
                <a:solidFill>
                  <a:srgbClr val="3C3C3C"/>
                </a:solidFill>
                <a:latin typeface="ArialMT" charset="0"/>
              </a:rPr>
              <a:t>M.Connaughton</a:t>
            </a:r>
            <a:r>
              <a:rPr lang="it-IT" i="1" dirty="0" smtClean="0">
                <a:solidFill>
                  <a:srgbClr val="3C3C3C"/>
                </a:solidFill>
                <a:latin typeface="ArialMT" charset="0"/>
              </a:rPr>
              <a:t>, Oracle)</a:t>
            </a:r>
            <a:endParaRPr lang="it-IT" i="1" dirty="0"/>
          </a:p>
        </p:txBody>
      </p:sp>
      <p:sp>
        <p:nvSpPr>
          <p:cNvPr id="3" name="Rettangolo 2"/>
          <p:cNvSpPr/>
          <p:nvPr/>
        </p:nvSpPr>
        <p:spPr>
          <a:xfrm>
            <a:off x="7338444" y="4620073"/>
            <a:ext cx="49226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i="1" dirty="0">
              <a:solidFill>
                <a:srgbClr val="FB0007"/>
              </a:solidFill>
              <a:latin typeface="ArialMT" charset="0"/>
            </a:endParaRPr>
          </a:p>
          <a:p>
            <a:r>
              <a:rPr lang="it-IT" b="1" i="1" dirty="0" smtClean="0">
                <a:solidFill>
                  <a:srgbClr val="C00000"/>
                </a:solidFill>
                <a:latin typeface="ArialMT" charset="0"/>
              </a:rPr>
              <a:t>Data </a:t>
            </a:r>
            <a:r>
              <a:rPr lang="it-IT" b="1" i="1" dirty="0" err="1">
                <a:solidFill>
                  <a:srgbClr val="C00000"/>
                </a:solidFill>
                <a:latin typeface="ArialMT" charset="0"/>
              </a:rPr>
              <a:t>visualization</a:t>
            </a:r>
            <a:r>
              <a:rPr lang="it-IT" i="1" dirty="0">
                <a:solidFill>
                  <a:srgbClr val="3E3D3D"/>
                </a:solidFill>
                <a:latin typeface="ArialMT" charset="0"/>
              </a:rPr>
              <a:t> </a:t>
            </a:r>
            <a:r>
              <a:rPr lang="it-IT" i="1" dirty="0" err="1">
                <a:solidFill>
                  <a:srgbClr val="3E3D3D"/>
                </a:solidFill>
                <a:latin typeface="ArialMT" charset="0"/>
              </a:rPr>
              <a:t>is</a:t>
            </a:r>
            <a:r>
              <a:rPr lang="it-IT" i="1" dirty="0">
                <a:solidFill>
                  <a:srgbClr val="3E3D3D"/>
                </a:solidFill>
                <a:latin typeface="ArialMT" charset="0"/>
              </a:rPr>
              <a:t> </a:t>
            </a:r>
            <a:endParaRPr lang="it-IT" i="1" dirty="0" smtClean="0">
              <a:solidFill>
                <a:srgbClr val="3E3D3D"/>
              </a:solidFill>
              <a:latin typeface="ArialMT" charset="0"/>
            </a:endParaRPr>
          </a:p>
          <a:p>
            <a:r>
              <a:rPr lang="it-IT" i="1" dirty="0" smtClean="0">
                <a:solidFill>
                  <a:srgbClr val="3E3D3D"/>
                </a:solidFill>
                <a:latin typeface="ArialMT" charset="0"/>
              </a:rPr>
              <a:t>the </a:t>
            </a:r>
            <a:r>
              <a:rPr lang="it-IT" i="1" dirty="0" err="1">
                <a:solidFill>
                  <a:srgbClr val="3E3D3D"/>
                </a:solidFill>
                <a:latin typeface="ArialMT" charset="0"/>
              </a:rPr>
              <a:t>key</a:t>
            </a:r>
            <a:r>
              <a:rPr lang="it-IT" i="1" dirty="0">
                <a:solidFill>
                  <a:srgbClr val="3E3D3D"/>
                </a:solidFill>
                <a:latin typeface="ArialMT" charset="0"/>
              </a:rPr>
              <a:t> to </a:t>
            </a:r>
            <a:r>
              <a:rPr lang="it-IT" i="1" dirty="0" err="1">
                <a:solidFill>
                  <a:srgbClr val="3E3D3D"/>
                </a:solidFill>
                <a:latin typeface="ArialMT" charset="0"/>
              </a:rPr>
              <a:t>democratizing</a:t>
            </a:r>
            <a:r>
              <a:rPr lang="it-IT" i="1" dirty="0">
                <a:solidFill>
                  <a:srgbClr val="3E3D3D"/>
                </a:solidFill>
                <a:latin typeface="ArialMT" charset="0"/>
              </a:rPr>
              <a:t> big data </a:t>
            </a:r>
            <a:r>
              <a:rPr lang="it-IT" i="1" dirty="0" err="1">
                <a:solidFill>
                  <a:srgbClr val="3E3D3D"/>
                </a:solidFill>
                <a:latin typeface="ArialMT" charset="0"/>
              </a:rPr>
              <a:t>across</a:t>
            </a:r>
            <a:r>
              <a:rPr lang="it-IT" i="1" dirty="0">
                <a:solidFill>
                  <a:srgbClr val="3E3D3D"/>
                </a:solidFill>
                <a:latin typeface="ArialMT" charset="0"/>
              </a:rPr>
              <a:t> </a:t>
            </a:r>
            <a:endParaRPr lang="it-IT" i="1" dirty="0" smtClean="0">
              <a:solidFill>
                <a:srgbClr val="3E3D3D"/>
              </a:solidFill>
              <a:latin typeface="ArialMT" charset="0"/>
            </a:endParaRPr>
          </a:p>
          <a:p>
            <a:r>
              <a:rPr lang="it-IT" i="1" dirty="0" smtClean="0">
                <a:solidFill>
                  <a:srgbClr val="3E3D3D"/>
                </a:solidFill>
                <a:latin typeface="ArialMT" charset="0"/>
              </a:rPr>
              <a:t>the </a:t>
            </a:r>
            <a:r>
              <a:rPr lang="it-IT" i="1" dirty="0" err="1">
                <a:solidFill>
                  <a:srgbClr val="3E3D3D"/>
                </a:solidFill>
                <a:latin typeface="ArialMT" charset="0"/>
              </a:rPr>
              <a:t>enterprise</a:t>
            </a:r>
            <a:r>
              <a:rPr lang="it-IT" i="1" dirty="0" smtClean="0">
                <a:solidFill>
                  <a:srgbClr val="3E3D3D"/>
                </a:solidFill>
                <a:latin typeface="ArialMT" charset="0"/>
              </a:rPr>
              <a:t>. </a:t>
            </a:r>
            <a:r>
              <a:rPr lang="it-IT" i="1" dirty="0" err="1">
                <a:solidFill>
                  <a:srgbClr val="3C3C3C"/>
                </a:solidFill>
                <a:latin typeface="ArialMT" charset="0"/>
              </a:rPr>
              <a:t>M.Connaughton</a:t>
            </a:r>
            <a:r>
              <a:rPr lang="it-IT" i="1" dirty="0">
                <a:solidFill>
                  <a:srgbClr val="3C3C3C"/>
                </a:solidFill>
                <a:latin typeface="ArialMT" charset="0"/>
              </a:rPr>
              <a:t>, Oracle)</a:t>
            </a:r>
            <a:endParaRPr lang="it-IT" i="1" dirty="0"/>
          </a:p>
        </p:txBody>
      </p:sp>
      <p:grpSp>
        <p:nvGrpSpPr>
          <p:cNvPr id="28" name="Gruppo 27"/>
          <p:cNvGrpSpPr/>
          <p:nvPr/>
        </p:nvGrpSpPr>
        <p:grpSpPr>
          <a:xfrm>
            <a:off x="567163" y="250741"/>
            <a:ext cx="7752958" cy="586596"/>
            <a:chOff x="476693" y="310551"/>
            <a:chExt cx="7752958" cy="586596"/>
          </a:xfrm>
        </p:grpSpPr>
        <p:grpSp>
          <p:nvGrpSpPr>
            <p:cNvPr id="29" name="Gruppo 28"/>
            <p:cNvGrpSpPr/>
            <p:nvPr/>
          </p:nvGrpSpPr>
          <p:grpSpPr>
            <a:xfrm>
              <a:off x="476693" y="310551"/>
              <a:ext cx="7752958" cy="586596"/>
              <a:chOff x="476693" y="310551"/>
              <a:chExt cx="7752958" cy="586596"/>
            </a:xfrm>
          </p:grpSpPr>
          <p:sp>
            <p:nvSpPr>
              <p:cNvPr id="31" name="Titolo 1"/>
              <p:cNvSpPr txBox="1">
                <a:spLocks/>
              </p:cNvSpPr>
              <p:nvPr/>
            </p:nvSpPr>
            <p:spPr>
              <a:xfrm>
                <a:off x="601662" y="353490"/>
                <a:ext cx="7627989" cy="53860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1080"/>
                  </a:lnSpc>
                  <a:spcAft>
                    <a:spcPts val="600"/>
                  </a:spcAft>
                </a:pP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ROMA 00</a:t>
                </a:r>
                <a:r>
                  <a:rPr lang="it-IT" sz="1100" b="1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 </a:t>
                </a: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GIUGNO 2016 </a:t>
                </a:r>
              </a:p>
              <a:p>
                <a:pPr>
                  <a:lnSpc>
                    <a:spcPts val="1080"/>
                  </a:lnSpc>
                  <a:spcAft>
                    <a:spcPts val="0"/>
                  </a:spcAft>
                </a:pPr>
                <a:r>
                  <a:rPr lang="it-IT" sz="1100" b="1" dirty="0" smtClean="0">
                    <a:solidFill>
                      <a:srgbClr val="009190"/>
                    </a:solidFill>
                    <a:latin typeface="+mn-lt"/>
                    <a:ea typeface="Signika Light" charset="0"/>
                    <a:cs typeface="Calibri"/>
                  </a:rPr>
                  <a:t>AREA TEMATICA 3. </a:t>
                </a:r>
                <a:r>
                  <a:rPr lang="it-IT" sz="1100" b="1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Calibri"/>
                  </a:rPr>
                  <a:t>INNOVAZIONI E SPERIMENTAZIONI</a:t>
                </a:r>
              </a:p>
              <a:p>
                <a:pPr>
                  <a:lnSpc>
                    <a:spcPts val="108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Titolo</a:t>
                </a:r>
                <a:r>
                  <a:rPr lang="it-IT" sz="1200" baseline="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 presentazione</a:t>
                </a:r>
                <a:endParaRPr lang="it-IT" sz="1200" dirty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endParaRPr>
              </a:p>
            </p:txBody>
          </p:sp>
          <p:sp>
            <p:nvSpPr>
              <p:cNvPr id="32" name="Rettangolo 31"/>
              <p:cNvSpPr/>
              <p:nvPr/>
            </p:nvSpPr>
            <p:spPr>
              <a:xfrm>
                <a:off x="476693" y="310551"/>
                <a:ext cx="5527292" cy="586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0" name="Titolo 1"/>
            <p:cNvSpPr txBox="1">
              <a:spLocks/>
            </p:cNvSpPr>
            <p:nvPr/>
          </p:nvSpPr>
          <p:spPr>
            <a:xfrm>
              <a:off x="476693" y="327755"/>
              <a:ext cx="7627989" cy="5386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080"/>
                </a:lnSpc>
                <a:spcAft>
                  <a:spcPts val="600"/>
                </a:spcAft>
              </a:pP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ROMA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23</a:t>
              </a:r>
              <a:r>
                <a:rPr lang="it-IT" sz="1100" b="1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GIUGNO 2016 </a:t>
              </a:r>
            </a:p>
            <a:p>
              <a:pPr>
                <a:lnSpc>
                  <a:spcPts val="1080"/>
                </a:lnSpc>
                <a:spcAft>
                  <a:spcPts val="0"/>
                </a:spcAft>
              </a:pPr>
              <a:r>
                <a:rPr lang="it-IT" sz="1100" b="1" dirty="0" smtClean="0">
                  <a:solidFill>
                    <a:srgbClr val="009190"/>
                  </a:solidFill>
                  <a:latin typeface="+mn-lt"/>
                  <a:ea typeface="Signika Light" charset="0"/>
                  <a:cs typeface="Calibri"/>
                </a:rPr>
                <a:t>AREA TEMATICA 3. </a:t>
              </a:r>
              <a:r>
                <a:rPr lang="it-IT" sz="1100" b="1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Calibri"/>
                </a:rPr>
                <a:t>INNOVAZIONI E SPERIMENTAZIONI</a:t>
              </a:r>
            </a:p>
            <a:p>
              <a:pPr>
                <a:lnSpc>
                  <a:spcPts val="108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DC</a:t>
              </a:r>
              <a:r>
                <a:rPr lang="it-IT" sz="1200" b="1" baseline="3000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2</a:t>
              </a: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M: DATA CONTENT COMMUNICATION MANAGEMENT</a:t>
              </a:r>
              <a:endParaRPr lang="it-IT" sz="1200" b="1" dirty="0">
                <a:solidFill>
                  <a:schemeClr val="tx1"/>
                </a:solidFill>
                <a:latin typeface="+mn-lt"/>
                <a:ea typeface="Signika Light" charset="0"/>
                <a:cs typeface="Arial"/>
              </a:endParaRPr>
            </a:p>
          </p:txBody>
        </p:sp>
      </p:grpSp>
      <p:sp>
        <p:nvSpPr>
          <p:cNvPr id="33" name="CasellaDiTesto 32"/>
          <p:cNvSpPr txBox="1"/>
          <p:nvPr/>
        </p:nvSpPr>
        <p:spPr>
          <a:xfrm>
            <a:off x="5244860" y="40199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4" name="Rettangolo 33"/>
          <p:cNvSpPr/>
          <p:nvPr/>
        </p:nvSpPr>
        <p:spPr>
          <a:xfrm>
            <a:off x="692132" y="162379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i="1" dirty="0" err="1"/>
              <a:t>There</a:t>
            </a:r>
            <a:r>
              <a:rPr lang="it-IT" i="1" dirty="0"/>
              <a:t> </a:t>
            </a:r>
            <a:r>
              <a:rPr lang="it-IT" i="1" dirty="0" err="1"/>
              <a:t>will</a:t>
            </a:r>
            <a:r>
              <a:rPr lang="it-IT" i="1" dirty="0"/>
              <a:t> be a </a:t>
            </a:r>
            <a:r>
              <a:rPr lang="it-IT" i="1" dirty="0" err="1"/>
              <a:t>shortage</a:t>
            </a:r>
            <a:r>
              <a:rPr lang="it-IT" i="1" dirty="0"/>
              <a:t> of talent </a:t>
            </a:r>
            <a:r>
              <a:rPr lang="it-IT" i="1" dirty="0" err="1"/>
              <a:t>necessary</a:t>
            </a:r>
            <a:r>
              <a:rPr lang="it-IT" i="1" dirty="0"/>
              <a:t> for </a:t>
            </a:r>
            <a:r>
              <a:rPr lang="it-IT" i="1" dirty="0" err="1"/>
              <a:t>organizations</a:t>
            </a:r>
            <a:r>
              <a:rPr lang="it-IT" i="1" dirty="0"/>
              <a:t> to take </a:t>
            </a:r>
            <a:r>
              <a:rPr lang="it-IT" i="1" dirty="0" err="1"/>
              <a:t>advantage</a:t>
            </a:r>
            <a:r>
              <a:rPr lang="it-IT" i="1" dirty="0"/>
              <a:t> of big data. By 2018, the </a:t>
            </a:r>
            <a:r>
              <a:rPr lang="it-IT" i="1" dirty="0" err="1"/>
              <a:t>United</a:t>
            </a:r>
            <a:r>
              <a:rPr lang="it-IT" i="1" dirty="0"/>
              <a:t> </a:t>
            </a:r>
            <a:r>
              <a:rPr lang="it-IT" i="1" dirty="0" err="1"/>
              <a:t>States</a:t>
            </a:r>
            <a:r>
              <a:rPr lang="it-IT" i="1" dirty="0"/>
              <a:t> alone </a:t>
            </a:r>
            <a:r>
              <a:rPr lang="it-IT" i="1" dirty="0" err="1"/>
              <a:t>could</a:t>
            </a:r>
            <a:r>
              <a:rPr lang="it-IT" i="1" dirty="0"/>
              <a:t> face a </a:t>
            </a:r>
            <a:r>
              <a:rPr lang="it-IT" i="1" dirty="0" err="1"/>
              <a:t>shortage</a:t>
            </a:r>
            <a:r>
              <a:rPr lang="it-IT" i="1" dirty="0"/>
              <a:t> of 140,000 to 190,000 </a:t>
            </a:r>
            <a:r>
              <a:rPr lang="it-IT" i="1" dirty="0" err="1"/>
              <a:t>people</a:t>
            </a:r>
            <a:r>
              <a:rPr lang="it-IT" i="1" dirty="0"/>
              <a:t> with </a:t>
            </a:r>
            <a:r>
              <a:rPr lang="it-IT" i="1" dirty="0" err="1"/>
              <a:t>deep</a:t>
            </a:r>
            <a:r>
              <a:rPr lang="it-IT" i="1" dirty="0"/>
              <a:t> </a:t>
            </a:r>
            <a:r>
              <a:rPr lang="it-IT" i="1" dirty="0" err="1"/>
              <a:t>analytical</a:t>
            </a:r>
            <a:r>
              <a:rPr lang="it-IT" i="1" dirty="0"/>
              <a:t> </a:t>
            </a:r>
            <a:r>
              <a:rPr lang="it-IT" i="1" dirty="0" err="1"/>
              <a:t>skills</a:t>
            </a:r>
            <a:r>
              <a:rPr lang="it-IT" i="1" dirty="0"/>
              <a:t> </a:t>
            </a:r>
            <a:r>
              <a:rPr lang="it-IT" i="1" dirty="0" err="1"/>
              <a:t>as</a:t>
            </a:r>
            <a:r>
              <a:rPr lang="it-IT" i="1" dirty="0"/>
              <a:t> </a:t>
            </a:r>
            <a:r>
              <a:rPr lang="it-IT" i="1" dirty="0" err="1"/>
              <a:t>well</a:t>
            </a:r>
            <a:r>
              <a:rPr lang="it-IT" i="1" dirty="0"/>
              <a:t> </a:t>
            </a:r>
            <a:r>
              <a:rPr lang="it-IT" i="1" dirty="0" err="1"/>
              <a:t>as</a:t>
            </a:r>
            <a:r>
              <a:rPr lang="it-IT" i="1" dirty="0"/>
              <a:t> 1.5 </a:t>
            </a:r>
            <a:r>
              <a:rPr lang="it-IT" i="1" dirty="0" err="1"/>
              <a:t>million</a:t>
            </a:r>
            <a:r>
              <a:rPr lang="it-IT" i="1" dirty="0"/>
              <a:t> </a:t>
            </a:r>
            <a:r>
              <a:rPr lang="it-IT" i="1" dirty="0" err="1"/>
              <a:t>managers</a:t>
            </a:r>
            <a:r>
              <a:rPr lang="it-IT" i="1" dirty="0"/>
              <a:t> and </a:t>
            </a:r>
            <a:r>
              <a:rPr lang="it-IT" i="1" dirty="0" err="1"/>
              <a:t>analysts</a:t>
            </a:r>
            <a:r>
              <a:rPr lang="it-IT" i="1" dirty="0"/>
              <a:t> with the know-how to use the </a:t>
            </a:r>
            <a:r>
              <a:rPr lang="it-IT" i="1" dirty="0" err="1"/>
              <a:t>analysis</a:t>
            </a:r>
            <a:r>
              <a:rPr lang="it-IT" i="1" dirty="0"/>
              <a:t> of big data to </a:t>
            </a:r>
            <a:r>
              <a:rPr lang="it-IT" i="1" dirty="0" err="1"/>
              <a:t>make</a:t>
            </a:r>
            <a:r>
              <a:rPr lang="it-IT" i="1" dirty="0"/>
              <a:t> </a:t>
            </a:r>
            <a:r>
              <a:rPr lang="it-IT" i="1" dirty="0" err="1"/>
              <a:t>effective</a:t>
            </a:r>
            <a:r>
              <a:rPr lang="it-IT" i="1" dirty="0"/>
              <a:t> </a:t>
            </a:r>
            <a:r>
              <a:rPr lang="it-IT" i="1" dirty="0" err="1" smtClean="0"/>
              <a:t>decisions</a:t>
            </a:r>
            <a:r>
              <a:rPr lang="it-IT" i="1" dirty="0" smtClean="0"/>
              <a:t> (Mc </a:t>
            </a:r>
            <a:r>
              <a:rPr lang="it-IT" i="1" dirty="0" err="1" smtClean="0"/>
              <a:t>Kinsey</a:t>
            </a:r>
            <a:r>
              <a:rPr lang="it-IT" i="1" dirty="0" smtClean="0"/>
              <a:t>, GI,2011)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0922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-1983507" y="1166791"/>
            <a:ext cx="10700951" cy="741356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algn="ctr"/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Percorso Universitario  e Post</a:t>
            </a: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Sottotitolo 2"/>
          <p:cNvSpPr txBox="1">
            <a:spLocks/>
          </p:cNvSpPr>
          <p:nvPr/>
        </p:nvSpPr>
        <p:spPr>
          <a:xfrm>
            <a:off x="601664" y="2425700"/>
            <a:ext cx="5143499" cy="405288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A304A"/>
              </a:buClr>
              <a:buSzPct val="160000"/>
              <a:buNone/>
            </a:pPr>
            <a:r>
              <a:rPr lang="it-IT" sz="1600" b="1" dirty="0" smtClean="0"/>
              <a:t>Sapienza: CORSO </a:t>
            </a:r>
            <a:r>
              <a:rPr lang="it-IT" sz="1600" b="1" dirty="0"/>
              <a:t>DI LAUREA MAGISTRALE IN DATA </a:t>
            </a:r>
            <a:r>
              <a:rPr lang="it-IT" sz="1600" b="1" dirty="0" smtClean="0"/>
              <a:t>SCIENCE</a:t>
            </a:r>
          </a:p>
          <a:p>
            <a:pPr marL="0" indent="0">
              <a:buClr>
                <a:srgbClr val="DA304A"/>
              </a:buClr>
              <a:buSzPct val="160000"/>
              <a:buNone/>
            </a:pPr>
            <a:endParaRPr lang="it-IT" sz="1600" b="1" dirty="0"/>
          </a:p>
          <a:p>
            <a:pPr marL="0" indent="0">
              <a:buClr>
                <a:srgbClr val="DA304A"/>
              </a:buClr>
              <a:buSzPct val="160000"/>
              <a:buNone/>
            </a:pPr>
            <a:r>
              <a:rPr lang="it-IT" sz="1600" b="1" dirty="0" smtClean="0"/>
              <a:t>Pisa: Business </a:t>
            </a:r>
            <a:r>
              <a:rPr lang="it-IT" sz="1600" b="1" dirty="0" err="1" smtClean="0"/>
              <a:t>Informatics</a:t>
            </a:r>
            <a:r>
              <a:rPr lang="it-IT" sz="1600" b="1" dirty="0" smtClean="0"/>
              <a:t> </a:t>
            </a:r>
          </a:p>
          <a:p>
            <a:pPr marL="0" indent="0">
              <a:buClr>
                <a:srgbClr val="DA304A"/>
              </a:buClr>
              <a:buSzPct val="160000"/>
              <a:buNone/>
            </a:pPr>
            <a:r>
              <a:rPr lang="it-IT" sz="1600" b="1" dirty="0" smtClean="0"/>
              <a:t>Bocconi: </a:t>
            </a:r>
            <a:r>
              <a:rPr lang="it-IT" sz="1600" b="1" dirty="0"/>
              <a:t>Digital Economy e Big </a:t>
            </a:r>
            <a:r>
              <a:rPr lang="it-IT" sz="1600" b="1" dirty="0" smtClean="0"/>
              <a:t>Data (2016/17)</a:t>
            </a:r>
          </a:p>
          <a:p>
            <a:pPr marL="0" indent="0">
              <a:buClr>
                <a:srgbClr val="DA304A"/>
              </a:buClr>
              <a:buSzPct val="160000"/>
              <a:buNone/>
            </a:pPr>
            <a:r>
              <a:rPr lang="it-IT" sz="1600" b="1" dirty="0" smtClean="0"/>
              <a:t>Roma: </a:t>
            </a:r>
            <a:r>
              <a:rPr lang="it-IT" sz="1600" b="1" dirty="0" err="1" smtClean="0"/>
              <a:t>UNinettuno</a:t>
            </a:r>
            <a:endParaRPr lang="it-IT" sz="1600" b="1" dirty="0"/>
          </a:p>
          <a:p>
            <a:pPr marL="0" indent="0">
              <a:buClr>
                <a:srgbClr val="DA304A"/>
              </a:buClr>
              <a:buSzPct val="160000"/>
              <a:buNone/>
            </a:pPr>
            <a:r>
              <a:rPr lang="it-IT" sz="1600" b="1" dirty="0" smtClean="0"/>
              <a:t>Torino: </a:t>
            </a:r>
            <a:r>
              <a:rPr lang="it-IT" sz="1600" dirty="0"/>
              <a:t>"</a:t>
            </a:r>
            <a:r>
              <a:rPr lang="it-IT" sz="1600" dirty="0" err="1"/>
              <a:t>Stochastics</a:t>
            </a:r>
            <a:r>
              <a:rPr lang="it-IT" sz="1600" dirty="0"/>
              <a:t> and Data </a:t>
            </a:r>
            <a:r>
              <a:rPr lang="it-IT" sz="1600" dirty="0" smtClean="0"/>
              <a:t>Science”</a:t>
            </a:r>
          </a:p>
          <a:p>
            <a:pPr marL="0" indent="0">
              <a:buClr>
                <a:srgbClr val="DA304A"/>
              </a:buClr>
              <a:buSzPct val="160000"/>
              <a:buNone/>
            </a:pPr>
            <a:r>
              <a:rPr lang="is-IS" sz="1200" b="1" dirty="0" smtClean="0"/>
              <a:t>….......</a:t>
            </a:r>
            <a:endParaRPr lang="it-IT" sz="1200" b="1" dirty="0" smtClean="0"/>
          </a:p>
          <a:p>
            <a:pPr marL="0" indent="0">
              <a:buClr>
                <a:srgbClr val="DA304A"/>
              </a:buClr>
              <a:buSzPct val="160000"/>
              <a:buNone/>
            </a:pPr>
            <a:endParaRPr lang="it-IT" sz="1200" dirty="0" smtClean="0"/>
          </a:p>
          <a:p>
            <a:pPr marL="0" indent="0">
              <a:buClr>
                <a:srgbClr val="DA304A"/>
              </a:buClr>
              <a:buSzPct val="160000"/>
              <a:buNone/>
            </a:pPr>
            <a:endParaRPr lang="it-IT" sz="1200" dirty="0" smtClean="0"/>
          </a:p>
          <a:p>
            <a:pPr marL="0" indent="0">
              <a:buNone/>
            </a:pPr>
            <a:endParaRPr lang="it-IT" sz="1200" dirty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36789"/>
              </p:ext>
            </p:extLst>
          </p:nvPr>
        </p:nvGraphicFramePr>
        <p:xfrm>
          <a:off x="6253925" y="244474"/>
          <a:ext cx="5603567" cy="639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9990"/>
                <a:gridCol w="1263266"/>
                <a:gridCol w="1204357"/>
                <a:gridCol w="1335954"/>
              </a:tblGrid>
              <a:tr h="41873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Master</a:t>
                      </a:r>
                      <a:endParaRPr lang="it-IT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Università</a:t>
                      </a:r>
                      <a:endParaRPr lang="it-IT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Durata (mesi)</a:t>
                      </a:r>
                      <a:endParaRPr lang="it-IT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Costo (migliaia  euro)</a:t>
                      </a:r>
                      <a:endParaRPr lang="it-IT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</a:tr>
              <a:tr h="41873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Data Science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011EAA"/>
                          </a:solidFill>
                          <a:effectLst/>
                        </a:rPr>
                        <a:t>Bologna</a:t>
                      </a:r>
                      <a:endParaRPr lang="it-IT" sz="1800" b="0" i="0" u="none" strike="noStrike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12</a:t>
                      </a:r>
                      <a:endParaRPr lang="is-IS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solidFill>
                            <a:srgbClr val="011EAA"/>
                          </a:solidFill>
                          <a:effectLst/>
                        </a:rPr>
                        <a:t>14.8</a:t>
                      </a:r>
                      <a:endParaRPr lang="hr-HR" sz="1800" b="0" i="0" u="none" strike="noStrike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</a:tr>
              <a:tr h="41873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Big Data management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Luiss- Roma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12</a:t>
                      </a:r>
                      <a:endParaRPr lang="is-IS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14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</a:tr>
              <a:tr h="41873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011EAA"/>
                          </a:solidFill>
                          <a:effectLst/>
                        </a:rPr>
                        <a:t>Big data</a:t>
                      </a:r>
                      <a:endParaRPr lang="it-IT" sz="1800" b="0" i="0" u="none" strike="noStrike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Pisa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solidFill>
                            <a:srgbClr val="011EAA"/>
                          </a:solidFill>
                          <a:effectLst/>
                        </a:rPr>
                        <a:t>12</a:t>
                      </a:r>
                      <a:endParaRPr lang="is-IS" sz="1800" b="0" i="0" u="none" strike="noStrike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3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</a:tr>
              <a:tr h="4274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011EAA"/>
                          </a:solidFill>
                          <a:effectLst/>
                        </a:rPr>
                        <a:t>Business Analytics and Big data</a:t>
                      </a:r>
                      <a:endParaRPr lang="it-IT" sz="1800" b="0" i="0" u="none" strike="noStrike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Politecnico-Mi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12</a:t>
                      </a:r>
                      <a:endParaRPr lang="is-IS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14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</a:tr>
              <a:tr h="41873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011EAA"/>
                          </a:solidFill>
                          <a:effectLst/>
                        </a:rPr>
                        <a:t>Business  Intelligence  e  Big Data  Analytics</a:t>
                      </a:r>
                      <a:endParaRPr lang="it-IT" sz="1800" b="0" i="0" u="none" strike="noStrike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Milano-Bicocca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12 (formula </a:t>
                      </a:r>
                      <a:r>
                        <a:rPr lang="it-IT" sz="1800" u="none" strike="noStrike" dirty="0" err="1">
                          <a:solidFill>
                            <a:srgbClr val="011EAA"/>
                          </a:solidFill>
                          <a:effectLst/>
                        </a:rPr>
                        <a:t>we</a:t>
                      </a:r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)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2.5-4.5</a:t>
                      </a:r>
                      <a:endParaRPr lang="hr-HR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</a:tr>
              <a:tr h="41873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011EAA"/>
                          </a:solidFill>
                          <a:effectLst/>
                        </a:rPr>
                        <a:t>Big data in Business</a:t>
                      </a:r>
                      <a:endParaRPr lang="it-IT" sz="1800" b="0" i="0" u="none" strike="noStrike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Tor Vergata - Roma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011EAA"/>
                          </a:solidFill>
                          <a:effectLst/>
                          <a:latin typeface="Calibri" charset="0"/>
                        </a:rPr>
                        <a:t>12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FREE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</a:tr>
              <a:tr h="574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011EAA"/>
                          </a:solidFill>
                          <a:effectLst/>
                        </a:rPr>
                        <a:t>Big Data Analytics and Technologies for Management</a:t>
                      </a:r>
                      <a:endParaRPr lang="it-IT" sz="1800" b="0" i="0" u="none" strike="noStrike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Firenze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11</a:t>
                      </a:r>
                      <a:endParaRPr lang="cs-CZ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4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</a:tr>
              <a:tr h="41873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011EAA"/>
                          </a:solidFill>
                          <a:effectLst/>
                        </a:rPr>
                        <a:t>BIG DATA &amp; BUSINESS ANALYTICS</a:t>
                      </a:r>
                      <a:endParaRPr lang="it-IT" sz="1800" b="0" i="0" u="none" strike="noStrike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011EAA"/>
                          </a:solidFill>
                          <a:effectLst/>
                        </a:rPr>
                        <a:t>Sole24ore</a:t>
                      </a:r>
                      <a:endParaRPr lang="it-IT" sz="1800" b="0" i="0" u="none" strike="noStrike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3</a:t>
                      </a:r>
                      <a:endParaRPr lang="it-IT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  </a:t>
                      </a:r>
                      <a:endParaRPr lang="de-DE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</a:tr>
              <a:tr h="41873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011EAA"/>
                          </a:solidFill>
                          <a:effectLst/>
                        </a:rPr>
                        <a:t>BIG DATA ANALYTICS</a:t>
                      </a:r>
                      <a:endParaRPr lang="it-IT" sz="1800" b="0" i="0" u="none" strike="noStrike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011EAA"/>
                          </a:solidFill>
                          <a:effectLst/>
                        </a:rPr>
                        <a:t>Bocconi-Milano</a:t>
                      </a:r>
                      <a:endParaRPr lang="it-IT" sz="1800" b="0" i="0" u="none" strike="noStrike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rgbClr val="011EAA"/>
                          </a:solidFill>
                          <a:effectLst/>
                        </a:rPr>
                        <a:t>0.333333333</a:t>
                      </a:r>
                      <a:endParaRPr lang="nb-NO" sz="1800" b="0" i="0" u="none" strike="noStrike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011EAA"/>
                          </a:solidFill>
                          <a:effectLst/>
                        </a:rPr>
                        <a:t>2500+iva</a:t>
                      </a:r>
                      <a:endParaRPr lang="en-US" sz="1800" b="0" i="0" u="none" strike="noStrike" dirty="0">
                        <a:solidFill>
                          <a:srgbClr val="011EAA"/>
                        </a:solidFill>
                        <a:effectLst/>
                        <a:latin typeface="Calibri" charset="0"/>
                      </a:endParaRPr>
                    </a:p>
                  </a:txBody>
                  <a:tcPr marL="8724" marR="8724" marT="8724" marB="0" anchor="b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pSp>
        <p:nvGrpSpPr>
          <p:cNvPr id="10" name="Gruppo 9"/>
          <p:cNvGrpSpPr/>
          <p:nvPr/>
        </p:nvGrpSpPr>
        <p:grpSpPr>
          <a:xfrm>
            <a:off x="601664" y="321419"/>
            <a:ext cx="7752958" cy="586596"/>
            <a:chOff x="476693" y="310551"/>
            <a:chExt cx="7752958" cy="586596"/>
          </a:xfrm>
        </p:grpSpPr>
        <p:grpSp>
          <p:nvGrpSpPr>
            <p:cNvPr id="11" name="Gruppo 10"/>
            <p:cNvGrpSpPr/>
            <p:nvPr/>
          </p:nvGrpSpPr>
          <p:grpSpPr>
            <a:xfrm>
              <a:off x="476693" y="310551"/>
              <a:ext cx="7752958" cy="586596"/>
              <a:chOff x="476693" y="310551"/>
              <a:chExt cx="7752958" cy="586596"/>
            </a:xfrm>
          </p:grpSpPr>
          <p:sp>
            <p:nvSpPr>
              <p:cNvPr id="13" name="Titolo 1"/>
              <p:cNvSpPr txBox="1">
                <a:spLocks/>
              </p:cNvSpPr>
              <p:nvPr/>
            </p:nvSpPr>
            <p:spPr>
              <a:xfrm>
                <a:off x="601662" y="353490"/>
                <a:ext cx="7627989" cy="53860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1080"/>
                  </a:lnSpc>
                  <a:spcAft>
                    <a:spcPts val="600"/>
                  </a:spcAft>
                </a:pP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ROMA 00</a:t>
                </a:r>
                <a:r>
                  <a:rPr lang="it-IT" sz="1100" b="1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 </a:t>
                </a: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GIUGNO 2016 </a:t>
                </a:r>
              </a:p>
              <a:p>
                <a:pPr>
                  <a:lnSpc>
                    <a:spcPts val="1080"/>
                  </a:lnSpc>
                  <a:spcAft>
                    <a:spcPts val="0"/>
                  </a:spcAft>
                </a:pPr>
                <a:r>
                  <a:rPr lang="it-IT" sz="1100" b="1" dirty="0" smtClean="0">
                    <a:solidFill>
                      <a:srgbClr val="009190"/>
                    </a:solidFill>
                    <a:latin typeface="+mn-lt"/>
                    <a:ea typeface="Signika Light" charset="0"/>
                    <a:cs typeface="Calibri"/>
                  </a:rPr>
                  <a:t>AREA TEMATICA 3. </a:t>
                </a:r>
                <a:r>
                  <a:rPr lang="it-IT" sz="1100" b="1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Calibri"/>
                  </a:rPr>
                  <a:t>INNOVAZIONI E SPERIMENTAZIONI</a:t>
                </a:r>
              </a:p>
              <a:p>
                <a:pPr>
                  <a:lnSpc>
                    <a:spcPts val="108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Titolo</a:t>
                </a:r>
                <a:r>
                  <a:rPr lang="it-IT" sz="1200" baseline="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 presentazione</a:t>
                </a:r>
                <a:endParaRPr lang="it-IT" sz="1200" dirty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endParaRPr>
              </a:p>
            </p:txBody>
          </p:sp>
          <p:sp>
            <p:nvSpPr>
              <p:cNvPr id="14" name="Rettangolo 13"/>
              <p:cNvSpPr/>
              <p:nvPr/>
            </p:nvSpPr>
            <p:spPr>
              <a:xfrm>
                <a:off x="476693" y="310551"/>
                <a:ext cx="5527292" cy="586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" name="Titolo 1"/>
            <p:cNvSpPr txBox="1">
              <a:spLocks/>
            </p:cNvSpPr>
            <p:nvPr/>
          </p:nvSpPr>
          <p:spPr>
            <a:xfrm>
              <a:off x="476693" y="327755"/>
              <a:ext cx="7627989" cy="5386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080"/>
                </a:lnSpc>
                <a:spcAft>
                  <a:spcPts val="600"/>
                </a:spcAft>
              </a:pP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ROMA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23</a:t>
              </a:r>
              <a:r>
                <a:rPr lang="it-IT" sz="1100" b="1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GIUGNO 2016 </a:t>
              </a:r>
            </a:p>
            <a:p>
              <a:pPr>
                <a:lnSpc>
                  <a:spcPts val="1080"/>
                </a:lnSpc>
                <a:spcAft>
                  <a:spcPts val="0"/>
                </a:spcAft>
              </a:pPr>
              <a:r>
                <a:rPr lang="it-IT" sz="1100" b="1" dirty="0" smtClean="0">
                  <a:solidFill>
                    <a:srgbClr val="009190"/>
                  </a:solidFill>
                  <a:latin typeface="+mn-lt"/>
                  <a:ea typeface="Signika Light" charset="0"/>
                  <a:cs typeface="Calibri"/>
                </a:rPr>
                <a:t>AREA TEMATICA 3. </a:t>
              </a:r>
              <a:r>
                <a:rPr lang="it-IT" sz="1100" b="1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Calibri"/>
                </a:rPr>
                <a:t>INNOVAZIONI E SPERIMENTAZIONI</a:t>
              </a:r>
            </a:p>
            <a:p>
              <a:pPr>
                <a:lnSpc>
                  <a:spcPts val="108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DC</a:t>
              </a:r>
              <a:r>
                <a:rPr lang="it-IT" sz="1200" b="1" baseline="3000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2</a:t>
              </a: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M: DATA CONTENT COMMUNICATION MANAGEMENT</a:t>
              </a:r>
              <a:endParaRPr lang="it-IT" sz="1200" b="1" dirty="0">
                <a:solidFill>
                  <a:schemeClr val="tx1"/>
                </a:solidFill>
                <a:latin typeface="+mn-lt"/>
                <a:ea typeface="Signika Light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15</a:t>
            </a:fld>
            <a:endParaRPr lang="it-IT" dirty="0"/>
          </a:p>
        </p:txBody>
      </p:sp>
      <p:grpSp>
        <p:nvGrpSpPr>
          <p:cNvPr id="3" name="Gruppo 2"/>
          <p:cNvGrpSpPr/>
          <p:nvPr/>
        </p:nvGrpSpPr>
        <p:grpSpPr>
          <a:xfrm>
            <a:off x="603849" y="1897810"/>
            <a:ext cx="10524228" cy="4175185"/>
            <a:chOff x="690113" y="2402629"/>
            <a:chExt cx="10747939" cy="4175746"/>
          </a:xfrm>
        </p:grpSpPr>
        <p:grpSp>
          <p:nvGrpSpPr>
            <p:cNvPr id="4" name="Gruppo 3"/>
            <p:cNvGrpSpPr/>
            <p:nvPr/>
          </p:nvGrpSpPr>
          <p:grpSpPr>
            <a:xfrm>
              <a:off x="4537476" y="2402629"/>
              <a:ext cx="2765822" cy="2573870"/>
              <a:chOff x="7911225" y="3494614"/>
              <a:chExt cx="2765822" cy="2573870"/>
            </a:xfrm>
          </p:grpSpPr>
          <p:sp>
            <p:nvSpPr>
              <p:cNvPr id="14" name="Ovale 13"/>
              <p:cNvSpPr/>
              <p:nvPr/>
            </p:nvSpPr>
            <p:spPr>
              <a:xfrm>
                <a:off x="7911225" y="3494614"/>
                <a:ext cx="2765822" cy="2573870"/>
              </a:xfrm>
              <a:prstGeom prst="ellipse">
                <a:avLst/>
              </a:prstGeom>
              <a:solidFill>
                <a:srgbClr val="0091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8442639" y="4242940"/>
                <a:ext cx="1875450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200" dirty="0" smtClean="0">
                    <a:solidFill>
                      <a:schemeClr val="bg1"/>
                    </a:solidFill>
                  </a:rPr>
                  <a:t>Statistical </a:t>
                </a:r>
              </a:p>
              <a:p>
                <a:r>
                  <a:rPr lang="it-IT" sz="3200" dirty="0" err="1" smtClean="0">
                    <a:solidFill>
                      <a:schemeClr val="bg1"/>
                    </a:solidFill>
                  </a:rPr>
                  <a:t>Thinking</a:t>
                </a:r>
                <a:endParaRPr lang="it-IT" sz="3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Gruppo 4"/>
            <p:cNvGrpSpPr/>
            <p:nvPr/>
          </p:nvGrpSpPr>
          <p:grpSpPr>
            <a:xfrm>
              <a:off x="690113" y="4599564"/>
              <a:ext cx="10747939" cy="1978811"/>
              <a:chOff x="690113" y="4599564"/>
              <a:chExt cx="10747939" cy="1978811"/>
            </a:xfrm>
          </p:grpSpPr>
          <p:sp>
            <p:nvSpPr>
              <p:cNvPr id="6" name="Sottotitolo 2"/>
              <p:cNvSpPr txBox="1">
                <a:spLocks/>
              </p:cNvSpPr>
              <p:nvPr/>
            </p:nvSpPr>
            <p:spPr>
              <a:xfrm>
                <a:off x="5454179" y="5762283"/>
                <a:ext cx="3258500" cy="76557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/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dirty="0" smtClean="0">
                    <a:solidFill>
                      <a:schemeClr val="bg1"/>
                    </a:solidFill>
                  </a:rPr>
                  <a:t>Business </a:t>
                </a:r>
                <a:r>
                  <a:rPr lang="it-IT" dirty="0" err="1" smtClean="0">
                    <a:solidFill>
                      <a:schemeClr val="bg1"/>
                    </a:solidFill>
                  </a:rPr>
                  <a:t>users</a:t>
                </a:r>
                <a:r>
                  <a:rPr lang="it-IT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it-IT" dirty="0" smtClean="0">
                    <a:solidFill>
                      <a:schemeClr val="bg1"/>
                    </a:solidFill>
                  </a:rPr>
                  <a:t>with </a:t>
                </a:r>
                <a:r>
                  <a:rPr lang="it-IT" dirty="0" err="1" smtClean="0">
                    <a:solidFill>
                      <a:schemeClr val="bg1"/>
                    </a:solidFill>
                  </a:rPr>
                  <a:t>analytics</a:t>
                </a:r>
                <a:r>
                  <a:rPr lang="it-IT" dirty="0" smtClean="0">
                    <a:solidFill>
                      <a:schemeClr val="bg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</a:rPr>
                  <a:t>skill</a:t>
                </a:r>
                <a:r>
                  <a:rPr lang="it-IT" dirty="0" smtClean="0">
                    <a:solidFill>
                      <a:schemeClr val="bg1"/>
                    </a:solidFill>
                  </a:rPr>
                  <a:t> set</a:t>
                </a:r>
              </a:p>
              <a:p>
                <a:endParaRPr lang="it-IT" dirty="0" smtClean="0">
                  <a:solidFill>
                    <a:schemeClr val="bg1"/>
                  </a:solidFill>
                </a:endParaRPr>
              </a:p>
              <a:p>
                <a:endParaRPr lang="it-IT" dirty="0">
                  <a:solidFill>
                    <a:schemeClr val="bg1"/>
                  </a:solidFill>
                </a:endParaRPr>
              </a:p>
              <a:p>
                <a:endParaRPr lang="it-IT" dirty="0" smtClean="0">
                  <a:solidFill>
                    <a:schemeClr val="bg1"/>
                  </a:solidFill>
                </a:endParaRPr>
              </a:p>
              <a:p>
                <a:endParaRPr lang="it-IT" dirty="0">
                  <a:solidFill>
                    <a:schemeClr val="bg1"/>
                  </a:solidFill>
                </a:endParaRPr>
              </a:p>
              <a:p>
                <a:endParaRPr lang="it-IT" dirty="0" smtClean="0">
                  <a:solidFill>
                    <a:schemeClr val="bg1"/>
                  </a:solidFill>
                </a:endParaRPr>
              </a:p>
              <a:p>
                <a:endParaRPr lang="it-IT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Rettangolo 6"/>
              <p:cNvSpPr/>
              <p:nvPr/>
            </p:nvSpPr>
            <p:spPr>
              <a:xfrm>
                <a:off x="3241263" y="5705416"/>
                <a:ext cx="1859996" cy="830997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it-IT" sz="2400" dirty="0">
                    <a:solidFill>
                      <a:schemeClr val="bg1"/>
                    </a:solidFill>
                  </a:rPr>
                  <a:t>Data </a:t>
                </a:r>
                <a:r>
                  <a:rPr lang="it-IT" sz="2400" dirty="0" err="1" smtClean="0">
                    <a:solidFill>
                      <a:schemeClr val="bg1"/>
                    </a:solidFill>
                  </a:rPr>
                  <a:t>scientist</a:t>
                </a:r>
                <a:endParaRPr lang="it-IT" sz="2400" dirty="0" smtClean="0">
                  <a:solidFill>
                    <a:schemeClr val="bg1"/>
                  </a:solidFill>
                </a:endParaRPr>
              </a:p>
              <a:p>
                <a:endParaRPr lang="it-IT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ettangolo 7"/>
              <p:cNvSpPr/>
              <p:nvPr/>
            </p:nvSpPr>
            <p:spPr>
              <a:xfrm>
                <a:off x="9065030" y="5808934"/>
                <a:ext cx="2373022" cy="769441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anchor="t">
                <a:spAutoFit/>
              </a:bodyPr>
              <a:lstStyle/>
              <a:p>
                <a:r>
                  <a:rPr lang="it-IT" sz="2400" dirty="0">
                    <a:solidFill>
                      <a:schemeClr val="bg1"/>
                    </a:solidFill>
                  </a:rPr>
                  <a:t>Data </a:t>
                </a:r>
                <a:r>
                  <a:rPr lang="it-IT" sz="2400" dirty="0" err="1" smtClean="0">
                    <a:solidFill>
                      <a:schemeClr val="bg1"/>
                    </a:solidFill>
                  </a:rPr>
                  <a:t>visualization</a:t>
                </a:r>
                <a:endParaRPr lang="it-IT" sz="2400" dirty="0" smtClean="0">
                  <a:solidFill>
                    <a:schemeClr val="bg1"/>
                  </a:solidFill>
                </a:endParaRPr>
              </a:p>
              <a:p>
                <a:endParaRPr lang="it-IT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ttangolo 8"/>
              <p:cNvSpPr/>
              <p:nvPr/>
            </p:nvSpPr>
            <p:spPr>
              <a:xfrm>
                <a:off x="690113" y="5705416"/>
                <a:ext cx="2198230" cy="83099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it-IT" sz="2400" dirty="0">
                    <a:solidFill>
                      <a:schemeClr val="bg1"/>
                    </a:solidFill>
                  </a:rPr>
                  <a:t>Big Data </a:t>
                </a:r>
                <a:r>
                  <a:rPr lang="it-IT" sz="2400" dirty="0" smtClean="0">
                    <a:solidFill>
                      <a:schemeClr val="bg1"/>
                    </a:solidFill>
                  </a:rPr>
                  <a:t>Analyst</a:t>
                </a:r>
              </a:p>
              <a:p>
                <a:endParaRPr lang="it-IT" sz="2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" name="Connettore 2 9"/>
              <p:cNvCxnSpPr>
                <a:stCxn id="11" idx="3"/>
                <a:endCxn id="15" idx="0"/>
              </p:cNvCxnSpPr>
              <p:nvPr/>
            </p:nvCxnSpPr>
            <p:spPr>
              <a:xfrm flipH="1">
                <a:off x="1789228" y="4599564"/>
                <a:ext cx="3153293" cy="1105852"/>
              </a:xfrm>
              <a:prstGeom prst="straightConnector1">
                <a:avLst/>
              </a:prstGeom>
              <a:ln w="57150">
                <a:solidFill>
                  <a:srgbClr val="00919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2 10"/>
              <p:cNvCxnSpPr>
                <a:stCxn id="11" idx="5"/>
              </p:cNvCxnSpPr>
              <p:nvPr/>
            </p:nvCxnSpPr>
            <p:spPr>
              <a:xfrm>
                <a:off x="6898253" y="4599564"/>
                <a:ext cx="2869497" cy="1179972"/>
              </a:xfrm>
              <a:prstGeom prst="straightConnector1">
                <a:avLst/>
              </a:prstGeom>
              <a:ln w="57150">
                <a:solidFill>
                  <a:srgbClr val="00919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2 11"/>
              <p:cNvCxnSpPr>
                <a:stCxn id="11" idx="4"/>
              </p:cNvCxnSpPr>
              <p:nvPr/>
            </p:nvCxnSpPr>
            <p:spPr>
              <a:xfrm flipH="1">
                <a:off x="4278702" y="4976499"/>
                <a:ext cx="1641685" cy="728917"/>
              </a:xfrm>
              <a:prstGeom prst="straightConnector1">
                <a:avLst/>
              </a:prstGeom>
              <a:ln w="57150">
                <a:solidFill>
                  <a:srgbClr val="00919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2"/>
              <p:cNvCxnSpPr>
                <a:stCxn id="11" idx="4"/>
              </p:cNvCxnSpPr>
              <p:nvPr/>
            </p:nvCxnSpPr>
            <p:spPr>
              <a:xfrm>
                <a:off x="5920387" y="4976499"/>
                <a:ext cx="1228276" cy="746170"/>
              </a:xfrm>
              <a:prstGeom prst="straightConnector1">
                <a:avLst/>
              </a:prstGeom>
              <a:ln w="57150">
                <a:solidFill>
                  <a:srgbClr val="00919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uppo 15"/>
          <p:cNvGrpSpPr/>
          <p:nvPr/>
        </p:nvGrpSpPr>
        <p:grpSpPr>
          <a:xfrm>
            <a:off x="546408" y="317750"/>
            <a:ext cx="7752958" cy="586596"/>
            <a:chOff x="476693" y="310551"/>
            <a:chExt cx="7752958" cy="586596"/>
          </a:xfrm>
        </p:grpSpPr>
        <p:grpSp>
          <p:nvGrpSpPr>
            <p:cNvPr id="17" name="Gruppo 16"/>
            <p:cNvGrpSpPr/>
            <p:nvPr/>
          </p:nvGrpSpPr>
          <p:grpSpPr>
            <a:xfrm>
              <a:off x="476693" y="310551"/>
              <a:ext cx="7752958" cy="586596"/>
              <a:chOff x="476693" y="310551"/>
              <a:chExt cx="7752958" cy="586596"/>
            </a:xfrm>
          </p:grpSpPr>
          <p:sp>
            <p:nvSpPr>
              <p:cNvPr id="19" name="Titolo 1"/>
              <p:cNvSpPr txBox="1">
                <a:spLocks/>
              </p:cNvSpPr>
              <p:nvPr/>
            </p:nvSpPr>
            <p:spPr>
              <a:xfrm>
                <a:off x="601662" y="353490"/>
                <a:ext cx="7627989" cy="53860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1080"/>
                  </a:lnSpc>
                  <a:spcAft>
                    <a:spcPts val="600"/>
                  </a:spcAft>
                </a:pP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ROMA 00</a:t>
                </a:r>
                <a:r>
                  <a:rPr lang="it-IT" sz="1100" b="1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 </a:t>
                </a: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GIUGNO 2016 </a:t>
                </a:r>
              </a:p>
              <a:p>
                <a:pPr>
                  <a:lnSpc>
                    <a:spcPts val="1080"/>
                  </a:lnSpc>
                  <a:spcAft>
                    <a:spcPts val="0"/>
                  </a:spcAft>
                </a:pPr>
                <a:r>
                  <a:rPr lang="it-IT" sz="1100" b="1" dirty="0" smtClean="0">
                    <a:solidFill>
                      <a:srgbClr val="009190"/>
                    </a:solidFill>
                    <a:latin typeface="+mn-lt"/>
                    <a:ea typeface="Signika Light" charset="0"/>
                    <a:cs typeface="Calibri"/>
                  </a:rPr>
                  <a:t>AREA TEMATICA 3. </a:t>
                </a:r>
                <a:r>
                  <a:rPr lang="it-IT" sz="1100" b="1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Calibri"/>
                  </a:rPr>
                  <a:t>INNOVAZIONI E SPERIMENTAZIONI</a:t>
                </a:r>
              </a:p>
              <a:p>
                <a:pPr>
                  <a:lnSpc>
                    <a:spcPts val="108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Titolo</a:t>
                </a:r>
                <a:r>
                  <a:rPr lang="it-IT" sz="1200" baseline="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 presentazione</a:t>
                </a:r>
                <a:endParaRPr lang="it-IT" sz="1200" dirty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endParaRPr>
              </a:p>
            </p:txBody>
          </p:sp>
          <p:sp>
            <p:nvSpPr>
              <p:cNvPr id="20" name="Rettangolo 19"/>
              <p:cNvSpPr/>
              <p:nvPr/>
            </p:nvSpPr>
            <p:spPr>
              <a:xfrm>
                <a:off x="476693" y="310551"/>
                <a:ext cx="5527292" cy="586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8" name="Titolo 1"/>
            <p:cNvSpPr txBox="1">
              <a:spLocks/>
            </p:cNvSpPr>
            <p:nvPr/>
          </p:nvSpPr>
          <p:spPr>
            <a:xfrm>
              <a:off x="476693" y="327755"/>
              <a:ext cx="7627989" cy="5386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080"/>
                </a:lnSpc>
                <a:spcAft>
                  <a:spcPts val="600"/>
                </a:spcAft>
              </a:pP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ROMA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23</a:t>
              </a:r>
              <a:r>
                <a:rPr lang="it-IT" sz="1100" b="1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GIUGNO 2016 </a:t>
              </a:r>
            </a:p>
            <a:p>
              <a:pPr>
                <a:lnSpc>
                  <a:spcPts val="1080"/>
                </a:lnSpc>
                <a:spcAft>
                  <a:spcPts val="0"/>
                </a:spcAft>
              </a:pPr>
              <a:r>
                <a:rPr lang="it-IT" sz="1100" b="1" dirty="0" smtClean="0">
                  <a:solidFill>
                    <a:srgbClr val="009190"/>
                  </a:solidFill>
                  <a:latin typeface="+mn-lt"/>
                  <a:ea typeface="Signika Light" charset="0"/>
                  <a:cs typeface="Calibri"/>
                </a:rPr>
                <a:t>AREA TEMATICA 3. </a:t>
              </a:r>
              <a:r>
                <a:rPr lang="it-IT" sz="1100" b="1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Calibri"/>
                </a:rPr>
                <a:t>INNOVAZIONI E SPERIMENTAZIONI</a:t>
              </a:r>
            </a:p>
            <a:p>
              <a:pPr>
                <a:lnSpc>
                  <a:spcPts val="108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DC</a:t>
              </a:r>
              <a:r>
                <a:rPr lang="it-IT" sz="1200" b="1" baseline="3000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2</a:t>
              </a: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M: DATA CONTENT COMMUNICATION MANAGEMENT</a:t>
              </a:r>
              <a:endParaRPr lang="it-IT" sz="1200" b="1" dirty="0">
                <a:solidFill>
                  <a:schemeClr val="tx1"/>
                </a:solidFill>
                <a:latin typeface="+mn-lt"/>
                <a:ea typeface="Signika Light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81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16</a:t>
            </a:fld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491" y="1017917"/>
            <a:ext cx="4136588" cy="585451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7" y="1006896"/>
            <a:ext cx="4125629" cy="5865535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601669" y="353445"/>
            <a:ext cx="7752958" cy="586596"/>
            <a:chOff x="476693" y="310551"/>
            <a:chExt cx="7752958" cy="586596"/>
          </a:xfrm>
        </p:grpSpPr>
        <p:grpSp>
          <p:nvGrpSpPr>
            <p:cNvPr id="11" name="Gruppo 10"/>
            <p:cNvGrpSpPr/>
            <p:nvPr/>
          </p:nvGrpSpPr>
          <p:grpSpPr>
            <a:xfrm>
              <a:off x="476693" y="310551"/>
              <a:ext cx="7752958" cy="586596"/>
              <a:chOff x="476693" y="310551"/>
              <a:chExt cx="7752958" cy="586596"/>
            </a:xfrm>
          </p:grpSpPr>
          <p:sp>
            <p:nvSpPr>
              <p:cNvPr id="13" name="Titolo 1"/>
              <p:cNvSpPr txBox="1">
                <a:spLocks/>
              </p:cNvSpPr>
              <p:nvPr/>
            </p:nvSpPr>
            <p:spPr>
              <a:xfrm>
                <a:off x="601662" y="353490"/>
                <a:ext cx="7627989" cy="53860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1080"/>
                  </a:lnSpc>
                  <a:spcAft>
                    <a:spcPts val="600"/>
                  </a:spcAft>
                </a:pP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ROMA 00</a:t>
                </a:r>
                <a:r>
                  <a:rPr lang="it-IT" sz="1100" b="1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 </a:t>
                </a: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GIUGNO 2016 </a:t>
                </a:r>
              </a:p>
              <a:p>
                <a:pPr>
                  <a:lnSpc>
                    <a:spcPts val="1080"/>
                  </a:lnSpc>
                  <a:spcAft>
                    <a:spcPts val="0"/>
                  </a:spcAft>
                </a:pPr>
                <a:r>
                  <a:rPr lang="it-IT" sz="1100" b="1" dirty="0" smtClean="0">
                    <a:solidFill>
                      <a:srgbClr val="009190"/>
                    </a:solidFill>
                    <a:latin typeface="+mn-lt"/>
                    <a:ea typeface="Signika Light" charset="0"/>
                    <a:cs typeface="Calibri"/>
                  </a:rPr>
                  <a:t>AREA TEMATICA 3. </a:t>
                </a:r>
                <a:r>
                  <a:rPr lang="it-IT" sz="1100" b="1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Calibri"/>
                  </a:rPr>
                  <a:t>INNOVAZIONI E SPERIMENTAZIONI</a:t>
                </a:r>
              </a:p>
              <a:p>
                <a:pPr>
                  <a:lnSpc>
                    <a:spcPts val="108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Titolo</a:t>
                </a:r>
                <a:r>
                  <a:rPr lang="it-IT" sz="1200" baseline="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 presentazione</a:t>
                </a:r>
                <a:endParaRPr lang="it-IT" sz="1200" dirty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endParaRPr>
              </a:p>
            </p:txBody>
          </p:sp>
          <p:sp>
            <p:nvSpPr>
              <p:cNvPr id="14" name="Rettangolo 13"/>
              <p:cNvSpPr/>
              <p:nvPr/>
            </p:nvSpPr>
            <p:spPr>
              <a:xfrm>
                <a:off x="476693" y="310551"/>
                <a:ext cx="5527292" cy="586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" name="Titolo 1"/>
            <p:cNvSpPr txBox="1">
              <a:spLocks/>
            </p:cNvSpPr>
            <p:nvPr/>
          </p:nvSpPr>
          <p:spPr>
            <a:xfrm>
              <a:off x="476693" y="327755"/>
              <a:ext cx="7627989" cy="5386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080"/>
                </a:lnSpc>
                <a:spcAft>
                  <a:spcPts val="600"/>
                </a:spcAft>
              </a:pP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ROMA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23</a:t>
              </a:r>
              <a:r>
                <a:rPr lang="it-IT" sz="1100" b="1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GIUGNO 2016 </a:t>
              </a:r>
            </a:p>
            <a:p>
              <a:pPr>
                <a:lnSpc>
                  <a:spcPts val="1080"/>
                </a:lnSpc>
                <a:spcAft>
                  <a:spcPts val="0"/>
                </a:spcAft>
              </a:pPr>
              <a:r>
                <a:rPr lang="it-IT" sz="1100" b="1" dirty="0" smtClean="0">
                  <a:solidFill>
                    <a:srgbClr val="009190"/>
                  </a:solidFill>
                  <a:latin typeface="+mn-lt"/>
                  <a:ea typeface="Signika Light" charset="0"/>
                  <a:cs typeface="Calibri"/>
                </a:rPr>
                <a:t>AREA TEMATICA 3. </a:t>
              </a:r>
              <a:r>
                <a:rPr lang="it-IT" sz="1100" b="1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Calibri"/>
                </a:rPr>
                <a:t>INNOVAZIONI E SPERIMENTAZIONI</a:t>
              </a:r>
            </a:p>
            <a:p>
              <a:pPr>
                <a:lnSpc>
                  <a:spcPts val="108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DC</a:t>
              </a:r>
              <a:r>
                <a:rPr lang="it-IT" sz="1200" b="1" baseline="3000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2</a:t>
              </a: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M: DATA CONTENT COMMUNICATION MANAGEMENT</a:t>
              </a:r>
              <a:endParaRPr lang="it-IT" sz="1200" b="1" dirty="0">
                <a:solidFill>
                  <a:schemeClr val="tx1"/>
                </a:solidFill>
                <a:latin typeface="+mn-lt"/>
                <a:ea typeface="Signika Light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13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5708395" y="2156606"/>
            <a:ext cx="5833730" cy="3784996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it-IT" sz="2000" dirty="0" smtClean="0">
                <a:ea typeface="Signika Light" charset="0"/>
                <a:cs typeface="Signika Light" charset="0"/>
              </a:rPr>
              <a:t>Numeri &amp; parole sono le leve per la comprensione delle dinamiche economiche, sociali &amp; politiche.</a:t>
            </a:r>
          </a:p>
          <a:p>
            <a:pPr marL="0" indent="0" algn="l">
              <a:buNone/>
            </a:pPr>
            <a:endParaRPr lang="it-IT" sz="2000" dirty="0">
              <a:ea typeface="Signika Light" charset="0"/>
              <a:cs typeface="Signika Light" charset="0"/>
            </a:endParaRPr>
          </a:p>
          <a:p>
            <a:pPr marL="0" indent="0" algn="l">
              <a:buNone/>
            </a:pPr>
            <a:r>
              <a:rPr lang="it-IT" sz="2000" dirty="0" smtClean="0">
                <a:ea typeface="Signika Light" charset="0"/>
                <a:cs typeface="Signika Light" charset="0"/>
              </a:rPr>
              <a:t>Parole funzionali per descrivere ciò che i numeri quantificano</a:t>
            </a:r>
          </a:p>
          <a:p>
            <a:pPr marL="0" indent="0" algn="l">
              <a:buNone/>
            </a:pPr>
            <a:endParaRPr lang="it-IT" sz="2000" dirty="0">
              <a:ea typeface="Signika Light" charset="0"/>
              <a:cs typeface="Signika Light" charset="0"/>
            </a:endParaRPr>
          </a:p>
          <a:p>
            <a:pPr marL="0" indent="0" algn="l">
              <a:buNone/>
            </a:pPr>
            <a:r>
              <a:rPr lang="is-IS" sz="2000" dirty="0" smtClean="0">
                <a:ea typeface="Signika Light" charset="0"/>
                <a:cs typeface="Signika Light" charset="0"/>
              </a:rPr>
              <a:t>Alle parole tradizionali si associano nuove forme lessicali e non, che generano BIG DATA</a:t>
            </a:r>
          </a:p>
          <a:p>
            <a:pPr marL="0" indent="0" algn="l">
              <a:buNone/>
            </a:pPr>
            <a:endParaRPr lang="is-IS" sz="2000" dirty="0">
              <a:ea typeface="Signika Light" charset="0"/>
              <a:cs typeface="Signika Light" charset="0"/>
            </a:endParaRPr>
          </a:p>
          <a:p>
            <a:pPr marL="0" indent="0" algn="l">
              <a:buNone/>
            </a:pPr>
            <a:endParaRPr lang="is-IS" sz="2000" dirty="0" smtClean="0">
              <a:ea typeface="Signika Light" charset="0"/>
              <a:cs typeface="Signika Light" charset="0"/>
            </a:endParaRPr>
          </a:p>
          <a:p>
            <a:pPr marL="0" indent="0" algn="l">
              <a:buNone/>
            </a:pPr>
            <a:endParaRPr lang="it-IT" sz="2000" dirty="0" smtClean="0">
              <a:ea typeface="Signika Light" charset="0"/>
              <a:cs typeface="Signika Light" charset="0"/>
            </a:endParaRPr>
          </a:p>
          <a:p>
            <a:pPr marL="0" indent="0" algn="l">
              <a:buNone/>
            </a:pPr>
            <a:endParaRPr lang="it-IT" sz="2000" dirty="0" smtClean="0">
              <a:ea typeface="Signika Light" charset="0"/>
              <a:cs typeface="Signika Light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476693" y="1222715"/>
            <a:ext cx="4380614" cy="580093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algn="l"/>
            <a:r>
              <a:rPr lang="it-IT" b="1" dirty="0" smtClean="0">
                <a:solidFill>
                  <a:srgbClr val="009190"/>
                </a:solidFill>
                <a:latin typeface="+mn-lt"/>
                <a:ea typeface="Signika Semibold" charset="0"/>
                <a:cs typeface="Signika Semibold" charset="0"/>
              </a:rPr>
              <a:t>Introduzione</a:t>
            </a:r>
            <a:endParaRPr lang="it-IT" b="1" dirty="0">
              <a:solidFill>
                <a:srgbClr val="009190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95910" y="1949184"/>
            <a:ext cx="3267862" cy="4801539"/>
            <a:chOff x="95910" y="1949184"/>
            <a:chExt cx="3267862" cy="4801539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169" y="2554979"/>
              <a:ext cx="1931747" cy="310459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169" y="3902764"/>
              <a:ext cx="1021607" cy="1021607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169" y="1949184"/>
              <a:ext cx="1767280" cy="431702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169" y="3077746"/>
              <a:ext cx="3039603" cy="659191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169" y="5119931"/>
              <a:ext cx="1345844" cy="678856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10" y="5570342"/>
              <a:ext cx="1180381" cy="1180381"/>
            </a:xfrm>
            <a:prstGeom prst="rect">
              <a:avLst/>
            </a:prstGeom>
          </p:spPr>
        </p:pic>
      </p:grpSp>
      <p:grpSp>
        <p:nvGrpSpPr>
          <p:cNvPr id="43" name="Gruppo 42"/>
          <p:cNvGrpSpPr/>
          <p:nvPr/>
        </p:nvGrpSpPr>
        <p:grpSpPr>
          <a:xfrm>
            <a:off x="487831" y="305667"/>
            <a:ext cx="7752958" cy="586596"/>
            <a:chOff x="476693" y="310551"/>
            <a:chExt cx="7752958" cy="586596"/>
          </a:xfrm>
        </p:grpSpPr>
        <p:grpSp>
          <p:nvGrpSpPr>
            <p:cNvPr id="44" name="Gruppo 43"/>
            <p:cNvGrpSpPr/>
            <p:nvPr/>
          </p:nvGrpSpPr>
          <p:grpSpPr>
            <a:xfrm>
              <a:off x="476693" y="310551"/>
              <a:ext cx="7752958" cy="586596"/>
              <a:chOff x="476693" y="310551"/>
              <a:chExt cx="7752958" cy="586596"/>
            </a:xfrm>
          </p:grpSpPr>
          <p:sp>
            <p:nvSpPr>
              <p:cNvPr id="46" name="Titolo 1"/>
              <p:cNvSpPr txBox="1">
                <a:spLocks/>
              </p:cNvSpPr>
              <p:nvPr/>
            </p:nvSpPr>
            <p:spPr>
              <a:xfrm>
                <a:off x="601662" y="353490"/>
                <a:ext cx="7627989" cy="53860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1080"/>
                  </a:lnSpc>
                  <a:spcAft>
                    <a:spcPts val="600"/>
                  </a:spcAft>
                </a:pP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ROMA 00</a:t>
                </a:r>
                <a:r>
                  <a:rPr lang="it-IT" sz="1100" b="1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 </a:t>
                </a: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GIUGNO 2016 </a:t>
                </a:r>
              </a:p>
              <a:p>
                <a:pPr>
                  <a:lnSpc>
                    <a:spcPts val="1080"/>
                  </a:lnSpc>
                  <a:spcAft>
                    <a:spcPts val="0"/>
                  </a:spcAft>
                </a:pPr>
                <a:r>
                  <a:rPr lang="it-IT" sz="1100" b="1" dirty="0" smtClean="0">
                    <a:solidFill>
                      <a:srgbClr val="009190"/>
                    </a:solidFill>
                    <a:latin typeface="+mn-lt"/>
                    <a:ea typeface="Signika Light" charset="0"/>
                    <a:cs typeface="Calibri"/>
                  </a:rPr>
                  <a:t>AREA TEMATICA 3. </a:t>
                </a:r>
                <a:r>
                  <a:rPr lang="it-IT" sz="1100" b="1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Calibri"/>
                  </a:rPr>
                  <a:t>INNOVAZIONI E SPERIMENTAZIONI</a:t>
                </a:r>
              </a:p>
              <a:p>
                <a:pPr>
                  <a:lnSpc>
                    <a:spcPts val="108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Titolo</a:t>
                </a:r>
                <a:r>
                  <a:rPr lang="it-IT" sz="1200" baseline="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 presentazione</a:t>
                </a:r>
                <a:endParaRPr lang="it-IT" sz="1200" dirty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endParaRPr>
              </a:p>
            </p:txBody>
          </p:sp>
          <p:sp>
            <p:nvSpPr>
              <p:cNvPr id="47" name="Rettangolo 46"/>
              <p:cNvSpPr/>
              <p:nvPr/>
            </p:nvSpPr>
            <p:spPr>
              <a:xfrm>
                <a:off x="476693" y="310551"/>
                <a:ext cx="5527292" cy="586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5" name="Titolo 1"/>
            <p:cNvSpPr txBox="1">
              <a:spLocks/>
            </p:cNvSpPr>
            <p:nvPr/>
          </p:nvSpPr>
          <p:spPr>
            <a:xfrm>
              <a:off x="476693" y="327755"/>
              <a:ext cx="7627989" cy="5386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080"/>
                </a:lnSpc>
                <a:spcAft>
                  <a:spcPts val="600"/>
                </a:spcAft>
              </a:pP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ROMA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23</a:t>
              </a:r>
              <a:r>
                <a:rPr lang="it-IT" sz="1100" b="1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GIUGNO 2016 </a:t>
              </a:r>
            </a:p>
            <a:p>
              <a:pPr>
                <a:lnSpc>
                  <a:spcPts val="1080"/>
                </a:lnSpc>
                <a:spcAft>
                  <a:spcPts val="0"/>
                </a:spcAft>
              </a:pPr>
              <a:r>
                <a:rPr lang="it-IT" sz="1100" b="1" dirty="0" smtClean="0">
                  <a:solidFill>
                    <a:srgbClr val="009190"/>
                  </a:solidFill>
                  <a:latin typeface="+mn-lt"/>
                  <a:ea typeface="Signika Light" charset="0"/>
                  <a:cs typeface="Calibri"/>
                </a:rPr>
                <a:t>AREA TEMATICA 3. </a:t>
              </a:r>
              <a:r>
                <a:rPr lang="it-IT" sz="1100" b="1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Calibri"/>
                </a:rPr>
                <a:t>INNOVAZIONI E SPERIMENTAZIONI</a:t>
              </a:r>
            </a:p>
            <a:p>
              <a:pPr>
                <a:lnSpc>
                  <a:spcPts val="108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DC</a:t>
              </a:r>
              <a:r>
                <a:rPr lang="it-IT" sz="1200" b="1" baseline="3000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2</a:t>
              </a: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M: DATA CONTENT COMMUNICATION MANAGEMENT</a:t>
              </a:r>
              <a:endParaRPr lang="it-IT" sz="1200" b="1" dirty="0">
                <a:solidFill>
                  <a:schemeClr val="tx1"/>
                </a:solidFill>
                <a:latin typeface="+mn-lt"/>
                <a:ea typeface="Signika Light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5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3</a:t>
            </a:fld>
            <a:endParaRPr lang="it-IT" dirty="0"/>
          </a:p>
        </p:txBody>
      </p:sp>
      <p:grpSp>
        <p:nvGrpSpPr>
          <p:cNvPr id="13" name="Gruppo 12"/>
          <p:cNvGrpSpPr/>
          <p:nvPr/>
        </p:nvGrpSpPr>
        <p:grpSpPr>
          <a:xfrm>
            <a:off x="685022" y="2068211"/>
            <a:ext cx="4861864" cy="2118901"/>
            <a:chOff x="985541" y="1826396"/>
            <a:chExt cx="4861864" cy="2118901"/>
          </a:xfrm>
        </p:grpSpPr>
        <p:sp>
          <p:nvSpPr>
            <p:cNvPr id="3" name="Rettangolo 2"/>
            <p:cNvSpPr/>
            <p:nvPr/>
          </p:nvSpPr>
          <p:spPr>
            <a:xfrm>
              <a:off x="3081158" y="1826396"/>
              <a:ext cx="2766247" cy="211890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2000" i="1" dirty="0"/>
                <a:t>rapporti di ricerca</a:t>
              </a:r>
            </a:p>
            <a:p>
              <a:pPr marL="285750" indent="-2857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2000" i="1" dirty="0"/>
                <a:t>analisi economiche  </a:t>
              </a:r>
            </a:p>
            <a:p>
              <a:pPr marL="285750" indent="-2857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2000" i="1" dirty="0"/>
                <a:t>note sintetiche</a:t>
              </a:r>
            </a:p>
            <a:p>
              <a:pPr marL="285750" indent="-2857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2000" i="1" dirty="0"/>
                <a:t>note congiunturali</a:t>
              </a:r>
            </a:p>
            <a:p>
              <a:pPr marL="285750" indent="-2857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2000" i="1" dirty="0"/>
                <a:t> comunicati stampa </a:t>
              </a:r>
            </a:p>
            <a:p>
              <a:pPr marL="285750" indent="-2857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2000" i="1" dirty="0"/>
                <a:t>comunicati elettorali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985541" y="2378492"/>
              <a:ext cx="19860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C00000"/>
                  </a:solidFill>
                </a:rPr>
                <a:t>Professionisti</a:t>
              </a:r>
            </a:p>
            <a:p>
              <a:r>
                <a:rPr lang="it-IT" sz="2000" b="1" dirty="0" smtClean="0">
                  <a:solidFill>
                    <a:srgbClr val="C00000"/>
                  </a:solidFill>
                </a:rPr>
                <a:t>Junior dedicati a </a:t>
              </a:r>
              <a:endParaRPr lang="it-IT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1123957" y="4566950"/>
            <a:ext cx="4422929" cy="2118901"/>
            <a:chOff x="1407223" y="4497709"/>
            <a:chExt cx="4422929" cy="2118901"/>
          </a:xfrm>
        </p:grpSpPr>
        <p:sp>
          <p:nvSpPr>
            <p:cNvPr id="5" name="Rettangolo 4"/>
            <p:cNvSpPr/>
            <p:nvPr/>
          </p:nvSpPr>
          <p:spPr>
            <a:xfrm>
              <a:off x="3063905" y="4497709"/>
              <a:ext cx="2766247" cy="2118901"/>
            </a:xfrm>
            <a:prstGeom prst="rect">
              <a:avLst/>
            </a:prstGeom>
            <a:solidFill>
              <a:srgbClr val="011E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2000" i="1" dirty="0"/>
                <a:t>statistiche ufficiali, </a:t>
              </a:r>
            </a:p>
            <a:p>
              <a:pPr marL="285750" indent="-2857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2000" i="1" dirty="0"/>
                <a:t>dati aziendali, </a:t>
              </a:r>
            </a:p>
            <a:p>
              <a:pPr marL="285750" indent="-2857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2000" i="1" dirty="0"/>
                <a:t>dati primari, </a:t>
              </a:r>
            </a:p>
            <a:p>
              <a:pPr marL="285750" indent="-2857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2000" i="1" dirty="0"/>
                <a:t>open data &amp; BIG DATA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407223" y="5141344"/>
              <a:ext cx="6215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011EAA"/>
                  </a:solidFill>
                </a:rPr>
                <a:t>Dati</a:t>
              </a:r>
              <a:endParaRPr lang="it-IT" sz="2000" b="1" dirty="0">
                <a:solidFill>
                  <a:srgbClr val="011EAA"/>
                </a:solidFill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6920977" y="2068211"/>
            <a:ext cx="5135504" cy="2118901"/>
            <a:chOff x="6920977" y="2068211"/>
            <a:chExt cx="5135504" cy="2118901"/>
          </a:xfrm>
        </p:grpSpPr>
        <p:sp>
          <p:nvSpPr>
            <p:cNvPr id="4" name="Rettangolo 3"/>
            <p:cNvSpPr/>
            <p:nvPr/>
          </p:nvSpPr>
          <p:spPr>
            <a:xfrm>
              <a:off x="6920977" y="2068211"/>
              <a:ext cx="2766247" cy="2118901"/>
            </a:xfrm>
            <a:prstGeom prst="rect">
              <a:avLst/>
            </a:prstGeom>
            <a:solidFill>
              <a:srgbClr val="00919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7325" lvl="2" indent="-1714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1600" i="1" dirty="0"/>
                <a:t> </a:t>
              </a:r>
              <a:r>
                <a:rPr lang="it-IT" sz="2000" i="1" dirty="0" err="1"/>
                <a:t>Communication</a:t>
              </a:r>
              <a:r>
                <a:rPr lang="it-IT" sz="2000" i="1" dirty="0"/>
                <a:t> </a:t>
              </a:r>
              <a:r>
                <a:rPr lang="it-IT" sz="2000" i="1" dirty="0" smtClean="0"/>
                <a:t>Manager</a:t>
              </a:r>
              <a:endParaRPr lang="it-IT" sz="2000" i="1" dirty="0"/>
            </a:p>
            <a:p>
              <a:pPr marL="187325" lvl="2" indent="-1714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2000" i="1" dirty="0"/>
                <a:t>Web manager</a:t>
              </a:r>
            </a:p>
            <a:p>
              <a:pPr marL="187325" lvl="2" indent="-1714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2000" i="1" dirty="0"/>
                <a:t>Social </a:t>
              </a:r>
              <a:r>
                <a:rPr lang="it-IT" sz="2000" i="1" dirty="0" smtClean="0"/>
                <a:t>Media Manager</a:t>
              </a:r>
            </a:p>
            <a:p>
              <a:pPr marL="187325" lvl="2" indent="-17145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2000" i="1" dirty="0" smtClean="0"/>
                <a:t>Data </a:t>
              </a:r>
              <a:r>
                <a:rPr lang="it-IT" sz="2000" i="1" dirty="0" err="1" smtClean="0"/>
                <a:t>Scientist</a:t>
              </a:r>
              <a:endParaRPr lang="it-IT" sz="2000" i="1" dirty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9860046" y="2410599"/>
              <a:ext cx="21964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009190"/>
                  </a:solidFill>
                </a:rPr>
                <a:t>Cosa non è il DC</a:t>
              </a:r>
              <a:r>
                <a:rPr lang="it-IT" sz="2000" b="1" baseline="30000" dirty="0" smtClean="0">
                  <a:solidFill>
                    <a:srgbClr val="009190"/>
                  </a:solidFill>
                </a:rPr>
                <a:t>2</a:t>
              </a:r>
              <a:r>
                <a:rPr lang="it-IT" sz="2000" b="1" dirty="0" smtClean="0">
                  <a:solidFill>
                    <a:srgbClr val="009190"/>
                  </a:solidFill>
                </a:rPr>
                <a:t>M</a:t>
              </a:r>
              <a:endParaRPr lang="it-IT" sz="2000" b="1" dirty="0">
                <a:solidFill>
                  <a:srgbClr val="009190"/>
                </a:solidFill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6920978" y="4566950"/>
            <a:ext cx="4249042" cy="2118901"/>
            <a:chOff x="6920978" y="4566950"/>
            <a:chExt cx="4249042" cy="2118901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9860046" y="4989320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7030A0"/>
                  </a:solidFill>
                </a:rPr>
                <a:t>Peculiarità</a:t>
              </a:r>
              <a:endParaRPr lang="it-IT" sz="2000" b="1" dirty="0">
                <a:solidFill>
                  <a:srgbClr val="7030A0"/>
                </a:solidFill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6920978" y="4566950"/>
              <a:ext cx="2766247" cy="211890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92175" lvl="2" indent="-635000">
                <a:buClr>
                  <a:schemeClr val="bg1"/>
                </a:buClr>
                <a:buSzPct val="160000"/>
              </a:pPr>
              <a:endParaRPr lang="it-IT" sz="2000" i="1" dirty="0" smtClean="0"/>
            </a:p>
            <a:p>
              <a:pPr marL="892175" lvl="2" indent="-635000">
                <a:buClr>
                  <a:schemeClr val="bg1"/>
                </a:buClr>
                <a:buSzPct val="160000"/>
              </a:pPr>
              <a:endParaRPr lang="it-IT" sz="2000" i="1" dirty="0" smtClean="0"/>
            </a:p>
            <a:p>
              <a:pPr marL="50800" lvl="2" indent="-50800">
                <a:buClr>
                  <a:schemeClr val="bg1"/>
                </a:buClr>
                <a:buSzPct val="160000"/>
                <a:buFont typeface="Wingdings" charset="2"/>
                <a:buChar char="§"/>
              </a:pPr>
              <a:r>
                <a:rPr lang="it-IT" sz="1900" i="1" dirty="0" smtClean="0"/>
                <a:t>A </a:t>
              </a:r>
              <a:r>
                <a:rPr lang="it-IT" sz="1900" i="1" dirty="0"/>
                <a:t>chi </a:t>
              </a:r>
              <a:r>
                <a:rPr lang="it-IT" sz="1900" i="1" dirty="0" smtClean="0"/>
                <a:t>appartengono </a:t>
              </a:r>
              <a:r>
                <a:rPr lang="it-IT" sz="1900" i="1" dirty="0"/>
                <a:t>i dati</a:t>
              </a:r>
            </a:p>
            <a:p>
              <a:pPr marL="50800" marR="0" lvl="2" indent="-508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60000"/>
                <a:buFont typeface="Wingdings" charset="2"/>
                <a:buChar char="§"/>
                <a:defRPr/>
              </a:pPr>
              <a:r>
                <a:rPr lang="it-IT" sz="1900" i="1" dirty="0" smtClean="0"/>
                <a:t>Uso improprio dei dati</a:t>
              </a:r>
            </a:p>
            <a:p>
              <a:pPr marL="50800" marR="0" lvl="2" indent="-508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60000"/>
                <a:buFont typeface="Wingdings" charset="2"/>
                <a:buChar char="§"/>
                <a:defRPr/>
              </a:pPr>
              <a:r>
                <a:rPr lang="it-IT" sz="1900" i="1" dirty="0" smtClean="0"/>
                <a:t>Cautele nell’uso dei Big data</a:t>
              </a:r>
            </a:p>
            <a:p>
              <a:pPr marL="50800" marR="0" lvl="2" indent="-508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60000"/>
                <a:buFont typeface="Wingdings" charset="2"/>
                <a:buChar char="§"/>
                <a:defRPr/>
              </a:pPr>
              <a:r>
                <a:rPr lang="it-IT" sz="1900" i="1" dirty="0" err="1" smtClean="0"/>
                <a:t>Differenzazione</a:t>
              </a:r>
              <a:r>
                <a:rPr lang="it-IT" sz="1900" i="1" dirty="0" smtClean="0"/>
                <a:t> contenuto da comunicare</a:t>
              </a:r>
            </a:p>
            <a:p>
              <a:pPr marL="892175" marR="0" lvl="2" indent="-6350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60000"/>
                <a:buFont typeface="Wingdings" charset="2"/>
                <a:buNone/>
                <a:defRPr/>
              </a:pPr>
              <a:endParaRPr lang="it-IT" sz="2000" i="1" dirty="0" smtClean="0"/>
            </a:p>
            <a:p>
              <a:pPr marL="892175" marR="0" lvl="2" indent="-6350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60000"/>
                <a:buFont typeface="Wingdings" charset="2"/>
                <a:buNone/>
                <a:defRPr/>
              </a:pPr>
              <a:endParaRPr lang="it-IT" sz="2000" i="1" dirty="0"/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3565585" y="1042043"/>
            <a:ext cx="6096000" cy="3791602"/>
            <a:chOff x="3565585" y="1042043"/>
            <a:chExt cx="6096000" cy="3791602"/>
          </a:xfrm>
        </p:grpSpPr>
        <p:sp>
          <p:nvSpPr>
            <p:cNvPr id="8" name="Rettangolo 7"/>
            <p:cNvSpPr/>
            <p:nvPr/>
          </p:nvSpPr>
          <p:spPr>
            <a:xfrm>
              <a:off x="3565585" y="1042043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buClr>
                  <a:srgbClr val="DA304A"/>
                </a:buClr>
                <a:buSzPct val="160000"/>
              </a:pPr>
              <a:endParaRPr lang="it-IT" i="1" dirty="0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5546886" y="3899192"/>
              <a:ext cx="1383279" cy="93445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600" dirty="0" smtClean="0"/>
                <a:t>DC</a:t>
              </a:r>
              <a:r>
                <a:rPr lang="it-IT" sz="3600" baseline="30000" dirty="0" smtClean="0"/>
                <a:t>2</a:t>
              </a:r>
              <a:r>
                <a:rPr lang="it-IT" sz="3600" dirty="0" smtClean="0"/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76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4</a:t>
            </a:fld>
            <a:endParaRPr lang="it-IT" dirty="0"/>
          </a:p>
        </p:txBody>
      </p:sp>
      <p:grpSp>
        <p:nvGrpSpPr>
          <p:cNvPr id="14" name="Gruppo 13"/>
          <p:cNvGrpSpPr/>
          <p:nvPr/>
        </p:nvGrpSpPr>
        <p:grpSpPr>
          <a:xfrm>
            <a:off x="487831" y="1315629"/>
            <a:ext cx="2460354" cy="1679353"/>
            <a:chOff x="280353" y="3930217"/>
            <a:chExt cx="2460354" cy="1679353"/>
          </a:xfrm>
        </p:grpSpPr>
        <p:sp>
          <p:nvSpPr>
            <p:cNvPr id="7" name="CasellaDiTesto 6"/>
            <p:cNvSpPr txBox="1"/>
            <p:nvPr/>
          </p:nvSpPr>
          <p:spPr>
            <a:xfrm>
              <a:off x="662805" y="5086350"/>
              <a:ext cx="1695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 smtClean="0">
                  <a:solidFill>
                    <a:srgbClr val="C00000"/>
                  </a:solidFill>
                </a:rPr>
                <a:t>AUTISMO</a:t>
              </a:r>
              <a:endParaRPr lang="it-IT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280353" y="3930217"/>
              <a:ext cx="24603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C00000"/>
                  </a:solidFill>
                </a:rPr>
                <a:t>VACCINO MMR</a:t>
              </a:r>
              <a:endParaRPr lang="it-IT" sz="28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1" name="Connettore 2 10"/>
            <p:cNvCxnSpPr>
              <a:stCxn id="9" idx="2"/>
              <a:endCxn id="7" idx="0"/>
            </p:cNvCxnSpPr>
            <p:nvPr/>
          </p:nvCxnSpPr>
          <p:spPr>
            <a:xfrm>
              <a:off x="1510530" y="4453437"/>
              <a:ext cx="0" cy="63291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2359999" y="2031852"/>
            <a:ext cx="3761991" cy="2258070"/>
            <a:chOff x="4116893" y="2994983"/>
            <a:chExt cx="3761991" cy="2258070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4457700" y="2994983"/>
              <a:ext cx="851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011EAA"/>
                  </a:solidFill>
                </a:rPr>
                <a:t>M5S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5801841" y="2994983"/>
              <a:ext cx="20770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011EAA"/>
                  </a:solidFill>
                </a:rPr>
                <a:t>Il </a:t>
              </a:r>
              <a:r>
                <a:rPr lang="it-IT" sz="2800" b="1" dirty="0">
                  <a:solidFill>
                    <a:srgbClr val="011EAA"/>
                  </a:solidFill>
                </a:rPr>
                <a:t>Sole </a:t>
              </a:r>
              <a:r>
                <a:rPr lang="it-IT" sz="2800" b="1" dirty="0">
                  <a:solidFill>
                    <a:srgbClr val="011EAA"/>
                  </a:solidFill>
                </a:rPr>
                <a:t>24Ore</a:t>
              </a:r>
              <a:endParaRPr lang="it-IT" sz="2800" b="1" dirty="0">
                <a:solidFill>
                  <a:srgbClr val="011EAA"/>
                </a:solidFill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4116893" y="4298946"/>
              <a:ext cx="336989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rgbClr val="011EAA"/>
                  </a:solidFill>
                </a:rPr>
                <a:t>I trimestre 2016:</a:t>
              </a:r>
            </a:p>
            <a:p>
              <a:pPr algn="ctr"/>
              <a:r>
                <a:rPr lang="it-IT" sz="2800" b="1" dirty="0" smtClean="0">
                  <a:solidFill>
                    <a:srgbClr val="011EAA"/>
                  </a:solidFill>
                </a:rPr>
                <a:t>Stima preliminare PIL</a:t>
              </a:r>
              <a:endParaRPr lang="it-IT" sz="2800" b="1" dirty="0">
                <a:solidFill>
                  <a:srgbClr val="011EAA"/>
                </a:solidFill>
              </a:endParaRPr>
            </a:p>
          </p:txBody>
        </p:sp>
        <p:cxnSp>
          <p:nvCxnSpPr>
            <p:cNvPr id="20" name="Connettore 4 19"/>
            <p:cNvCxnSpPr>
              <a:stCxn id="15" idx="2"/>
              <a:endCxn id="18" idx="0"/>
            </p:cNvCxnSpPr>
            <p:nvPr/>
          </p:nvCxnSpPr>
          <p:spPr>
            <a:xfrm rot="16200000" flipH="1">
              <a:off x="4952279" y="3449382"/>
              <a:ext cx="780743" cy="918384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4 21"/>
            <p:cNvCxnSpPr>
              <a:stCxn id="17" idx="2"/>
              <a:endCxn id="18" idx="0"/>
            </p:cNvCxnSpPr>
            <p:nvPr/>
          </p:nvCxnSpPr>
          <p:spPr>
            <a:xfrm rot="5400000">
              <a:off x="5930732" y="3389314"/>
              <a:ext cx="780743" cy="1038521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/>
          <p:cNvGrpSpPr/>
          <p:nvPr/>
        </p:nvGrpSpPr>
        <p:grpSpPr>
          <a:xfrm>
            <a:off x="5616755" y="1419546"/>
            <a:ext cx="2751522" cy="1679353"/>
            <a:chOff x="280353" y="3930217"/>
            <a:chExt cx="2751522" cy="1679353"/>
          </a:xfrm>
        </p:grpSpPr>
        <p:sp>
          <p:nvSpPr>
            <p:cNvPr id="27" name="CasellaDiTesto 26"/>
            <p:cNvSpPr txBox="1"/>
            <p:nvPr/>
          </p:nvSpPr>
          <p:spPr>
            <a:xfrm>
              <a:off x="758055" y="5086350"/>
              <a:ext cx="1695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 smtClean="0">
                  <a:solidFill>
                    <a:srgbClr val="C00000"/>
                  </a:solidFill>
                </a:rPr>
                <a:t>OBAMA</a:t>
              </a:r>
              <a:endParaRPr lang="it-IT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280353" y="3930217"/>
              <a:ext cx="27515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smtClean="0">
                  <a:solidFill>
                    <a:srgbClr val="C00000"/>
                  </a:solidFill>
                </a:rPr>
                <a:t>MASS SHOOTING</a:t>
              </a:r>
              <a:endParaRPr lang="it-IT" sz="28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9" name="Connettore 2 28"/>
            <p:cNvCxnSpPr/>
            <p:nvPr/>
          </p:nvCxnSpPr>
          <p:spPr>
            <a:xfrm>
              <a:off x="1586730" y="4453437"/>
              <a:ext cx="0" cy="63291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o 39"/>
          <p:cNvGrpSpPr/>
          <p:nvPr/>
        </p:nvGrpSpPr>
        <p:grpSpPr>
          <a:xfrm>
            <a:off x="8135676" y="2153142"/>
            <a:ext cx="3335199" cy="1827183"/>
            <a:chOff x="4457700" y="2994983"/>
            <a:chExt cx="3335199" cy="1827183"/>
          </a:xfrm>
        </p:grpSpPr>
        <p:sp>
          <p:nvSpPr>
            <p:cNvPr id="41" name="CasellaDiTesto 40"/>
            <p:cNvSpPr txBox="1"/>
            <p:nvPr/>
          </p:nvSpPr>
          <p:spPr>
            <a:xfrm>
              <a:off x="4457700" y="2994983"/>
              <a:ext cx="10343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smtClean="0">
                  <a:solidFill>
                    <a:srgbClr val="011EAA"/>
                  </a:solidFill>
                </a:rPr>
                <a:t>Trend</a:t>
              </a:r>
              <a:endParaRPr lang="it-IT" sz="2800" b="1" dirty="0">
                <a:solidFill>
                  <a:srgbClr val="011EAA"/>
                </a:solidFill>
              </a:endParaRP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5801841" y="2994983"/>
              <a:ext cx="19910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smtClean="0">
                  <a:solidFill>
                    <a:srgbClr val="011EAA"/>
                  </a:solidFill>
                </a:rPr>
                <a:t>Significativo</a:t>
              </a:r>
              <a:endParaRPr lang="it-IT" sz="2800" b="1" dirty="0">
                <a:solidFill>
                  <a:srgbClr val="011EAA"/>
                </a:solidFill>
              </a:endParaRP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5080332" y="4298946"/>
              <a:ext cx="14430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rgbClr val="011EAA"/>
                  </a:solidFill>
                </a:rPr>
                <a:t>  (ab)USI</a:t>
              </a:r>
              <a:endParaRPr lang="it-IT" sz="2800" b="1" dirty="0">
                <a:solidFill>
                  <a:srgbClr val="011EAA"/>
                </a:solidFill>
              </a:endParaRPr>
            </a:p>
          </p:txBody>
        </p:sp>
        <p:cxnSp>
          <p:nvCxnSpPr>
            <p:cNvPr id="44" name="Connettore 4 43"/>
            <p:cNvCxnSpPr/>
            <p:nvPr/>
          </p:nvCxnSpPr>
          <p:spPr>
            <a:xfrm rot="16200000" flipH="1">
              <a:off x="4952278" y="3449382"/>
              <a:ext cx="780743" cy="918383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4 44"/>
            <p:cNvCxnSpPr/>
            <p:nvPr/>
          </p:nvCxnSpPr>
          <p:spPr>
            <a:xfrm rot="5400000">
              <a:off x="5930731" y="3389313"/>
              <a:ext cx="780743" cy="1038522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ttangolo 23"/>
          <p:cNvSpPr/>
          <p:nvPr/>
        </p:nvSpPr>
        <p:spPr>
          <a:xfrm>
            <a:off x="487831" y="6314171"/>
            <a:ext cx="97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>
                <a:ea typeface="Signika Light" charset="0"/>
                <a:cs typeface="Signika Light" charset="0"/>
              </a:rPr>
              <a:t>Numeri &amp; parole sono le leve per la comprensione delle dinamiche economiche, sociali &amp; politiche.</a:t>
            </a:r>
            <a:endParaRPr lang="it-IT" dirty="0">
              <a:ea typeface="Signika Light" charset="0"/>
              <a:cs typeface="Signika Light" charset="0"/>
            </a:endParaRPr>
          </a:p>
        </p:txBody>
      </p:sp>
      <p:sp>
        <p:nvSpPr>
          <p:cNvPr id="2" name="Figura a mano libera 1"/>
          <p:cNvSpPr/>
          <p:nvPr/>
        </p:nvSpPr>
        <p:spPr>
          <a:xfrm>
            <a:off x="1673525" y="2087592"/>
            <a:ext cx="86264" cy="0"/>
          </a:xfrm>
          <a:custGeom>
            <a:avLst/>
            <a:gdLst>
              <a:gd name="connsiteX0" fmla="*/ 86264 w 86264"/>
              <a:gd name="connsiteY0" fmla="*/ 0 h 0"/>
              <a:gd name="connsiteX1" fmla="*/ 0 w 8626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264">
                <a:moveTo>
                  <a:pt x="86264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6" name="Gruppo 35"/>
          <p:cNvGrpSpPr/>
          <p:nvPr/>
        </p:nvGrpSpPr>
        <p:grpSpPr>
          <a:xfrm>
            <a:off x="487831" y="305667"/>
            <a:ext cx="7752958" cy="586596"/>
            <a:chOff x="476693" y="310551"/>
            <a:chExt cx="7752958" cy="586596"/>
          </a:xfrm>
        </p:grpSpPr>
        <p:grpSp>
          <p:nvGrpSpPr>
            <p:cNvPr id="37" name="Gruppo 36"/>
            <p:cNvGrpSpPr/>
            <p:nvPr/>
          </p:nvGrpSpPr>
          <p:grpSpPr>
            <a:xfrm>
              <a:off x="476693" y="310551"/>
              <a:ext cx="7752958" cy="586596"/>
              <a:chOff x="476693" y="310551"/>
              <a:chExt cx="7752958" cy="586596"/>
            </a:xfrm>
          </p:grpSpPr>
          <p:sp>
            <p:nvSpPr>
              <p:cNvPr id="39" name="Titolo 1"/>
              <p:cNvSpPr txBox="1">
                <a:spLocks/>
              </p:cNvSpPr>
              <p:nvPr/>
            </p:nvSpPr>
            <p:spPr>
              <a:xfrm>
                <a:off x="601662" y="353490"/>
                <a:ext cx="7627989" cy="53860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1080"/>
                  </a:lnSpc>
                  <a:spcAft>
                    <a:spcPts val="600"/>
                  </a:spcAft>
                </a:pP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ROMA 00</a:t>
                </a:r>
                <a:r>
                  <a:rPr lang="it-IT" sz="1100" b="1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 </a:t>
                </a: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GIUGNO 2016 </a:t>
                </a:r>
              </a:p>
              <a:p>
                <a:pPr>
                  <a:lnSpc>
                    <a:spcPts val="1080"/>
                  </a:lnSpc>
                  <a:spcAft>
                    <a:spcPts val="0"/>
                  </a:spcAft>
                </a:pPr>
                <a:r>
                  <a:rPr lang="it-IT" sz="1100" b="1" dirty="0" smtClean="0">
                    <a:solidFill>
                      <a:srgbClr val="009190"/>
                    </a:solidFill>
                    <a:latin typeface="+mn-lt"/>
                    <a:ea typeface="Signika Light" charset="0"/>
                    <a:cs typeface="Calibri"/>
                  </a:rPr>
                  <a:t>AREA TEMATICA 3. </a:t>
                </a:r>
                <a:r>
                  <a:rPr lang="it-IT" sz="1100" b="1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Calibri"/>
                  </a:rPr>
                  <a:t>INNOVAZIONI E SPERIMENTAZIONI</a:t>
                </a:r>
              </a:p>
              <a:p>
                <a:pPr>
                  <a:lnSpc>
                    <a:spcPts val="108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Titolo</a:t>
                </a:r>
                <a:r>
                  <a:rPr lang="it-IT" sz="1200" baseline="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 presentazione</a:t>
                </a:r>
                <a:endParaRPr lang="it-IT" sz="1200" dirty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endParaRPr>
              </a:p>
            </p:txBody>
          </p:sp>
          <p:sp>
            <p:nvSpPr>
              <p:cNvPr id="46" name="Rettangolo 45"/>
              <p:cNvSpPr/>
              <p:nvPr/>
            </p:nvSpPr>
            <p:spPr>
              <a:xfrm>
                <a:off x="476693" y="310551"/>
                <a:ext cx="5527292" cy="586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8" name="Titolo 1"/>
            <p:cNvSpPr txBox="1">
              <a:spLocks/>
            </p:cNvSpPr>
            <p:nvPr/>
          </p:nvSpPr>
          <p:spPr>
            <a:xfrm>
              <a:off x="476693" y="327755"/>
              <a:ext cx="7627989" cy="5386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080"/>
                </a:lnSpc>
                <a:spcAft>
                  <a:spcPts val="600"/>
                </a:spcAft>
              </a:pP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ROMA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23</a:t>
              </a:r>
              <a:r>
                <a:rPr lang="it-IT" sz="1100" b="1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GIUGNO 2016 </a:t>
              </a:r>
            </a:p>
            <a:p>
              <a:pPr>
                <a:lnSpc>
                  <a:spcPts val="1080"/>
                </a:lnSpc>
                <a:spcAft>
                  <a:spcPts val="0"/>
                </a:spcAft>
              </a:pPr>
              <a:r>
                <a:rPr lang="it-IT" sz="1100" b="1" dirty="0" smtClean="0">
                  <a:solidFill>
                    <a:srgbClr val="009190"/>
                  </a:solidFill>
                  <a:latin typeface="+mn-lt"/>
                  <a:ea typeface="Signika Light" charset="0"/>
                  <a:cs typeface="Calibri"/>
                </a:rPr>
                <a:t>AREA TEMATICA 3. </a:t>
              </a:r>
              <a:r>
                <a:rPr lang="it-IT" sz="1100" b="1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Calibri"/>
                </a:rPr>
                <a:t>INNOVAZIONI E SPERIMENTAZIONI</a:t>
              </a:r>
            </a:p>
            <a:p>
              <a:pPr>
                <a:lnSpc>
                  <a:spcPts val="108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DC</a:t>
              </a:r>
              <a:r>
                <a:rPr lang="it-IT" sz="1200" b="1" baseline="3000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2</a:t>
              </a: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M: DATA CONTENT COMMUNICATION MANAGEMENT</a:t>
              </a:r>
              <a:endParaRPr lang="it-IT" sz="1200" b="1" dirty="0">
                <a:solidFill>
                  <a:schemeClr val="tx1"/>
                </a:solidFill>
                <a:latin typeface="+mn-lt"/>
                <a:ea typeface="Signika Light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15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5</a:t>
            </a:fld>
            <a:endParaRPr lang="it-IT" dirty="0"/>
          </a:p>
        </p:txBody>
      </p:sp>
      <p:grpSp>
        <p:nvGrpSpPr>
          <p:cNvPr id="13" name="Gruppo 12"/>
          <p:cNvGrpSpPr/>
          <p:nvPr/>
        </p:nvGrpSpPr>
        <p:grpSpPr>
          <a:xfrm>
            <a:off x="532657" y="313936"/>
            <a:ext cx="7752958" cy="586596"/>
            <a:chOff x="476693" y="310551"/>
            <a:chExt cx="7752958" cy="586596"/>
          </a:xfrm>
        </p:grpSpPr>
        <p:grpSp>
          <p:nvGrpSpPr>
            <p:cNvPr id="14" name="Gruppo 13"/>
            <p:cNvGrpSpPr/>
            <p:nvPr/>
          </p:nvGrpSpPr>
          <p:grpSpPr>
            <a:xfrm>
              <a:off x="476693" y="310551"/>
              <a:ext cx="7752958" cy="586596"/>
              <a:chOff x="476693" y="310551"/>
              <a:chExt cx="7752958" cy="586596"/>
            </a:xfrm>
          </p:grpSpPr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601662" y="353490"/>
                <a:ext cx="7627989" cy="53860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1080"/>
                  </a:lnSpc>
                  <a:spcAft>
                    <a:spcPts val="600"/>
                  </a:spcAft>
                </a:pP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ROMA 00</a:t>
                </a:r>
                <a:r>
                  <a:rPr lang="it-IT" sz="1100" b="1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 </a:t>
                </a: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GIUGNO 2016 </a:t>
                </a:r>
              </a:p>
              <a:p>
                <a:pPr>
                  <a:lnSpc>
                    <a:spcPts val="1080"/>
                  </a:lnSpc>
                  <a:spcAft>
                    <a:spcPts val="0"/>
                  </a:spcAft>
                </a:pPr>
                <a:r>
                  <a:rPr lang="it-IT" sz="1100" b="1" dirty="0" smtClean="0">
                    <a:solidFill>
                      <a:srgbClr val="009190"/>
                    </a:solidFill>
                    <a:latin typeface="+mn-lt"/>
                    <a:ea typeface="Signika Light" charset="0"/>
                    <a:cs typeface="Calibri"/>
                  </a:rPr>
                  <a:t>AREA TEMATICA 3. </a:t>
                </a:r>
                <a:r>
                  <a:rPr lang="it-IT" sz="1100" b="1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Calibri"/>
                  </a:rPr>
                  <a:t>INNOVAZIONI E SPERIMENTAZIONI</a:t>
                </a:r>
              </a:p>
              <a:p>
                <a:pPr>
                  <a:lnSpc>
                    <a:spcPts val="108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Titolo</a:t>
                </a:r>
                <a:r>
                  <a:rPr lang="it-IT" sz="1200" baseline="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 presentazione</a:t>
                </a:r>
                <a:endParaRPr lang="it-IT" sz="1200" dirty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endParaRPr>
              </a:p>
            </p:txBody>
          </p:sp>
          <p:sp>
            <p:nvSpPr>
              <p:cNvPr id="17" name="Rettangolo 16"/>
              <p:cNvSpPr/>
              <p:nvPr/>
            </p:nvSpPr>
            <p:spPr>
              <a:xfrm>
                <a:off x="476693" y="310551"/>
                <a:ext cx="5527292" cy="586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5" name="Titolo 1"/>
            <p:cNvSpPr txBox="1">
              <a:spLocks/>
            </p:cNvSpPr>
            <p:nvPr/>
          </p:nvSpPr>
          <p:spPr>
            <a:xfrm>
              <a:off x="476693" y="327755"/>
              <a:ext cx="7627989" cy="5386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080"/>
                </a:lnSpc>
                <a:spcAft>
                  <a:spcPts val="600"/>
                </a:spcAft>
              </a:pP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ROMA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23</a:t>
              </a:r>
              <a:r>
                <a:rPr lang="it-IT" sz="1100" b="1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GIUGNO 2016 </a:t>
              </a:r>
            </a:p>
            <a:p>
              <a:pPr>
                <a:lnSpc>
                  <a:spcPts val="1080"/>
                </a:lnSpc>
                <a:spcAft>
                  <a:spcPts val="0"/>
                </a:spcAft>
              </a:pPr>
              <a:r>
                <a:rPr lang="it-IT" sz="1100" b="1" dirty="0" smtClean="0">
                  <a:solidFill>
                    <a:srgbClr val="009190"/>
                  </a:solidFill>
                  <a:latin typeface="+mn-lt"/>
                  <a:ea typeface="Signika Light" charset="0"/>
                  <a:cs typeface="Calibri"/>
                </a:rPr>
                <a:t>AREA TEMATICA 3. </a:t>
              </a:r>
              <a:r>
                <a:rPr lang="it-IT" sz="1100" b="1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Calibri"/>
                </a:rPr>
                <a:t>INNOVAZIONI E SPERIMENTAZIONI</a:t>
              </a:r>
            </a:p>
            <a:p>
              <a:pPr>
                <a:lnSpc>
                  <a:spcPts val="108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DC</a:t>
              </a:r>
              <a:r>
                <a:rPr lang="it-IT" sz="1200" b="1" baseline="3000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2</a:t>
              </a: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M: DATA CONTENT COMMUNICATION MANAGEMENT</a:t>
              </a:r>
              <a:endParaRPr lang="it-IT" sz="1200" b="1" dirty="0">
                <a:solidFill>
                  <a:schemeClr val="tx1"/>
                </a:solidFill>
                <a:latin typeface="+mn-lt"/>
                <a:ea typeface="Signika Light" charset="0"/>
                <a:cs typeface="Arial"/>
              </a:endParaRPr>
            </a:p>
          </p:txBody>
        </p:sp>
      </p:grp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4" y="1075272"/>
            <a:ext cx="3899138" cy="2068299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104" y="3004210"/>
            <a:ext cx="8473896" cy="385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9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6</a:t>
            </a:fld>
            <a:endParaRPr lang="it-IT" dirty="0"/>
          </a:p>
        </p:txBody>
      </p:sp>
      <p:pic>
        <p:nvPicPr>
          <p:cNvPr id="3" name="Immagin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958" y="1172592"/>
            <a:ext cx="7686955" cy="5098961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567163" y="361708"/>
            <a:ext cx="7752958" cy="586596"/>
            <a:chOff x="476693" y="310551"/>
            <a:chExt cx="7752958" cy="586596"/>
          </a:xfrm>
        </p:grpSpPr>
        <p:grpSp>
          <p:nvGrpSpPr>
            <p:cNvPr id="5" name="Gruppo 4"/>
            <p:cNvGrpSpPr/>
            <p:nvPr/>
          </p:nvGrpSpPr>
          <p:grpSpPr>
            <a:xfrm>
              <a:off x="476693" y="310551"/>
              <a:ext cx="7752958" cy="586596"/>
              <a:chOff x="476693" y="310551"/>
              <a:chExt cx="7752958" cy="586596"/>
            </a:xfrm>
          </p:grpSpPr>
          <p:sp>
            <p:nvSpPr>
              <p:cNvPr id="7" name="Titolo 1"/>
              <p:cNvSpPr txBox="1">
                <a:spLocks/>
              </p:cNvSpPr>
              <p:nvPr/>
            </p:nvSpPr>
            <p:spPr>
              <a:xfrm>
                <a:off x="601662" y="353490"/>
                <a:ext cx="7627989" cy="53860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1080"/>
                  </a:lnSpc>
                  <a:spcAft>
                    <a:spcPts val="600"/>
                  </a:spcAft>
                </a:pP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ROMA 00</a:t>
                </a:r>
                <a:r>
                  <a:rPr lang="it-IT" sz="1100" b="1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 </a:t>
                </a: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GIUGNO 2016 </a:t>
                </a:r>
              </a:p>
              <a:p>
                <a:pPr>
                  <a:lnSpc>
                    <a:spcPts val="1080"/>
                  </a:lnSpc>
                  <a:spcAft>
                    <a:spcPts val="0"/>
                  </a:spcAft>
                </a:pPr>
                <a:r>
                  <a:rPr lang="it-IT" sz="1100" b="1" dirty="0" smtClean="0">
                    <a:solidFill>
                      <a:srgbClr val="009190"/>
                    </a:solidFill>
                    <a:latin typeface="+mn-lt"/>
                    <a:ea typeface="Signika Light" charset="0"/>
                    <a:cs typeface="Calibri"/>
                  </a:rPr>
                  <a:t>AREA TEMATICA 3. </a:t>
                </a:r>
                <a:r>
                  <a:rPr lang="it-IT" sz="1100" b="1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Calibri"/>
                  </a:rPr>
                  <a:t>INNOVAZIONI E SPERIMENTAZIONI</a:t>
                </a:r>
              </a:p>
              <a:p>
                <a:pPr>
                  <a:lnSpc>
                    <a:spcPts val="108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Titolo</a:t>
                </a:r>
                <a:r>
                  <a:rPr lang="it-IT" sz="1200" baseline="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 presentazione</a:t>
                </a:r>
                <a:endParaRPr lang="it-IT" sz="1200" dirty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endParaRPr>
              </a:p>
            </p:txBody>
          </p:sp>
          <p:sp>
            <p:nvSpPr>
              <p:cNvPr id="8" name="Rettangolo 7"/>
              <p:cNvSpPr/>
              <p:nvPr/>
            </p:nvSpPr>
            <p:spPr>
              <a:xfrm>
                <a:off x="476693" y="310551"/>
                <a:ext cx="5527292" cy="586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" name="Titolo 1"/>
            <p:cNvSpPr txBox="1">
              <a:spLocks/>
            </p:cNvSpPr>
            <p:nvPr/>
          </p:nvSpPr>
          <p:spPr>
            <a:xfrm>
              <a:off x="476693" y="327755"/>
              <a:ext cx="7627989" cy="5386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080"/>
                </a:lnSpc>
                <a:spcAft>
                  <a:spcPts val="600"/>
                </a:spcAft>
              </a:pP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ROMA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23</a:t>
              </a:r>
              <a:r>
                <a:rPr lang="it-IT" sz="1100" b="1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GIUGNO 2016 </a:t>
              </a:r>
            </a:p>
            <a:p>
              <a:pPr>
                <a:lnSpc>
                  <a:spcPts val="1080"/>
                </a:lnSpc>
                <a:spcAft>
                  <a:spcPts val="0"/>
                </a:spcAft>
              </a:pPr>
              <a:r>
                <a:rPr lang="it-IT" sz="1100" b="1" dirty="0" smtClean="0">
                  <a:solidFill>
                    <a:srgbClr val="009190"/>
                  </a:solidFill>
                  <a:latin typeface="+mn-lt"/>
                  <a:ea typeface="Signika Light" charset="0"/>
                  <a:cs typeface="Calibri"/>
                </a:rPr>
                <a:t>AREA TEMATICA 3. </a:t>
              </a:r>
              <a:r>
                <a:rPr lang="it-IT" sz="1100" b="1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Calibri"/>
                </a:rPr>
                <a:t>INNOVAZIONI E SPERIMENTAZIONI</a:t>
              </a:r>
            </a:p>
            <a:p>
              <a:pPr>
                <a:lnSpc>
                  <a:spcPts val="108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DC</a:t>
              </a:r>
              <a:r>
                <a:rPr lang="it-IT" sz="1200" b="1" baseline="3000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2</a:t>
              </a: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M: DATA CONTENT COMMUNICATION MANAGEMENT</a:t>
              </a:r>
              <a:endParaRPr lang="it-IT" sz="1200" b="1" dirty="0">
                <a:solidFill>
                  <a:schemeClr val="tx1"/>
                </a:solidFill>
                <a:latin typeface="+mn-lt"/>
                <a:ea typeface="Signika Light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0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3" name="Immagin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10058400" cy="594581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87831" y="6314171"/>
            <a:ext cx="97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>
                <a:ea typeface="Signika Light" charset="0"/>
                <a:cs typeface="Signika Light" charset="0"/>
              </a:rPr>
              <a:t>Numeri &amp; parole sono le leve per la comprensione delle dinamiche economiche, sociali &amp; politiche.</a:t>
            </a:r>
            <a:endParaRPr lang="it-IT" dirty="0">
              <a:ea typeface="Signika Light" charset="0"/>
              <a:cs typeface="Signika Light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142008" y="0"/>
            <a:ext cx="3817124" cy="966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2260121" y="3191774"/>
            <a:ext cx="2743200" cy="17252"/>
          </a:xfrm>
          <a:prstGeom prst="line">
            <a:avLst/>
          </a:prstGeom>
          <a:ln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49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3" name="Immagin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404" y="1728636"/>
            <a:ext cx="5251037" cy="411455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87831" y="6314171"/>
            <a:ext cx="97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>
                <a:ea typeface="Signika Light" charset="0"/>
                <a:cs typeface="Signika Light" charset="0"/>
              </a:rPr>
              <a:t>Numeri &amp; parole sono le leve per la comprensione delle dinamiche economiche, sociali &amp; politiche.</a:t>
            </a:r>
            <a:endParaRPr lang="it-IT" dirty="0">
              <a:ea typeface="Signika Light" charset="0"/>
              <a:cs typeface="Signika Light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554387" y="319753"/>
            <a:ext cx="7752958" cy="586596"/>
            <a:chOff x="476693" y="310551"/>
            <a:chExt cx="7752958" cy="586596"/>
          </a:xfrm>
        </p:grpSpPr>
        <p:grpSp>
          <p:nvGrpSpPr>
            <p:cNvPr id="8" name="Gruppo 7"/>
            <p:cNvGrpSpPr/>
            <p:nvPr/>
          </p:nvGrpSpPr>
          <p:grpSpPr>
            <a:xfrm>
              <a:off x="476693" y="310551"/>
              <a:ext cx="7752958" cy="586596"/>
              <a:chOff x="476693" y="310551"/>
              <a:chExt cx="7752958" cy="586596"/>
            </a:xfrm>
          </p:grpSpPr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601662" y="353490"/>
                <a:ext cx="7627989" cy="53860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1080"/>
                  </a:lnSpc>
                  <a:spcAft>
                    <a:spcPts val="600"/>
                  </a:spcAft>
                </a:pP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ROMA 00</a:t>
                </a:r>
                <a:r>
                  <a:rPr lang="it-IT" sz="1100" b="1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 </a:t>
                </a: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GIUGNO 2016 </a:t>
                </a:r>
              </a:p>
              <a:p>
                <a:pPr>
                  <a:lnSpc>
                    <a:spcPts val="1080"/>
                  </a:lnSpc>
                  <a:spcAft>
                    <a:spcPts val="0"/>
                  </a:spcAft>
                </a:pPr>
                <a:r>
                  <a:rPr lang="it-IT" sz="1100" b="1" dirty="0" smtClean="0">
                    <a:solidFill>
                      <a:srgbClr val="009190"/>
                    </a:solidFill>
                    <a:latin typeface="+mn-lt"/>
                    <a:ea typeface="Signika Light" charset="0"/>
                    <a:cs typeface="Calibri"/>
                  </a:rPr>
                  <a:t>AREA TEMATICA 3. </a:t>
                </a:r>
                <a:r>
                  <a:rPr lang="it-IT" sz="1100" b="1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Calibri"/>
                  </a:rPr>
                  <a:t>INNOVAZIONI E SPERIMENTAZIONI</a:t>
                </a:r>
              </a:p>
              <a:p>
                <a:pPr>
                  <a:lnSpc>
                    <a:spcPts val="108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Titolo</a:t>
                </a:r>
                <a:r>
                  <a:rPr lang="it-IT" sz="1200" baseline="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 presentazione</a:t>
                </a:r>
                <a:endParaRPr lang="it-IT" sz="1200" dirty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endParaRPr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476693" y="310551"/>
                <a:ext cx="5527292" cy="586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9" name="Titolo 1"/>
            <p:cNvSpPr txBox="1">
              <a:spLocks/>
            </p:cNvSpPr>
            <p:nvPr/>
          </p:nvSpPr>
          <p:spPr>
            <a:xfrm>
              <a:off x="476693" y="327755"/>
              <a:ext cx="7627989" cy="5386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080"/>
                </a:lnSpc>
                <a:spcAft>
                  <a:spcPts val="600"/>
                </a:spcAft>
              </a:pP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ROMA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23</a:t>
              </a:r>
              <a:r>
                <a:rPr lang="it-IT" sz="1100" b="1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GIUGNO 2016 </a:t>
              </a:r>
            </a:p>
            <a:p>
              <a:pPr>
                <a:lnSpc>
                  <a:spcPts val="1080"/>
                </a:lnSpc>
                <a:spcAft>
                  <a:spcPts val="0"/>
                </a:spcAft>
              </a:pPr>
              <a:r>
                <a:rPr lang="it-IT" sz="1100" b="1" dirty="0" smtClean="0">
                  <a:solidFill>
                    <a:srgbClr val="009190"/>
                  </a:solidFill>
                  <a:latin typeface="+mn-lt"/>
                  <a:ea typeface="Signika Light" charset="0"/>
                  <a:cs typeface="Calibri"/>
                </a:rPr>
                <a:t>AREA TEMATICA 3. </a:t>
              </a:r>
              <a:r>
                <a:rPr lang="it-IT" sz="1100" b="1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Calibri"/>
                </a:rPr>
                <a:t>INNOVAZIONI E SPERIMENTAZIONI</a:t>
              </a:r>
            </a:p>
            <a:p>
              <a:pPr>
                <a:lnSpc>
                  <a:spcPts val="108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DC</a:t>
              </a:r>
              <a:r>
                <a:rPr lang="it-IT" sz="1200" b="1" baseline="3000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2</a:t>
              </a: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M: DATA CONTENT COMMUNICATION MANAGEMENT</a:t>
              </a:r>
              <a:endParaRPr lang="it-IT" sz="1200" b="1" dirty="0">
                <a:solidFill>
                  <a:schemeClr val="tx1"/>
                </a:solidFill>
                <a:latin typeface="+mn-lt"/>
                <a:ea typeface="Signika Light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9</a:t>
            </a:fld>
            <a:endParaRPr lang="it-IT" dirty="0"/>
          </a:p>
        </p:txBody>
      </p:sp>
      <p:grpSp>
        <p:nvGrpSpPr>
          <p:cNvPr id="14" name="Gruppo 13"/>
          <p:cNvGrpSpPr/>
          <p:nvPr/>
        </p:nvGrpSpPr>
        <p:grpSpPr>
          <a:xfrm>
            <a:off x="543834" y="1492488"/>
            <a:ext cx="2460354" cy="1629915"/>
            <a:chOff x="202244" y="3948580"/>
            <a:chExt cx="2460354" cy="1629915"/>
          </a:xfrm>
        </p:grpSpPr>
        <p:sp>
          <p:nvSpPr>
            <p:cNvPr id="7" name="CasellaDiTesto 6"/>
            <p:cNvSpPr txBox="1"/>
            <p:nvPr/>
          </p:nvSpPr>
          <p:spPr>
            <a:xfrm>
              <a:off x="591351" y="5055275"/>
              <a:ext cx="1695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 smtClean="0">
                  <a:solidFill>
                    <a:srgbClr val="C00000"/>
                  </a:solidFill>
                </a:rPr>
                <a:t>AUTISMO</a:t>
              </a:r>
              <a:endParaRPr lang="it-IT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202244" y="3948580"/>
              <a:ext cx="24603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C00000"/>
                  </a:solidFill>
                </a:rPr>
                <a:t>VACCINO MMR</a:t>
              </a:r>
              <a:endParaRPr lang="it-IT" sz="28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1" name="Connettore 2 10"/>
            <p:cNvCxnSpPr>
              <a:stCxn id="9" idx="2"/>
              <a:endCxn id="7" idx="0"/>
            </p:cNvCxnSpPr>
            <p:nvPr/>
          </p:nvCxnSpPr>
          <p:spPr>
            <a:xfrm>
              <a:off x="1432421" y="4471800"/>
              <a:ext cx="6655" cy="58347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3050776" y="3437707"/>
            <a:ext cx="2763504" cy="2134960"/>
            <a:chOff x="4457700" y="2994983"/>
            <a:chExt cx="2763504" cy="2134960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4457700" y="2994983"/>
              <a:ext cx="75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011EAA"/>
                  </a:solidFill>
                </a:rPr>
                <a:t>M5S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5801841" y="2994983"/>
              <a:ext cx="1419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011EAA"/>
                  </a:solidFill>
                </a:rPr>
                <a:t>IlSole24Ore</a:t>
              </a:r>
              <a:endParaRPr lang="it-IT" sz="2000" b="1" dirty="0">
                <a:solidFill>
                  <a:srgbClr val="011EAA"/>
                </a:solidFill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4795890" y="4298946"/>
              <a:ext cx="20118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011EAA"/>
                  </a:solidFill>
                </a:rPr>
                <a:t>I trim. 2016:</a:t>
              </a:r>
            </a:p>
            <a:p>
              <a:pPr algn="ctr"/>
              <a:r>
                <a:rPr lang="it-IT" sz="2400" b="1" dirty="0" smtClean="0">
                  <a:solidFill>
                    <a:srgbClr val="011EAA"/>
                  </a:solidFill>
                </a:rPr>
                <a:t>Stima </a:t>
              </a:r>
              <a:r>
                <a:rPr lang="it-IT" sz="2400" b="1" dirty="0" err="1" smtClean="0">
                  <a:solidFill>
                    <a:srgbClr val="011EAA"/>
                  </a:solidFill>
                </a:rPr>
                <a:t>prel</a:t>
              </a:r>
              <a:r>
                <a:rPr lang="it-IT" sz="2400" b="1" dirty="0" smtClean="0">
                  <a:solidFill>
                    <a:srgbClr val="011EAA"/>
                  </a:solidFill>
                </a:rPr>
                <a:t>. PIL</a:t>
              </a:r>
              <a:endParaRPr lang="it-IT" sz="2400" b="1" dirty="0">
                <a:solidFill>
                  <a:srgbClr val="011EAA"/>
                </a:solidFill>
              </a:endParaRPr>
            </a:p>
          </p:txBody>
        </p:sp>
        <p:cxnSp>
          <p:nvCxnSpPr>
            <p:cNvPr id="20" name="Connettore 4 19"/>
            <p:cNvCxnSpPr>
              <a:stCxn id="15" idx="2"/>
              <a:endCxn id="18" idx="0"/>
            </p:cNvCxnSpPr>
            <p:nvPr/>
          </p:nvCxnSpPr>
          <p:spPr>
            <a:xfrm rot="16200000" flipH="1">
              <a:off x="4897454" y="3394561"/>
              <a:ext cx="842298" cy="966471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4 21"/>
            <p:cNvCxnSpPr>
              <a:stCxn id="17" idx="2"/>
              <a:endCxn id="18" idx="0"/>
            </p:cNvCxnSpPr>
            <p:nvPr/>
          </p:nvCxnSpPr>
          <p:spPr>
            <a:xfrm rot="5400000">
              <a:off x="5704755" y="3492177"/>
              <a:ext cx="903853" cy="709684"/>
            </a:xfrm>
            <a:prstGeom prst="bentConnector3">
              <a:avLst>
                <a:gd name="adj1" fmla="val 53818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/>
          <p:cNvGrpSpPr/>
          <p:nvPr/>
        </p:nvGrpSpPr>
        <p:grpSpPr>
          <a:xfrm>
            <a:off x="5835640" y="1460206"/>
            <a:ext cx="2751522" cy="1679353"/>
            <a:chOff x="280353" y="3930217"/>
            <a:chExt cx="2751522" cy="1679353"/>
          </a:xfrm>
        </p:grpSpPr>
        <p:sp>
          <p:nvSpPr>
            <p:cNvPr id="27" name="CasellaDiTesto 26"/>
            <p:cNvSpPr txBox="1"/>
            <p:nvPr/>
          </p:nvSpPr>
          <p:spPr>
            <a:xfrm>
              <a:off x="758055" y="5086350"/>
              <a:ext cx="1695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 smtClean="0">
                  <a:solidFill>
                    <a:srgbClr val="C00000"/>
                  </a:solidFill>
                </a:rPr>
                <a:t>OBAMA</a:t>
              </a:r>
              <a:endParaRPr lang="it-IT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280353" y="3930217"/>
              <a:ext cx="27515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smtClean="0">
                  <a:solidFill>
                    <a:srgbClr val="C00000"/>
                  </a:solidFill>
                </a:rPr>
                <a:t>MASS SHOOTING</a:t>
              </a:r>
              <a:endParaRPr lang="it-IT" sz="28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9" name="Connettore 2 28"/>
            <p:cNvCxnSpPr/>
            <p:nvPr/>
          </p:nvCxnSpPr>
          <p:spPr>
            <a:xfrm>
              <a:off x="1586730" y="4453437"/>
              <a:ext cx="0" cy="63291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po 82"/>
          <p:cNvGrpSpPr/>
          <p:nvPr/>
        </p:nvGrpSpPr>
        <p:grpSpPr>
          <a:xfrm>
            <a:off x="8616681" y="3593845"/>
            <a:ext cx="2815090" cy="1926624"/>
            <a:chOff x="8287497" y="3606037"/>
            <a:chExt cx="2815090" cy="1926624"/>
          </a:xfrm>
        </p:grpSpPr>
        <p:sp>
          <p:nvSpPr>
            <p:cNvPr id="58" name="CasellaDiTesto 57"/>
            <p:cNvSpPr txBox="1"/>
            <p:nvPr/>
          </p:nvSpPr>
          <p:spPr>
            <a:xfrm>
              <a:off x="8287497" y="3615343"/>
              <a:ext cx="1732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>
                  <a:solidFill>
                    <a:srgbClr val="011EAA"/>
                  </a:solidFill>
                </a:rPr>
                <a:t>Significativo</a:t>
              </a:r>
              <a:endParaRPr lang="it-IT" sz="2400" b="1" dirty="0">
                <a:solidFill>
                  <a:srgbClr val="011EAA"/>
                </a:solidFill>
              </a:endParaRPr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10190029" y="3606037"/>
              <a:ext cx="912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2400" b="1" dirty="0" smtClean="0">
                  <a:solidFill>
                    <a:srgbClr val="011EAA"/>
                  </a:solidFill>
                </a:rPr>
                <a:t>Trend</a:t>
              </a:r>
              <a:endParaRPr lang="it-IT" sz="2400" b="1" dirty="0">
                <a:solidFill>
                  <a:srgbClr val="011EAA"/>
                </a:solidFill>
              </a:endParaRPr>
            </a:p>
          </p:txBody>
        </p:sp>
        <p:sp>
          <p:nvSpPr>
            <p:cNvPr id="60" name="CasellaDiTesto 59"/>
            <p:cNvSpPr txBox="1"/>
            <p:nvPr/>
          </p:nvSpPr>
          <p:spPr>
            <a:xfrm>
              <a:off x="9157686" y="5009441"/>
              <a:ext cx="14430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rgbClr val="011EAA"/>
                  </a:solidFill>
                </a:rPr>
                <a:t>  (ab)USI</a:t>
              </a:r>
              <a:endParaRPr lang="it-IT" sz="2800" b="1" dirty="0">
                <a:solidFill>
                  <a:srgbClr val="011EAA"/>
                </a:solidFill>
              </a:endParaRPr>
            </a:p>
          </p:txBody>
        </p:sp>
        <p:cxnSp>
          <p:nvCxnSpPr>
            <p:cNvPr id="75" name="Connettore 4 74"/>
            <p:cNvCxnSpPr>
              <a:stCxn id="58" idx="2"/>
              <a:endCxn id="60" idx="0"/>
            </p:cNvCxnSpPr>
            <p:nvPr/>
          </p:nvCxnSpPr>
          <p:spPr>
            <a:xfrm rot="16200000" flipH="1">
              <a:off x="9050263" y="4180505"/>
              <a:ext cx="932433" cy="725438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4 78"/>
            <p:cNvCxnSpPr>
              <a:stCxn id="59" idx="2"/>
              <a:endCxn id="60" idx="0"/>
            </p:cNvCxnSpPr>
            <p:nvPr/>
          </p:nvCxnSpPr>
          <p:spPr>
            <a:xfrm rot="5400000">
              <a:off x="9791884" y="4155016"/>
              <a:ext cx="941739" cy="767110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uppo 90"/>
          <p:cNvGrpSpPr/>
          <p:nvPr/>
        </p:nvGrpSpPr>
        <p:grpSpPr>
          <a:xfrm>
            <a:off x="343437" y="1316872"/>
            <a:ext cx="11088334" cy="4241670"/>
            <a:chOff x="362698" y="1318805"/>
            <a:chExt cx="11088334" cy="4241670"/>
          </a:xfrm>
        </p:grpSpPr>
        <p:sp>
          <p:nvSpPr>
            <p:cNvPr id="92" name="Rettangolo 91"/>
            <p:cNvSpPr/>
            <p:nvPr/>
          </p:nvSpPr>
          <p:spPr>
            <a:xfrm>
              <a:off x="8675126" y="3441574"/>
              <a:ext cx="2775906" cy="211890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 smtClean="0"/>
                <a:t>Bias</a:t>
              </a:r>
              <a:r>
                <a:rPr lang="it-IT" dirty="0" smtClean="0"/>
                <a:t>  </a:t>
              </a:r>
            </a:p>
            <a:p>
              <a:pPr algn="ctr"/>
              <a:r>
                <a:rPr lang="it-IT" dirty="0" smtClean="0"/>
                <a:t>inconsapevoli</a:t>
              </a:r>
            </a:p>
            <a:p>
              <a:pPr algn="ctr"/>
              <a:r>
                <a:rPr lang="it-IT" dirty="0" smtClean="0"/>
                <a:t>o</a:t>
              </a:r>
            </a:p>
            <a:p>
              <a:pPr algn="ctr"/>
              <a:r>
                <a:rPr lang="it-IT" dirty="0" smtClean="0"/>
                <a:t>Voluti? </a:t>
              </a:r>
              <a:endParaRPr lang="it-IT" dirty="0"/>
            </a:p>
          </p:txBody>
        </p:sp>
        <p:sp>
          <p:nvSpPr>
            <p:cNvPr id="93" name="Rettangolo 92"/>
            <p:cNvSpPr/>
            <p:nvPr/>
          </p:nvSpPr>
          <p:spPr>
            <a:xfrm>
              <a:off x="362698" y="1318806"/>
              <a:ext cx="2766247" cy="211890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La transitività non implica la causalità</a:t>
              </a:r>
            </a:p>
          </p:txBody>
        </p:sp>
        <p:sp>
          <p:nvSpPr>
            <p:cNvPr id="94" name="Rettangolo 93"/>
            <p:cNvSpPr/>
            <p:nvPr/>
          </p:nvSpPr>
          <p:spPr>
            <a:xfrm>
              <a:off x="5919756" y="1318805"/>
              <a:ext cx="2775906" cy="211890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La definizione deve essere</a:t>
              </a:r>
            </a:p>
            <a:p>
              <a:pPr algn="ctr"/>
              <a:r>
                <a:rPr lang="it-IT" dirty="0" smtClean="0"/>
                <a:t>UNIVOCA</a:t>
              </a:r>
              <a:endParaRPr lang="it-IT" dirty="0"/>
            </a:p>
          </p:txBody>
        </p:sp>
        <p:sp>
          <p:nvSpPr>
            <p:cNvPr id="95" name="Rettangolo 94"/>
            <p:cNvSpPr/>
            <p:nvPr/>
          </p:nvSpPr>
          <p:spPr>
            <a:xfrm>
              <a:off x="3153509" y="3437707"/>
              <a:ext cx="2766247" cy="211890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Le statistiche ufficiali non sono atti pirandelliani:</a:t>
              </a:r>
            </a:p>
            <a:p>
              <a:pPr algn="ctr"/>
              <a:r>
                <a:rPr lang="it-IT" dirty="0" smtClean="0"/>
                <a:t>Una, nessuno, centomila [interpretazione]</a:t>
              </a:r>
              <a:endParaRPr lang="it-IT" dirty="0"/>
            </a:p>
          </p:txBody>
        </p:sp>
      </p:grpSp>
      <p:sp>
        <p:nvSpPr>
          <p:cNvPr id="97" name="Rettangolo 96"/>
          <p:cNvSpPr/>
          <p:nvPr/>
        </p:nvSpPr>
        <p:spPr>
          <a:xfrm>
            <a:off x="487831" y="6314171"/>
            <a:ext cx="97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>
                <a:ea typeface="Signika Light" charset="0"/>
                <a:cs typeface="Signika Light" charset="0"/>
              </a:rPr>
              <a:t>Numeri &amp; parole sono le leve per la comprensione delle dinamiche economiche, sociali &amp; politiche.</a:t>
            </a:r>
            <a:endParaRPr lang="it-IT" dirty="0">
              <a:ea typeface="Signika Light" charset="0"/>
              <a:cs typeface="Signika Light" charset="0"/>
            </a:endParaRPr>
          </a:p>
        </p:txBody>
      </p:sp>
      <p:grpSp>
        <p:nvGrpSpPr>
          <p:cNvPr id="98" name="Gruppo 97"/>
          <p:cNvGrpSpPr/>
          <p:nvPr/>
        </p:nvGrpSpPr>
        <p:grpSpPr>
          <a:xfrm>
            <a:off x="543834" y="285320"/>
            <a:ext cx="7752958" cy="586596"/>
            <a:chOff x="476693" y="310551"/>
            <a:chExt cx="7752958" cy="586596"/>
          </a:xfrm>
        </p:grpSpPr>
        <p:grpSp>
          <p:nvGrpSpPr>
            <p:cNvPr id="99" name="Gruppo 98"/>
            <p:cNvGrpSpPr/>
            <p:nvPr/>
          </p:nvGrpSpPr>
          <p:grpSpPr>
            <a:xfrm>
              <a:off x="476693" y="310551"/>
              <a:ext cx="7752958" cy="586596"/>
              <a:chOff x="476693" y="310551"/>
              <a:chExt cx="7752958" cy="586596"/>
            </a:xfrm>
          </p:grpSpPr>
          <p:sp>
            <p:nvSpPr>
              <p:cNvPr id="101" name="Titolo 1"/>
              <p:cNvSpPr txBox="1">
                <a:spLocks/>
              </p:cNvSpPr>
              <p:nvPr/>
            </p:nvSpPr>
            <p:spPr>
              <a:xfrm>
                <a:off x="601662" y="353490"/>
                <a:ext cx="7627989" cy="53860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ts val="1080"/>
                  </a:lnSpc>
                  <a:spcAft>
                    <a:spcPts val="600"/>
                  </a:spcAft>
                </a:pP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ROMA 00</a:t>
                </a:r>
                <a:r>
                  <a:rPr lang="it-IT" sz="1100" b="1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 </a:t>
                </a:r>
                <a:r>
                  <a:rPr lang="it-IT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Signika" charset="0"/>
                    <a:cs typeface="Calibri"/>
                  </a:rPr>
                  <a:t>GIUGNO 2016 </a:t>
                </a:r>
              </a:p>
              <a:p>
                <a:pPr>
                  <a:lnSpc>
                    <a:spcPts val="1080"/>
                  </a:lnSpc>
                  <a:spcAft>
                    <a:spcPts val="0"/>
                  </a:spcAft>
                </a:pPr>
                <a:r>
                  <a:rPr lang="it-IT" sz="1100" b="1" dirty="0" smtClean="0">
                    <a:solidFill>
                      <a:srgbClr val="009190"/>
                    </a:solidFill>
                    <a:latin typeface="+mn-lt"/>
                    <a:ea typeface="Signika Light" charset="0"/>
                    <a:cs typeface="Calibri"/>
                  </a:rPr>
                  <a:t>AREA TEMATICA 3. </a:t>
                </a:r>
                <a:r>
                  <a:rPr lang="it-IT" sz="1100" b="1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Calibri"/>
                  </a:rPr>
                  <a:t>INNOVAZIONI E SPERIMENTAZIONI</a:t>
                </a:r>
              </a:p>
              <a:p>
                <a:pPr>
                  <a:lnSpc>
                    <a:spcPts val="108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Titolo</a:t>
                </a:r>
                <a:r>
                  <a:rPr lang="it-IT" sz="1200" baseline="0" dirty="0" smtClean="0">
                    <a:solidFill>
                      <a:schemeClr val="tx1"/>
                    </a:solidFill>
                    <a:latin typeface="+mn-lt"/>
                    <a:ea typeface="Signika Light" charset="0"/>
                    <a:cs typeface="Arial"/>
                  </a:rPr>
                  <a:t> presentazione</a:t>
                </a:r>
                <a:endParaRPr lang="it-IT" sz="1200" dirty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endParaRPr>
              </a:p>
            </p:txBody>
          </p:sp>
          <p:sp>
            <p:nvSpPr>
              <p:cNvPr id="102" name="Rettangolo 101"/>
              <p:cNvSpPr/>
              <p:nvPr/>
            </p:nvSpPr>
            <p:spPr>
              <a:xfrm>
                <a:off x="476693" y="310551"/>
                <a:ext cx="5527292" cy="586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00" name="Titolo 1"/>
            <p:cNvSpPr txBox="1">
              <a:spLocks/>
            </p:cNvSpPr>
            <p:nvPr/>
          </p:nvSpPr>
          <p:spPr>
            <a:xfrm>
              <a:off x="476693" y="327755"/>
              <a:ext cx="7627989" cy="53860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080"/>
                </a:lnSpc>
                <a:spcAft>
                  <a:spcPts val="600"/>
                </a:spcAft>
              </a:pP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ROMA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23</a:t>
              </a:r>
              <a:r>
                <a:rPr lang="it-IT" sz="1100" b="1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 </a:t>
              </a:r>
              <a:r>
                <a:rPr lang="it-IT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ea typeface="Signika" charset="0"/>
                  <a:cs typeface="Calibri"/>
                </a:rPr>
                <a:t>GIUGNO 2016 </a:t>
              </a:r>
            </a:p>
            <a:p>
              <a:pPr>
                <a:lnSpc>
                  <a:spcPts val="1080"/>
                </a:lnSpc>
                <a:spcAft>
                  <a:spcPts val="0"/>
                </a:spcAft>
              </a:pPr>
              <a:r>
                <a:rPr lang="it-IT" sz="1100" b="1" dirty="0" smtClean="0">
                  <a:solidFill>
                    <a:srgbClr val="009190"/>
                  </a:solidFill>
                  <a:latin typeface="+mn-lt"/>
                  <a:ea typeface="Signika Light" charset="0"/>
                  <a:cs typeface="Calibri"/>
                </a:rPr>
                <a:t>AREA TEMATICA 3. </a:t>
              </a:r>
              <a:r>
                <a:rPr lang="it-IT" sz="1100" b="1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Calibri"/>
                </a:rPr>
                <a:t>INNOVAZIONI E SPERIMENTAZIONI</a:t>
              </a:r>
            </a:p>
            <a:p>
              <a:pPr>
                <a:lnSpc>
                  <a:spcPts val="108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DC</a:t>
              </a:r>
              <a:r>
                <a:rPr lang="it-IT" sz="1200" b="1" baseline="3000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2</a:t>
              </a:r>
              <a:r>
                <a:rPr lang="it-IT" sz="1200" b="1" baseline="0" dirty="0" smtClean="0">
                  <a:solidFill>
                    <a:schemeClr val="tx1"/>
                  </a:solidFill>
                  <a:latin typeface="+mn-lt"/>
                  <a:ea typeface="Signika Light" charset="0"/>
                  <a:cs typeface="Arial"/>
                </a:rPr>
                <a:t>M: DATA CONTENT COMMUNICATION MANAGEMENT</a:t>
              </a:r>
              <a:endParaRPr lang="it-IT" sz="1200" b="1" dirty="0">
                <a:solidFill>
                  <a:schemeClr val="tx1"/>
                </a:solidFill>
                <a:latin typeface="+mn-lt"/>
                <a:ea typeface="Signika Light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5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8000</TotalTime>
  <Words>1234</Words>
  <Application>Microsoft Macintosh PowerPoint</Application>
  <PresentationFormat>Widescreen</PresentationFormat>
  <Paragraphs>278</Paragraphs>
  <Slides>16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5" baseType="lpstr">
      <vt:lpstr>ArialMT</vt:lpstr>
      <vt:lpstr>Calibri</vt:lpstr>
      <vt:lpstr>Calibri Light</vt:lpstr>
      <vt:lpstr>Signika</vt:lpstr>
      <vt:lpstr>Signika Light</vt:lpstr>
      <vt:lpstr>Signika Semibold</vt:lpstr>
      <vt:lpstr>Wingdings</vt:lpstr>
      <vt:lpstr>Arial</vt:lpstr>
      <vt:lpstr>Personalizza struttura</vt:lpstr>
      <vt:lpstr>COMPORTAMENTI INDIVIDUALI  E RELAZIONI SOCIALI  IN TRASFORMAZIONE  UNA SFIDA PER LA  STATISTICA UFFICIALE </vt:lpstr>
      <vt:lpstr>Introduzione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..e arrivò l’era dei BIG DATA</vt:lpstr>
      <vt:lpstr>Opportunità nel mondo del lavoro</vt:lpstr>
      <vt:lpstr>Presentazione di PowerPoint</vt:lpstr>
      <vt:lpstr>Percorso Universitario  e Post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142</cp:revision>
  <cp:lastPrinted>2016-03-21T17:06:08Z</cp:lastPrinted>
  <dcterms:created xsi:type="dcterms:W3CDTF">2016-03-11T16:10:26Z</dcterms:created>
  <dcterms:modified xsi:type="dcterms:W3CDTF">2016-06-23T07:22:09Z</dcterms:modified>
</cp:coreProperties>
</file>