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5" r:id="rId4"/>
    <p:sldId id="266" r:id="rId5"/>
    <p:sldId id="267" r:id="rId6"/>
    <p:sldId id="291" r:id="rId7"/>
    <p:sldId id="289" r:id="rId8"/>
    <p:sldId id="269" r:id="rId9"/>
    <p:sldId id="270" r:id="rId10"/>
    <p:sldId id="271" r:id="rId11"/>
    <p:sldId id="272" r:id="rId12"/>
    <p:sldId id="273" r:id="rId13"/>
    <p:sldId id="275" r:id="rId14"/>
    <p:sldId id="276" r:id="rId15"/>
    <p:sldId id="277" r:id="rId16"/>
    <p:sldId id="278" r:id="rId17"/>
    <p:sldId id="293" r:id="rId18"/>
    <p:sldId id="294" r:id="rId19"/>
    <p:sldId id="295" r:id="rId20"/>
    <p:sldId id="283" r:id="rId21"/>
    <p:sldId id="292" r:id="rId22"/>
    <p:sldId id="296" r:id="rId23"/>
    <p:sldId id="287" r:id="rId24"/>
  </p:sldIdLst>
  <p:sldSz cx="12192000" cy="6858000"/>
  <p:notesSz cx="66690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E24"/>
    <a:srgbClr val="BD92DE"/>
    <a:srgbClr val="1C385A"/>
    <a:srgbClr val="BE1520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19" autoAdjust="0"/>
  </p:normalViewPr>
  <p:slideViewPr>
    <p:cSldViewPr snapToGrid="0" snapToObjects="1">
      <p:cViewPr varScale="1">
        <p:scale>
          <a:sx n="83" d="100"/>
          <a:sy n="83" d="100"/>
        </p:scale>
        <p:origin x="-904" y="-112"/>
      </p:cViewPr>
      <p:guideLst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7DA5EC-4EF0-4BC6-BCE1-E57ACCB54FE4}" type="doc">
      <dgm:prSet loTypeId="urn:microsoft.com/office/officeart/2008/layout/LinedList" loCatId="list" qsTypeId="urn:microsoft.com/office/officeart/2005/8/quickstyle/3d2" qsCatId="3D" csTypeId="urn:microsoft.com/office/officeart/2005/8/colors/accent2_5" csCatId="accent2"/>
      <dgm:spPr/>
      <dgm:t>
        <a:bodyPr/>
        <a:lstStyle/>
        <a:p>
          <a:endParaRPr lang="it-IT"/>
        </a:p>
      </dgm:t>
    </dgm:pt>
    <dgm:pt modelId="{2FE3A35B-FA4E-4C29-8DDE-730C1FABC64E}">
      <dgm:prSet custT="1"/>
      <dgm:spPr/>
      <dgm:t>
        <a:bodyPr/>
        <a:lstStyle/>
        <a:p>
          <a:pPr rtl="0"/>
          <a:r>
            <a:rPr lang="it-IT" sz="3100" b="0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Contributo di ESBR alla Vision 2020</a:t>
          </a:r>
          <a:endParaRPr lang="it-IT" sz="3100" b="0" kern="1200" dirty="0">
            <a:solidFill>
              <a:srgbClr val="C00000"/>
            </a:solidFill>
            <a:latin typeface="+mn-lt"/>
            <a:ea typeface="+mn-ea"/>
            <a:cs typeface="+mn-cs"/>
          </a:endParaRPr>
        </a:p>
      </dgm:t>
    </dgm:pt>
    <dgm:pt modelId="{68096A91-147B-4C52-9C59-671646CF49EE}" type="parTrans" cxnId="{08CB9F04-D27E-4B0E-A4C8-F0707A9FE595}">
      <dgm:prSet/>
      <dgm:spPr/>
      <dgm:t>
        <a:bodyPr/>
        <a:lstStyle/>
        <a:p>
          <a:endParaRPr lang="it-IT"/>
        </a:p>
      </dgm:t>
    </dgm:pt>
    <dgm:pt modelId="{2505B385-3E33-4B5F-ADB4-9F6F1A9BD69B}" type="sibTrans" cxnId="{08CB9F04-D27E-4B0E-A4C8-F0707A9FE595}">
      <dgm:prSet/>
      <dgm:spPr/>
      <dgm:t>
        <a:bodyPr/>
        <a:lstStyle/>
        <a:p>
          <a:endParaRPr lang="it-IT"/>
        </a:p>
      </dgm:t>
    </dgm:pt>
    <dgm:pt modelId="{92891171-6039-40E6-99E1-222221D50406}">
      <dgm:prSet/>
      <dgm:spPr/>
      <dgm:t>
        <a:bodyPr/>
        <a:lstStyle/>
        <a:p>
          <a:pPr rtl="0"/>
          <a:r>
            <a:rPr lang="it-IT" b="1" dirty="0" smtClean="0"/>
            <a:t>Diffusione</a:t>
          </a:r>
          <a:r>
            <a:rPr lang="it-IT" dirty="0" smtClean="0"/>
            <a:t>: miglioramento della qualità delle informazioni prodotte sulle business </a:t>
          </a:r>
          <a:r>
            <a:rPr lang="it-IT" dirty="0" err="1" smtClean="0"/>
            <a:t>statistics</a:t>
          </a:r>
          <a:endParaRPr lang="it-IT" dirty="0"/>
        </a:p>
      </dgm:t>
    </dgm:pt>
    <dgm:pt modelId="{43101FAC-50C6-4C73-94D9-0BB185A0B51B}" type="parTrans" cxnId="{C91ED034-664C-4382-B2FC-F10024208755}">
      <dgm:prSet/>
      <dgm:spPr/>
      <dgm:t>
        <a:bodyPr/>
        <a:lstStyle/>
        <a:p>
          <a:endParaRPr lang="it-IT"/>
        </a:p>
      </dgm:t>
    </dgm:pt>
    <dgm:pt modelId="{282CCEB6-57DD-4B3E-8F8B-487C7C47454A}" type="sibTrans" cxnId="{C91ED034-664C-4382-B2FC-F10024208755}">
      <dgm:prSet/>
      <dgm:spPr/>
      <dgm:t>
        <a:bodyPr/>
        <a:lstStyle/>
        <a:p>
          <a:endParaRPr lang="it-IT"/>
        </a:p>
      </dgm:t>
    </dgm:pt>
    <dgm:pt modelId="{7D100EC0-64C2-4425-BDCA-12636B59970F}">
      <dgm:prSet/>
      <dgm:spPr/>
      <dgm:t>
        <a:bodyPr/>
        <a:lstStyle/>
        <a:p>
          <a:pPr rtl="0"/>
          <a:r>
            <a:rPr lang="it-IT" b="1" smtClean="0"/>
            <a:t>Miglioramento della qualità</a:t>
          </a:r>
          <a:r>
            <a:rPr lang="it-IT" smtClean="0"/>
            <a:t>: per l’intero sistema  dei Registri statistici delle imprese (SBRs) interoperabili (interoperability </a:t>
          </a:r>
          <a:r>
            <a:rPr lang="it-IT" i="1" smtClean="0"/>
            <a:t>framework)</a:t>
          </a:r>
          <a:endParaRPr lang="it-IT"/>
        </a:p>
      </dgm:t>
    </dgm:pt>
    <dgm:pt modelId="{3B1FF907-C492-41A7-A55E-4DB36F012F5C}" type="parTrans" cxnId="{8431FAEB-B20A-4E97-BE9D-58F3ED8A1C00}">
      <dgm:prSet/>
      <dgm:spPr/>
      <dgm:t>
        <a:bodyPr/>
        <a:lstStyle/>
        <a:p>
          <a:endParaRPr lang="it-IT"/>
        </a:p>
      </dgm:t>
    </dgm:pt>
    <dgm:pt modelId="{CAAC4A22-2C3C-4F49-A3E4-5AA6634FFC4D}" type="sibTrans" cxnId="{8431FAEB-B20A-4E97-BE9D-58F3ED8A1C00}">
      <dgm:prSet/>
      <dgm:spPr/>
      <dgm:t>
        <a:bodyPr/>
        <a:lstStyle/>
        <a:p>
          <a:endParaRPr lang="it-IT"/>
        </a:p>
      </dgm:t>
    </dgm:pt>
    <dgm:pt modelId="{D29BAE98-9901-43ED-B543-C21792CE0F0E}">
      <dgm:prSet/>
      <dgm:spPr/>
      <dgm:t>
        <a:bodyPr/>
        <a:lstStyle/>
        <a:p>
          <a:pPr rtl="0"/>
          <a:r>
            <a:rPr lang="it-IT" b="1" dirty="0" smtClean="0"/>
            <a:t>Robustezza ed efficienza nella produzione</a:t>
          </a:r>
          <a:r>
            <a:rPr lang="it-IT" dirty="0" smtClean="0"/>
            <a:t>: i </a:t>
          </a:r>
          <a:r>
            <a:rPr lang="it-IT" dirty="0" err="1" smtClean="0"/>
            <a:t>SBRs</a:t>
          </a:r>
          <a:r>
            <a:rPr lang="it-IT" dirty="0" smtClean="0"/>
            <a:t> sono </a:t>
          </a:r>
          <a:r>
            <a:rPr lang="it-IT" i="1" dirty="0" err="1" smtClean="0"/>
            <a:t>backbone</a:t>
          </a:r>
          <a:r>
            <a:rPr lang="it-IT" dirty="0" smtClean="0"/>
            <a:t> per le business </a:t>
          </a:r>
          <a:r>
            <a:rPr lang="it-IT" dirty="0" err="1" smtClean="0"/>
            <a:t>statistics</a:t>
          </a:r>
          <a:r>
            <a:rPr lang="it-IT" dirty="0" smtClean="0"/>
            <a:t> e fanno uso di servizi statistici</a:t>
          </a:r>
          <a:endParaRPr lang="it-IT" dirty="0"/>
        </a:p>
      </dgm:t>
    </dgm:pt>
    <dgm:pt modelId="{DAAB4D9D-278B-4C79-8DEE-786C52C54304}" type="parTrans" cxnId="{0CC37488-7892-4244-84B3-AF54180F529E}">
      <dgm:prSet/>
      <dgm:spPr/>
      <dgm:t>
        <a:bodyPr/>
        <a:lstStyle/>
        <a:p>
          <a:endParaRPr lang="it-IT"/>
        </a:p>
      </dgm:t>
    </dgm:pt>
    <dgm:pt modelId="{FE14D6BF-F348-4AD8-A56F-36CD81567253}" type="sibTrans" cxnId="{0CC37488-7892-4244-84B3-AF54180F529E}">
      <dgm:prSet/>
      <dgm:spPr/>
      <dgm:t>
        <a:bodyPr/>
        <a:lstStyle/>
        <a:p>
          <a:endParaRPr lang="it-IT"/>
        </a:p>
      </dgm:t>
    </dgm:pt>
    <dgm:pt modelId="{1426E48D-EB4F-4A54-B9BE-FF0820BB915D}">
      <dgm:prSet/>
      <dgm:spPr/>
      <dgm:t>
        <a:bodyPr/>
        <a:lstStyle/>
        <a:p>
          <a:pPr rtl="0"/>
          <a:r>
            <a:rPr lang="it-IT" b="1" smtClean="0"/>
            <a:t>Bisogni degli utilizzatori</a:t>
          </a:r>
          <a:r>
            <a:rPr lang="it-IT" smtClean="0"/>
            <a:t>: capacità del sistema di fornire indicatori più adatti a misurare la globalizzazione</a:t>
          </a:r>
          <a:endParaRPr lang="it-IT"/>
        </a:p>
      </dgm:t>
    </dgm:pt>
    <dgm:pt modelId="{EADA8D58-0671-48EE-BCFA-7C74BE50AA12}" type="parTrans" cxnId="{C0E99444-F5A0-41B1-B177-E77D6BBB31B0}">
      <dgm:prSet/>
      <dgm:spPr/>
      <dgm:t>
        <a:bodyPr/>
        <a:lstStyle/>
        <a:p>
          <a:endParaRPr lang="it-IT"/>
        </a:p>
      </dgm:t>
    </dgm:pt>
    <dgm:pt modelId="{8D48ACEA-AD41-4546-AAAA-7D96FE501778}" type="sibTrans" cxnId="{C0E99444-F5A0-41B1-B177-E77D6BBB31B0}">
      <dgm:prSet/>
      <dgm:spPr/>
      <dgm:t>
        <a:bodyPr/>
        <a:lstStyle/>
        <a:p>
          <a:endParaRPr lang="it-IT"/>
        </a:p>
      </dgm:t>
    </dgm:pt>
    <dgm:pt modelId="{1D17D4A9-A27E-486F-8C24-64D2F73C2069}" type="pres">
      <dgm:prSet presAssocID="{E47DA5EC-4EF0-4BC6-BCE1-E57ACCB54FE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38E847F4-5F81-40F0-B58E-CED2C601A7E6}" type="pres">
      <dgm:prSet presAssocID="{2FE3A35B-FA4E-4C29-8DDE-730C1FABC64E}" presName="thickLine" presStyleLbl="alignNode1" presStyleIdx="0" presStyleCnt="1"/>
      <dgm:spPr/>
    </dgm:pt>
    <dgm:pt modelId="{B392BAA3-E612-49A5-8245-3FBA6177F125}" type="pres">
      <dgm:prSet presAssocID="{2FE3A35B-FA4E-4C29-8DDE-730C1FABC64E}" presName="horz1" presStyleCnt="0"/>
      <dgm:spPr/>
    </dgm:pt>
    <dgm:pt modelId="{0BABC00F-09C7-457C-B2CC-FC6EEA793FC1}" type="pres">
      <dgm:prSet presAssocID="{2FE3A35B-FA4E-4C29-8DDE-730C1FABC64E}" presName="tx1" presStyleLbl="revTx" presStyleIdx="0" presStyleCnt="5"/>
      <dgm:spPr/>
      <dgm:t>
        <a:bodyPr/>
        <a:lstStyle/>
        <a:p>
          <a:endParaRPr lang="it-IT"/>
        </a:p>
      </dgm:t>
    </dgm:pt>
    <dgm:pt modelId="{7A5E25D1-831F-4694-A039-D2D8E47FCF1E}" type="pres">
      <dgm:prSet presAssocID="{2FE3A35B-FA4E-4C29-8DDE-730C1FABC64E}" presName="vert1" presStyleCnt="0"/>
      <dgm:spPr/>
    </dgm:pt>
    <dgm:pt modelId="{6B3789DF-6926-4E91-AFD6-76CF7FE66A19}" type="pres">
      <dgm:prSet presAssocID="{92891171-6039-40E6-99E1-222221D50406}" presName="vertSpace2a" presStyleCnt="0"/>
      <dgm:spPr/>
    </dgm:pt>
    <dgm:pt modelId="{61DA184C-DE6B-4916-B781-126C251149FA}" type="pres">
      <dgm:prSet presAssocID="{92891171-6039-40E6-99E1-222221D50406}" presName="horz2" presStyleCnt="0"/>
      <dgm:spPr/>
    </dgm:pt>
    <dgm:pt modelId="{FB807DBC-77A1-4184-B9F4-416DA3C295AE}" type="pres">
      <dgm:prSet presAssocID="{92891171-6039-40E6-99E1-222221D50406}" presName="horzSpace2" presStyleCnt="0"/>
      <dgm:spPr/>
    </dgm:pt>
    <dgm:pt modelId="{B92D3AA0-B925-498D-83C7-D567DA5A2445}" type="pres">
      <dgm:prSet presAssocID="{92891171-6039-40E6-99E1-222221D50406}" presName="tx2" presStyleLbl="revTx" presStyleIdx="1" presStyleCnt="5"/>
      <dgm:spPr/>
      <dgm:t>
        <a:bodyPr/>
        <a:lstStyle/>
        <a:p>
          <a:endParaRPr lang="it-IT"/>
        </a:p>
      </dgm:t>
    </dgm:pt>
    <dgm:pt modelId="{67F95CB7-084D-457C-BFB7-CE0E9F9DA9FE}" type="pres">
      <dgm:prSet presAssocID="{92891171-6039-40E6-99E1-222221D50406}" presName="vert2" presStyleCnt="0"/>
      <dgm:spPr/>
    </dgm:pt>
    <dgm:pt modelId="{7A908B4F-EAD0-44EE-97A7-87C6572161B8}" type="pres">
      <dgm:prSet presAssocID="{92891171-6039-40E6-99E1-222221D50406}" presName="thinLine2b" presStyleLbl="callout" presStyleIdx="0" presStyleCnt="4"/>
      <dgm:spPr/>
    </dgm:pt>
    <dgm:pt modelId="{4B665EB4-FFB2-4BA8-A173-03C58AF9F5C4}" type="pres">
      <dgm:prSet presAssocID="{92891171-6039-40E6-99E1-222221D50406}" presName="vertSpace2b" presStyleCnt="0"/>
      <dgm:spPr/>
    </dgm:pt>
    <dgm:pt modelId="{284E3BEA-5837-4B20-AB12-D293B3B352D8}" type="pres">
      <dgm:prSet presAssocID="{7D100EC0-64C2-4425-BDCA-12636B59970F}" presName="horz2" presStyleCnt="0"/>
      <dgm:spPr/>
    </dgm:pt>
    <dgm:pt modelId="{7E63FEBD-764C-4F71-9148-1502DB06ABB3}" type="pres">
      <dgm:prSet presAssocID="{7D100EC0-64C2-4425-BDCA-12636B59970F}" presName="horzSpace2" presStyleCnt="0"/>
      <dgm:spPr/>
    </dgm:pt>
    <dgm:pt modelId="{9A03B086-6E51-43F1-9F23-B17B1287015B}" type="pres">
      <dgm:prSet presAssocID="{7D100EC0-64C2-4425-BDCA-12636B59970F}" presName="tx2" presStyleLbl="revTx" presStyleIdx="2" presStyleCnt="5"/>
      <dgm:spPr/>
      <dgm:t>
        <a:bodyPr/>
        <a:lstStyle/>
        <a:p>
          <a:endParaRPr lang="it-IT"/>
        </a:p>
      </dgm:t>
    </dgm:pt>
    <dgm:pt modelId="{240AC8FA-35FC-414C-9DF6-A2982FC783C9}" type="pres">
      <dgm:prSet presAssocID="{7D100EC0-64C2-4425-BDCA-12636B59970F}" presName="vert2" presStyleCnt="0"/>
      <dgm:spPr/>
    </dgm:pt>
    <dgm:pt modelId="{01E276F7-36E4-407B-B0EB-980D83EE594F}" type="pres">
      <dgm:prSet presAssocID="{7D100EC0-64C2-4425-BDCA-12636B59970F}" presName="thinLine2b" presStyleLbl="callout" presStyleIdx="1" presStyleCnt="4"/>
      <dgm:spPr/>
    </dgm:pt>
    <dgm:pt modelId="{5CF9F2F7-88C4-472C-9E44-733E3D7A5754}" type="pres">
      <dgm:prSet presAssocID="{7D100EC0-64C2-4425-BDCA-12636B59970F}" presName="vertSpace2b" presStyleCnt="0"/>
      <dgm:spPr/>
    </dgm:pt>
    <dgm:pt modelId="{BD53E3DB-6EF5-4BE2-94AE-4C14616E9557}" type="pres">
      <dgm:prSet presAssocID="{D29BAE98-9901-43ED-B543-C21792CE0F0E}" presName="horz2" presStyleCnt="0"/>
      <dgm:spPr/>
    </dgm:pt>
    <dgm:pt modelId="{E8DD6CEC-0261-4981-AE66-55A54E555A67}" type="pres">
      <dgm:prSet presAssocID="{D29BAE98-9901-43ED-B543-C21792CE0F0E}" presName="horzSpace2" presStyleCnt="0"/>
      <dgm:spPr/>
    </dgm:pt>
    <dgm:pt modelId="{8D9880F9-7B84-4E75-A6F6-F7F29FBC22A8}" type="pres">
      <dgm:prSet presAssocID="{D29BAE98-9901-43ED-B543-C21792CE0F0E}" presName="tx2" presStyleLbl="revTx" presStyleIdx="3" presStyleCnt="5"/>
      <dgm:spPr/>
      <dgm:t>
        <a:bodyPr/>
        <a:lstStyle/>
        <a:p>
          <a:endParaRPr lang="it-IT"/>
        </a:p>
      </dgm:t>
    </dgm:pt>
    <dgm:pt modelId="{D075A055-90FD-4488-B31E-B83BDEDA0677}" type="pres">
      <dgm:prSet presAssocID="{D29BAE98-9901-43ED-B543-C21792CE0F0E}" presName="vert2" presStyleCnt="0"/>
      <dgm:spPr/>
    </dgm:pt>
    <dgm:pt modelId="{08007E39-CAC5-43F2-B849-5949A245CEBA}" type="pres">
      <dgm:prSet presAssocID="{D29BAE98-9901-43ED-B543-C21792CE0F0E}" presName="thinLine2b" presStyleLbl="callout" presStyleIdx="2" presStyleCnt="4"/>
      <dgm:spPr/>
    </dgm:pt>
    <dgm:pt modelId="{313A343F-4000-45C9-82AB-A2AB31DA89AD}" type="pres">
      <dgm:prSet presAssocID="{D29BAE98-9901-43ED-B543-C21792CE0F0E}" presName="vertSpace2b" presStyleCnt="0"/>
      <dgm:spPr/>
    </dgm:pt>
    <dgm:pt modelId="{8D321510-762F-438F-B1EA-10C76CB1F202}" type="pres">
      <dgm:prSet presAssocID="{1426E48D-EB4F-4A54-B9BE-FF0820BB915D}" presName="horz2" presStyleCnt="0"/>
      <dgm:spPr/>
    </dgm:pt>
    <dgm:pt modelId="{038939A7-7BD3-486C-BC49-03E44AFDF94E}" type="pres">
      <dgm:prSet presAssocID="{1426E48D-EB4F-4A54-B9BE-FF0820BB915D}" presName="horzSpace2" presStyleCnt="0"/>
      <dgm:spPr/>
    </dgm:pt>
    <dgm:pt modelId="{246CB8E8-B115-49C8-A334-75EBEF735C73}" type="pres">
      <dgm:prSet presAssocID="{1426E48D-EB4F-4A54-B9BE-FF0820BB915D}" presName="tx2" presStyleLbl="revTx" presStyleIdx="4" presStyleCnt="5"/>
      <dgm:spPr/>
      <dgm:t>
        <a:bodyPr/>
        <a:lstStyle/>
        <a:p>
          <a:endParaRPr lang="it-IT"/>
        </a:p>
      </dgm:t>
    </dgm:pt>
    <dgm:pt modelId="{FEBE5337-5044-4384-A0B9-7645C51E6EC1}" type="pres">
      <dgm:prSet presAssocID="{1426E48D-EB4F-4A54-B9BE-FF0820BB915D}" presName="vert2" presStyleCnt="0"/>
      <dgm:spPr/>
    </dgm:pt>
    <dgm:pt modelId="{7EDC491A-2AC4-44E6-A60D-EBF2B1313A83}" type="pres">
      <dgm:prSet presAssocID="{1426E48D-EB4F-4A54-B9BE-FF0820BB915D}" presName="thinLine2b" presStyleLbl="callout" presStyleIdx="3" presStyleCnt="4"/>
      <dgm:spPr/>
    </dgm:pt>
    <dgm:pt modelId="{4212F8B8-392B-49F6-A12C-76760922DDD8}" type="pres">
      <dgm:prSet presAssocID="{1426E48D-EB4F-4A54-B9BE-FF0820BB915D}" presName="vertSpace2b" presStyleCnt="0"/>
      <dgm:spPr/>
    </dgm:pt>
  </dgm:ptLst>
  <dgm:cxnLst>
    <dgm:cxn modelId="{CF93A190-82E5-49B5-BAD0-E1489A48D74A}" type="presOf" srcId="{1426E48D-EB4F-4A54-B9BE-FF0820BB915D}" destId="{246CB8E8-B115-49C8-A334-75EBEF735C73}" srcOrd="0" destOrd="0" presId="urn:microsoft.com/office/officeart/2008/layout/LinedList"/>
    <dgm:cxn modelId="{08CB9F04-D27E-4B0E-A4C8-F0707A9FE595}" srcId="{E47DA5EC-4EF0-4BC6-BCE1-E57ACCB54FE4}" destId="{2FE3A35B-FA4E-4C29-8DDE-730C1FABC64E}" srcOrd="0" destOrd="0" parTransId="{68096A91-147B-4C52-9C59-671646CF49EE}" sibTransId="{2505B385-3E33-4B5F-ADB4-9F6F1A9BD69B}"/>
    <dgm:cxn modelId="{4B5FBBB0-BA9D-4EA3-AC10-78C61FABC12C}" type="presOf" srcId="{E47DA5EC-4EF0-4BC6-BCE1-E57ACCB54FE4}" destId="{1D17D4A9-A27E-486F-8C24-64D2F73C2069}" srcOrd="0" destOrd="0" presId="urn:microsoft.com/office/officeart/2008/layout/LinedList"/>
    <dgm:cxn modelId="{5D78AFF0-FE1F-41D1-9EF1-762929FC16B6}" type="presOf" srcId="{92891171-6039-40E6-99E1-222221D50406}" destId="{B92D3AA0-B925-498D-83C7-D567DA5A2445}" srcOrd="0" destOrd="0" presId="urn:microsoft.com/office/officeart/2008/layout/LinedList"/>
    <dgm:cxn modelId="{E5BCA40A-1E39-4A46-96FB-7993FE26ED05}" type="presOf" srcId="{2FE3A35B-FA4E-4C29-8DDE-730C1FABC64E}" destId="{0BABC00F-09C7-457C-B2CC-FC6EEA793FC1}" srcOrd="0" destOrd="0" presId="urn:microsoft.com/office/officeart/2008/layout/LinedList"/>
    <dgm:cxn modelId="{C0E99444-F5A0-41B1-B177-E77D6BBB31B0}" srcId="{2FE3A35B-FA4E-4C29-8DDE-730C1FABC64E}" destId="{1426E48D-EB4F-4A54-B9BE-FF0820BB915D}" srcOrd="3" destOrd="0" parTransId="{EADA8D58-0671-48EE-BCFA-7C74BE50AA12}" sibTransId="{8D48ACEA-AD41-4546-AAAA-7D96FE501778}"/>
    <dgm:cxn modelId="{0CC37488-7892-4244-84B3-AF54180F529E}" srcId="{2FE3A35B-FA4E-4C29-8DDE-730C1FABC64E}" destId="{D29BAE98-9901-43ED-B543-C21792CE0F0E}" srcOrd="2" destOrd="0" parTransId="{DAAB4D9D-278B-4C79-8DEE-786C52C54304}" sibTransId="{FE14D6BF-F348-4AD8-A56F-36CD81567253}"/>
    <dgm:cxn modelId="{8431FAEB-B20A-4E97-BE9D-58F3ED8A1C00}" srcId="{2FE3A35B-FA4E-4C29-8DDE-730C1FABC64E}" destId="{7D100EC0-64C2-4425-BDCA-12636B59970F}" srcOrd="1" destOrd="0" parTransId="{3B1FF907-C492-41A7-A55E-4DB36F012F5C}" sibTransId="{CAAC4A22-2C3C-4F49-A3E4-5AA6634FFC4D}"/>
    <dgm:cxn modelId="{9379730F-FB73-44B6-AFA5-F22A62B61F59}" type="presOf" srcId="{7D100EC0-64C2-4425-BDCA-12636B59970F}" destId="{9A03B086-6E51-43F1-9F23-B17B1287015B}" srcOrd="0" destOrd="0" presId="urn:microsoft.com/office/officeart/2008/layout/LinedList"/>
    <dgm:cxn modelId="{DD754438-6DA8-4E7C-9133-29480561D718}" type="presOf" srcId="{D29BAE98-9901-43ED-B543-C21792CE0F0E}" destId="{8D9880F9-7B84-4E75-A6F6-F7F29FBC22A8}" srcOrd="0" destOrd="0" presId="urn:microsoft.com/office/officeart/2008/layout/LinedList"/>
    <dgm:cxn modelId="{C91ED034-664C-4382-B2FC-F10024208755}" srcId="{2FE3A35B-FA4E-4C29-8DDE-730C1FABC64E}" destId="{92891171-6039-40E6-99E1-222221D50406}" srcOrd="0" destOrd="0" parTransId="{43101FAC-50C6-4C73-94D9-0BB185A0B51B}" sibTransId="{282CCEB6-57DD-4B3E-8F8B-487C7C47454A}"/>
    <dgm:cxn modelId="{F467CA18-0082-4934-9F2B-626C5F7C3A37}" type="presParOf" srcId="{1D17D4A9-A27E-486F-8C24-64D2F73C2069}" destId="{38E847F4-5F81-40F0-B58E-CED2C601A7E6}" srcOrd="0" destOrd="0" presId="urn:microsoft.com/office/officeart/2008/layout/LinedList"/>
    <dgm:cxn modelId="{A56B0A7A-2BFF-4E47-A25F-7A012142BD07}" type="presParOf" srcId="{1D17D4A9-A27E-486F-8C24-64D2F73C2069}" destId="{B392BAA3-E612-49A5-8245-3FBA6177F125}" srcOrd="1" destOrd="0" presId="urn:microsoft.com/office/officeart/2008/layout/LinedList"/>
    <dgm:cxn modelId="{A9546F09-BEAA-4017-849E-6623A902E0B7}" type="presParOf" srcId="{B392BAA3-E612-49A5-8245-3FBA6177F125}" destId="{0BABC00F-09C7-457C-B2CC-FC6EEA793FC1}" srcOrd="0" destOrd="0" presId="urn:microsoft.com/office/officeart/2008/layout/LinedList"/>
    <dgm:cxn modelId="{172AECF1-5BE2-4B07-960B-2E8125F02855}" type="presParOf" srcId="{B392BAA3-E612-49A5-8245-3FBA6177F125}" destId="{7A5E25D1-831F-4694-A039-D2D8E47FCF1E}" srcOrd="1" destOrd="0" presId="urn:microsoft.com/office/officeart/2008/layout/LinedList"/>
    <dgm:cxn modelId="{0AB03B3E-9F59-46C9-AEDC-FE6F71585A11}" type="presParOf" srcId="{7A5E25D1-831F-4694-A039-D2D8E47FCF1E}" destId="{6B3789DF-6926-4E91-AFD6-76CF7FE66A19}" srcOrd="0" destOrd="0" presId="urn:microsoft.com/office/officeart/2008/layout/LinedList"/>
    <dgm:cxn modelId="{8828073D-50F0-4B6D-81BE-C4E0758EA192}" type="presParOf" srcId="{7A5E25D1-831F-4694-A039-D2D8E47FCF1E}" destId="{61DA184C-DE6B-4916-B781-126C251149FA}" srcOrd="1" destOrd="0" presId="urn:microsoft.com/office/officeart/2008/layout/LinedList"/>
    <dgm:cxn modelId="{79CE4714-1869-4F3D-9B7B-EF35DECBD92A}" type="presParOf" srcId="{61DA184C-DE6B-4916-B781-126C251149FA}" destId="{FB807DBC-77A1-4184-B9F4-416DA3C295AE}" srcOrd="0" destOrd="0" presId="urn:microsoft.com/office/officeart/2008/layout/LinedList"/>
    <dgm:cxn modelId="{3340C5A9-8F18-403F-84A4-EACF33C4B1DB}" type="presParOf" srcId="{61DA184C-DE6B-4916-B781-126C251149FA}" destId="{B92D3AA0-B925-498D-83C7-D567DA5A2445}" srcOrd="1" destOrd="0" presId="urn:microsoft.com/office/officeart/2008/layout/LinedList"/>
    <dgm:cxn modelId="{18F30EFC-966E-42BB-8E86-D118EB9CE7E9}" type="presParOf" srcId="{61DA184C-DE6B-4916-B781-126C251149FA}" destId="{67F95CB7-084D-457C-BFB7-CE0E9F9DA9FE}" srcOrd="2" destOrd="0" presId="urn:microsoft.com/office/officeart/2008/layout/LinedList"/>
    <dgm:cxn modelId="{7B082919-E5C3-4A84-94F0-0460B54C8EAC}" type="presParOf" srcId="{7A5E25D1-831F-4694-A039-D2D8E47FCF1E}" destId="{7A908B4F-EAD0-44EE-97A7-87C6572161B8}" srcOrd="2" destOrd="0" presId="urn:microsoft.com/office/officeart/2008/layout/LinedList"/>
    <dgm:cxn modelId="{C07D1C83-B262-4943-856D-7B6E12BFA05E}" type="presParOf" srcId="{7A5E25D1-831F-4694-A039-D2D8E47FCF1E}" destId="{4B665EB4-FFB2-4BA8-A173-03C58AF9F5C4}" srcOrd="3" destOrd="0" presId="urn:microsoft.com/office/officeart/2008/layout/LinedList"/>
    <dgm:cxn modelId="{B5CD4A45-23F4-43D9-99E1-81F5AB1EEAD2}" type="presParOf" srcId="{7A5E25D1-831F-4694-A039-D2D8E47FCF1E}" destId="{284E3BEA-5837-4B20-AB12-D293B3B352D8}" srcOrd="4" destOrd="0" presId="urn:microsoft.com/office/officeart/2008/layout/LinedList"/>
    <dgm:cxn modelId="{8ED9B815-4C7B-409D-85D8-1EDF436706CF}" type="presParOf" srcId="{284E3BEA-5837-4B20-AB12-D293B3B352D8}" destId="{7E63FEBD-764C-4F71-9148-1502DB06ABB3}" srcOrd="0" destOrd="0" presId="urn:microsoft.com/office/officeart/2008/layout/LinedList"/>
    <dgm:cxn modelId="{B0F2C4EC-E739-45A3-A7CF-F984CC244F8D}" type="presParOf" srcId="{284E3BEA-5837-4B20-AB12-D293B3B352D8}" destId="{9A03B086-6E51-43F1-9F23-B17B1287015B}" srcOrd="1" destOrd="0" presId="urn:microsoft.com/office/officeart/2008/layout/LinedList"/>
    <dgm:cxn modelId="{38DD9505-5F23-45EF-B80D-FC0970E93350}" type="presParOf" srcId="{284E3BEA-5837-4B20-AB12-D293B3B352D8}" destId="{240AC8FA-35FC-414C-9DF6-A2982FC783C9}" srcOrd="2" destOrd="0" presId="urn:microsoft.com/office/officeart/2008/layout/LinedList"/>
    <dgm:cxn modelId="{9F7C4DC2-68E5-446B-B24C-8E86791BF3DC}" type="presParOf" srcId="{7A5E25D1-831F-4694-A039-D2D8E47FCF1E}" destId="{01E276F7-36E4-407B-B0EB-980D83EE594F}" srcOrd="5" destOrd="0" presId="urn:microsoft.com/office/officeart/2008/layout/LinedList"/>
    <dgm:cxn modelId="{004F068F-4F26-4773-A7AD-8C02A69679FD}" type="presParOf" srcId="{7A5E25D1-831F-4694-A039-D2D8E47FCF1E}" destId="{5CF9F2F7-88C4-472C-9E44-733E3D7A5754}" srcOrd="6" destOrd="0" presId="urn:microsoft.com/office/officeart/2008/layout/LinedList"/>
    <dgm:cxn modelId="{9E8706C9-ADA1-427B-B703-DA8DD5F5694E}" type="presParOf" srcId="{7A5E25D1-831F-4694-A039-D2D8E47FCF1E}" destId="{BD53E3DB-6EF5-4BE2-94AE-4C14616E9557}" srcOrd="7" destOrd="0" presId="urn:microsoft.com/office/officeart/2008/layout/LinedList"/>
    <dgm:cxn modelId="{BA72A06C-4E2E-4A8C-BD53-79B706DE9D5B}" type="presParOf" srcId="{BD53E3DB-6EF5-4BE2-94AE-4C14616E9557}" destId="{E8DD6CEC-0261-4981-AE66-55A54E555A67}" srcOrd="0" destOrd="0" presId="urn:microsoft.com/office/officeart/2008/layout/LinedList"/>
    <dgm:cxn modelId="{7753B8A1-FA1E-4464-9975-09AD70EA39B3}" type="presParOf" srcId="{BD53E3DB-6EF5-4BE2-94AE-4C14616E9557}" destId="{8D9880F9-7B84-4E75-A6F6-F7F29FBC22A8}" srcOrd="1" destOrd="0" presId="urn:microsoft.com/office/officeart/2008/layout/LinedList"/>
    <dgm:cxn modelId="{F940096C-BB15-49E1-BE18-D0612967A326}" type="presParOf" srcId="{BD53E3DB-6EF5-4BE2-94AE-4C14616E9557}" destId="{D075A055-90FD-4488-B31E-B83BDEDA0677}" srcOrd="2" destOrd="0" presId="urn:microsoft.com/office/officeart/2008/layout/LinedList"/>
    <dgm:cxn modelId="{70883A2C-B73B-462B-9D6E-C96EFB5760A5}" type="presParOf" srcId="{7A5E25D1-831F-4694-A039-D2D8E47FCF1E}" destId="{08007E39-CAC5-43F2-B849-5949A245CEBA}" srcOrd="8" destOrd="0" presId="urn:microsoft.com/office/officeart/2008/layout/LinedList"/>
    <dgm:cxn modelId="{977F1C63-DE8D-44C3-B4BD-35A5CD07BC0E}" type="presParOf" srcId="{7A5E25D1-831F-4694-A039-D2D8E47FCF1E}" destId="{313A343F-4000-45C9-82AB-A2AB31DA89AD}" srcOrd="9" destOrd="0" presId="urn:microsoft.com/office/officeart/2008/layout/LinedList"/>
    <dgm:cxn modelId="{D0211209-CBF6-488D-9FDA-4C9A2F00B5D6}" type="presParOf" srcId="{7A5E25D1-831F-4694-A039-D2D8E47FCF1E}" destId="{8D321510-762F-438F-B1EA-10C76CB1F202}" srcOrd="10" destOrd="0" presId="urn:microsoft.com/office/officeart/2008/layout/LinedList"/>
    <dgm:cxn modelId="{67A43F47-8E6A-4F26-A0D6-3345A06D8003}" type="presParOf" srcId="{8D321510-762F-438F-B1EA-10C76CB1F202}" destId="{038939A7-7BD3-486C-BC49-03E44AFDF94E}" srcOrd="0" destOrd="0" presId="urn:microsoft.com/office/officeart/2008/layout/LinedList"/>
    <dgm:cxn modelId="{907E71A2-E4C6-4B7E-98AD-CE3571DE363B}" type="presParOf" srcId="{8D321510-762F-438F-B1EA-10C76CB1F202}" destId="{246CB8E8-B115-49C8-A334-75EBEF735C73}" srcOrd="1" destOrd="0" presId="urn:microsoft.com/office/officeart/2008/layout/LinedList"/>
    <dgm:cxn modelId="{D079594C-6FF8-4529-8F59-80D74915E639}" type="presParOf" srcId="{8D321510-762F-438F-B1EA-10C76CB1F202}" destId="{FEBE5337-5044-4384-A0B9-7645C51E6EC1}" srcOrd="2" destOrd="0" presId="urn:microsoft.com/office/officeart/2008/layout/LinedList"/>
    <dgm:cxn modelId="{26E953CB-E659-48A3-B345-C8133824411E}" type="presParOf" srcId="{7A5E25D1-831F-4694-A039-D2D8E47FCF1E}" destId="{7EDC491A-2AC4-44E6-A60D-EBF2B1313A83}" srcOrd="11" destOrd="0" presId="urn:microsoft.com/office/officeart/2008/layout/LinedList"/>
    <dgm:cxn modelId="{45D30F92-6A66-4D8A-A961-B168BF510548}" type="presParOf" srcId="{7A5E25D1-831F-4694-A039-D2D8E47FCF1E}" destId="{4212F8B8-392B-49F6-A12C-76760922DDD8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833551-D607-496F-8CFE-31AB6C5C7B02}" type="doc">
      <dgm:prSet loTypeId="urn:microsoft.com/office/officeart/2005/8/layout/funne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F76910CB-4243-4146-865C-59CFB0C71B75}">
      <dgm:prSet phldrT="[Testo]"/>
      <dgm:spPr/>
      <dgm:t>
        <a:bodyPr/>
        <a:lstStyle/>
        <a:p>
          <a:r>
            <a:rPr lang="it-IT" dirty="0" smtClean="0"/>
            <a:t>NBR IT</a:t>
          </a:r>
          <a:endParaRPr lang="en-GB" dirty="0"/>
        </a:p>
      </dgm:t>
    </dgm:pt>
    <dgm:pt modelId="{321F1C35-69E6-41A4-80F4-035AA511FBDE}" type="parTrans" cxnId="{963B47DB-B649-416B-A869-990CE229E022}">
      <dgm:prSet/>
      <dgm:spPr/>
      <dgm:t>
        <a:bodyPr/>
        <a:lstStyle/>
        <a:p>
          <a:endParaRPr lang="en-GB"/>
        </a:p>
      </dgm:t>
    </dgm:pt>
    <dgm:pt modelId="{FB234109-38DC-4737-94D5-52DBC07AD21C}" type="sibTrans" cxnId="{963B47DB-B649-416B-A869-990CE229E022}">
      <dgm:prSet/>
      <dgm:spPr/>
      <dgm:t>
        <a:bodyPr/>
        <a:lstStyle/>
        <a:p>
          <a:endParaRPr lang="en-GB"/>
        </a:p>
      </dgm:t>
    </dgm:pt>
    <dgm:pt modelId="{47C7E68E-1355-47E8-BD91-2F542B52D1C0}">
      <dgm:prSet phldrT="[Testo]" custT="1"/>
      <dgm:spPr/>
      <dgm:t>
        <a:bodyPr/>
        <a:lstStyle/>
        <a:p>
          <a:r>
            <a:rPr lang="it-IT" sz="2400" b="1" dirty="0" smtClean="0">
              <a:solidFill>
                <a:schemeClr val="tx2">
                  <a:lumMod val="60000"/>
                  <a:lumOff val="40000"/>
                </a:schemeClr>
              </a:solidFill>
            </a:rPr>
            <a:t>EGR</a:t>
          </a:r>
          <a:endParaRPr lang="en-GB" sz="2400" b="1" dirty="0">
            <a:solidFill>
              <a:schemeClr val="tx2">
                <a:lumMod val="60000"/>
                <a:lumOff val="40000"/>
              </a:schemeClr>
            </a:solidFill>
          </a:endParaRPr>
        </a:p>
      </dgm:t>
    </dgm:pt>
    <dgm:pt modelId="{E2E74FD1-A370-4660-8089-10D9CB8B8528}" type="parTrans" cxnId="{1DB43E37-EF2C-41FD-9332-9F90825B2B62}">
      <dgm:prSet/>
      <dgm:spPr/>
      <dgm:t>
        <a:bodyPr/>
        <a:lstStyle/>
        <a:p>
          <a:endParaRPr lang="en-GB"/>
        </a:p>
      </dgm:t>
    </dgm:pt>
    <dgm:pt modelId="{EC2A2A6D-941D-487F-8231-FA45C553B0FC}" type="sibTrans" cxnId="{1DB43E37-EF2C-41FD-9332-9F90825B2B62}">
      <dgm:prSet/>
      <dgm:spPr/>
      <dgm:t>
        <a:bodyPr/>
        <a:lstStyle/>
        <a:p>
          <a:endParaRPr lang="en-GB"/>
        </a:p>
      </dgm:t>
    </dgm:pt>
    <dgm:pt modelId="{88814312-2157-4B3F-9B89-C148401BEF0D}">
      <dgm:prSet phldrT="[Testo]"/>
      <dgm:spPr/>
      <dgm:t>
        <a:bodyPr/>
        <a:lstStyle/>
        <a:p>
          <a:endParaRPr lang="it-IT"/>
        </a:p>
      </dgm:t>
    </dgm:pt>
    <dgm:pt modelId="{AA4CAE92-FF07-4B9F-9DE3-F992E6707461}" type="parTrans" cxnId="{ECA70BB5-3814-49D5-BFAD-CAD6508B639A}">
      <dgm:prSet/>
      <dgm:spPr/>
      <dgm:t>
        <a:bodyPr/>
        <a:lstStyle/>
        <a:p>
          <a:endParaRPr lang="en-GB"/>
        </a:p>
      </dgm:t>
    </dgm:pt>
    <dgm:pt modelId="{C204E202-F5FD-44A5-9D25-936145BE32D1}" type="sibTrans" cxnId="{ECA70BB5-3814-49D5-BFAD-CAD6508B639A}">
      <dgm:prSet/>
      <dgm:spPr/>
      <dgm:t>
        <a:bodyPr/>
        <a:lstStyle/>
        <a:p>
          <a:endParaRPr lang="en-GB"/>
        </a:p>
      </dgm:t>
    </dgm:pt>
    <dgm:pt modelId="{7231651E-3B71-4535-976A-37FC4FDB3F62}">
      <dgm:prSet phldrT="[Testo]"/>
      <dgm:spPr/>
      <dgm:t>
        <a:bodyPr/>
        <a:lstStyle/>
        <a:p>
          <a:endParaRPr lang="it-IT"/>
        </a:p>
      </dgm:t>
    </dgm:pt>
    <dgm:pt modelId="{E78FE03D-A5E9-42D0-845B-95FAC2EA3DC4}" type="parTrans" cxnId="{C5BEF060-E27D-4DB5-8D1A-4530A3403836}">
      <dgm:prSet/>
      <dgm:spPr/>
      <dgm:t>
        <a:bodyPr/>
        <a:lstStyle/>
        <a:p>
          <a:endParaRPr lang="en-GB"/>
        </a:p>
      </dgm:t>
    </dgm:pt>
    <dgm:pt modelId="{37969AAC-42CB-43EE-8FFD-19153702E01C}" type="sibTrans" cxnId="{C5BEF060-E27D-4DB5-8D1A-4530A3403836}">
      <dgm:prSet/>
      <dgm:spPr/>
      <dgm:t>
        <a:bodyPr/>
        <a:lstStyle/>
        <a:p>
          <a:endParaRPr lang="en-GB"/>
        </a:p>
      </dgm:t>
    </dgm:pt>
    <dgm:pt modelId="{4EB5938A-F587-47F6-84E5-BD61896D7A26}">
      <dgm:prSet/>
      <dgm:spPr/>
      <dgm:t>
        <a:bodyPr/>
        <a:lstStyle/>
        <a:p>
          <a:endParaRPr lang="it-IT"/>
        </a:p>
      </dgm:t>
    </dgm:pt>
    <dgm:pt modelId="{783E4887-B44C-4BB9-A7C6-C9521A804D84}" type="parTrans" cxnId="{830FC1C3-B4E9-4322-89EC-0E4E4C334E1E}">
      <dgm:prSet/>
      <dgm:spPr/>
      <dgm:t>
        <a:bodyPr/>
        <a:lstStyle/>
        <a:p>
          <a:endParaRPr lang="en-GB"/>
        </a:p>
      </dgm:t>
    </dgm:pt>
    <dgm:pt modelId="{296A0B66-31A2-4759-92D6-E15994EA0184}" type="sibTrans" cxnId="{830FC1C3-B4E9-4322-89EC-0E4E4C334E1E}">
      <dgm:prSet/>
      <dgm:spPr/>
      <dgm:t>
        <a:bodyPr/>
        <a:lstStyle/>
        <a:p>
          <a:endParaRPr lang="en-GB"/>
        </a:p>
      </dgm:t>
    </dgm:pt>
    <dgm:pt modelId="{4948A4E4-3DC3-4916-8C8A-CE6F30B32516}">
      <dgm:prSet phldrT="[Testo]"/>
      <dgm:spPr/>
      <dgm:t>
        <a:bodyPr/>
        <a:lstStyle/>
        <a:p>
          <a:r>
            <a:rPr lang="it-IT" dirty="0" smtClean="0"/>
            <a:t>NBR FR</a:t>
          </a:r>
          <a:endParaRPr lang="en-GB" dirty="0"/>
        </a:p>
      </dgm:t>
    </dgm:pt>
    <dgm:pt modelId="{A7C75E5D-8904-4295-84B7-CB1C151C3A59}" type="parTrans" cxnId="{597C3CE5-5F19-4BB6-AAD9-8DD0D2FA67C0}">
      <dgm:prSet/>
      <dgm:spPr/>
      <dgm:t>
        <a:bodyPr/>
        <a:lstStyle/>
        <a:p>
          <a:endParaRPr lang="en-GB"/>
        </a:p>
      </dgm:t>
    </dgm:pt>
    <dgm:pt modelId="{4229E18B-6F86-45A4-96EF-2F9BF2CF8E01}" type="sibTrans" cxnId="{597C3CE5-5F19-4BB6-AAD9-8DD0D2FA67C0}">
      <dgm:prSet/>
      <dgm:spPr/>
      <dgm:t>
        <a:bodyPr/>
        <a:lstStyle/>
        <a:p>
          <a:endParaRPr lang="en-GB"/>
        </a:p>
      </dgm:t>
    </dgm:pt>
    <dgm:pt modelId="{94B293DF-B175-4390-BC36-91184E0740BE}">
      <dgm:prSet phldrT="[Testo]"/>
      <dgm:spPr/>
      <dgm:t>
        <a:bodyPr/>
        <a:lstStyle/>
        <a:p>
          <a:endParaRPr lang="it-IT"/>
        </a:p>
      </dgm:t>
    </dgm:pt>
    <dgm:pt modelId="{6E63ACB7-9A5F-49A2-9E03-C560BE39D8ED}" type="parTrans" cxnId="{792EAA49-8DF8-4879-A66E-DA6EB12F5CBA}">
      <dgm:prSet/>
      <dgm:spPr/>
      <dgm:t>
        <a:bodyPr/>
        <a:lstStyle/>
        <a:p>
          <a:endParaRPr lang="en-GB"/>
        </a:p>
      </dgm:t>
    </dgm:pt>
    <dgm:pt modelId="{A8A6EE51-EF02-4F93-8F04-207694DAFBD7}" type="sibTrans" cxnId="{792EAA49-8DF8-4879-A66E-DA6EB12F5CBA}">
      <dgm:prSet/>
      <dgm:spPr/>
      <dgm:t>
        <a:bodyPr/>
        <a:lstStyle/>
        <a:p>
          <a:endParaRPr lang="en-GB"/>
        </a:p>
      </dgm:t>
    </dgm:pt>
    <dgm:pt modelId="{97A6F902-ABE7-4D7A-A610-626733BD1C46}">
      <dgm:prSet phldrT="[Testo]"/>
      <dgm:spPr/>
      <dgm:t>
        <a:bodyPr/>
        <a:lstStyle/>
        <a:p>
          <a:r>
            <a:rPr lang="it-IT" dirty="0" smtClean="0"/>
            <a:t>NBR GB</a:t>
          </a:r>
          <a:endParaRPr lang="en-GB" dirty="0"/>
        </a:p>
      </dgm:t>
    </dgm:pt>
    <dgm:pt modelId="{2908D593-0466-4BAF-BFA5-60D65818F24F}" type="parTrans" cxnId="{A24B82CB-894F-4AD7-B3B0-00904AD881E5}">
      <dgm:prSet/>
      <dgm:spPr/>
      <dgm:t>
        <a:bodyPr/>
        <a:lstStyle/>
        <a:p>
          <a:endParaRPr lang="en-GB"/>
        </a:p>
      </dgm:t>
    </dgm:pt>
    <dgm:pt modelId="{D3D6B431-44C3-4CA9-B12A-BB0ACB905C3E}" type="sibTrans" cxnId="{A24B82CB-894F-4AD7-B3B0-00904AD881E5}">
      <dgm:prSet/>
      <dgm:spPr/>
      <dgm:t>
        <a:bodyPr/>
        <a:lstStyle/>
        <a:p>
          <a:endParaRPr lang="en-GB"/>
        </a:p>
      </dgm:t>
    </dgm:pt>
    <dgm:pt modelId="{719E96CE-A1C9-46D9-BD43-3EAF2B5313DD}" type="pres">
      <dgm:prSet presAssocID="{5D833551-D607-496F-8CFE-31AB6C5C7B02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37FC12A-5AFA-4F55-BBF1-60E000C2218E}" type="pres">
      <dgm:prSet presAssocID="{5D833551-D607-496F-8CFE-31AB6C5C7B02}" presName="ellipse" presStyleLbl="trBgShp" presStyleIdx="0" presStyleCnt="1"/>
      <dgm:spPr/>
    </dgm:pt>
    <dgm:pt modelId="{176B7CD4-EFA5-4AF9-A5FE-24657EC80557}" type="pres">
      <dgm:prSet presAssocID="{5D833551-D607-496F-8CFE-31AB6C5C7B02}" presName="arrow1" presStyleLbl="fgShp" presStyleIdx="0" presStyleCnt="1"/>
      <dgm:spPr/>
    </dgm:pt>
    <dgm:pt modelId="{D4778131-2CCA-4110-9376-C584769CA7DC}" type="pres">
      <dgm:prSet presAssocID="{5D833551-D607-496F-8CFE-31AB6C5C7B02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F69BD7A-F143-4E5F-AE1F-1D9678D4BA58}" type="pres">
      <dgm:prSet presAssocID="{97A6F902-ABE7-4D7A-A610-626733BD1C46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6A243D8-C4AB-4943-802F-FB5B98E980C7}" type="pres">
      <dgm:prSet presAssocID="{4948A4E4-3DC3-4916-8C8A-CE6F30B32516}" presName="item2" presStyleLbl="node1" presStyleIdx="1" presStyleCnt="3" custLinFactNeighborX="-30156" custLinFactNeighborY="-35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C403649-F2EB-49F5-A452-7508C4F2145F}" type="pres">
      <dgm:prSet presAssocID="{47C7E68E-1355-47E8-BD91-2F542B52D1C0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A31BE78-293D-41F8-826B-F107638E5319}" type="pres">
      <dgm:prSet presAssocID="{5D833551-D607-496F-8CFE-31AB6C5C7B02}" presName="funnel" presStyleLbl="trAlignAcc1" presStyleIdx="0" presStyleCnt="1" custScaleX="118223" custLinFactNeighborX="-234" custLinFactNeighborY="6436"/>
      <dgm:spPr/>
    </dgm:pt>
  </dgm:ptLst>
  <dgm:cxnLst>
    <dgm:cxn modelId="{C5BEF060-E27D-4DB5-8D1A-4530A3403836}" srcId="{5D833551-D607-496F-8CFE-31AB6C5C7B02}" destId="{7231651E-3B71-4535-976A-37FC4FDB3F62}" srcOrd="5" destOrd="0" parTransId="{E78FE03D-A5E9-42D0-845B-95FAC2EA3DC4}" sibTransId="{37969AAC-42CB-43EE-8FFD-19153702E01C}"/>
    <dgm:cxn modelId="{ECA70BB5-3814-49D5-BFAD-CAD6508B639A}" srcId="{5D833551-D607-496F-8CFE-31AB6C5C7B02}" destId="{88814312-2157-4B3F-9B89-C148401BEF0D}" srcOrd="4" destOrd="0" parTransId="{AA4CAE92-FF07-4B9F-9DE3-F992E6707461}" sibTransId="{C204E202-F5FD-44A5-9D25-936145BE32D1}"/>
    <dgm:cxn modelId="{217F23B8-2699-A642-AF8A-C9C3202C24FC}" type="presOf" srcId="{4948A4E4-3DC3-4916-8C8A-CE6F30B32516}" destId="{2F69BD7A-F143-4E5F-AE1F-1D9678D4BA58}" srcOrd="0" destOrd="0" presId="urn:microsoft.com/office/officeart/2005/8/layout/funnel1"/>
    <dgm:cxn modelId="{963B47DB-B649-416B-A869-990CE229E022}" srcId="{5D833551-D607-496F-8CFE-31AB6C5C7B02}" destId="{F76910CB-4243-4146-865C-59CFB0C71B75}" srcOrd="0" destOrd="0" parTransId="{321F1C35-69E6-41A4-80F4-035AA511FBDE}" sibTransId="{FB234109-38DC-4737-94D5-52DBC07AD21C}"/>
    <dgm:cxn modelId="{17A65910-AF02-DF4D-90CB-19DD69002654}" type="presOf" srcId="{5D833551-D607-496F-8CFE-31AB6C5C7B02}" destId="{719E96CE-A1C9-46D9-BD43-3EAF2B5313DD}" srcOrd="0" destOrd="0" presId="urn:microsoft.com/office/officeart/2005/8/layout/funnel1"/>
    <dgm:cxn modelId="{69E52A44-0311-6F45-B5B8-B4CB049F45DF}" type="presOf" srcId="{47C7E68E-1355-47E8-BD91-2F542B52D1C0}" destId="{D4778131-2CCA-4110-9376-C584769CA7DC}" srcOrd="0" destOrd="0" presId="urn:microsoft.com/office/officeart/2005/8/layout/funnel1"/>
    <dgm:cxn modelId="{597C3CE5-5F19-4BB6-AAD9-8DD0D2FA67C0}" srcId="{5D833551-D607-496F-8CFE-31AB6C5C7B02}" destId="{4948A4E4-3DC3-4916-8C8A-CE6F30B32516}" srcOrd="2" destOrd="0" parTransId="{A7C75E5D-8904-4295-84B7-CB1C151C3A59}" sibTransId="{4229E18B-6F86-45A4-96EF-2F9BF2CF8E01}"/>
    <dgm:cxn modelId="{A24B82CB-894F-4AD7-B3B0-00904AD881E5}" srcId="{5D833551-D607-496F-8CFE-31AB6C5C7B02}" destId="{97A6F902-ABE7-4D7A-A610-626733BD1C46}" srcOrd="1" destOrd="0" parTransId="{2908D593-0466-4BAF-BFA5-60D65818F24F}" sibTransId="{D3D6B431-44C3-4CA9-B12A-BB0ACB905C3E}"/>
    <dgm:cxn modelId="{792EAA49-8DF8-4879-A66E-DA6EB12F5CBA}" srcId="{5D833551-D607-496F-8CFE-31AB6C5C7B02}" destId="{94B293DF-B175-4390-BC36-91184E0740BE}" srcOrd="7" destOrd="0" parTransId="{6E63ACB7-9A5F-49A2-9E03-C560BE39D8ED}" sibTransId="{A8A6EE51-EF02-4F93-8F04-207694DAFBD7}"/>
    <dgm:cxn modelId="{830FC1C3-B4E9-4322-89EC-0E4E4C334E1E}" srcId="{5D833551-D607-496F-8CFE-31AB6C5C7B02}" destId="{4EB5938A-F587-47F6-84E5-BD61896D7A26}" srcOrd="6" destOrd="0" parTransId="{783E4887-B44C-4BB9-A7C6-C9521A804D84}" sibTransId="{296A0B66-31A2-4759-92D6-E15994EA0184}"/>
    <dgm:cxn modelId="{1DB43E37-EF2C-41FD-9332-9F90825B2B62}" srcId="{5D833551-D607-496F-8CFE-31AB6C5C7B02}" destId="{47C7E68E-1355-47E8-BD91-2F542B52D1C0}" srcOrd="3" destOrd="0" parTransId="{E2E74FD1-A370-4660-8089-10D9CB8B8528}" sibTransId="{EC2A2A6D-941D-487F-8231-FA45C553B0FC}"/>
    <dgm:cxn modelId="{6251C4F7-B2D0-8745-973A-FC2F982D4C02}" type="presOf" srcId="{97A6F902-ABE7-4D7A-A610-626733BD1C46}" destId="{46A243D8-C4AB-4943-802F-FB5B98E980C7}" srcOrd="0" destOrd="0" presId="urn:microsoft.com/office/officeart/2005/8/layout/funnel1"/>
    <dgm:cxn modelId="{74095F86-9D1D-D646-9247-944FF0564636}" type="presOf" srcId="{F76910CB-4243-4146-865C-59CFB0C71B75}" destId="{9C403649-F2EB-49F5-A452-7508C4F2145F}" srcOrd="0" destOrd="0" presId="urn:microsoft.com/office/officeart/2005/8/layout/funnel1"/>
    <dgm:cxn modelId="{B8E6B431-9B15-8244-BDDC-40E5FB0024A6}" type="presParOf" srcId="{719E96CE-A1C9-46D9-BD43-3EAF2B5313DD}" destId="{A37FC12A-5AFA-4F55-BBF1-60E000C2218E}" srcOrd="0" destOrd="0" presId="urn:microsoft.com/office/officeart/2005/8/layout/funnel1"/>
    <dgm:cxn modelId="{0ADA90B9-AA5F-1840-9D88-57DFC4437EB2}" type="presParOf" srcId="{719E96CE-A1C9-46D9-BD43-3EAF2B5313DD}" destId="{176B7CD4-EFA5-4AF9-A5FE-24657EC80557}" srcOrd="1" destOrd="0" presId="urn:microsoft.com/office/officeart/2005/8/layout/funnel1"/>
    <dgm:cxn modelId="{9F57CBC1-AB57-2C46-8E7F-B863A882D606}" type="presParOf" srcId="{719E96CE-A1C9-46D9-BD43-3EAF2B5313DD}" destId="{D4778131-2CCA-4110-9376-C584769CA7DC}" srcOrd="2" destOrd="0" presId="urn:microsoft.com/office/officeart/2005/8/layout/funnel1"/>
    <dgm:cxn modelId="{495658A2-A42C-E54C-89A3-0443B30A471C}" type="presParOf" srcId="{719E96CE-A1C9-46D9-BD43-3EAF2B5313DD}" destId="{2F69BD7A-F143-4E5F-AE1F-1D9678D4BA58}" srcOrd="3" destOrd="0" presId="urn:microsoft.com/office/officeart/2005/8/layout/funnel1"/>
    <dgm:cxn modelId="{90096CA8-82CF-D443-A544-D5B2C50D0D68}" type="presParOf" srcId="{719E96CE-A1C9-46D9-BD43-3EAF2B5313DD}" destId="{46A243D8-C4AB-4943-802F-FB5B98E980C7}" srcOrd="4" destOrd="0" presId="urn:microsoft.com/office/officeart/2005/8/layout/funnel1"/>
    <dgm:cxn modelId="{3AC2EBF4-C48B-6846-BDE2-8EBF6FA61AE1}" type="presParOf" srcId="{719E96CE-A1C9-46D9-BD43-3EAF2B5313DD}" destId="{9C403649-F2EB-49F5-A452-7508C4F2145F}" srcOrd="5" destOrd="0" presId="urn:microsoft.com/office/officeart/2005/8/layout/funnel1"/>
    <dgm:cxn modelId="{804C451E-FFCF-B347-B692-D0A57508FBEF}" type="presParOf" srcId="{719E96CE-A1C9-46D9-BD43-3EAF2B5313DD}" destId="{0A31BE78-293D-41F8-826B-F107638E531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31062A-6587-43C0-8455-E296495A800F}" type="doc">
      <dgm:prSet loTypeId="urn:microsoft.com/office/officeart/2008/layout/VerticalCurvedList" loCatId="list" qsTypeId="urn:microsoft.com/office/officeart/2005/8/quickstyle/simple3" qsCatId="simple" csTypeId="urn:microsoft.com/office/officeart/2005/8/colors/accent2_3" csCatId="accent2" phldr="1"/>
      <dgm:spPr/>
      <dgm:t>
        <a:bodyPr/>
        <a:lstStyle/>
        <a:p>
          <a:endParaRPr lang="it-IT"/>
        </a:p>
      </dgm:t>
    </dgm:pt>
    <dgm:pt modelId="{B23D8690-71D7-4EF4-8B11-AE529A2D232F}">
      <dgm:prSet/>
      <dgm:spPr>
        <a:gradFill rotWithShape="0">
          <a:gsLst>
            <a:gs pos="0">
              <a:schemeClr val="accent2">
                <a:lumMod val="60000"/>
                <a:lumOff val="40000"/>
              </a:schemeClr>
            </a:gs>
            <a:gs pos="42696">
              <a:schemeClr val="accent2">
                <a:lumMod val="60000"/>
                <a:lumOff val="40000"/>
              </a:schemeClr>
            </a:gs>
            <a:gs pos="100000">
              <a:schemeClr val="accent2"/>
            </a:gs>
          </a:gsLst>
        </a:gradFill>
      </dgm:spPr>
      <dgm:t>
        <a:bodyPr/>
        <a:lstStyle/>
        <a:p>
          <a:pPr rtl="0"/>
          <a:r>
            <a:rPr lang="it-IT" dirty="0" smtClean="0"/>
            <a:t>Nell’ESBR il modello di funzionamento dei registri è previsto dalla Business Architecture (BA)  </a:t>
          </a:r>
          <a:endParaRPr lang="it-IT" dirty="0"/>
        </a:p>
      </dgm:t>
    </dgm:pt>
    <dgm:pt modelId="{27E2CD6F-10B1-4803-9BAE-F4515E310A49}" type="parTrans" cxnId="{3F856F4C-D292-4357-95FC-F4C3BA1F1B9C}">
      <dgm:prSet/>
      <dgm:spPr/>
      <dgm:t>
        <a:bodyPr/>
        <a:lstStyle/>
        <a:p>
          <a:endParaRPr lang="it-IT"/>
        </a:p>
      </dgm:t>
    </dgm:pt>
    <dgm:pt modelId="{BEFCDDAF-1ABC-4CBD-B07E-40C387723C32}" type="sibTrans" cxnId="{3F856F4C-D292-4357-95FC-F4C3BA1F1B9C}">
      <dgm:prSet/>
      <dgm:spPr/>
      <dgm:t>
        <a:bodyPr/>
        <a:lstStyle/>
        <a:p>
          <a:endParaRPr lang="it-IT"/>
        </a:p>
      </dgm:t>
    </dgm:pt>
    <dgm:pt modelId="{FB178194-C6CF-45F2-8D15-A79A962FBAAF}">
      <dgm:prSet/>
      <dgm:spPr>
        <a:gradFill rotWithShape="0">
          <a:gsLst>
            <a:gs pos="0">
              <a:schemeClr val="accent2">
                <a:lumMod val="60000"/>
                <a:lumOff val="40000"/>
              </a:schemeClr>
            </a:gs>
            <a:gs pos="42696">
              <a:schemeClr val="accent2">
                <a:lumMod val="60000"/>
                <a:lumOff val="40000"/>
              </a:schemeClr>
            </a:gs>
            <a:gs pos="100000">
              <a:schemeClr val="accent2"/>
            </a:gs>
          </a:gsLst>
        </a:gradFill>
      </dgm:spPr>
      <dgm:t>
        <a:bodyPr/>
        <a:lstStyle/>
        <a:p>
          <a:pPr rtl="0"/>
          <a:r>
            <a:rPr lang="it-IT" smtClean="0"/>
            <a:t>Definisce il livello di integrazione e standardizzazione dei processi e dei prodotti</a:t>
          </a:r>
          <a:endParaRPr lang="it-IT"/>
        </a:p>
      </dgm:t>
    </dgm:pt>
    <dgm:pt modelId="{BAFC7300-26B5-4DD1-B934-DFE974EC2C84}" type="parTrans" cxnId="{F5CCE11D-4A92-46F3-B07D-974CD1808D28}">
      <dgm:prSet/>
      <dgm:spPr/>
      <dgm:t>
        <a:bodyPr/>
        <a:lstStyle/>
        <a:p>
          <a:endParaRPr lang="it-IT"/>
        </a:p>
      </dgm:t>
    </dgm:pt>
    <dgm:pt modelId="{35D970AE-5133-45F3-AEBC-F3C5208BE8D5}" type="sibTrans" cxnId="{F5CCE11D-4A92-46F3-B07D-974CD1808D28}">
      <dgm:prSet/>
      <dgm:spPr/>
      <dgm:t>
        <a:bodyPr/>
        <a:lstStyle/>
        <a:p>
          <a:endParaRPr lang="it-IT"/>
        </a:p>
      </dgm:t>
    </dgm:pt>
    <dgm:pt modelId="{020DBF2F-1438-4781-9248-1FCE484F564C}">
      <dgm:prSet/>
      <dgm:spPr>
        <a:gradFill rotWithShape="0">
          <a:gsLst>
            <a:gs pos="0">
              <a:schemeClr val="accent2">
                <a:lumMod val="60000"/>
                <a:lumOff val="40000"/>
              </a:schemeClr>
            </a:gs>
            <a:gs pos="42696">
              <a:schemeClr val="accent2">
                <a:lumMod val="60000"/>
                <a:lumOff val="40000"/>
              </a:schemeClr>
            </a:gs>
            <a:gs pos="100000">
              <a:schemeClr val="accent2"/>
            </a:gs>
          </a:gsLst>
        </a:gradFill>
      </dgm:spPr>
      <dgm:t>
        <a:bodyPr/>
        <a:lstStyle/>
        <a:p>
          <a:pPr rtl="0"/>
          <a:r>
            <a:rPr lang="it-IT" dirty="0" smtClean="0"/>
            <a:t>Descrive concettualmente la situazione target  (TO-BE state) </a:t>
          </a:r>
          <a:endParaRPr lang="it-IT" dirty="0"/>
        </a:p>
      </dgm:t>
    </dgm:pt>
    <dgm:pt modelId="{4BDAC834-901D-402E-A507-70CBE9022416}" type="parTrans" cxnId="{2C148CB4-9954-4BE8-9ECA-30A301ADF36E}">
      <dgm:prSet/>
      <dgm:spPr/>
      <dgm:t>
        <a:bodyPr/>
        <a:lstStyle/>
        <a:p>
          <a:endParaRPr lang="it-IT"/>
        </a:p>
      </dgm:t>
    </dgm:pt>
    <dgm:pt modelId="{294EFCE4-98BC-4456-B4A9-3C61E321114E}" type="sibTrans" cxnId="{2C148CB4-9954-4BE8-9ECA-30A301ADF36E}">
      <dgm:prSet/>
      <dgm:spPr/>
      <dgm:t>
        <a:bodyPr/>
        <a:lstStyle/>
        <a:p>
          <a:endParaRPr lang="it-IT"/>
        </a:p>
      </dgm:t>
    </dgm:pt>
    <dgm:pt modelId="{57FE5668-043C-4699-8966-9CD3A1913F47}">
      <dgm:prSet/>
      <dgm:spPr>
        <a:gradFill rotWithShape="0">
          <a:gsLst>
            <a:gs pos="0">
              <a:schemeClr val="accent2">
                <a:lumMod val="60000"/>
                <a:lumOff val="40000"/>
              </a:schemeClr>
            </a:gs>
            <a:gs pos="42696">
              <a:schemeClr val="accent2">
                <a:lumMod val="60000"/>
                <a:lumOff val="40000"/>
              </a:schemeClr>
            </a:gs>
            <a:gs pos="100000">
              <a:schemeClr val="accent2"/>
            </a:gs>
          </a:gsLst>
        </a:gradFill>
      </dgm:spPr>
      <dgm:t>
        <a:bodyPr/>
        <a:lstStyle/>
        <a:p>
          <a:pPr rtl="0"/>
          <a:r>
            <a:rPr lang="it-IT" dirty="0" err="1" smtClean="0"/>
            <a:t>ESBRs</a:t>
          </a:r>
          <a:r>
            <a:rPr lang="it-IT" dirty="0" smtClean="0"/>
            <a:t> BA mira a fornire un </a:t>
          </a:r>
          <a:r>
            <a:rPr lang="it-IT" dirty="0" err="1" smtClean="0"/>
            <a:t>framework</a:t>
          </a:r>
          <a:r>
            <a:rPr lang="it-IT" dirty="0" smtClean="0"/>
            <a:t> per l’integrazione delle architetture dei Registri nazionali per la produzione di Frame coordinati</a:t>
          </a:r>
          <a:endParaRPr lang="it-IT" dirty="0"/>
        </a:p>
      </dgm:t>
    </dgm:pt>
    <dgm:pt modelId="{3FDA6BBD-C0D1-4C96-99F4-76F6A97525BC}" type="parTrans" cxnId="{DEBBC73C-63D1-4AB3-A800-7C6A0A25129A}">
      <dgm:prSet/>
      <dgm:spPr/>
      <dgm:t>
        <a:bodyPr/>
        <a:lstStyle/>
        <a:p>
          <a:endParaRPr lang="it-IT"/>
        </a:p>
      </dgm:t>
    </dgm:pt>
    <dgm:pt modelId="{0283E29F-8BB6-46BB-A35A-D613CB38B6DA}" type="sibTrans" cxnId="{DEBBC73C-63D1-4AB3-A800-7C6A0A25129A}">
      <dgm:prSet/>
      <dgm:spPr/>
      <dgm:t>
        <a:bodyPr/>
        <a:lstStyle/>
        <a:p>
          <a:endParaRPr lang="it-IT"/>
        </a:p>
      </dgm:t>
    </dgm:pt>
    <dgm:pt modelId="{FABBF3F1-4C95-43DB-B53A-E22CA36458A4}">
      <dgm:prSet/>
      <dgm:spPr>
        <a:gradFill rotWithShape="0">
          <a:gsLst>
            <a:gs pos="0">
              <a:schemeClr val="accent2">
                <a:lumMod val="60000"/>
                <a:lumOff val="40000"/>
              </a:schemeClr>
            </a:gs>
            <a:gs pos="42696">
              <a:schemeClr val="accent2">
                <a:lumMod val="60000"/>
                <a:lumOff val="40000"/>
              </a:schemeClr>
            </a:gs>
            <a:gs pos="100000">
              <a:schemeClr val="accent2"/>
            </a:gs>
          </a:gsLst>
        </a:gradFill>
      </dgm:spPr>
      <dgm:t>
        <a:bodyPr/>
        <a:lstStyle/>
        <a:p>
          <a:pPr rtl="0"/>
          <a:r>
            <a:rPr lang="en-US" smtClean="0"/>
            <a:t>Fornire un catalogo  di </a:t>
          </a:r>
          <a:r>
            <a:rPr lang="en-US" b="1" smtClean="0"/>
            <a:t>statistical services per ESBRs</a:t>
          </a:r>
          <a:endParaRPr lang="it-IT"/>
        </a:p>
      </dgm:t>
    </dgm:pt>
    <dgm:pt modelId="{85094BDF-4A3D-4570-942A-AB815AB2E542}" type="parTrans" cxnId="{128B163B-F9B1-4D52-AFC7-2ED024CA33F2}">
      <dgm:prSet/>
      <dgm:spPr/>
      <dgm:t>
        <a:bodyPr/>
        <a:lstStyle/>
        <a:p>
          <a:endParaRPr lang="it-IT"/>
        </a:p>
      </dgm:t>
    </dgm:pt>
    <dgm:pt modelId="{AC9C611A-906D-4EF9-B488-BB10319511F2}" type="sibTrans" cxnId="{128B163B-F9B1-4D52-AFC7-2ED024CA33F2}">
      <dgm:prSet/>
      <dgm:spPr/>
      <dgm:t>
        <a:bodyPr/>
        <a:lstStyle/>
        <a:p>
          <a:endParaRPr lang="it-IT"/>
        </a:p>
      </dgm:t>
    </dgm:pt>
    <dgm:pt modelId="{5FADDCA8-6357-45F9-B6BD-88D89546372A}" type="pres">
      <dgm:prSet presAssocID="{6431062A-6587-43C0-8455-E296495A800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t-IT"/>
        </a:p>
      </dgm:t>
    </dgm:pt>
    <dgm:pt modelId="{3DE676A4-6397-4A19-A9B1-5D4A3E6E2141}" type="pres">
      <dgm:prSet presAssocID="{6431062A-6587-43C0-8455-E296495A800F}" presName="Name1" presStyleCnt="0"/>
      <dgm:spPr/>
      <dgm:t>
        <a:bodyPr/>
        <a:lstStyle/>
        <a:p>
          <a:endParaRPr lang="it-IT"/>
        </a:p>
      </dgm:t>
    </dgm:pt>
    <dgm:pt modelId="{D1963ACD-C76E-4AA6-A4C8-6310827CC0A0}" type="pres">
      <dgm:prSet presAssocID="{6431062A-6587-43C0-8455-E296495A800F}" presName="cycle" presStyleCnt="0"/>
      <dgm:spPr/>
      <dgm:t>
        <a:bodyPr/>
        <a:lstStyle/>
        <a:p>
          <a:endParaRPr lang="it-IT"/>
        </a:p>
      </dgm:t>
    </dgm:pt>
    <dgm:pt modelId="{12135C62-571D-4700-9400-02DE02B6BEBE}" type="pres">
      <dgm:prSet presAssocID="{6431062A-6587-43C0-8455-E296495A800F}" presName="srcNode" presStyleLbl="node1" presStyleIdx="0" presStyleCnt="3"/>
      <dgm:spPr/>
      <dgm:t>
        <a:bodyPr/>
        <a:lstStyle/>
        <a:p>
          <a:endParaRPr lang="it-IT"/>
        </a:p>
      </dgm:t>
    </dgm:pt>
    <dgm:pt modelId="{7B87BF27-4581-497A-A06E-6B4FE02447B5}" type="pres">
      <dgm:prSet presAssocID="{6431062A-6587-43C0-8455-E296495A800F}" presName="conn" presStyleLbl="parChTrans1D2" presStyleIdx="0" presStyleCnt="1"/>
      <dgm:spPr/>
      <dgm:t>
        <a:bodyPr/>
        <a:lstStyle/>
        <a:p>
          <a:endParaRPr lang="it-IT"/>
        </a:p>
      </dgm:t>
    </dgm:pt>
    <dgm:pt modelId="{673692BB-FD6C-4262-8327-9F2E76E31E28}" type="pres">
      <dgm:prSet presAssocID="{6431062A-6587-43C0-8455-E296495A800F}" presName="extraNode" presStyleLbl="node1" presStyleIdx="0" presStyleCnt="3"/>
      <dgm:spPr/>
      <dgm:t>
        <a:bodyPr/>
        <a:lstStyle/>
        <a:p>
          <a:endParaRPr lang="it-IT"/>
        </a:p>
      </dgm:t>
    </dgm:pt>
    <dgm:pt modelId="{1FF94A64-1A6C-4D01-A5E2-872C1C603370}" type="pres">
      <dgm:prSet presAssocID="{6431062A-6587-43C0-8455-E296495A800F}" presName="dstNode" presStyleLbl="node1" presStyleIdx="0" presStyleCnt="3"/>
      <dgm:spPr/>
      <dgm:t>
        <a:bodyPr/>
        <a:lstStyle/>
        <a:p>
          <a:endParaRPr lang="it-IT"/>
        </a:p>
      </dgm:t>
    </dgm:pt>
    <dgm:pt modelId="{1B0E63C5-E56D-4B34-BAA1-DB1F9024661B}" type="pres">
      <dgm:prSet presAssocID="{B23D8690-71D7-4EF4-8B11-AE529A2D232F}" presName="text_1" presStyleLbl="node1" presStyleIdx="0" presStyleCnt="3" custScaleY="14086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A9DAE70-5EF2-4377-A7DF-B38E98C40B14}" type="pres">
      <dgm:prSet presAssocID="{B23D8690-71D7-4EF4-8B11-AE529A2D232F}" presName="accent_1" presStyleCnt="0"/>
      <dgm:spPr/>
      <dgm:t>
        <a:bodyPr/>
        <a:lstStyle/>
        <a:p>
          <a:endParaRPr lang="it-IT"/>
        </a:p>
      </dgm:t>
    </dgm:pt>
    <dgm:pt modelId="{A94CEA94-9A4F-44B8-BDA9-11989DFC740A}" type="pres">
      <dgm:prSet presAssocID="{B23D8690-71D7-4EF4-8B11-AE529A2D232F}" presName="accentRepeatNode" presStyleLbl="solidFgAcc1" presStyleIdx="0" presStyleCnt="3" custScaleX="112361" custScaleY="112361" custLinFactNeighborY="-821"/>
      <dgm:spPr/>
      <dgm:t>
        <a:bodyPr/>
        <a:lstStyle/>
        <a:p>
          <a:endParaRPr lang="it-IT"/>
        </a:p>
      </dgm:t>
    </dgm:pt>
    <dgm:pt modelId="{5EBC2E7D-4EA1-47CF-BBEE-EBDFBCFC9744}" type="pres">
      <dgm:prSet presAssocID="{57FE5668-043C-4699-8966-9CD3A1913F47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2D17016-ED91-4924-9D35-2A5803632F71}" type="pres">
      <dgm:prSet presAssocID="{57FE5668-043C-4699-8966-9CD3A1913F47}" presName="accent_2" presStyleCnt="0"/>
      <dgm:spPr/>
      <dgm:t>
        <a:bodyPr/>
        <a:lstStyle/>
        <a:p>
          <a:endParaRPr lang="it-IT"/>
        </a:p>
      </dgm:t>
    </dgm:pt>
    <dgm:pt modelId="{928C81C0-C3C7-40C0-A424-35B16F9D61A8}" type="pres">
      <dgm:prSet presAssocID="{57FE5668-043C-4699-8966-9CD3A1913F47}" presName="accentRepeatNode" presStyleLbl="solidFgAcc1" presStyleIdx="1" presStyleCnt="3" custScaleX="82957" custScaleY="82957"/>
      <dgm:spPr/>
      <dgm:t>
        <a:bodyPr/>
        <a:lstStyle/>
        <a:p>
          <a:endParaRPr lang="it-IT"/>
        </a:p>
      </dgm:t>
    </dgm:pt>
    <dgm:pt modelId="{9F567AEB-55AB-4F0E-AEAF-64335DF5332C}" type="pres">
      <dgm:prSet presAssocID="{FABBF3F1-4C95-43DB-B53A-E22CA36458A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C2BEE14-90C3-4156-89CA-94E7E2B59B3A}" type="pres">
      <dgm:prSet presAssocID="{FABBF3F1-4C95-43DB-B53A-E22CA36458A4}" presName="accent_3" presStyleCnt="0"/>
      <dgm:spPr/>
      <dgm:t>
        <a:bodyPr/>
        <a:lstStyle/>
        <a:p>
          <a:endParaRPr lang="it-IT"/>
        </a:p>
      </dgm:t>
    </dgm:pt>
    <dgm:pt modelId="{BC664140-96A1-4E58-905D-497E1CDFD3E2}" type="pres">
      <dgm:prSet presAssocID="{FABBF3F1-4C95-43DB-B53A-E22CA36458A4}" presName="accentRepeatNode" presStyleLbl="solidFgAcc1" presStyleIdx="2" presStyleCnt="3" custScaleX="79835" custScaleY="79835"/>
      <dgm:spPr/>
      <dgm:t>
        <a:bodyPr/>
        <a:lstStyle/>
        <a:p>
          <a:endParaRPr lang="it-IT"/>
        </a:p>
      </dgm:t>
    </dgm:pt>
  </dgm:ptLst>
  <dgm:cxnLst>
    <dgm:cxn modelId="{FEB0C0FD-566D-4598-A23F-1354C6196E3C}" type="presOf" srcId="{B23D8690-71D7-4EF4-8B11-AE529A2D232F}" destId="{1B0E63C5-E56D-4B34-BAA1-DB1F9024661B}" srcOrd="0" destOrd="0" presId="urn:microsoft.com/office/officeart/2008/layout/VerticalCurvedList"/>
    <dgm:cxn modelId="{C739E3E9-054E-46E1-89E3-7FAFF6850680}" type="presOf" srcId="{35D970AE-5133-45F3-AEBC-F3C5208BE8D5}" destId="{7B87BF27-4581-497A-A06E-6B4FE02447B5}" srcOrd="0" destOrd="0" presId="urn:microsoft.com/office/officeart/2008/layout/VerticalCurvedList"/>
    <dgm:cxn modelId="{DEBBC73C-63D1-4AB3-A800-7C6A0A25129A}" srcId="{6431062A-6587-43C0-8455-E296495A800F}" destId="{57FE5668-043C-4699-8966-9CD3A1913F47}" srcOrd="1" destOrd="0" parTransId="{3FDA6BBD-C0D1-4C96-99F4-76F6A97525BC}" sibTransId="{0283E29F-8BB6-46BB-A35A-D613CB38B6DA}"/>
    <dgm:cxn modelId="{3F856F4C-D292-4357-95FC-F4C3BA1F1B9C}" srcId="{6431062A-6587-43C0-8455-E296495A800F}" destId="{B23D8690-71D7-4EF4-8B11-AE529A2D232F}" srcOrd="0" destOrd="0" parTransId="{27E2CD6F-10B1-4803-9BAE-F4515E310A49}" sibTransId="{BEFCDDAF-1ABC-4CBD-B07E-40C387723C32}"/>
    <dgm:cxn modelId="{9AA939FD-9D84-4D99-8419-B5C212DD2401}" type="presOf" srcId="{57FE5668-043C-4699-8966-9CD3A1913F47}" destId="{5EBC2E7D-4EA1-47CF-BBEE-EBDFBCFC9744}" srcOrd="0" destOrd="0" presId="urn:microsoft.com/office/officeart/2008/layout/VerticalCurvedList"/>
    <dgm:cxn modelId="{5EC860F4-E633-4BB7-B304-BC78A1A6C2C9}" type="presOf" srcId="{020DBF2F-1438-4781-9248-1FCE484F564C}" destId="{1B0E63C5-E56D-4B34-BAA1-DB1F9024661B}" srcOrd="0" destOrd="2" presId="urn:microsoft.com/office/officeart/2008/layout/VerticalCurvedList"/>
    <dgm:cxn modelId="{2C148CB4-9954-4BE8-9ECA-30A301ADF36E}" srcId="{B23D8690-71D7-4EF4-8B11-AE529A2D232F}" destId="{020DBF2F-1438-4781-9248-1FCE484F564C}" srcOrd="1" destOrd="0" parTransId="{4BDAC834-901D-402E-A507-70CBE9022416}" sibTransId="{294EFCE4-98BC-4456-B4A9-3C61E321114E}"/>
    <dgm:cxn modelId="{F5CCE11D-4A92-46F3-B07D-974CD1808D28}" srcId="{B23D8690-71D7-4EF4-8B11-AE529A2D232F}" destId="{FB178194-C6CF-45F2-8D15-A79A962FBAAF}" srcOrd="0" destOrd="0" parTransId="{BAFC7300-26B5-4DD1-B934-DFE974EC2C84}" sibTransId="{35D970AE-5133-45F3-AEBC-F3C5208BE8D5}"/>
    <dgm:cxn modelId="{B134F0AC-8660-44B8-9AF4-259A781BA1FD}" type="presOf" srcId="{FB178194-C6CF-45F2-8D15-A79A962FBAAF}" destId="{1B0E63C5-E56D-4B34-BAA1-DB1F9024661B}" srcOrd="0" destOrd="1" presId="urn:microsoft.com/office/officeart/2008/layout/VerticalCurvedList"/>
    <dgm:cxn modelId="{FB810AAD-223B-4FF9-9C98-E20F146052E1}" type="presOf" srcId="{FABBF3F1-4C95-43DB-B53A-E22CA36458A4}" destId="{9F567AEB-55AB-4F0E-AEAF-64335DF5332C}" srcOrd="0" destOrd="0" presId="urn:microsoft.com/office/officeart/2008/layout/VerticalCurvedList"/>
    <dgm:cxn modelId="{C005132E-A648-4DF2-966B-2387056F824B}" type="presOf" srcId="{6431062A-6587-43C0-8455-E296495A800F}" destId="{5FADDCA8-6357-45F9-B6BD-88D89546372A}" srcOrd="0" destOrd="0" presId="urn:microsoft.com/office/officeart/2008/layout/VerticalCurvedList"/>
    <dgm:cxn modelId="{128B163B-F9B1-4D52-AFC7-2ED024CA33F2}" srcId="{6431062A-6587-43C0-8455-E296495A800F}" destId="{FABBF3F1-4C95-43DB-B53A-E22CA36458A4}" srcOrd="2" destOrd="0" parTransId="{85094BDF-4A3D-4570-942A-AB815AB2E542}" sibTransId="{AC9C611A-906D-4EF9-B488-BB10319511F2}"/>
    <dgm:cxn modelId="{69F4DB0D-9BAC-4E82-AF93-9AEB45053D0C}" type="presParOf" srcId="{5FADDCA8-6357-45F9-B6BD-88D89546372A}" destId="{3DE676A4-6397-4A19-A9B1-5D4A3E6E2141}" srcOrd="0" destOrd="0" presId="urn:microsoft.com/office/officeart/2008/layout/VerticalCurvedList"/>
    <dgm:cxn modelId="{B2796E01-7C1E-4DD7-A86E-1D039BD63290}" type="presParOf" srcId="{3DE676A4-6397-4A19-A9B1-5D4A3E6E2141}" destId="{D1963ACD-C76E-4AA6-A4C8-6310827CC0A0}" srcOrd="0" destOrd="0" presId="urn:microsoft.com/office/officeart/2008/layout/VerticalCurvedList"/>
    <dgm:cxn modelId="{FB088619-C62C-4E07-8BE8-DF28F1B87884}" type="presParOf" srcId="{D1963ACD-C76E-4AA6-A4C8-6310827CC0A0}" destId="{12135C62-571D-4700-9400-02DE02B6BEBE}" srcOrd="0" destOrd="0" presId="urn:microsoft.com/office/officeart/2008/layout/VerticalCurvedList"/>
    <dgm:cxn modelId="{18C2DC0A-AA39-4274-9A36-332E56B4397F}" type="presParOf" srcId="{D1963ACD-C76E-4AA6-A4C8-6310827CC0A0}" destId="{7B87BF27-4581-497A-A06E-6B4FE02447B5}" srcOrd="1" destOrd="0" presId="urn:microsoft.com/office/officeart/2008/layout/VerticalCurvedList"/>
    <dgm:cxn modelId="{1629D446-A240-441C-AFAE-F658B382C1D5}" type="presParOf" srcId="{D1963ACD-C76E-4AA6-A4C8-6310827CC0A0}" destId="{673692BB-FD6C-4262-8327-9F2E76E31E28}" srcOrd="2" destOrd="0" presId="urn:microsoft.com/office/officeart/2008/layout/VerticalCurvedList"/>
    <dgm:cxn modelId="{8373CBAD-F49B-430A-8C65-890B0A497861}" type="presParOf" srcId="{D1963ACD-C76E-4AA6-A4C8-6310827CC0A0}" destId="{1FF94A64-1A6C-4D01-A5E2-872C1C603370}" srcOrd="3" destOrd="0" presId="urn:microsoft.com/office/officeart/2008/layout/VerticalCurvedList"/>
    <dgm:cxn modelId="{93A72B4B-3119-4D92-8726-2E4013574BA3}" type="presParOf" srcId="{3DE676A4-6397-4A19-A9B1-5D4A3E6E2141}" destId="{1B0E63C5-E56D-4B34-BAA1-DB1F9024661B}" srcOrd="1" destOrd="0" presId="urn:microsoft.com/office/officeart/2008/layout/VerticalCurvedList"/>
    <dgm:cxn modelId="{DFE2B996-6435-4579-98C3-63648D85A51F}" type="presParOf" srcId="{3DE676A4-6397-4A19-A9B1-5D4A3E6E2141}" destId="{3A9DAE70-5EF2-4377-A7DF-B38E98C40B14}" srcOrd="2" destOrd="0" presId="urn:microsoft.com/office/officeart/2008/layout/VerticalCurvedList"/>
    <dgm:cxn modelId="{5515B46F-7F2F-4867-8059-8A521A7B1554}" type="presParOf" srcId="{3A9DAE70-5EF2-4377-A7DF-B38E98C40B14}" destId="{A94CEA94-9A4F-44B8-BDA9-11989DFC740A}" srcOrd="0" destOrd="0" presId="urn:microsoft.com/office/officeart/2008/layout/VerticalCurvedList"/>
    <dgm:cxn modelId="{55C317A1-A2BB-44E3-B080-A470558B2B38}" type="presParOf" srcId="{3DE676A4-6397-4A19-A9B1-5D4A3E6E2141}" destId="{5EBC2E7D-4EA1-47CF-BBEE-EBDFBCFC9744}" srcOrd="3" destOrd="0" presId="urn:microsoft.com/office/officeart/2008/layout/VerticalCurvedList"/>
    <dgm:cxn modelId="{2EA4F088-4298-4159-AA66-651ACFABFF2F}" type="presParOf" srcId="{3DE676A4-6397-4A19-A9B1-5D4A3E6E2141}" destId="{A2D17016-ED91-4924-9D35-2A5803632F71}" srcOrd="4" destOrd="0" presId="urn:microsoft.com/office/officeart/2008/layout/VerticalCurvedList"/>
    <dgm:cxn modelId="{CA83763C-147B-42F2-996B-20715D2F13AD}" type="presParOf" srcId="{A2D17016-ED91-4924-9D35-2A5803632F71}" destId="{928C81C0-C3C7-40C0-A424-35B16F9D61A8}" srcOrd="0" destOrd="0" presId="urn:microsoft.com/office/officeart/2008/layout/VerticalCurvedList"/>
    <dgm:cxn modelId="{97902E43-FA07-49BB-AC6D-3C6902280BCF}" type="presParOf" srcId="{3DE676A4-6397-4A19-A9B1-5D4A3E6E2141}" destId="{9F567AEB-55AB-4F0E-AEAF-64335DF5332C}" srcOrd="5" destOrd="0" presId="urn:microsoft.com/office/officeart/2008/layout/VerticalCurvedList"/>
    <dgm:cxn modelId="{3515717C-6B17-4D93-9576-451DEBB1799F}" type="presParOf" srcId="{3DE676A4-6397-4A19-A9B1-5D4A3E6E2141}" destId="{FC2BEE14-90C3-4156-89CA-94E7E2B59B3A}" srcOrd="6" destOrd="0" presId="urn:microsoft.com/office/officeart/2008/layout/VerticalCurvedList"/>
    <dgm:cxn modelId="{55D37A2D-7828-46AF-9594-B83EAB1ADD55}" type="presParOf" srcId="{FC2BEE14-90C3-4156-89CA-94E7E2B59B3A}" destId="{BC664140-96A1-4E58-905D-497E1CDFD3E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455ED9-FE99-426F-B17F-2CE46BB10BD8}" type="doc">
      <dgm:prSet loTypeId="urn:microsoft.com/office/officeart/2008/layout/VerticalCurvedList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it-IT"/>
        </a:p>
      </dgm:t>
    </dgm:pt>
    <dgm:pt modelId="{73286243-059B-4A43-A813-342CCA00D353}">
      <dgm:prSet custT="1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82650">
              <a:schemeClr val="accent5">
                <a:lumMod val="60000"/>
                <a:lumOff val="40000"/>
              </a:schemeClr>
            </a:gs>
            <a:gs pos="21650">
              <a:schemeClr val="accent5">
                <a:lumMod val="40000"/>
                <a:lumOff val="6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</a:gradFill>
      </dgm:spPr>
      <dgm:t>
        <a:bodyPr/>
        <a:lstStyle/>
        <a:p>
          <a:pPr rtl="0"/>
          <a:r>
            <a:rPr lang="en-US" sz="1600" dirty="0" smtClean="0"/>
            <a:t>ESBRs BA: “European Interoperability Framework” (EIF):</a:t>
          </a:r>
          <a:r>
            <a:rPr lang="it-IT" sz="1600" dirty="0" smtClean="0"/>
            <a:t>capacità di più organizzazioni diverse di interagire allo scopo di raggiungere benefici e obiettivi comuni, ricorrendo alla condivisione di informazioni</a:t>
          </a:r>
          <a:endParaRPr lang="it-IT" sz="1600" dirty="0"/>
        </a:p>
      </dgm:t>
    </dgm:pt>
    <dgm:pt modelId="{EDBD2CCF-9682-4086-86CE-3C611B5D2676}" type="parTrans" cxnId="{8EC4AC8E-B3C3-4D85-A45C-809BE4EE541F}">
      <dgm:prSet/>
      <dgm:spPr/>
      <dgm:t>
        <a:bodyPr/>
        <a:lstStyle/>
        <a:p>
          <a:endParaRPr lang="it-IT"/>
        </a:p>
      </dgm:t>
    </dgm:pt>
    <dgm:pt modelId="{A5D252EA-D8EC-4071-A08D-9C1C9341CAE9}" type="sibTrans" cxnId="{8EC4AC8E-B3C3-4D85-A45C-809BE4EE541F}">
      <dgm:prSet/>
      <dgm:spPr>
        <a:ln>
          <a:solidFill>
            <a:schemeClr val="accent5">
              <a:lumMod val="75000"/>
              <a:alpha val="90000"/>
            </a:schemeClr>
          </a:solidFill>
        </a:ln>
      </dgm:spPr>
      <dgm:t>
        <a:bodyPr/>
        <a:lstStyle/>
        <a:p>
          <a:endParaRPr lang="it-IT"/>
        </a:p>
      </dgm:t>
    </dgm:pt>
    <dgm:pt modelId="{42737FF3-4A16-442E-822F-E2A15B612377}">
      <dgm:prSet custT="1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82650">
              <a:schemeClr val="accent5">
                <a:lumMod val="60000"/>
                <a:lumOff val="40000"/>
              </a:schemeClr>
            </a:gs>
            <a:gs pos="21650">
              <a:schemeClr val="accent5">
                <a:lumMod val="40000"/>
                <a:lumOff val="6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</a:gradFill>
      </dgm:spPr>
      <dgm:t>
        <a:bodyPr/>
        <a:lstStyle/>
        <a:p>
          <a:pPr rtl="0"/>
          <a:r>
            <a:rPr lang="it-IT" sz="1600" dirty="0" smtClean="0"/>
            <a:t>ESBR </a:t>
          </a:r>
          <a:r>
            <a:rPr lang="it-IT" sz="1600" dirty="0" err="1" smtClean="0"/>
            <a:t>partners</a:t>
          </a:r>
          <a:r>
            <a:rPr lang="it-IT" sz="1600" dirty="0" smtClean="0"/>
            <a:t> sono autonomi nel modo in cui creano e mantengono i registri nazionali ma devono assicurare consistenza</a:t>
          </a:r>
          <a:endParaRPr lang="it-IT" sz="1600" dirty="0"/>
        </a:p>
      </dgm:t>
    </dgm:pt>
    <dgm:pt modelId="{95C679F5-E1DF-4E36-8108-3009FDF68083}" type="parTrans" cxnId="{9D750DB8-A257-4786-A61D-0FDECFE54714}">
      <dgm:prSet/>
      <dgm:spPr/>
      <dgm:t>
        <a:bodyPr/>
        <a:lstStyle/>
        <a:p>
          <a:endParaRPr lang="it-IT"/>
        </a:p>
      </dgm:t>
    </dgm:pt>
    <dgm:pt modelId="{74315D0D-36A5-4085-AFE1-227811AFD504}" type="sibTrans" cxnId="{9D750DB8-A257-4786-A61D-0FDECFE54714}">
      <dgm:prSet/>
      <dgm:spPr/>
      <dgm:t>
        <a:bodyPr/>
        <a:lstStyle/>
        <a:p>
          <a:endParaRPr lang="it-IT"/>
        </a:p>
      </dgm:t>
    </dgm:pt>
    <dgm:pt modelId="{C3BDB720-A7BF-495F-8A22-873DF81344AC}">
      <dgm:prSet custT="1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82650">
              <a:schemeClr val="accent5">
                <a:lumMod val="60000"/>
                <a:lumOff val="40000"/>
              </a:schemeClr>
            </a:gs>
            <a:gs pos="21650">
              <a:schemeClr val="accent5">
                <a:lumMod val="40000"/>
                <a:lumOff val="6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</a:gradFill>
      </dgm:spPr>
      <dgm:t>
        <a:bodyPr/>
        <a:lstStyle/>
        <a:p>
          <a:pPr rtl="0"/>
          <a:r>
            <a:rPr lang="it-IT" sz="1600" b="1" dirty="0" err="1" smtClean="0"/>
            <a:t>ESBRs</a:t>
          </a:r>
          <a:r>
            <a:rPr lang="it-IT" sz="1600" b="1" dirty="0" smtClean="0"/>
            <a:t> </a:t>
          </a:r>
          <a:r>
            <a:rPr lang="it-IT" sz="1600" b="1" dirty="0" err="1" smtClean="0"/>
            <a:t>Interoperability</a:t>
          </a:r>
          <a:r>
            <a:rPr lang="it-IT" sz="1600" b="1" dirty="0" smtClean="0"/>
            <a:t> Framework (IF)</a:t>
          </a:r>
        </a:p>
        <a:p>
          <a:pPr rtl="0"/>
          <a:r>
            <a:rPr lang="it-IT" sz="1600" dirty="0" smtClean="0"/>
            <a:t>deve contenere i dettagli su come ESBR deve raggiungere il TO-BE state definito nella BA  (elementi comuni: </a:t>
          </a:r>
          <a:r>
            <a:rPr lang="en-US" sz="1600" i="1" dirty="0" smtClean="0"/>
            <a:t> </a:t>
          </a:r>
          <a:r>
            <a:rPr lang="en-US" sz="1600" i="1" dirty="0" err="1" smtClean="0"/>
            <a:t>vocabolario</a:t>
          </a:r>
          <a:r>
            <a:rPr lang="en-US" sz="1600" i="1" dirty="0" smtClean="0"/>
            <a:t>, </a:t>
          </a:r>
          <a:r>
            <a:rPr lang="en-US" sz="1600" i="1" dirty="0" err="1" smtClean="0"/>
            <a:t>concetti</a:t>
          </a:r>
          <a:r>
            <a:rPr lang="en-US" sz="1600" i="1" dirty="0" smtClean="0"/>
            <a:t>, </a:t>
          </a:r>
          <a:r>
            <a:rPr lang="en-US" sz="1600" i="1" dirty="0" err="1" smtClean="0"/>
            <a:t>principi</a:t>
          </a:r>
          <a:r>
            <a:rPr lang="en-US" sz="1600" i="1" dirty="0" smtClean="0"/>
            <a:t>, </a:t>
          </a:r>
          <a:r>
            <a:rPr lang="en-US" sz="1600" i="1" dirty="0" err="1" smtClean="0"/>
            <a:t>lineeguida</a:t>
          </a:r>
          <a:r>
            <a:rPr lang="en-US" sz="1600" i="1" dirty="0" smtClean="0"/>
            <a:t>, </a:t>
          </a:r>
          <a:r>
            <a:rPr lang="en-US" sz="1600" i="1" dirty="0" err="1" smtClean="0"/>
            <a:t>etc</a:t>
          </a:r>
          <a:r>
            <a:rPr lang="en-US" sz="1600" i="1" dirty="0" smtClean="0"/>
            <a:t>)</a:t>
          </a:r>
          <a:endParaRPr lang="it-IT" sz="1600" dirty="0" smtClean="0"/>
        </a:p>
        <a:p>
          <a:pPr rtl="0"/>
          <a:endParaRPr lang="it-IT" sz="1600" dirty="0"/>
        </a:p>
      </dgm:t>
    </dgm:pt>
    <dgm:pt modelId="{DC3D350D-2FB1-4E46-8D17-E4B1BBB7CE31}" type="parTrans" cxnId="{041B0A8C-3FFD-47CC-BCDF-9A44246307A3}">
      <dgm:prSet/>
      <dgm:spPr/>
      <dgm:t>
        <a:bodyPr/>
        <a:lstStyle/>
        <a:p>
          <a:endParaRPr lang="it-IT"/>
        </a:p>
      </dgm:t>
    </dgm:pt>
    <dgm:pt modelId="{81AE9C43-E262-46C2-9733-3094D85EB406}" type="sibTrans" cxnId="{041B0A8C-3FFD-47CC-BCDF-9A44246307A3}">
      <dgm:prSet/>
      <dgm:spPr/>
      <dgm:t>
        <a:bodyPr/>
        <a:lstStyle/>
        <a:p>
          <a:endParaRPr lang="it-IT"/>
        </a:p>
      </dgm:t>
    </dgm:pt>
    <dgm:pt modelId="{FDC3CDA7-0266-427E-80EC-65AF27B6EE53}">
      <dgm:prSet custT="1"/>
      <dgm:spPr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82650">
              <a:schemeClr val="accent5">
                <a:lumMod val="60000"/>
                <a:lumOff val="40000"/>
              </a:schemeClr>
            </a:gs>
            <a:gs pos="21650">
              <a:schemeClr val="accent5">
                <a:lumMod val="40000"/>
                <a:lumOff val="6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</a:gradFill>
      </dgm:spPr>
      <dgm:t>
        <a:bodyPr/>
        <a:lstStyle/>
        <a:p>
          <a:pPr rtl="0"/>
          <a:r>
            <a:rPr lang="en-US" sz="1600" b="1" dirty="0" err="1" smtClean="0"/>
            <a:t>Obiettivo</a:t>
          </a:r>
          <a:r>
            <a:rPr lang="en-US" sz="1600" b="1" dirty="0" smtClean="0"/>
            <a:t> ESBRs IF:  </a:t>
          </a:r>
        </a:p>
        <a:p>
          <a:pPr rtl="0"/>
          <a:r>
            <a:rPr lang="en-US" sz="1600" dirty="0" err="1" smtClean="0"/>
            <a:t>Progettare</a:t>
          </a:r>
          <a:r>
            <a:rPr lang="en-US" sz="1600" dirty="0" smtClean="0"/>
            <a:t> </a:t>
          </a:r>
          <a:r>
            <a:rPr lang="en-US" sz="1600" dirty="0" err="1" smtClean="0"/>
            <a:t>concetti</a:t>
          </a:r>
          <a:r>
            <a:rPr lang="en-US" sz="1600" dirty="0" smtClean="0"/>
            <a:t>, </a:t>
          </a:r>
          <a:r>
            <a:rPr lang="en-US" sz="1600" dirty="0" err="1" smtClean="0"/>
            <a:t>strutture</a:t>
          </a:r>
          <a:r>
            <a:rPr lang="en-US" sz="1600" dirty="0" smtClean="0"/>
            <a:t> di </a:t>
          </a:r>
          <a:r>
            <a:rPr lang="en-US" sz="1600" dirty="0" err="1" smtClean="0"/>
            <a:t>dati</a:t>
          </a:r>
          <a:r>
            <a:rPr lang="en-US" sz="1600" dirty="0" smtClean="0"/>
            <a:t>, </a:t>
          </a:r>
          <a:r>
            <a:rPr lang="en-US" sz="1600" dirty="0" err="1" smtClean="0"/>
            <a:t>processi</a:t>
          </a:r>
          <a:r>
            <a:rPr lang="en-US" sz="1600" dirty="0" smtClean="0"/>
            <a:t> del </a:t>
          </a:r>
          <a:r>
            <a:rPr lang="en-US" sz="1600" dirty="0" err="1" smtClean="0"/>
            <a:t>registro</a:t>
          </a:r>
          <a:r>
            <a:rPr lang="en-US" sz="1600" dirty="0" smtClean="0"/>
            <a:t> </a:t>
          </a:r>
          <a:r>
            <a:rPr lang="en-US" sz="1600" dirty="0" err="1" smtClean="0"/>
            <a:t>imprese</a:t>
          </a:r>
          <a:r>
            <a:rPr lang="en-US" sz="1600" dirty="0" smtClean="0"/>
            <a:t>, </a:t>
          </a:r>
          <a:r>
            <a:rPr lang="en-US" sz="1600" dirty="0" err="1" smtClean="0"/>
            <a:t>sistemi</a:t>
          </a:r>
          <a:r>
            <a:rPr lang="en-US" sz="1600" dirty="0" smtClean="0"/>
            <a:t> di </a:t>
          </a:r>
          <a:r>
            <a:rPr lang="en-US" sz="1600" dirty="0" err="1" smtClean="0"/>
            <a:t>scambio</a:t>
          </a:r>
          <a:r>
            <a:rPr lang="en-US" sz="1600" dirty="0" smtClean="0"/>
            <a:t>, </a:t>
          </a:r>
          <a:r>
            <a:rPr lang="en-US" sz="1600" dirty="0" err="1" smtClean="0"/>
            <a:t>aspetti</a:t>
          </a:r>
          <a:r>
            <a:rPr lang="en-US" sz="1600" dirty="0" smtClean="0"/>
            <a:t> </a:t>
          </a:r>
          <a:r>
            <a:rPr lang="en-US" sz="1600" dirty="0" err="1" smtClean="0"/>
            <a:t>organizzativi</a:t>
          </a:r>
          <a:r>
            <a:rPr lang="en-US" sz="1600" dirty="0" smtClean="0"/>
            <a:t>, </a:t>
          </a:r>
          <a:r>
            <a:rPr lang="en-US" sz="1600" dirty="0" err="1" smtClean="0"/>
            <a:t>richiesti</a:t>
          </a:r>
          <a:r>
            <a:rPr lang="en-US" sz="1600" dirty="0" smtClean="0"/>
            <a:t> per </a:t>
          </a:r>
          <a:r>
            <a:rPr lang="en-US" sz="1600" dirty="0" err="1" smtClean="0"/>
            <a:t>raggiungere</a:t>
          </a:r>
          <a:r>
            <a:rPr lang="en-US" sz="1600" dirty="0" smtClean="0"/>
            <a:t> </a:t>
          </a:r>
          <a:r>
            <a:rPr lang="en-US" sz="1600" dirty="0" err="1" smtClean="0"/>
            <a:t>il</a:t>
          </a:r>
          <a:r>
            <a:rPr lang="en-US" sz="1600" dirty="0" smtClean="0"/>
            <a:t> </a:t>
          </a:r>
          <a:r>
            <a:rPr lang="en-US" sz="1600" dirty="0" err="1" smtClean="0"/>
            <a:t>ruolo</a:t>
          </a:r>
          <a:r>
            <a:rPr lang="en-US" sz="1600" dirty="0" smtClean="0"/>
            <a:t> “backbone” del </a:t>
          </a:r>
          <a:r>
            <a:rPr lang="en-US" sz="1600" dirty="0" err="1" smtClean="0"/>
            <a:t>sistema</a:t>
          </a:r>
          <a:r>
            <a:rPr lang="en-US" sz="1600" dirty="0" smtClean="0"/>
            <a:t> </a:t>
          </a:r>
          <a:r>
            <a:rPr lang="en-US" sz="1600" dirty="0" err="1" smtClean="0"/>
            <a:t>dei</a:t>
          </a:r>
          <a:r>
            <a:rPr lang="en-US" sz="1600" dirty="0" smtClean="0"/>
            <a:t> </a:t>
          </a:r>
          <a:r>
            <a:rPr lang="en-US" sz="1600" dirty="0" err="1" smtClean="0"/>
            <a:t>Registri</a:t>
          </a:r>
          <a:endParaRPr lang="it-IT" sz="1600" dirty="0"/>
        </a:p>
      </dgm:t>
    </dgm:pt>
    <dgm:pt modelId="{31DEC25F-7415-4865-B327-16E4436B0288}" type="parTrans" cxnId="{482EDEF9-3DB9-4D99-9533-FE5232ADBB39}">
      <dgm:prSet/>
      <dgm:spPr/>
      <dgm:t>
        <a:bodyPr/>
        <a:lstStyle/>
        <a:p>
          <a:endParaRPr lang="it-IT"/>
        </a:p>
      </dgm:t>
    </dgm:pt>
    <dgm:pt modelId="{E4985CB3-26A2-4C2B-9345-33EC881A6302}" type="sibTrans" cxnId="{482EDEF9-3DB9-4D99-9533-FE5232ADBB39}">
      <dgm:prSet/>
      <dgm:spPr/>
      <dgm:t>
        <a:bodyPr/>
        <a:lstStyle/>
        <a:p>
          <a:endParaRPr lang="it-IT"/>
        </a:p>
      </dgm:t>
    </dgm:pt>
    <dgm:pt modelId="{50EC10D5-7C2A-4CAB-ADB3-C5CCEF046621}" type="pres">
      <dgm:prSet presAssocID="{52455ED9-FE99-426F-B17F-2CE46BB10BD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t-IT"/>
        </a:p>
      </dgm:t>
    </dgm:pt>
    <dgm:pt modelId="{37CCB66C-9AEC-4761-AAF4-2BEC4EA892B6}" type="pres">
      <dgm:prSet presAssocID="{52455ED9-FE99-426F-B17F-2CE46BB10BD8}" presName="Name1" presStyleCnt="0"/>
      <dgm:spPr/>
      <dgm:t>
        <a:bodyPr/>
        <a:lstStyle/>
        <a:p>
          <a:endParaRPr lang="it-IT"/>
        </a:p>
      </dgm:t>
    </dgm:pt>
    <dgm:pt modelId="{9A2AD095-4895-4D37-8602-08B135257866}" type="pres">
      <dgm:prSet presAssocID="{52455ED9-FE99-426F-B17F-2CE46BB10BD8}" presName="cycle" presStyleCnt="0"/>
      <dgm:spPr/>
      <dgm:t>
        <a:bodyPr/>
        <a:lstStyle/>
        <a:p>
          <a:endParaRPr lang="it-IT"/>
        </a:p>
      </dgm:t>
    </dgm:pt>
    <dgm:pt modelId="{A1118875-D6FB-4AC3-AC42-0ECD4DCCED3D}" type="pres">
      <dgm:prSet presAssocID="{52455ED9-FE99-426F-B17F-2CE46BB10BD8}" presName="srcNode" presStyleLbl="node1" presStyleIdx="0" presStyleCnt="4"/>
      <dgm:spPr/>
      <dgm:t>
        <a:bodyPr/>
        <a:lstStyle/>
        <a:p>
          <a:endParaRPr lang="it-IT"/>
        </a:p>
      </dgm:t>
    </dgm:pt>
    <dgm:pt modelId="{9FFACCC2-9976-4541-B294-53AC973AB9D5}" type="pres">
      <dgm:prSet presAssocID="{52455ED9-FE99-426F-B17F-2CE46BB10BD8}" presName="conn" presStyleLbl="parChTrans1D2" presStyleIdx="0" presStyleCnt="1"/>
      <dgm:spPr/>
      <dgm:t>
        <a:bodyPr/>
        <a:lstStyle/>
        <a:p>
          <a:endParaRPr lang="it-IT"/>
        </a:p>
      </dgm:t>
    </dgm:pt>
    <dgm:pt modelId="{40E4FB47-4E7D-4F1D-8FD8-53DC1403F308}" type="pres">
      <dgm:prSet presAssocID="{52455ED9-FE99-426F-B17F-2CE46BB10BD8}" presName="extraNode" presStyleLbl="node1" presStyleIdx="0" presStyleCnt="4"/>
      <dgm:spPr/>
      <dgm:t>
        <a:bodyPr/>
        <a:lstStyle/>
        <a:p>
          <a:endParaRPr lang="it-IT"/>
        </a:p>
      </dgm:t>
    </dgm:pt>
    <dgm:pt modelId="{9B3EAA84-B6C7-4603-86FC-E66AE9321523}" type="pres">
      <dgm:prSet presAssocID="{52455ED9-FE99-426F-B17F-2CE46BB10BD8}" presName="dstNode" presStyleLbl="node1" presStyleIdx="0" presStyleCnt="4"/>
      <dgm:spPr/>
      <dgm:t>
        <a:bodyPr/>
        <a:lstStyle/>
        <a:p>
          <a:endParaRPr lang="it-IT"/>
        </a:p>
      </dgm:t>
    </dgm:pt>
    <dgm:pt modelId="{5F22C24C-0856-45A4-BB8B-99D0012405AB}" type="pres">
      <dgm:prSet presAssocID="{73286243-059B-4A43-A813-342CCA00D353}" presName="text_1" presStyleLbl="node1" presStyleIdx="0" presStyleCnt="4" custLinFactNeighborX="33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6C104C0-CA24-4176-9AFB-A9DF0A27A8F2}" type="pres">
      <dgm:prSet presAssocID="{73286243-059B-4A43-A813-342CCA00D353}" presName="accent_1" presStyleCnt="0"/>
      <dgm:spPr/>
      <dgm:t>
        <a:bodyPr/>
        <a:lstStyle/>
        <a:p>
          <a:endParaRPr lang="it-IT"/>
        </a:p>
      </dgm:t>
    </dgm:pt>
    <dgm:pt modelId="{29D0E382-AB35-4791-8138-2818007789E5}" type="pres">
      <dgm:prSet presAssocID="{73286243-059B-4A43-A813-342CCA00D353}" presName="accentRepeatNode" presStyleLbl="solidFgAcc1" presStyleIdx="0" presStyleCnt="4" custScaleX="82175" custScaleY="82175"/>
      <dgm:spPr>
        <a:ln>
          <a:solidFill>
            <a:schemeClr val="accent5">
              <a:lumMod val="75000"/>
              <a:alpha val="90000"/>
            </a:schemeClr>
          </a:solidFill>
        </a:ln>
      </dgm:spPr>
      <dgm:t>
        <a:bodyPr/>
        <a:lstStyle/>
        <a:p>
          <a:endParaRPr lang="it-IT"/>
        </a:p>
      </dgm:t>
    </dgm:pt>
    <dgm:pt modelId="{5F5E3B7D-313D-4ACE-A7A7-32DE5ED0F10D}" type="pres">
      <dgm:prSet presAssocID="{42737FF3-4A16-442E-822F-E2A15B612377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DF82423-E51A-4812-B597-347E1290DF10}" type="pres">
      <dgm:prSet presAssocID="{42737FF3-4A16-442E-822F-E2A15B612377}" presName="accent_2" presStyleCnt="0"/>
      <dgm:spPr/>
      <dgm:t>
        <a:bodyPr/>
        <a:lstStyle/>
        <a:p>
          <a:endParaRPr lang="it-IT"/>
        </a:p>
      </dgm:t>
    </dgm:pt>
    <dgm:pt modelId="{1C371219-0B3F-47BF-9D30-3DE7785A9E79}" type="pres">
      <dgm:prSet presAssocID="{42737FF3-4A16-442E-822F-E2A15B612377}" presName="accentRepeatNode" presStyleLbl="solidFgAcc1" presStyleIdx="1" presStyleCnt="4" custScaleX="81274" custScaleY="81274"/>
      <dgm:spPr>
        <a:ln>
          <a:solidFill>
            <a:schemeClr val="accent5">
              <a:lumMod val="75000"/>
              <a:alpha val="90000"/>
            </a:schemeClr>
          </a:solidFill>
        </a:ln>
      </dgm:spPr>
      <dgm:t>
        <a:bodyPr/>
        <a:lstStyle/>
        <a:p>
          <a:endParaRPr lang="it-IT"/>
        </a:p>
      </dgm:t>
    </dgm:pt>
    <dgm:pt modelId="{35C44D3A-98BE-4080-89A4-1BA78AB69266}" type="pres">
      <dgm:prSet presAssocID="{C3BDB720-A7BF-495F-8A22-873DF81344AC}" presName="text_3" presStyleLbl="node1" presStyleIdx="2" presStyleCnt="4" custScaleY="15998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1F7DE2E-ACD4-47A7-B6D0-05A120F3B406}" type="pres">
      <dgm:prSet presAssocID="{C3BDB720-A7BF-495F-8A22-873DF81344AC}" presName="accent_3" presStyleCnt="0"/>
      <dgm:spPr/>
      <dgm:t>
        <a:bodyPr/>
        <a:lstStyle/>
        <a:p>
          <a:endParaRPr lang="it-IT"/>
        </a:p>
      </dgm:t>
    </dgm:pt>
    <dgm:pt modelId="{D4D83969-CF00-4F8F-BADE-C9771E7BE4CF}" type="pres">
      <dgm:prSet presAssocID="{C3BDB720-A7BF-495F-8A22-873DF81344AC}" presName="accentRepeatNode" presStyleLbl="solidFgAcc1" presStyleIdx="2" presStyleCnt="4" custScaleX="81274" custScaleY="81274"/>
      <dgm:spPr>
        <a:ln>
          <a:solidFill>
            <a:schemeClr val="accent5">
              <a:lumMod val="75000"/>
              <a:alpha val="90000"/>
            </a:schemeClr>
          </a:solidFill>
        </a:ln>
      </dgm:spPr>
      <dgm:t>
        <a:bodyPr/>
        <a:lstStyle/>
        <a:p>
          <a:endParaRPr lang="it-IT"/>
        </a:p>
      </dgm:t>
    </dgm:pt>
    <dgm:pt modelId="{1CB36668-6D65-4A61-8D69-792F6C39276F}" type="pres">
      <dgm:prSet presAssocID="{FDC3CDA7-0266-427E-80EC-65AF27B6EE53}" presName="text_4" presStyleLbl="node1" presStyleIdx="3" presStyleCnt="4" custScaleY="140679" custLinFactNeighborX="332" custLinFactNeighborY="1483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D0264D0-BB6F-41DF-89FD-7CD3E111CF16}" type="pres">
      <dgm:prSet presAssocID="{FDC3CDA7-0266-427E-80EC-65AF27B6EE53}" presName="accent_4" presStyleCnt="0"/>
      <dgm:spPr/>
      <dgm:t>
        <a:bodyPr/>
        <a:lstStyle/>
        <a:p>
          <a:endParaRPr lang="it-IT"/>
        </a:p>
      </dgm:t>
    </dgm:pt>
    <dgm:pt modelId="{B3ACE877-9886-4804-BDC5-5CB5DA2EBCFE}" type="pres">
      <dgm:prSet presAssocID="{FDC3CDA7-0266-427E-80EC-65AF27B6EE53}" presName="accentRepeatNode" presStyleLbl="solidFgAcc1" presStyleIdx="3" presStyleCnt="4" custScaleX="117405" custScaleY="117405"/>
      <dgm:spPr>
        <a:ln>
          <a:solidFill>
            <a:schemeClr val="accent5">
              <a:lumMod val="75000"/>
              <a:alpha val="90000"/>
            </a:schemeClr>
          </a:solidFill>
        </a:ln>
      </dgm:spPr>
      <dgm:t>
        <a:bodyPr/>
        <a:lstStyle/>
        <a:p>
          <a:endParaRPr lang="it-IT"/>
        </a:p>
      </dgm:t>
    </dgm:pt>
  </dgm:ptLst>
  <dgm:cxnLst>
    <dgm:cxn modelId="{6B0BEDFF-3899-42A4-9F47-AB7CEA19CE2F}" type="presOf" srcId="{42737FF3-4A16-442E-822F-E2A15B612377}" destId="{5F5E3B7D-313D-4ACE-A7A7-32DE5ED0F10D}" srcOrd="0" destOrd="0" presId="urn:microsoft.com/office/officeart/2008/layout/VerticalCurvedList"/>
    <dgm:cxn modelId="{8EC4AC8E-B3C3-4D85-A45C-809BE4EE541F}" srcId="{52455ED9-FE99-426F-B17F-2CE46BB10BD8}" destId="{73286243-059B-4A43-A813-342CCA00D353}" srcOrd="0" destOrd="0" parTransId="{EDBD2CCF-9682-4086-86CE-3C611B5D2676}" sibTransId="{A5D252EA-D8EC-4071-A08D-9C1C9341CAE9}"/>
    <dgm:cxn modelId="{C088FCAA-2B80-4EDB-9DF7-8A92E5926097}" type="presOf" srcId="{52455ED9-FE99-426F-B17F-2CE46BB10BD8}" destId="{50EC10D5-7C2A-4CAB-ADB3-C5CCEF046621}" srcOrd="0" destOrd="0" presId="urn:microsoft.com/office/officeart/2008/layout/VerticalCurvedList"/>
    <dgm:cxn modelId="{9D750DB8-A257-4786-A61D-0FDECFE54714}" srcId="{52455ED9-FE99-426F-B17F-2CE46BB10BD8}" destId="{42737FF3-4A16-442E-822F-E2A15B612377}" srcOrd="1" destOrd="0" parTransId="{95C679F5-E1DF-4E36-8108-3009FDF68083}" sibTransId="{74315D0D-36A5-4085-AFE1-227811AFD504}"/>
    <dgm:cxn modelId="{482EDEF9-3DB9-4D99-9533-FE5232ADBB39}" srcId="{52455ED9-FE99-426F-B17F-2CE46BB10BD8}" destId="{FDC3CDA7-0266-427E-80EC-65AF27B6EE53}" srcOrd="3" destOrd="0" parTransId="{31DEC25F-7415-4865-B327-16E4436B0288}" sibTransId="{E4985CB3-26A2-4C2B-9345-33EC881A6302}"/>
    <dgm:cxn modelId="{7B5AEFAD-3961-4A30-8066-1460C6C50D02}" type="presOf" srcId="{73286243-059B-4A43-A813-342CCA00D353}" destId="{5F22C24C-0856-45A4-BB8B-99D0012405AB}" srcOrd="0" destOrd="0" presId="urn:microsoft.com/office/officeart/2008/layout/VerticalCurvedList"/>
    <dgm:cxn modelId="{630F9234-E9A9-4B48-B228-41FF03927AD0}" type="presOf" srcId="{C3BDB720-A7BF-495F-8A22-873DF81344AC}" destId="{35C44D3A-98BE-4080-89A4-1BA78AB69266}" srcOrd="0" destOrd="0" presId="urn:microsoft.com/office/officeart/2008/layout/VerticalCurvedList"/>
    <dgm:cxn modelId="{041B0A8C-3FFD-47CC-BCDF-9A44246307A3}" srcId="{52455ED9-FE99-426F-B17F-2CE46BB10BD8}" destId="{C3BDB720-A7BF-495F-8A22-873DF81344AC}" srcOrd="2" destOrd="0" parTransId="{DC3D350D-2FB1-4E46-8D17-E4B1BBB7CE31}" sibTransId="{81AE9C43-E262-46C2-9733-3094D85EB406}"/>
    <dgm:cxn modelId="{526B7B9C-0D8B-46A3-A497-6F56BE88D6F4}" type="presOf" srcId="{FDC3CDA7-0266-427E-80EC-65AF27B6EE53}" destId="{1CB36668-6D65-4A61-8D69-792F6C39276F}" srcOrd="0" destOrd="0" presId="urn:microsoft.com/office/officeart/2008/layout/VerticalCurvedList"/>
    <dgm:cxn modelId="{5B6AA66D-5354-4470-8ED3-4BE5F0D05B49}" type="presOf" srcId="{A5D252EA-D8EC-4071-A08D-9C1C9341CAE9}" destId="{9FFACCC2-9976-4541-B294-53AC973AB9D5}" srcOrd="0" destOrd="0" presId="urn:microsoft.com/office/officeart/2008/layout/VerticalCurvedList"/>
    <dgm:cxn modelId="{3D830C6B-6627-4ACF-8D76-8608E2852327}" type="presParOf" srcId="{50EC10D5-7C2A-4CAB-ADB3-C5CCEF046621}" destId="{37CCB66C-9AEC-4761-AAF4-2BEC4EA892B6}" srcOrd="0" destOrd="0" presId="urn:microsoft.com/office/officeart/2008/layout/VerticalCurvedList"/>
    <dgm:cxn modelId="{4AD7747D-B5A8-4149-B49F-7EDA2C930F3C}" type="presParOf" srcId="{37CCB66C-9AEC-4761-AAF4-2BEC4EA892B6}" destId="{9A2AD095-4895-4D37-8602-08B135257866}" srcOrd="0" destOrd="0" presId="urn:microsoft.com/office/officeart/2008/layout/VerticalCurvedList"/>
    <dgm:cxn modelId="{894BCA6D-040B-420B-91E7-427BC43A9773}" type="presParOf" srcId="{9A2AD095-4895-4D37-8602-08B135257866}" destId="{A1118875-D6FB-4AC3-AC42-0ECD4DCCED3D}" srcOrd="0" destOrd="0" presId="urn:microsoft.com/office/officeart/2008/layout/VerticalCurvedList"/>
    <dgm:cxn modelId="{F948BB29-C650-4A54-968A-EC906949BCE4}" type="presParOf" srcId="{9A2AD095-4895-4D37-8602-08B135257866}" destId="{9FFACCC2-9976-4541-B294-53AC973AB9D5}" srcOrd="1" destOrd="0" presId="urn:microsoft.com/office/officeart/2008/layout/VerticalCurvedList"/>
    <dgm:cxn modelId="{F9D41738-0845-4F0C-86C8-C7D33BF1DDDD}" type="presParOf" srcId="{9A2AD095-4895-4D37-8602-08B135257866}" destId="{40E4FB47-4E7D-4F1D-8FD8-53DC1403F308}" srcOrd="2" destOrd="0" presId="urn:microsoft.com/office/officeart/2008/layout/VerticalCurvedList"/>
    <dgm:cxn modelId="{CC2DA4B8-5E37-444A-BE83-E54789C9F5CD}" type="presParOf" srcId="{9A2AD095-4895-4D37-8602-08B135257866}" destId="{9B3EAA84-B6C7-4603-86FC-E66AE9321523}" srcOrd="3" destOrd="0" presId="urn:microsoft.com/office/officeart/2008/layout/VerticalCurvedList"/>
    <dgm:cxn modelId="{961CCB22-857A-449C-8337-06D939676E93}" type="presParOf" srcId="{37CCB66C-9AEC-4761-AAF4-2BEC4EA892B6}" destId="{5F22C24C-0856-45A4-BB8B-99D0012405AB}" srcOrd="1" destOrd="0" presId="urn:microsoft.com/office/officeart/2008/layout/VerticalCurvedList"/>
    <dgm:cxn modelId="{297DE79E-EF69-4BAD-8012-FA87A03C91FF}" type="presParOf" srcId="{37CCB66C-9AEC-4761-AAF4-2BEC4EA892B6}" destId="{16C104C0-CA24-4176-9AFB-A9DF0A27A8F2}" srcOrd="2" destOrd="0" presId="urn:microsoft.com/office/officeart/2008/layout/VerticalCurvedList"/>
    <dgm:cxn modelId="{6CF1250A-308E-4158-8AAC-695886B8C086}" type="presParOf" srcId="{16C104C0-CA24-4176-9AFB-A9DF0A27A8F2}" destId="{29D0E382-AB35-4791-8138-2818007789E5}" srcOrd="0" destOrd="0" presId="urn:microsoft.com/office/officeart/2008/layout/VerticalCurvedList"/>
    <dgm:cxn modelId="{8FCA0F85-0C85-48B7-88E0-ED2AD1765003}" type="presParOf" srcId="{37CCB66C-9AEC-4761-AAF4-2BEC4EA892B6}" destId="{5F5E3B7D-313D-4ACE-A7A7-32DE5ED0F10D}" srcOrd="3" destOrd="0" presId="urn:microsoft.com/office/officeart/2008/layout/VerticalCurvedList"/>
    <dgm:cxn modelId="{8DAFDCE2-D1FC-426A-8CA4-C53302051008}" type="presParOf" srcId="{37CCB66C-9AEC-4761-AAF4-2BEC4EA892B6}" destId="{DDF82423-E51A-4812-B597-347E1290DF10}" srcOrd="4" destOrd="0" presId="urn:microsoft.com/office/officeart/2008/layout/VerticalCurvedList"/>
    <dgm:cxn modelId="{4E7200F4-3FFC-4134-B808-A7919EE2C259}" type="presParOf" srcId="{DDF82423-E51A-4812-B597-347E1290DF10}" destId="{1C371219-0B3F-47BF-9D30-3DE7785A9E79}" srcOrd="0" destOrd="0" presId="urn:microsoft.com/office/officeart/2008/layout/VerticalCurvedList"/>
    <dgm:cxn modelId="{541C9AC2-B7F2-4FBC-91FA-7D8B47EF9087}" type="presParOf" srcId="{37CCB66C-9AEC-4761-AAF4-2BEC4EA892B6}" destId="{35C44D3A-98BE-4080-89A4-1BA78AB69266}" srcOrd="5" destOrd="0" presId="urn:microsoft.com/office/officeart/2008/layout/VerticalCurvedList"/>
    <dgm:cxn modelId="{4A87FCA5-F6D7-47BE-9023-FA1E69B5349A}" type="presParOf" srcId="{37CCB66C-9AEC-4761-AAF4-2BEC4EA892B6}" destId="{91F7DE2E-ACD4-47A7-B6D0-05A120F3B406}" srcOrd="6" destOrd="0" presId="urn:microsoft.com/office/officeart/2008/layout/VerticalCurvedList"/>
    <dgm:cxn modelId="{693E707B-81B8-49D6-9C69-CF2A4131571C}" type="presParOf" srcId="{91F7DE2E-ACD4-47A7-B6D0-05A120F3B406}" destId="{D4D83969-CF00-4F8F-BADE-C9771E7BE4CF}" srcOrd="0" destOrd="0" presId="urn:microsoft.com/office/officeart/2008/layout/VerticalCurvedList"/>
    <dgm:cxn modelId="{AD182A0A-0FFB-4303-9A02-605E1421C923}" type="presParOf" srcId="{37CCB66C-9AEC-4761-AAF4-2BEC4EA892B6}" destId="{1CB36668-6D65-4A61-8D69-792F6C39276F}" srcOrd="7" destOrd="0" presId="urn:microsoft.com/office/officeart/2008/layout/VerticalCurvedList"/>
    <dgm:cxn modelId="{728EEA31-3A34-48DE-910B-DA5E66D7E4C1}" type="presParOf" srcId="{37CCB66C-9AEC-4761-AAF4-2BEC4EA892B6}" destId="{8D0264D0-BB6F-41DF-89FD-7CD3E111CF16}" srcOrd="8" destOrd="0" presId="urn:microsoft.com/office/officeart/2008/layout/VerticalCurvedList"/>
    <dgm:cxn modelId="{36D65045-A6C3-45D5-931C-AD66C1A97834}" type="presParOf" srcId="{8D0264D0-BB6F-41DF-89FD-7CD3E111CF16}" destId="{B3ACE877-9886-4804-BDC5-5CB5DA2EBCF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FBF1F3-8FDD-4268-A845-078545BDCA3E}" type="doc">
      <dgm:prSet loTypeId="urn:microsoft.com/office/officeart/2008/layout/VerticalCurvedList" loCatId="list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it-IT"/>
        </a:p>
      </dgm:t>
    </dgm:pt>
    <dgm:pt modelId="{43CE6346-78D8-4219-BF65-EC596924F78D}">
      <dgm:prSet/>
      <dgm:spPr>
        <a:gradFill rotWithShape="0">
          <a:gsLst>
            <a:gs pos="9000">
              <a:srgbClr val="93B368"/>
            </a:gs>
            <a:gs pos="0">
              <a:srgbClr val="DDEBCF"/>
            </a:gs>
            <a:gs pos="26000">
              <a:srgbClr val="9CB86E"/>
            </a:gs>
            <a:gs pos="34340">
              <a:srgbClr val="ADC98B"/>
            </a:gs>
            <a:gs pos="62000">
              <a:schemeClr val="accent6">
                <a:lumMod val="40000"/>
                <a:lumOff val="60000"/>
              </a:schemeClr>
            </a:gs>
            <a:gs pos="46000">
              <a:schemeClr val="accent6">
                <a:lumMod val="40000"/>
                <a:lumOff val="60000"/>
              </a:schemeClr>
            </a:gs>
          </a:gsLst>
          <a:lin ang="5400000" scaled="0"/>
        </a:gradFill>
      </dgm:spPr>
      <dgm:t>
        <a:bodyPr/>
        <a:lstStyle/>
        <a:p>
          <a:pPr rtl="0"/>
          <a:r>
            <a:rPr lang="en-US" dirty="0" err="1" smtClean="0"/>
            <a:t>Implementazione</a:t>
          </a:r>
          <a:r>
            <a:rPr lang="en-US" dirty="0" smtClean="0"/>
            <a:t> di </a:t>
          </a:r>
          <a:r>
            <a:rPr lang="en-US" b="1" dirty="0" smtClean="0"/>
            <a:t>EGR </a:t>
          </a:r>
          <a:endParaRPr lang="it-IT" dirty="0"/>
        </a:p>
      </dgm:t>
    </dgm:pt>
    <dgm:pt modelId="{29AD27D8-8F27-4938-9E18-8B90AD57097C}" type="parTrans" cxnId="{E0FC8E86-9AD2-48C7-B3F6-C2BE245CD60B}">
      <dgm:prSet/>
      <dgm:spPr/>
      <dgm:t>
        <a:bodyPr/>
        <a:lstStyle/>
        <a:p>
          <a:endParaRPr lang="it-IT"/>
        </a:p>
      </dgm:t>
    </dgm:pt>
    <dgm:pt modelId="{BA3E40BB-CB3B-46FB-899C-4055A7E9ECE7}" type="sibTrans" cxnId="{E0FC8E86-9AD2-48C7-B3F6-C2BE245CD60B}">
      <dgm:prSet/>
      <dgm:spPr/>
      <dgm:t>
        <a:bodyPr/>
        <a:lstStyle/>
        <a:p>
          <a:endParaRPr lang="it-IT"/>
        </a:p>
      </dgm:t>
    </dgm:pt>
    <dgm:pt modelId="{EC6D779A-E305-40FB-B412-14C56F7E265B}">
      <dgm:prSet/>
      <dgm:spPr>
        <a:gradFill rotWithShape="0">
          <a:gsLst>
            <a:gs pos="9000">
              <a:srgbClr val="93B368"/>
            </a:gs>
            <a:gs pos="0">
              <a:srgbClr val="DDEBCF"/>
            </a:gs>
            <a:gs pos="26000">
              <a:srgbClr val="9CB86E"/>
            </a:gs>
            <a:gs pos="34340">
              <a:srgbClr val="ADC98B"/>
            </a:gs>
            <a:gs pos="62000">
              <a:schemeClr val="accent6">
                <a:lumMod val="40000"/>
                <a:lumOff val="60000"/>
              </a:schemeClr>
            </a:gs>
            <a:gs pos="46000">
              <a:schemeClr val="accent6">
                <a:lumMod val="40000"/>
                <a:lumOff val="60000"/>
              </a:schemeClr>
            </a:gs>
          </a:gsLst>
          <a:lin ang="5400000" scaled="0"/>
        </a:gradFill>
      </dgm:spPr>
      <dgm:t>
        <a:bodyPr/>
        <a:lstStyle/>
        <a:p>
          <a:pPr rtl="0"/>
          <a:r>
            <a:rPr lang="en-US" b="1" dirty="0" err="1" smtClean="0"/>
            <a:t>Completare</a:t>
          </a:r>
          <a:r>
            <a:rPr lang="en-US" b="1" dirty="0" smtClean="0"/>
            <a:t> </a:t>
          </a:r>
          <a:r>
            <a:rPr lang="en-US" b="1" dirty="0" err="1" smtClean="0"/>
            <a:t>l’implementazione</a:t>
          </a:r>
          <a:r>
            <a:rPr lang="en-US" b="1" dirty="0" smtClean="0"/>
            <a:t> del </a:t>
          </a:r>
          <a:r>
            <a:rPr lang="en-US" b="1" dirty="0" err="1" smtClean="0"/>
            <a:t>ciclo</a:t>
          </a:r>
          <a:r>
            <a:rPr lang="en-US" b="1" dirty="0" smtClean="0"/>
            <a:t> EGR 2.0</a:t>
          </a:r>
          <a:endParaRPr lang="it-IT" b="1" dirty="0"/>
        </a:p>
      </dgm:t>
    </dgm:pt>
    <dgm:pt modelId="{D4BD0CFD-3871-4587-895C-9A59227A4564}" type="parTrans" cxnId="{5B1ECE8A-7939-4ABC-B1BE-106EE117541D}">
      <dgm:prSet/>
      <dgm:spPr/>
      <dgm:t>
        <a:bodyPr/>
        <a:lstStyle/>
        <a:p>
          <a:endParaRPr lang="it-IT"/>
        </a:p>
      </dgm:t>
    </dgm:pt>
    <dgm:pt modelId="{3B7B8CF6-89E7-49B0-BC95-896EC1906FAF}" type="sibTrans" cxnId="{5B1ECE8A-7939-4ABC-B1BE-106EE117541D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it-IT"/>
        </a:p>
      </dgm:t>
    </dgm:pt>
    <dgm:pt modelId="{3C968E2F-97FD-4F8D-8E02-EA71E2111698}">
      <dgm:prSet/>
      <dgm:spPr>
        <a:gradFill rotWithShape="0">
          <a:gsLst>
            <a:gs pos="9000">
              <a:srgbClr val="93B368"/>
            </a:gs>
            <a:gs pos="0">
              <a:srgbClr val="DDEBCF"/>
            </a:gs>
            <a:gs pos="26000">
              <a:srgbClr val="9CB86E"/>
            </a:gs>
            <a:gs pos="34340">
              <a:srgbClr val="ADC98B"/>
            </a:gs>
            <a:gs pos="62000">
              <a:schemeClr val="accent6">
                <a:lumMod val="40000"/>
                <a:lumOff val="60000"/>
              </a:schemeClr>
            </a:gs>
            <a:gs pos="46000">
              <a:schemeClr val="accent6">
                <a:lumMod val="40000"/>
                <a:lumOff val="60000"/>
              </a:schemeClr>
            </a:gs>
          </a:gsLst>
          <a:lin ang="5400000" scaled="0"/>
        </a:gradFill>
      </dgm:spPr>
      <dgm:t>
        <a:bodyPr/>
        <a:lstStyle/>
        <a:p>
          <a:pPr rtl="0"/>
          <a:r>
            <a:rPr lang="en-US" b="1" dirty="0" err="1" smtClean="0"/>
            <a:t>Migliorare</a:t>
          </a:r>
          <a:r>
            <a:rPr lang="en-US" b="1" dirty="0" smtClean="0"/>
            <a:t> la </a:t>
          </a:r>
          <a:r>
            <a:rPr lang="en-US" b="1" dirty="0" err="1" smtClean="0"/>
            <a:t>qualità</a:t>
          </a:r>
          <a:r>
            <a:rPr lang="en-US" b="1" dirty="0" smtClean="0"/>
            <a:t> di EGR (</a:t>
          </a:r>
          <a:r>
            <a:rPr lang="en-US" b="1" dirty="0" err="1" smtClean="0"/>
            <a:t>confronto</a:t>
          </a:r>
          <a:r>
            <a:rPr lang="en-US" b="1" dirty="0" smtClean="0"/>
            <a:t> con FATS)</a:t>
          </a:r>
          <a:endParaRPr lang="it-IT" b="1" dirty="0"/>
        </a:p>
      </dgm:t>
    </dgm:pt>
    <dgm:pt modelId="{576CF566-4A66-46CD-9E00-15045DF91177}" type="parTrans" cxnId="{25B06B8A-1C22-4C07-9B09-CF8266CE9ED4}">
      <dgm:prSet/>
      <dgm:spPr/>
      <dgm:t>
        <a:bodyPr/>
        <a:lstStyle/>
        <a:p>
          <a:endParaRPr lang="it-IT"/>
        </a:p>
      </dgm:t>
    </dgm:pt>
    <dgm:pt modelId="{068217B0-5CDA-4C37-A86B-003FA51CFD78}" type="sibTrans" cxnId="{25B06B8A-1C22-4C07-9B09-CF8266CE9ED4}">
      <dgm:prSet/>
      <dgm:spPr/>
      <dgm:t>
        <a:bodyPr/>
        <a:lstStyle/>
        <a:p>
          <a:endParaRPr lang="it-IT"/>
        </a:p>
      </dgm:t>
    </dgm:pt>
    <dgm:pt modelId="{7B6960F7-69A3-4D53-ADD6-C6ABA307B8EA}">
      <dgm:prSet/>
      <dgm:spPr>
        <a:gradFill rotWithShape="0">
          <a:gsLst>
            <a:gs pos="9000">
              <a:srgbClr val="93B368"/>
            </a:gs>
            <a:gs pos="0">
              <a:srgbClr val="DDEBCF"/>
            </a:gs>
            <a:gs pos="26000">
              <a:srgbClr val="9CB86E"/>
            </a:gs>
            <a:gs pos="34340">
              <a:srgbClr val="ADC98B"/>
            </a:gs>
            <a:gs pos="62000">
              <a:schemeClr val="accent6">
                <a:lumMod val="40000"/>
                <a:lumOff val="60000"/>
              </a:schemeClr>
            </a:gs>
            <a:gs pos="46000">
              <a:schemeClr val="accent6">
                <a:lumMod val="40000"/>
                <a:lumOff val="60000"/>
              </a:schemeClr>
            </a:gs>
          </a:gsLst>
        </a:gradFill>
      </dgm:spPr>
      <dgm:t>
        <a:bodyPr/>
        <a:lstStyle/>
        <a:p>
          <a:pPr algn="l" rtl="0"/>
          <a:r>
            <a:rPr lang="en-US" b="0" dirty="0" smtClean="0"/>
            <a:t>Profiling </a:t>
          </a:r>
          <a:endParaRPr lang="it-IT" b="0" dirty="0"/>
        </a:p>
      </dgm:t>
    </dgm:pt>
    <dgm:pt modelId="{05383C59-C198-48F6-BFD0-02CC0CEE0ECC}" type="parTrans" cxnId="{CA4B7E2E-2DED-4D93-A242-24B459F16833}">
      <dgm:prSet/>
      <dgm:spPr/>
      <dgm:t>
        <a:bodyPr/>
        <a:lstStyle/>
        <a:p>
          <a:endParaRPr lang="it-IT"/>
        </a:p>
      </dgm:t>
    </dgm:pt>
    <dgm:pt modelId="{2D705471-BE30-413A-991F-8DF6095B60A2}" type="sibTrans" cxnId="{CA4B7E2E-2DED-4D93-A242-24B459F16833}">
      <dgm:prSet/>
      <dgm:spPr/>
      <dgm:t>
        <a:bodyPr/>
        <a:lstStyle/>
        <a:p>
          <a:endParaRPr lang="it-IT"/>
        </a:p>
      </dgm:t>
    </dgm:pt>
    <dgm:pt modelId="{6E9C7AD1-0E73-4BC3-A662-5693A1F3E630}">
      <dgm:prSet/>
      <dgm:spPr>
        <a:gradFill rotWithShape="0">
          <a:gsLst>
            <a:gs pos="9000">
              <a:srgbClr val="93B368"/>
            </a:gs>
            <a:gs pos="0">
              <a:srgbClr val="DDEBCF"/>
            </a:gs>
            <a:gs pos="26000">
              <a:srgbClr val="9CB86E"/>
            </a:gs>
            <a:gs pos="34340">
              <a:srgbClr val="ADC98B"/>
            </a:gs>
            <a:gs pos="62000">
              <a:schemeClr val="accent6">
                <a:lumMod val="40000"/>
                <a:lumOff val="60000"/>
              </a:schemeClr>
            </a:gs>
            <a:gs pos="46000">
              <a:schemeClr val="accent6">
                <a:lumMod val="40000"/>
                <a:lumOff val="60000"/>
              </a:schemeClr>
            </a:gs>
          </a:gsLst>
        </a:gradFill>
      </dgm:spPr>
      <dgm:t>
        <a:bodyPr/>
        <a:lstStyle/>
        <a:p>
          <a:pPr algn="l" rtl="0"/>
          <a:r>
            <a:rPr lang="en-US" b="1" dirty="0" err="1" smtClean="0"/>
            <a:t>Finalizzare</a:t>
          </a:r>
          <a:r>
            <a:rPr lang="en-US" b="1" dirty="0" smtClean="0"/>
            <a:t> la </a:t>
          </a:r>
          <a:r>
            <a:rPr lang="en-US" b="1" dirty="0" err="1" smtClean="0"/>
            <a:t>metodologia</a:t>
          </a:r>
          <a:r>
            <a:rPr lang="en-US" b="1" dirty="0" smtClean="0"/>
            <a:t>, </a:t>
          </a:r>
          <a:r>
            <a:rPr lang="en-US" b="1" dirty="0" err="1" smtClean="0"/>
            <a:t>strategia</a:t>
          </a:r>
          <a:r>
            <a:rPr lang="en-US" b="1" dirty="0" smtClean="0"/>
            <a:t> di profiling (grant </a:t>
          </a:r>
          <a:r>
            <a:rPr lang="en-US" b="1" dirty="0" err="1" smtClean="0"/>
            <a:t>individuali</a:t>
          </a:r>
          <a:r>
            <a:rPr lang="en-US" b="1" dirty="0" smtClean="0"/>
            <a:t>), </a:t>
          </a:r>
          <a:r>
            <a:rPr lang="en-US" b="1" dirty="0" err="1" smtClean="0"/>
            <a:t>attività</a:t>
          </a:r>
          <a:r>
            <a:rPr lang="en-US" b="1" dirty="0" smtClean="0"/>
            <a:t> di </a:t>
          </a:r>
          <a:r>
            <a:rPr lang="en-US" b="1" dirty="0" err="1" smtClean="0"/>
            <a:t>formazione</a:t>
          </a:r>
          <a:endParaRPr lang="it-IT" b="1" dirty="0"/>
        </a:p>
      </dgm:t>
    </dgm:pt>
    <dgm:pt modelId="{B21A7463-7FEA-4706-96F0-653F7869C875}" type="parTrans" cxnId="{38ECFAC7-F669-4A32-BBED-241A09E31D90}">
      <dgm:prSet/>
      <dgm:spPr/>
      <dgm:t>
        <a:bodyPr/>
        <a:lstStyle/>
        <a:p>
          <a:endParaRPr lang="it-IT"/>
        </a:p>
      </dgm:t>
    </dgm:pt>
    <dgm:pt modelId="{77FB5012-171E-4FAD-9216-017E6657251F}" type="sibTrans" cxnId="{38ECFAC7-F669-4A32-BBED-241A09E31D90}">
      <dgm:prSet/>
      <dgm:spPr/>
      <dgm:t>
        <a:bodyPr/>
        <a:lstStyle/>
        <a:p>
          <a:endParaRPr lang="it-IT"/>
        </a:p>
      </dgm:t>
    </dgm:pt>
    <dgm:pt modelId="{55F45ADA-A065-48A8-ABEC-0014850AF511}">
      <dgm:prSet/>
      <dgm:spPr>
        <a:gradFill rotWithShape="0">
          <a:gsLst>
            <a:gs pos="9000">
              <a:srgbClr val="93B368"/>
            </a:gs>
            <a:gs pos="0">
              <a:srgbClr val="DDEBCF"/>
            </a:gs>
            <a:gs pos="26000">
              <a:srgbClr val="9CB86E"/>
            </a:gs>
            <a:gs pos="34340">
              <a:srgbClr val="ADC98B"/>
            </a:gs>
            <a:gs pos="62000">
              <a:schemeClr val="accent6">
                <a:lumMod val="40000"/>
                <a:lumOff val="60000"/>
              </a:schemeClr>
            </a:gs>
            <a:gs pos="46000">
              <a:schemeClr val="accent6">
                <a:lumMod val="40000"/>
                <a:lumOff val="60000"/>
              </a:schemeClr>
            </a:gs>
          </a:gsLst>
        </a:gradFill>
      </dgm:spPr>
      <dgm:t>
        <a:bodyPr/>
        <a:lstStyle/>
        <a:p>
          <a:pPr rtl="0"/>
          <a:r>
            <a:rPr lang="en-US" dirty="0" err="1" smtClean="0"/>
            <a:t>Integrazione</a:t>
          </a:r>
          <a:r>
            <a:rPr lang="en-US" dirty="0" smtClean="0"/>
            <a:t> del Profiling </a:t>
          </a:r>
          <a:r>
            <a:rPr lang="en-US" dirty="0" err="1" smtClean="0"/>
            <a:t>nell’EGR</a:t>
          </a:r>
          <a:r>
            <a:rPr lang="en-US" dirty="0" smtClean="0"/>
            <a:t> </a:t>
          </a:r>
          <a:endParaRPr lang="it-IT" dirty="0"/>
        </a:p>
      </dgm:t>
    </dgm:pt>
    <dgm:pt modelId="{E3AF2E1D-714E-43AA-A425-910E7F7ABAC3}" type="parTrans" cxnId="{EAEE6BB8-43AA-4538-B327-375CFA56E39D}">
      <dgm:prSet/>
      <dgm:spPr/>
      <dgm:t>
        <a:bodyPr/>
        <a:lstStyle/>
        <a:p>
          <a:endParaRPr lang="it-IT"/>
        </a:p>
      </dgm:t>
    </dgm:pt>
    <dgm:pt modelId="{64A6FD29-CB67-4123-B26F-F4B4A9DBCFC1}" type="sibTrans" cxnId="{EAEE6BB8-43AA-4538-B327-375CFA56E39D}">
      <dgm:prSet/>
      <dgm:spPr/>
      <dgm:t>
        <a:bodyPr/>
        <a:lstStyle/>
        <a:p>
          <a:endParaRPr lang="it-IT"/>
        </a:p>
      </dgm:t>
    </dgm:pt>
    <dgm:pt modelId="{0314AA87-5BA4-4BA3-8622-3076495B0A89}">
      <dgm:prSet/>
      <dgm:spPr>
        <a:gradFill rotWithShape="0">
          <a:gsLst>
            <a:gs pos="9000">
              <a:srgbClr val="93B368"/>
            </a:gs>
            <a:gs pos="0">
              <a:srgbClr val="DDEBCF"/>
            </a:gs>
            <a:gs pos="26000">
              <a:srgbClr val="9CB86E"/>
            </a:gs>
            <a:gs pos="34340">
              <a:srgbClr val="ADC98B"/>
            </a:gs>
            <a:gs pos="62000">
              <a:schemeClr val="accent6">
                <a:lumMod val="40000"/>
                <a:lumOff val="60000"/>
              </a:schemeClr>
            </a:gs>
            <a:gs pos="46000">
              <a:schemeClr val="accent6">
                <a:lumMod val="40000"/>
                <a:lumOff val="60000"/>
              </a:schemeClr>
            </a:gs>
          </a:gsLst>
        </a:gradFill>
      </dgm:spPr>
      <dgm:t>
        <a:bodyPr/>
        <a:lstStyle/>
        <a:p>
          <a:pPr rtl="0"/>
          <a:r>
            <a:rPr lang="en-US" b="1" dirty="0" err="1" smtClean="0"/>
            <a:t>Integrazione</a:t>
          </a:r>
          <a:r>
            <a:rPr lang="en-US" b="1" dirty="0" smtClean="0"/>
            <a:t> </a:t>
          </a:r>
          <a:r>
            <a:rPr lang="en-US" b="1" dirty="0" err="1" smtClean="0"/>
            <a:t>concettuale</a:t>
          </a:r>
          <a:r>
            <a:rPr lang="en-US" b="1" dirty="0" smtClean="0"/>
            <a:t> </a:t>
          </a:r>
          <a:r>
            <a:rPr lang="en-US" b="1" dirty="0" err="1" smtClean="0"/>
            <a:t>delle</a:t>
          </a:r>
          <a:r>
            <a:rPr lang="en-US" b="1" dirty="0" smtClean="0"/>
            <a:t> </a:t>
          </a:r>
          <a:r>
            <a:rPr lang="en-US" b="1" dirty="0" err="1" smtClean="0"/>
            <a:t>imprese</a:t>
          </a:r>
          <a:r>
            <a:rPr lang="en-US" b="1" dirty="0" smtClean="0"/>
            <a:t> </a:t>
          </a:r>
          <a:r>
            <a:rPr lang="en-US" b="1" dirty="0" err="1" smtClean="0"/>
            <a:t>profilate</a:t>
          </a:r>
          <a:r>
            <a:rPr lang="en-US" b="1" dirty="0" smtClean="0"/>
            <a:t> in EGR (e </a:t>
          </a:r>
          <a:r>
            <a:rPr lang="en-US" b="1" dirty="0" err="1" smtClean="0"/>
            <a:t>nei</a:t>
          </a:r>
          <a:r>
            <a:rPr lang="en-US" b="1" dirty="0" smtClean="0"/>
            <a:t> </a:t>
          </a:r>
          <a:r>
            <a:rPr lang="en-US" b="1" dirty="0" err="1" smtClean="0"/>
            <a:t>Registri</a:t>
          </a:r>
          <a:r>
            <a:rPr lang="en-US" b="1" dirty="0" smtClean="0"/>
            <a:t> </a:t>
          </a:r>
          <a:r>
            <a:rPr lang="en-US" b="1" dirty="0" err="1" smtClean="0"/>
            <a:t>nazionali</a:t>
          </a:r>
          <a:r>
            <a:rPr lang="en-US" b="1" dirty="0" smtClean="0"/>
            <a:t>)</a:t>
          </a:r>
          <a:endParaRPr lang="it-IT" b="1" dirty="0"/>
        </a:p>
      </dgm:t>
    </dgm:pt>
    <dgm:pt modelId="{B7602DD7-0CAD-4F57-9148-F94727565131}" type="parTrans" cxnId="{C5E94804-8A52-4F22-969E-88F1D02EDA60}">
      <dgm:prSet/>
      <dgm:spPr/>
      <dgm:t>
        <a:bodyPr/>
        <a:lstStyle/>
        <a:p>
          <a:endParaRPr lang="it-IT"/>
        </a:p>
      </dgm:t>
    </dgm:pt>
    <dgm:pt modelId="{3E8DBCFA-FE34-4ED3-BF26-130FA8FA8F99}" type="sibTrans" cxnId="{C5E94804-8A52-4F22-969E-88F1D02EDA60}">
      <dgm:prSet/>
      <dgm:spPr/>
      <dgm:t>
        <a:bodyPr/>
        <a:lstStyle/>
        <a:p>
          <a:endParaRPr lang="it-IT"/>
        </a:p>
      </dgm:t>
    </dgm:pt>
    <dgm:pt modelId="{5BE2C4F7-B669-4B5A-BFEA-7ADB7538A2C1}">
      <dgm:prSet/>
      <dgm:spPr>
        <a:gradFill rotWithShape="0">
          <a:gsLst>
            <a:gs pos="9000">
              <a:srgbClr val="93B368"/>
            </a:gs>
            <a:gs pos="0">
              <a:srgbClr val="DDEBCF"/>
            </a:gs>
            <a:gs pos="26000">
              <a:srgbClr val="9CB86E"/>
            </a:gs>
            <a:gs pos="34340">
              <a:srgbClr val="ADC98B"/>
            </a:gs>
            <a:gs pos="62000">
              <a:schemeClr val="accent6">
                <a:lumMod val="40000"/>
                <a:lumOff val="60000"/>
              </a:schemeClr>
            </a:gs>
            <a:gs pos="46000">
              <a:schemeClr val="accent6">
                <a:lumMod val="40000"/>
                <a:lumOff val="60000"/>
              </a:schemeClr>
            </a:gs>
          </a:gsLst>
        </a:gradFill>
      </dgm:spPr>
      <dgm:t>
        <a:bodyPr/>
        <a:lstStyle/>
        <a:p>
          <a:pPr rtl="0"/>
          <a:r>
            <a:rPr lang="en-US" b="1" dirty="0" err="1" smtClean="0"/>
            <a:t>Specifiche</a:t>
          </a:r>
          <a:r>
            <a:rPr lang="en-US" b="1" dirty="0" smtClean="0"/>
            <a:t> di Business </a:t>
          </a:r>
          <a:r>
            <a:rPr lang="en-US" b="1" dirty="0" err="1" smtClean="0"/>
            <a:t>sul</a:t>
          </a:r>
          <a:r>
            <a:rPr lang="en-US" b="1" dirty="0" smtClean="0"/>
            <a:t> </a:t>
          </a:r>
          <a:r>
            <a:rPr lang="en-US" b="1" dirty="0" err="1" smtClean="0"/>
            <a:t>contenuto</a:t>
          </a:r>
          <a:r>
            <a:rPr lang="en-US" b="1" dirty="0" smtClean="0"/>
            <a:t> e </a:t>
          </a:r>
          <a:r>
            <a:rPr lang="en-US" b="1" dirty="0" err="1" smtClean="0"/>
            <a:t>flusso</a:t>
          </a:r>
          <a:r>
            <a:rPr lang="en-US" b="1" dirty="0" smtClean="0"/>
            <a:t> </a:t>
          </a:r>
          <a:r>
            <a:rPr lang="en-US" b="1" dirty="0" err="1" smtClean="0"/>
            <a:t>dei</a:t>
          </a:r>
          <a:r>
            <a:rPr lang="en-US" b="1" dirty="0" smtClean="0"/>
            <a:t> </a:t>
          </a:r>
          <a:r>
            <a:rPr lang="en-US" b="1" dirty="0" err="1" smtClean="0"/>
            <a:t>dati</a:t>
          </a:r>
          <a:r>
            <a:rPr lang="en-US" b="1" dirty="0" smtClean="0"/>
            <a:t> </a:t>
          </a:r>
          <a:r>
            <a:rPr lang="en-US" b="1" dirty="0" smtClean="0">
              <a:solidFill>
                <a:srgbClr val="002060"/>
              </a:solidFill>
            </a:rPr>
            <a:t>IPT</a:t>
          </a:r>
          <a:r>
            <a:rPr lang="en-US" b="1" dirty="0" smtClean="0"/>
            <a:t> in  EGR 2.0</a:t>
          </a:r>
          <a:endParaRPr lang="it-IT" b="1" dirty="0"/>
        </a:p>
      </dgm:t>
    </dgm:pt>
    <dgm:pt modelId="{6CD679B0-7EA4-4168-A90C-8BF2C5EE522C}" type="parTrans" cxnId="{C5A62CAF-A69A-4246-A89B-CB66076C8C6B}">
      <dgm:prSet/>
      <dgm:spPr/>
      <dgm:t>
        <a:bodyPr/>
        <a:lstStyle/>
        <a:p>
          <a:endParaRPr lang="it-IT"/>
        </a:p>
      </dgm:t>
    </dgm:pt>
    <dgm:pt modelId="{057FED52-FDD0-49F8-A794-7CAAEBDD3BA4}" type="sibTrans" cxnId="{C5A62CAF-A69A-4246-A89B-CB66076C8C6B}">
      <dgm:prSet/>
      <dgm:spPr/>
      <dgm:t>
        <a:bodyPr/>
        <a:lstStyle/>
        <a:p>
          <a:endParaRPr lang="it-IT"/>
        </a:p>
      </dgm:t>
    </dgm:pt>
    <dgm:pt modelId="{E96057D7-C29E-40EF-90F3-0E69FE3F4A0B}" type="pres">
      <dgm:prSet presAssocID="{63FBF1F3-8FDD-4268-A845-078545BDCA3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t-IT"/>
        </a:p>
      </dgm:t>
    </dgm:pt>
    <dgm:pt modelId="{D5D3996B-30B0-49E7-8575-ACC679EA5FCE}" type="pres">
      <dgm:prSet presAssocID="{63FBF1F3-8FDD-4268-A845-078545BDCA3E}" presName="Name1" presStyleCnt="0"/>
      <dgm:spPr/>
    </dgm:pt>
    <dgm:pt modelId="{700CCBBD-4773-47E6-A62F-BE493E475EB6}" type="pres">
      <dgm:prSet presAssocID="{63FBF1F3-8FDD-4268-A845-078545BDCA3E}" presName="cycle" presStyleCnt="0"/>
      <dgm:spPr/>
    </dgm:pt>
    <dgm:pt modelId="{8E9A1734-4B47-4EA3-9E78-D9398FF62737}" type="pres">
      <dgm:prSet presAssocID="{63FBF1F3-8FDD-4268-A845-078545BDCA3E}" presName="srcNode" presStyleLbl="node1" presStyleIdx="0" presStyleCnt="3"/>
      <dgm:spPr/>
    </dgm:pt>
    <dgm:pt modelId="{8C0EF45E-6137-48A2-98E9-EBACC869A550}" type="pres">
      <dgm:prSet presAssocID="{63FBF1F3-8FDD-4268-A845-078545BDCA3E}" presName="conn" presStyleLbl="parChTrans1D2" presStyleIdx="0" presStyleCnt="1"/>
      <dgm:spPr/>
      <dgm:t>
        <a:bodyPr/>
        <a:lstStyle/>
        <a:p>
          <a:endParaRPr lang="it-IT"/>
        </a:p>
      </dgm:t>
    </dgm:pt>
    <dgm:pt modelId="{1B436BEE-7C91-4A63-8947-B34FCD1A5DDD}" type="pres">
      <dgm:prSet presAssocID="{63FBF1F3-8FDD-4268-A845-078545BDCA3E}" presName="extraNode" presStyleLbl="node1" presStyleIdx="0" presStyleCnt="3"/>
      <dgm:spPr/>
    </dgm:pt>
    <dgm:pt modelId="{4272D24C-C1D6-4CDB-9E2B-D473541AE7D8}" type="pres">
      <dgm:prSet presAssocID="{63FBF1F3-8FDD-4268-A845-078545BDCA3E}" presName="dstNode" presStyleLbl="node1" presStyleIdx="0" presStyleCnt="3"/>
      <dgm:spPr/>
    </dgm:pt>
    <dgm:pt modelId="{78288AA6-7779-4112-8CF7-8972A9F29EFD}" type="pres">
      <dgm:prSet presAssocID="{43CE6346-78D8-4219-BF65-EC596924F78D}" presName="text_1" presStyleLbl="node1" presStyleIdx="0" presStyleCnt="3" custScaleY="12164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44B7ED1-15BC-424D-B407-1169210A3275}" type="pres">
      <dgm:prSet presAssocID="{43CE6346-78D8-4219-BF65-EC596924F78D}" presName="accent_1" presStyleCnt="0"/>
      <dgm:spPr/>
    </dgm:pt>
    <dgm:pt modelId="{FAD71955-007D-4651-A27B-EF43E631C26A}" type="pres">
      <dgm:prSet presAssocID="{43CE6346-78D8-4219-BF65-EC596924F78D}" presName="accentRepeatNode" presStyleLbl="solidFgAcc1" presStyleIdx="0" presStyleCnt="3"/>
      <dgm:spPr>
        <a:ln>
          <a:solidFill>
            <a:schemeClr val="accent6">
              <a:lumMod val="75000"/>
              <a:alpha val="90000"/>
            </a:schemeClr>
          </a:solidFill>
        </a:ln>
      </dgm:spPr>
      <dgm:t>
        <a:bodyPr/>
        <a:lstStyle/>
        <a:p>
          <a:endParaRPr lang="it-IT"/>
        </a:p>
      </dgm:t>
    </dgm:pt>
    <dgm:pt modelId="{912F5CE3-A330-4C08-B518-9F32C6B1E30D}" type="pres">
      <dgm:prSet presAssocID="{7B6960F7-69A3-4D53-ADD6-C6ABA307B8EA}" presName="text_2" presStyleLbl="node1" presStyleIdx="1" presStyleCnt="3" custScaleY="9743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3D67E75-A584-447D-AD86-58C877F1548C}" type="pres">
      <dgm:prSet presAssocID="{7B6960F7-69A3-4D53-ADD6-C6ABA307B8EA}" presName="accent_2" presStyleCnt="0"/>
      <dgm:spPr/>
    </dgm:pt>
    <dgm:pt modelId="{AAF0CD70-4823-46AF-8930-404C613B1455}" type="pres">
      <dgm:prSet presAssocID="{7B6960F7-69A3-4D53-ADD6-C6ABA307B8EA}" presName="accentRepeatNode" presStyleLbl="solidFgAcc1" presStyleIdx="1" presStyleCnt="3" custScaleX="77947" custScaleY="77947"/>
      <dgm:spPr>
        <a:ln>
          <a:solidFill>
            <a:schemeClr val="accent6">
              <a:lumMod val="75000"/>
              <a:alpha val="70000"/>
            </a:schemeClr>
          </a:solidFill>
        </a:ln>
      </dgm:spPr>
      <dgm:t>
        <a:bodyPr/>
        <a:lstStyle/>
        <a:p>
          <a:endParaRPr lang="it-IT"/>
        </a:p>
      </dgm:t>
    </dgm:pt>
    <dgm:pt modelId="{D645CD94-F94D-4217-B9C0-659A111BB459}" type="pres">
      <dgm:prSet presAssocID="{55F45ADA-A065-48A8-ABEC-0014850AF511}" presName="text_3" presStyleLbl="node1" presStyleIdx="2" presStyleCnt="3" custScaleY="126508" custLinFactNeighborY="10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3051C28-52EA-4382-8464-C072CBCCE1FE}" type="pres">
      <dgm:prSet presAssocID="{55F45ADA-A065-48A8-ABEC-0014850AF511}" presName="accent_3" presStyleCnt="0"/>
      <dgm:spPr/>
    </dgm:pt>
    <dgm:pt modelId="{350E6399-58C3-42C4-8A1D-0FC25C3881C4}" type="pres">
      <dgm:prSet presAssocID="{55F45ADA-A065-48A8-ABEC-0014850AF511}" presName="accentRepeatNode" presStyleLbl="solidFgAcc1" presStyleIdx="2" presStyleCnt="3" custScaleX="101088" custScaleY="101088" custLinFactNeighborY="809"/>
      <dgm:spPr>
        <a:ln>
          <a:solidFill>
            <a:schemeClr val="accent6">
              <a:lumMod val="75000"/>
              <a:alpha val="70000"/>
            </a:schemeClr>
          </a:solidFill>
        </a:ln>
      </dgm:spPr>
      <dgm:t>
        <a:bodyPr/>
        <a:lstStyle/>
        <a:p>
          <a:endParaRPr lang="it-IT"/>
        </a:p>
      </dgm:t>
    </dgm:pt>
  </dgm:ptLst>
  <dgm:cxnLst>
    <dgm:cxn modelId="{1786C98A-FEF7-4692-8D6A-18F44F88E304}" type="presOf" srcId="{43CE6346-78D8-4219-BF65-EC596924F78D}" destId="{78288AA6-7779-4112-8CF7-8972A9F29EFD}" srcOrd="0" destOrd="0" presId="urn:microsoft.com/office/officeart/2008/layout/VerticalCurvedList"/>
    <dgm:cxn modelId="{053D00ED-4EBD-462E-8502-2945BAA6BDE0}" type="presOf" srcId="{7B6960F7-69A3-4D53-ADD6-C6ABA307B8EA}" destId="{912F5CE3-A330-4C08-B518-9F32C6B1E30D}" srcOrd="0" destOrd="0" presId="urn:microsoft.com/office/officeart/2008/layout/VerticalCurvedList"/>
    <dgm:cxn modelId="{E0FC8E86-9AD2-48C7-B3F6-C2BE245CD60B}" srcId="{63FBF1F3-8FDD-4268-A845-078545BDCA3E}" destId="{43CE6346-78D8-4219-BF65-EC596924F78D}" srcOrd="0" destOrd="0" parTransId="{29AD27D8-8F27-4938-9E18-8B90AD57097C}" sibTransId="{BA3E40BB-CB3B-46FB-899C-4055A7E9ECE7}"/>
    <dgm:cxn modelId="{3897C6FF-FD5F-4D56-BDEB-A189F68B817D}" type="presOf" srcId="{EC6D779A-E305-40FB-B412-14C56F7E265B}" destId="{78288AA6-7779-4112-8CF7-8972A9F29EFD}" srcOrd="0" destOrd="1" presId="urn:microsoft.com/office/officeart/2008/layout/VerticalCurvedList"/>
    <dgm:cxn modelId="{50E463F4-D20A-4D64-BBC3-7969BC384F20}" type="presOf" srcId="{63FBF1F3-8FDD-4268-A845-078545BDCA3E}" destId="{E96057D7-C29E-40EF-90F3-0E69FE3F4A0B}" srcOrd="0" destOrd="0" presId="urn:microsoft.com/office/officeart/2008/layout/VerticalCurvedList"/>
    <dgm:cxn modelId="{F0F206D1-AEF9-4BA9-9A42-B6578F4317F1}" type="presOf" srcId="{3B7B8CF6-89E7-49B0-BC95-896EC1906FAF}" destId="{8C0EF45E-6137-48A2-98E9-EBACC869A550}" srcOrd="0" destOrd="0" presId="urn:microsoft.com/office/officeart/2008/layout/VerticalCurvedList"/>
    <dgm:cxn modelId="{5B1ECE8A-7939-4ABC-B1BE-106EE117541D}" srcId="{43CE6346-78D8-4219-BF65-EC596924F78D}" destId="{EC6D779A-E305-40FB-B412-14C56F7E265B}" srcOrd="0" destOrd="0" parTransId="{D4BD0CFD-3871-4587-895C-9A59227A4564}" sibTransId="{3B7B8CF6-89E7-49B0-BC95-896EC1906FAF}"/>
    <dgm:cxn modelId="{38ECFAC7-F669-4A32-BBED-241A09E31D90}" srcId="{7B6960F7-69A3-4D53-ADD6-C6ABA307B8EA}" destId="{6E9C7AD1-0E73-4BC3-A662-5693A1F3E630}" srcOrd="0" destOrd="0" parTransId="{B21A7463-7FEA-4706-96F0-653F7869C875}" sibTransId="{77FB5012-171E-4FAD-9216-017E6657251F}"/>
    <dgm:cxn modelId="{54BAA8CA-3981-4F86-A0A0-65C0B602583C}" type="presOf" srcId="{0314AA87-5BA4-4BA3-8622-3076495B0A89}" destId="{D645CD94-F94D-4217-B9C0-659A111BB459}" srcOrd="0" destOrd="1" presId="urn:microsoft.com/office/officeart/2008/layout/VerticalCurvedList"/>
    <dgm:cxn modelId="{7359AC75-2E7A-4564-8D3A-2C03C5FF90BA}" type="presOf" srcId="{55F45ADA-A065-48A8-ABEC-0014850AF511}" destId="{D645CD94-F94D-4217-B9C0-659A111BB459}" srcOrd="0" destOrd="0" presId="urn:microsoft.com/office/officeart/2008/layout/VerticalCurvedList"/>
    <dgm:cxn modelId="{CA4B7E2E-2DED-4D93-A242-24B459F16833}" srcId="{63FBF1F3-8FDD-4268-A845-078545BDCA3E}" destId="{7B6960F7-69A3-4D53-ADD6-C6ABA307B8EA}" srcOrd="1" destOrd="0" parTransId="{05383C59-C198-48F6-BFD0-02CC0CEE0ECC}" sibTransId="{2D705471-BE30-413A-991F-8DF6095B60A2}"/>
    <dgm:cxn modelId="{4CB883F8-2FC5-4742-9638-A9FB15EF7607}" type="presOf" srcId="{3C968E2F-97FD-4F8D-8E02-EA71E2111698}" destId="{78288AA6-7779-4112-8CF7-8972A9F29EFD}" srcOrd="0" destOrd="2" presId="urn:microsoft.com/office/officeart/2008/layout/VerticalCurvedList"/>
    <dgm:cxn modelId="{E1EC5F81-68CA-42D0-AD6C-9991FAC1A755}" type="presOf" srcId="{5BE2C4F7-B669-4B5A-BFEA-7ADB7538A2C1}" destId="{D645CD94-F94D-4217-B9C0-659A111BB459}" srcOrd="0" destOrd="2" presId="urn:microsoft.com/office/officeart/2008/layout/VerticalCurvedList"/>
    <dgm:cxn modelId="{25B06B8A-1C22-4C07-9B09-CF8266CE9ED4}" srcId="{43CE6346-78D8-4219-BF65-EC596924F78D}" destId="{3C968E2F-97FD-4F8D-8E02-EA71E2111698}" srcOrd="1" destOrd="0" parTransId="{576CF566-4A66-46CD-9E00-15045DF91177}" sibTransId="{068217B0-5CDA-4C37-A86B-003FA51CFD78}"/>
    <dgm:cxn modelId="{C5E94804-8A52-4F22-969E-88F1D02EDA60}" srcId="{55F45ADA-A065-48A8-ABEC-0014850AF511}" destId="{0314AA87-5BA4-4BA3-8622-3076495B0A89}" srcOrd="0" destOrd="0" parTransId="{B7602DD7-0CAD-4F57-9148-F94727565131}" sibTransId="{3E8DBCFA-FE34-4ED3-BF26-130FA8FA8F99}"/>
    <dgm:cxn modelId="{45993478-5BEB-4AF1-AAE4-AA1A090D67A2}" type="presOf" srcId="{6E9C7AD1-0E73-4BC3-A662-5693A1F3E630}" destId="{912F5CE3-A330-4C08-B518-9F32C6B1E30D}" srcOrd="0" destOrd="1" presId="urn:microsoft.com/office/officeart/2008/layout/VerticalCurvedList"/>
    <dgm:cxn modelId="{C5A62CAF-A69A-4246-A89B-CB66076C8C6B}" srcId="{55F45ADA-A065-48A8-ABEC-0014850AF511}" destId="{5BE2C4F7-B669-4B5A-BFEA-7ADB7538A2C1}" srcOrd="1" destOrd="0" parTransId="{6CD679B0-7EA4-4168-A90C-8BF2C5EE522C}" sibTransId="{057FED52-FDD0-49F8-A794-7CAAEBDD3BA4}"/>
    <dgm:cxn modelId="{EAEE6BB8-43AA-4538-B327-375CFA56E39D}" srcId="{63FBF1F3-8FDD-4268-A845-078545BDCA3E}" destId="{55F45ADA-A065-48A8-ABEC-0014850AF511}" srcOrd="2" destOrd="0" parTransId="{E3AF2E1D-714E-43AA-A425-910E7F7ABAC3}" sibTransId="{64A6FD29-CB67-4123-B26F-F4B4A9DBCFC1}"/>
    <dgm:cxn modelId="{E5A6A37D-2A97-47AF-9F4A-342CB5133D8F}" type="presParOf" srcId="{E96057D7-C29E-40EF-90F3-0E69FE3F4A0B}" destId="{D5D3996B-30B0-49E7-8575-ACC679EA5FCE}" srcOrd="0" destOrd="0" presId="urn:microsoft.com/office/officeart/2008/layout/VerticalCurvedList"/>
    <dgm:cxn modelId="{D7D5BDDE-F126-4619-85BA-4E5204817E2C}" type="presParOf" srcId="{D5D3996B-30B0-49E7-8575-ACC679EA5FCE}" destId="{700CCBBD-4773-47E6-A62F-BE493E475EB6}" srcOrd="0" destOrd="0" presId="urn:microsoft.com/office/officeart/2008/layout/VerticalCurvedList"/>
    <dgm:cxn modelId="{9FF7ABFF-6707-41E0-9783-9042569E7AFA}" type="presParOf" srcId="{700CCBBD-4773-47E6-A62F-BE493E475EB6}" destId="{8E9A1734-4B47-4EA3-9E78-D9398FF62737}" srcOrd="0" destOrd="0" presId="urn:microsoft.com/office/officeart/2008/layout/VerticalCurvedList"/>
    <dgm:cxn modelId="{D2BC1736-6599-45B6-A795-94C99FFB2E40}" type="presParOf" srcId="{700CCBBD-4773-47E6-A62F-BE493E475EB6}" destId="{8C0EF45E-6137-48A2-98E9-EBACC869A550}" srcOrd="1" destOrd="0" presId="urn:microsoft.com/office/officeart/2008/layout/VerticalCurvedList"/>
    <dgm:cxn modelId="{0AFCC8CA-FC09-4E13-88DE-2D0E487784F4}" type="presParOf" srcId="{700CCBBD-4773-47E6-A62F-BE493E475EB6}" destId="{1B436BEE-7C91-4A63-8947-B34FCD1A5DDD}" srcOrd="2" destOrd="0" presId="urn:microsoft.com/office/officeart/2008/layout/VerticalCurvedList"/>
    <dgm:cxn modelId="{1932A514-C2F8-4AB9-84A1-EDC38DAC3A5E}" type="presParOf" srcId="{700CCBBD-4773-47E6-A62F-BE493E475EB6}" destId="{4272D24C-C1D6-4CDB-9E2B-D473541AE7D8}" srcOrd="3" destOrd="0" presId="urn:microsoft.com/office/officeart/2008/layout/VerticalCurvedList"/>
    <dgm:cxn modelId="{4EBA363D-34E1-4A5B-B699-577861282C54}" type="presParOf" srcId="{D5D3996B-30B0-49E7-8575-ACC679EA5FCE}" destId="{78288AA6-7779-4112-8CF7-8972A9F29EFD}" srcOrd="1" destOrd="0" presId="urn:microsoft.com/office/officeart/2008/layout/VerticalCurvedList"/>
    <dgm:cxn modelId="{1F65EB20-9236-4509-9147-F3C13F5F8314}" type="presParOf" srcId="{D5D3996B-30B0-49E7-8575-ACC679EA5FCE}" destId="{B44B7ED1-15BC-424D-B407-1169210A3275}" srcOrd="2" destOrd="0" presId="urn:microsoft.com/office/officeart/2008/layout/VerticalCurvedList"/>
    <dgm:cxn modelId="{B7E9B37C-A8FC-4CB5-853A-28D6AD790C0C}" type="presParOf" srcId="{B44B7ED1-15BC-424D-B407-1169210A3275}" destId="{FAD71955-007D-4651-A27B-EF43E631C26A}" srcOrd="0" destOrd="0" presId="urn:microsoft.com/office/officeart/2008/layout/VerticalCurvedList"/>
    <dgm:cxn modelId="{CA75A154-03F3-4DD5-955B-2B4FC58231D8}" type="presParOf" srcId="{D5D3996B-30B0-49E7-8575-ACC679EA5FCE}" destId="{912F5CE3-A330-4C08-B518-9F32C6B1E30D}" srcOrd="3" destOrd="0" presId="urn:microsoft.com/office/officeart/2008/layout/VerticalCurvedList"/>
    <dgm:cxn modelId="{5B40DF3D-F17E-422B-BFBE-B950196CCD2B}" type="presParOf" srcId="{D5D3996B-30B0-49E7-8575-ACC679EA5FCE}" destId="{33D67E75-A584-447D-AD86-58C877F1548C}" srcOrd="4" destOrd="0" presId="urn:microsoft.com/office/officeart/2008/layout/VerticalCurvedList"/>
    <dgm:cxn modelId="{7F5B4DBB-9FE2-4776-8384-2751E907800A}" type="presParOf" srcId="{33D67E75-A584-447D-AD86-58C877F1548C}" destId="{AAF0CD70-4823-46AF-8930-404C613B1455}" srcOrd="0" destOrd="0" presId="urn:microsoft.com/office/officeart/2008/layout/VerticalCurvedList"/>
    <dgm:cxn modelId="{805CE293-B27D-4253-9B07-93C781662488}" type="presParOf" srcId="{D5D3996B-30B0-49E7-8575-ACC679EA5FCE}" destId="{D645CD94-F94D-4217-B9C0-659A111BB459}" srcOrd="5" destOrd="0" presId="urn:microsoft.com/office/officeart/2008/layout/VerticalCurvedList"/>
    <dgm:cxn modelId="{2FC68E57-E23E-452A-9120-69AA898319CA}" type="presParOf" srcId="{D5D3996B-30B0-49E7-8575-ACC679EA5FCE}" destId="{03051C28-52EA-4382-8464-C072CBCCE1FE}" srcOrd="6" destOrd="0" presId="urn:microsoft.com/office/officeart/2008/layout/VerticalCurvedList"/>
    <dgm:cxn modelId="{EBE54537-201B-405B-9009-9403481D85A0}" type="presParOf" srcId="{03051C28-52EA-4382-8464-C072CBCCE1FE}" destId="{350E6399-58C3-42C4-8A1D-0FC25C3881C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FAC139-C7E8-41FC-A41A-329851C8B165}" type="doc">
      <dgm:prSet loTypeId="urn:microsoft.com/office/officeart/2005/8/layout/vProcess5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it-IT"/>
        </a:p>
      </dgm:t>
    </dgm:pt>
    <dgm:pt modelId="{8E0FF959-7629-42CC-8BAE-1D227BD1AD86}">
      <dgm:prSet/>
      <dgm:spPr/>
      <dgm:t>
        <a:bodyPr/>
        <a:lstStyle/>
        <a:p>
          <a:pPr rtl="0"/>
          <a:r>
            <a:rPr lang="it-IT" b="1" dirty="0" smtClean="0">
              <a:solidFill>
                <a:srgbClr val="0070C0"/>
              </a:solidFill>
            </a:rPr>
            <a:t>Impatto</a:t>
          </a:r>
          <a:r>
            <a:rPr lang="it-IT" dirty="0" smtClean="0"/>
            <a:t>: Riorganizzazione dei processi produttivi dei registri secondo la BA per garantire maggiore interoperabilità (riutilizzo di servizi, strutture dati, timing)</a:t>
          </a:r>
          <a:endParaRPr lang="it-IT" dirty="0"/>
        </a:p>
      </dgm:t>
    </dgm:pt>
    <dgm:pt modelId="{C29BE6A7-F1B6-4F83-930E-ADC86C99217E}" type="parTrans" cxnId="{0DC5C659-3811-4113-98DB-C4EFE14E4C54}">
      <dgm:prSet/>
      <dgm:spPr/>
      <dgm:t>
        <a:bodyPr/>
        <a:lstStyle/>
        <a:p>
          <a:endParaRPr lang="it-IT"/>
        </a:p>
      </dgm:t>
    </dgm:pt>
    <dgm:pt modelId="{1D6A6671-C94D-419C-B8F6-ADC7290D9E96}" type="sibTrans" cxnId="{0DC5C659-3811-4113-98DB-C4EFE14E4C54}">
      <dgm:prSet/>
      <dgm:spPr/>
      <dgm:t>
        <a:bodyPr/>
        <a:lstStyle/>
        <a:p>
          <a:endParaRPr lang="it-IT"/>
        </a:p>
      </dgm:t>
    </dgm:pt>
    <dgm:pt modelId="{0130268D-4FE0-48F8-BED2-64DC6537DF49}">
      <dgm:prSet/>
      <dgm:spPr/>
      <dgm:t>
        <a:bodyPr/>
        <a:lstStyle/>
        <a:p>
          <a:pPr rtl="0"/>
          <a:r>
            <a:rPr lang="en-GB" smtClean="0"/>
            <a:t>Con la BA ESBR fornisce un framework di riferimento  rispetto al quale riorganizzare il processo produttivo del Registro statistico nazionale (imprese e gruppi d’impresa) in modo che sia interoperabile con il sistema (gli altri Registri Nazionali ed EGR)</a:t>
          </a:r>
          <a:endParaRPr lang="it-IT"/>
        </a:p>
      </dgm:t>
    </dgm:pt>
    <dgm:pt modelId="{E3EB2195-248C-4198-B4CA-495F3E8D2FCB}" type="parTrans" cxnId="{712AA98F-57B1-4334-8ADC-03B93B73BF95}">
      <dgm:prSet/>
      <dgm:spPr/>
      <dgm:t>
        <a:bodyPr/>
        <a:lstStyle/>
        <a:p>
          <a:endParaRPr lang="it-IT"/>
        </a:p>
      </dgm:t>
    </dgm:pt>
    <dgm:pt modelId="{F67B2B6B-0348-4E39-B560-CFC01E370E32}" type="sibTrans" cxnId="{712AA98F-57B1-4334-8ADC-03B93B73BF95}">
      <dgm:prSet/>
      <dgm:spPr/>
      <dgm:t>
        <a:bodyPr/>
        <a:lstStyle/>
        <a:p>
          <a:endParaRPr lang="it-IT"/>
        </a:p>
      </dgm:t>
    </dgm:pt>
    <dgm:pt modelId="{6DA52D33-9AA1-49DE-8146-1A00E1B3558B}">
      <dgm:prSet/>
      <dgm:spPr/>
      <dgm:t>
        <a:bodyPr/>
        <a:lstStyle/>
        <a:p>
          <a:pPr rtl="0"/>
          <a:r>
            <a:rPr lang="it-IT" b="1" dirty="0" smtClean="0">
              <a:solidFill>
                <a:srgbClr val="FF0000"/>
              </a:solidFill>
            </a:rPr>
            <a:t>Benefici:</a:t>
          </a:r>
          <a:r>
            <a:rPr lang="it-IT" dirty="0" smtClean="0"/>
            <a:t> un maggiore e coordinato scambio di informazioni migliora  la qualità dei gruppi di imprese multinazionali e assicura una produzione più efficiente di EGR rafforzando il ruolo del registro nazionale </a:t>
          </a:r>
          <a:r>
            <a:rPr lang="en-GB" dirty="0" smtClean="0"/>
            <a:t>per le </a:t>
          </a:r>
          <a:r>
            <a:rPr lang="en-GB" dirty="0" err="1" smtClean="0"/>
            <a:t>statistiche</a:t>
          </a:r>
          <a:r>
            <a:rPr lang="en-GB" dirty="0" smtClean="0"/>
            <a:t> FATS e SBS</a:t>
          </a:r>
          <a:endParaRPr lang="it-IT" dirty="0"/>
        </a:p>
      </dgm:t>
    </dgm:pt>
    <dgm:pt modelId="{2E0B96A0-D187-4252-B516-BDF1DDB459AF}" type="parTrans" cxnId="{6823EA5F-8A9B-4789-BEFC-23D6C5EC6DB8}">
      <dgm:prSet/>
      <dgm:spPr/>
      <dgm:t>
        <a:bodyPr/>
        <a:lstStyle/>
        <a:p>
          <a:endParaRPr lang="it-IT"/>
        </a:p>
      </dgm:t>
    </dgm:pt>
    <dgm:pt modelId="{6B6C38BC-78EF-4C5C-A85A-2E8976045435}" type="sibTrans" cxnId="{6823EA5F-8A9B-4789-BEFC-23D6C5EC6DB8}">
      <dgm:prSet/>
      <dgm:spPr/>
      <dgm:t>
        <a:bodyPr/>
        <a:lstStyle/>
        <a:p>
          <a:endParaRPr lang="it-IT"/>
        </a:p>
      </dgm:t>
    </dgm:pt>
    <dgm:pt modelId="{56476C70-13F2-4276-BDBE-5D8C32BC7D0A}" type="pres">
      <dgm:prSet presAssocID="{F6FAC139-C7E8-41FC-A41A-329851C8B16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29F9D03-4B46-445E-A708-9F9A5B30F824}" type="pres">
      <dgm:prSet presAssocID="{F6FAC139-C7E8-41FC-A41A-329851C8B165}" presName="dummyMaxCanvas" presStyleCnt="0">
        <dgm:presLayoutVars/>
      </dgm:prSet>
      <dgm:spPr/>
    </dgm:pt>
    <dgm:pt modelId="{F7CC0975-7D4A-4450-8813-C90FDC66F399}" type="pres">
      <dgm:prSet presAssocID="{F6FAC139-C7E8-41FC-A41A-329851C8B16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8E3A9B4-AC2C-49E0-8460-0D3FDE7A5621}" type="pres">
      <dgm:prSet presAssocID="{F6FAC139-C7E8-41FC-A41A-329851C8B165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2762DA2-3E01-4C99-BF2E-0323CE507AB3}" type="pres">
      <dgm:prSet presAssocID="{F6FAC139-C7E8-41FC-A41A-329851C8B16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B8A04CC-3F8F-413A-9F14-9F9E2A96A77D}" type="pres">
      <dgm:prSet presAssocID="{F6FAC139-C7E8-41FC-A41A-329851C8B165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7761AF9-5DD3-4012-852C-BABA94F7BEEF}" type="pres">
      <dgm:prSet presAssocID="{F6FAC139-C7E8-41FC-A41A-329851C8B16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CC96A01-3544-4249-800C-4F562954F608}" type="pres">
      <dgm:prSet presAssocID="{F6FAC139-C7E8-41FC-A41A-329851C8B16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EBE9597-AB63-4F28-95CB-6DE7CEC359BF}" type="pres">
      <dgm:prSet presAssocID="{F6FAC139-C7E8-41FC-A41A-329851C8B16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05F3A01-6C82-4181-84C7-7DB870A79EF2}" type="pres">
      <dgm:prSet presAssocID="{F6FAC139-C7E8-41FC-A41A-329851C8B16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8BE4A0E-E890-4CE9-A594-D36D3047A3C6}" type="presOf" srcId="{8E0FF959-7629-42CC-8BAE-1D227BD1AD86}" destId="{F7CC0975-7D4A-4450-8813-C90FDC66F399}" srcOrd="0" destOrd="0" presId="urn:microsoft.com/office/officeart/2005/8/layout/vProcess5"/>
    <dgm:cxn modelId="{E2980C1A-A391-444A-91F3-B4F0F90D756B}" type="presOf" srcId="{F6FAC139-C7E8-41FC-A41A-329851C8B165}" destId="{56476C70-13F2-4276-BDBE-5D8C32BC7D0A}" srcOrd="0" destOrd="0" presId="urn:microsoft.com/office/officeart/2005/8/layout/vProcess5"/>
    <dgm:cxn modelId="{3E20D7CB-9DA7-4B0E-92C3-772B522D8914}" type="presOf" srcId="{0130268D-4FE0-48F8-BED2-64DC6537DF49}" destId="{3EBE9597-AB63-4F28-95CB-6DE7CEC359BF}" srcOrd="1" destOrd="0" presId="urn:microsoft.com/office/officeart/2005/8/layout/vProcess5"/>
    <dgm:cxn modelId="{6823EA5F-8A9B-4789-BEFC-23D6C5EC6DB8}" srcId="{F6FAC139-C7E8-41FC-A41A-329851C8B165}" destId="{6DA52D33-9AA1-49DE-8146-1A00E1B3558B}" srcOrd="2" destOrd="0" parTransId="{2E0B96A0-D187-4252-B516-BDF1DDB459AF}" sibTransId="{6B6C38BC-78EF-4C5C-A85A-2E8976045435}"/>
    <dgm:cxn modelId="{712AA98F-57B1-4334-8ADC-03B93B73BF95}" srcId="{F6FAC139-C7E8-41FC-A41A-329851C8B165}" destId="{0130268D-4FE0-48F8-BED2-64DC6537DF49}" srcOrd="1" destOrd="0" parTransId="{E3EB2195-248C-4198-B4CA-495F3E8D2FCB}" sibTransId="{F67B2B6B-0348-4E39-B560-CFC01E370E32}"/>
    <dgm:cxn modelId="{490A67FD-2D3E-494A-88DA-8ADDE39803D5}" type="presOf" srcId="{6DA52D33-9AA1-49DE-8146-1A00E1B3558B}" destId="{62762DA2-3E01-4C99-BF2E-0323CE507AB3}" srcOrd="0" destOrd="0" presId="urn:microsoft.com/office/officeart/2005/8/layout/vProcess5"/>
    <dgm:cxn modelId="{4E24605A-6173-4FE2-BAF3-B08890CFDC84}" type="presOf" srcId="{1D6A6671-C94D-419C-B8F6-ADC7290D9E96}" destId="{5B8A04CC-3F8F-413A-9F14-9F9E2A96A77D}" srcOrd="0" destOrd="0" presId="urn:microsoft.com/office/officeart/2005/8/layout/vProcess5"/>
    <dgm:cxn modelId="{0C8AE16B-9B31-4BD5-8C3D-A63AD2666A24}" type="presOf" srcId="{8E0FF959-7629-42CC-8BAE-1D227BD1AD86}" destId="{BCC96A01-3544-4249-800C-4F562954F608}" srcOrd="1" destOrd="0" presId="urn:microsoft.com/office/officeart/2005/8/layout/vProcess5"/>
    <dgm:cxn modelId="{F6010E57-7BD4-488C-87AC-521C7AD441C7}" type="presOf" srcId="{0130268D-4FE0-48F8-BED2-64DC6537DF49}" destId="{68E3A9B4-AC2C-49E0-8460-0D3FDE7A5621}" srcOrd="0" destOrd="0" presId="urn:microsoft.com/office/officeart/2005/8/layout/vProcess5"/>
    <dgm:cxn modelId="{64AC8063-2211-4D5C-A5A4-5F09ECA07FFD}" type="presOf" srcId="{F67B2B6B-0348-4E39-B560-CFC01E370E32}" destId="{A7761AF9-5DD3-4012-852C-BABA94F7BEEF}" srcOrd="0" destOrd="0" presId="urn:microsoft.com/office/officeart/2005/8/layout/vProcess5"/>
    <dgm:cxn modelId="{0DC5C659-3811-4113-98DB-C4EFE14E4C54}" srcId="{F6FAC139-C7E8-41FC-A41A-329851C8B165}" destId="{8E0FF959-7629-42CC-8BAE-1D227BD1AD86}" srcOrd="0" destOrd="0" parTransId="{C29BE6A7-F1B6-4F83-930E-ADC86C99217E}" sibTransId="{1D6A6671-C94D-419C-B8F6-ADC7290D9E96}"/>
    <dgm:cxn modelId="{65218F88-78A5-4CF4-A3B1-3DE57BB26E1E}" type="presOf" srcId="{6DA52D33-9AA1-49DE-8146-1A00E1B3558B}" destId="{605F3A01-6C82-4181-84C7-7DB870A79EF2}" srcOrd="1" destOrd="0" presId="urn:microsoft.com/office/officeart/2005/8/layout/vProcess5"/>
    <dgm:cxn modelId="{B314B6A1-874A-45D3-8265-DB8809A51826}" type="presParOf" srcId="{56476C70-13F2-4276-BDBE-5D8C32BC7D0A}" destId="{629F9D03-4B46-445E-A708-9F9A5B30F824}" srcOrd="0" destOrd="0" presId="urn:microsoft.com/office/officeart/2005/8/layout/vProcess5"/>
    <dgm:cxn modelId="{1E6C3FFA-89F7-4EEC-93A4-DF6FAE79EB37}" type="presParOf" srcId="{56476C70-13F2-4276-BDBE-5D8C32BC7D0A}" destId="{F7CC0975-7D4A-4450-8813-C90FDC66F399}" srcOrd="1" destOrd="0" presId="urn:microsoft.com/office/officeart/2005/8/layout/vProcess5"/>
    <dgm:cxn modelId="{8CAD06B3-9486-49D0-90EA-2DAF9A97C0B4}" type="presParOf" srcId="{56476C70-13F2-4276-BDBE-5D8C32BC7D0A}" destId="{68E3A9B4-AC2C-49E0-8460-0D3FDE7A5621}" srcOrd="2" destOrd="0" presId="urn:microsoft.com/office/officeart/2005/8/layout/vProcess5"/>
    <dgm:cxn modelId="{1F042967-51CC-4EC4-9600-DF4263DCF3BF}" type="presParOf" srcId="{56476C70-13F2-4276-BDBE-5D8C32BC7D0A}" destId="{62762DA2-3E01-4C99-BF2E-0323CE507AB3}" srcOrd="3" destOrd="0" presId="urn:microsoft.com/office/officeart/2005/8/layout/vProcess5"/>
    <dgm:cxn modelId="{EB3F92CB-4344-4D7C-8543-E1C90CDC602D}" type="presParOf" srcId="{56476C70-13F2-4276-BDBE-5D8C32BC7D0A}" destId="{5B8A04CC-3F8F-413A-9F14-9F9E2A96A77D}" srcOrd="4" destOrd="0" presId="urn:microsoft.com/office/officeart/2005/8/layout/vProcess5"/>
    <dgm:cxn modelId="{7DCD1E34-8184-40ED-BCBE-E5ECBDA97E66}" type="presParOf" srcId="{56476C70-13F2-4276-BDBE-5D8C32BC7D0A}" destId="{A7761AF9-5DD3-4012-852C-BABA94F7BEEF}" srcOrd="5" destOrd="0" presId="urn:microsoft.com/office/officeart/2005/8/layout/vProcess5"/>
    <dgm:cxn modelId="{1ADD4197-3616-47E1-AE5B-501D3549798F}" type="presParOf" srcId="{56476C70-13F2-4276-BDBE-5D8C32BC7D0A}" destId="{BCC96A01-3544-4249-800C-4F562954F608}" srcOrd="6" destOrd="0" presId="urn:microsoft.com/office/officeart/2005/8/layout/vProcess5"/>
    <dgm:cxn modelId="{F3362C69-4855-48A2-96DB-26B78FE2F3A2}" type="presParOf" srcId="{56476C70-13F2-4276-BDBE-5D8C32BC7D0A}" destId="{3EBE9597-AB63-4F28-95CB-6DE7CEC359BF}" srcOrd="7" destOrd="0" presId="urn:microsoft.com/office/officeart/2005/8/layout/vProcess5"/>
    <dgm:cxn modelId="{2ACB891E-0CAE-4677-8A23-2CCD1F1C3B15}" type="presParOf" srcId="{56476C70-13F2-4276-BDBE-5D8C32BC7D0A}" destId="{605F3A01-6C82-4181-84C7-7DB870A79EF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2DDBDC-E967-45A9-A74C-18ECE37E999D}" type="doc">
      <dgm:prSet loTypeId="urn:microsoft.com/office/officeart/2005/8/layout/vProcess5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it-IT"/>
        </a:p>
      </dgm:t>
    </dgm:pt>
    <dgm:pt modelId="{39B262F7-258D-4CA4-BA00-9470394D8CA6}">
      <dgm:prSet custT="1"/>
      <dgm:spPr/>
      <dgm:t>
        <a:bodyPr/>
        <a:lstStyle/>
        <a:p>
          <a:pPr rtl="0"/>
          <a:r>
            <a:rPr lang="it-IT" sz="2000" b="1" dirty="0" smtClean="0">
              <a:solidFill>
                <a:srgbClr val="0070C0"/>
              </a:solidFill>
            </a:rPr>
            <a:t>Impatto</a:t>
          </a:r>
          <a:r>
            <a:rPr lang="it-IT" sz="2000" dirty="0" smtClean="0"/>
            <a:t>: Le modifiche nella delineazione dell’unità statistica impresa (</a:t>
          </a:r>
          <a:r>
            <a:rPr lang="it-IT" sz="2000" dirty="0" err="1" smtClean="0"/>
            <a:t>profiling</a:t>
          </a:r>
          <a:r>
            <a:rPr lang="it-IT" sz="2000" dirty="0" smtClean="0"/>
            <a:t>)</a:t>
          </a:r>
          <a:endParaRPr lang="it-IT" sz="2000" dirty="0"/>
        </a:p>
      </dgm:t>
    </dgm:pt>
    <dgm:pt modelId="{8E4BD627-DD2B-436B-8D7F-863CD8DACCAC}" type="parTrans" cxnId="{50A95CE5-E7C7-4AA3-A72A-1A584ADA8360}">
      <dgm:prSet/>
      <dgm:spPr/>
      <dgm:t>
        <a:bodyPr/>
        <a:lstStyle/>
        <a:p>
          <a:endParaRPr lang="it-IT"/>
        </a:p>
      </dgm:t>
    </dgm:pt>
    <dgm:pt modelId="{90441FDB-F3D8-4724-8130-78969EA6EF21}" type="sibTrans" cxnId="{50A95CE5-E7C7-4AA3-A72A-1A584ADA8360}">
      <dgm:prSet/>
      <dgm:spPr/>
      <dgm:t>
        <a:bodyPr/>
        <a:lstStyle/>
        <a:p>
          <a:endParaRPr lang="it-IT"/>
        </a:p>
      </dgm:t>
    </dgm:pt>
    <dgm:pt modelId="{11CE242A-52F9-41AC-AFE4-B625349CB2AD}">
      <dgm:prSet custT="1"/>
      <dgm:spPr/>
      <dgm:t>
        <a:bodyPr/>
        <a:lstStyle/>
        <a:p>
          <a:pPr rtl="0"/>
          <a:r>
            <a:rPr lang="it-IT" b="1" dirty="0" smtClean="0">
              <a:solidFill>
                <a:srgbClr val="FF0000"/>
              </a:solidFill>
            </a:rPr>
            <a:t>Benefici</a:t>
          </a:r>
          <a:r>
            <a:rPr lang="it-IT" sz="2000" dirty="0" smtClean="0"/>
            <a:t>: è più aderente alla realtà consente una vista globale con benefici sulle statistiche nazionali sulle imprese (maggiore consistenza)</a:t>
          </a:r>
          <a:endParaRPr lang="it-IT" sz="2000" dirty="0"/>
        </a:p>
      </dgm:t>
    </dgm:pt>
    <dgm:pt modelId="{20911F9D-1DB2-45DA-AAD0-85D414DB954E}" type="parTrans" cxnId="{65DDCA62-57DF-4CAF-9598-1F6AF2AC5695}">
      <dgm:prSet/>
      <dgm:spPr/>
      <dgm:t>
        <a:bodyPr/>
        <a:lstStyle/>
        <a:p>
          <a:endParaRPr lang="it-IT"/>
        </a:p>
      </dgm:t>
    </dgm:pt>
    <dgm:pt modelId="{37B18AD8-ACAA-4DE0-A655-4BDF2954A28B}" type="sibTrans" cxnId="{65DDCA62-57DF-4CAF-9598-1F6AF2AC5695}">
      <dgm:prSet/>
      <dgm:spPr/>
      <dgm:t>
        <a:bodyPr/>
        <a:lstStyle/>
        <a:p>
          <a:endParaRPr lang="it-IT"/>
        </a:p>
      </dgm:t>
    </dgm:pt>
    <dgm:pt modelId="{F634009C-18F3-4824-A685-0ED42A659133}">
      <dgm:prSet custT="1"/>
      <dgm:spPr/>
      <dgm:t>
        <a:bodyPr/>
        <a:lstStyle/>
        <a:p>
          <a:pPr rtl="0"/>
          <a:r>
            <a:rPr lang="it-IT" sz="2000" dirty="0" smtClean="0">
              <a:solidFill>
                <a:srgbClr val="CF1E24"/>
              </a:solidFill>
            </a:rPr>
            <a:t>Attenzione</a:t>
          </a:r>
          <a:r>
            <a:rPr lang="it-IT" sz="2000" dirty="0" smtClean="0"/>
            <a:t>: determina un break nelle serie storiche</a:t>
          </a:r>
          <a:endParaRPr lang="it-IT" sz="2000" dirty="0"/>
        </a:p>
      </dgm:t>
    </dgm:pt>
    <dgm:pt modelId="{AFB1893D-2455-4C4C-BE0E-ADF24C3B7340}" type="parTrans" cxnId="{EA70A64B-A6D8-44D0-9E68-FD22948D28E1}">
      <dgm:prSet/>
      <dgm:spPr/>
      <dgm:t>
        <a:bodyPr/>
        <a:lstStyle/>
        <a:p>
          <a:endParaRPr lang="it-IT"/>
        </a:p>
      </dgm:t>
    </dgm:pt>
    <dgm:pt modelId="{9E55B982-DD7F-4F07-8357-5A75C50EF288}" type="sibTrans" cxnId="{EA70A64B-A6D8-44D0-9E68-FD22948D28E1}">
      <dgm:prSet/>
      <dgm:spPr/>
      <dgm:t>
        <a:bodyPr/>
        <a:lstStyle/>
        <a:p>
          <a:endParaRPr lang="it-IT"/>
        </a:p>
      </dgm:t>
    </dgm:pt>
    <dgm:pt modelId="{68FD8780-C7EF-410E-BAF7-D7541BC5B3B0}" type="pres">
      <dgm:prSet presAssocID="{862DDBDC-E967-45A9-A74C-18ECE37E999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DC0D013-2A3D-457A-BC5E-86F4972248CA}" type="pres">
      <dgm:prSet presAssocID="{862DDBDC-E967-45A9-A74C-18ECE37E999D}" presName="dummyMaxCanvas" presStyleCnt="0">
        <dgm:presLayoutVars/>
      </dgm:prSet>
      <dgm:spPr/>
      <dgm:t>
        <a:bodyPr/>
        <a:lstStyle/>
        <a:p>
          <a:endParaRPr lang="it-IT"/>
        </a:p>
      </dgm:t>
    </dgm:pt>
    <dgm:pt modelId="{741BFDA7-CE2B-44D3-9E72-33DAFC12895E}" type="pres">
      <dgm:prSet presAssocID="{862DDBDC-E967-45A9-A74C-18ECE37E999D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DE2BACF-D49B-4556-85AA-8312098E709C}" type="pres">
      <dgm:prSet presAssocID="{862DDBDC-E967-45A9-A74C-18ECE37E999D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2AB3F98-241C-4353-A074-8EA387A176CB}" type="pres">
      <dgm:prSet presAssocID="{862DDBDC-E967-45A9-A74C-18ECE37E999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6D73B7A-28B1-4D08-88BF-7570DA5C8E0B}" type="pres">
      <dgm:prSet presAssocID="{862DDBDC-E967-45A9-A74C-18ECE37E999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FF86358-50FC-4E8D-8356-4E59C9364E6F}" type="pres">
      <dgm:prSet presAssocID="{862DDBDC-E967-45A9-A74C-18ECE37E999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164F211-AF78-4070-91D1-8DCCFCFEAFCB}" type="pres">
      <dgm:prSet presAssocID="{862DDBDC-E967-45A9-A74C-18ECE37E999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210BAC9-4AC4-4C6D-B71F-B1BE703E6D1A}" type="pres">
      <dgm:prSet presAssocID="{862DDBDC-E967-45A9-A74C-18ECE37E999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049AA94-06E0-4D14-80EB-64D161A40CC2}" type="pres">
      <dgm:prSet presAssocID="{862DDBDC-E967-45A9-A74C-18ECE37E999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9E9C0D5-1F76-4D83-BCAE-C1E042E14780}" type="presOf" srcId="{11CE242A-52F9-41AC-AFE4-B625349CB2AD}" destId="{5DE2BACF-D49B-4556-85AA-8312098E709C}" srcOrd="0" destOrd="0" presId="urn:microsoft.com/office/officeart/2005/8/layout/vProcess5"/>
    <dgm:cxn modelId="{EA28DF90-AB9E-477D-833A-B06AF1861ACF}" type="presOf" srcId="{11CE242A-52F9-41AC-AFE4-B625349CB2AD}" destId="{B210BAC9-4AC4-4C6D-B71F-B1BE703E6D1A}" srcOrd="1" destOrd="0" presId="urn:microsoft.com/office/officeart/2005/8/layout/vProcess5"/>
    <dgm:cxn modelId="{80C52EAA-E6D5-49AC-B4F8-875F420D8035}" type="presOf" srcId="{90441FDB-F3D8-4724-8130-78969EA6EF21}" destId="{46D73B7A-28B1-4D08-88BF-7570DA5C8E0B}" srcOrd="0" destOrd="0" presId="urn:microsoft.com/office/officeart/2005/8/layout/vProcess5"/>
    <dgm:cxn modelId="{3B810241-3366-4780-9FA9-EDAFC62E637A}" type="presOf" srcId="{F634009C-18F3-4824-A685-0ED42A659133}" destId="{D2AB3F98-241C-4353-A074-8EA387A176CB}" srcOrd="0" destOrd="0" presId="urn:microsoft.com/office/officeart/2005/8/layout/vProcess5"/>
    <dgm:cxn modelId="{008DD68F-D215-4169-94E3-4F9429BEE4B6}" type="presOf" srcId="{862DDBDC-E967-45A9-A74C-18ECE37E999D}" destId="{68FD8780-C7EF-410E-BAF7-D7541BC5B3B0}" srcOrd="0" destOrd="0" presId="urn:microsoft.com/office/officeart/2005/8/layout/vProcess5"/>
    <dgm:cxn modelId="{3CD87FC1-F180-49F1-A7A9-28844FAEB840}" type="presOf" srcId="{39B262F7-258D-4CA4-BA00-9470394D8CA6}" destId="{741BFDA7-CE2B-44D3-9E72-33DAFC12895E}" srcOrd="0" destOrd="0" presId="urn:microsoft.com/office/officeart/2005/8/layout/vProcess5"/>
    <dgm:cxn modelId="{6E73D635-C05F-49A9-B80A-8B7CBC7C2BE4}" type="presOf" srcId="{39B262F7-258D-4CA4-BA00-9470394D8CA6}" destId="{C164F211-AF78-4070-91D1-8DCCFCFEAFCB}" srcOrd="1" destOrd="0" presId="urn:microsoft.com/office/officeart/2005/8/layout/vProcess5"/>
    <dgm:cxn modelId="{65DDCA62-57DF-4CAF-9598-1F6AF2AC5695}" srcId="{862DDBDC-E967-45A9-A74C-18ECE37E999D}" destId="{11CE242A-52F9-41AC-AFE4-B625349CB2AD}" srcOrd="1" destOrd="0" parTransId="{20911F9D-1DB2-45DA-AAD0-85D414DB954E}" sibTransId="{37B18AD8-ACAA-4DE0-A655-4BDF2954A28B}"/>
    <dgm:cxn modelId="{EE46E434-08F5-46F8-B940-E384C2D3F8A0}" type="presOf" srcId="{F634009C-18F3-4824-A685-0ED42A659133}" destId="{5049AA94-06E0-4D14-80EB-64D161A40CC2}" srcOrd="1" destOrd="0" presId="urn:microsoft.com/office/officeart/2005/8/layout/vProcess5"/>
    <dgm:cxn modelId="{50A95CE5-E7C7-4AA3-A72A-1A584ADA8360}" srcId="{862DDBDC-E967-45A9-A74C-18ECE37E999D}" destId="{39B262F7-258D-4CA4-BA00-9470394D8CA6}" srcOrd="0" destOrd="0" parTransId="{8E4BD627-DD2B-436B-8D7F-863CD8DACCAC}" sibTransId="{90441FDB-F3D8-4724-8130-78969EA6EF21}"/>
    <dgm:cxn modelId="{EA70A64B-A6D8-44D0-9E68-FD22948D28E1}" srcId="{862DDBDC-E967-45A9-A74C-18ECE37E999D}" destId="{F634009C-18F3-4824-A685-0ED42A659133}" srcOrd="2" destOrd="0" parTransId="{AFB1893D-2455-4C4C-BE0E-ADF24C3B7340}" sibTransId="{9E55B982-DD7F-4F07-8357-5A75C50EF288}"/>
    <dgm:cxn modelId="{45207A6B-3832-4D87-9358-965726C1258A}" type="presOf" srcId="{37B18AD8-ACAA-4DE0-A655-4BDF2954A28B}" destId="{EFF86358-50FC-4E8D-8356-4E59C9364E6F}" srcOrd="0" destOrd="0" presId="urn:microsoft.com/office/officeart/2005/8/layout/vProcess5"/>
    <dgm:cxn modelId="{8D27F7AD-D0DB-479C-A6E3-9D053E3FED63}" type="presParOf" srcId="{68FD8780-C7EF-410E-BAF7-D7541BC5B3B0}" destId="{4DC0D013-2A3D-457A-BC5E-86F4972248CA}" srcOrd="0" destOrd="0" presId="urn:microsoft.com/office/officeart/2005/8/layout/vProcess5"/>
    <dgm:cxn modelId="{638989DD-79EB-4D5E-8A70-EB611E3900A4}" type="presParOf" srcId="{68FD8780-C7EF-410E-BAF7-D7541BC5B3B0}" destId="{741BFDA7-CE2B-44D3-9E72-33DAFC12895E}" srcOrd="1" destOrd="0" presId="urn:microsoft.com/office/officeart/2005/8/layout/vProcess5"/>
    <dgm:cxn modelId="{4830A676-FD2F-4613-82EC-C9C58BC2D826}" type="presParOf" srcId="{68FD8780-C7EF-410E-BAF7-D7541BC5B3B0}" destId="{5DE2BACF-D49B-4556-85AA-8312098E709C}" srcOrd="2" destOrd="0" presId="urn:microsoft.com/office/officeart/2005/8/layout/vProcess5"/>
    <dgm:cxn modelId="{402BFAC7-5DCF-4354-9F8C-D297F0742CC8}" type="presParOf" srcId="{68FD8780-C7EF-410E-BAF7-D7541BC5B3B0}" destId="{D2AB3F98-241C-4353-A074-8EA387A176CB}" srcOrd="3" destOrd="0" presId="urn:microsoft.com/office/officeart/2005/8/layout/vProcess5"/>
    <dgm:cxn modelId="{76088B12-1BF5-4C8B-83D1-62387F2F0EFC}" type="presParOf" srcId="{68FD8780-C7EF-410E-BAF7-D7541BC5B3B0}" destId="{46D73B7A-28B1-4D08-88BF-7570DA5C8E0B}" srcOrd="4" destOrd="0" presId="urn:microsoft.com/office/officeart/2005/8/layout/vProcess5"/>
    <dgm:cxn modelId="{AE0D975D-8585-4C8E-A969-276D4C373107}" type="presParOf" srcId="{68FD8780-C7EF-410E-BAF7-D7541BC5B3B0}" destId="{EFF86358-50FC-4E8D-8356-4E59C9364E6F}" srcOrd="5" destOrd="0" presId="urn:microsoft.com/office/officeart/2005/8/layout/vProcess5"/>
    <dgm:cxn modelId="{248E9501-7633-4D78-8D2F-C2137B29A20D}" type="presParOf" srcId="{68FD8780-C7EF-410E-BAF7-D7541BC5B3B0}" destId="{C164F211-AF78-4070-91D1-8DCCFCFEAFCB}" srcOrd="6" destOrd="0" presId="urn:microsoft.com/office/officeart/2005/8/layout/vProcess5"/>
    <dgm:cxn modelId="{5A1E748C-AE77-4144-AE6F-80F4538C5AAA}" type="presParOf" srcId="{68FD8780-C7EF-410E-BAF7-D7541BC5B3B0}" destId="{B210BAC9-4AC4-4C6D-B71F-B1BE703E6D1A}" srcOrd="7" destOrd="0" presId="urn:microsoft.com/office/officeart/2005/8/layout/vProcess5"/>
    <dgm:cxn modelId="{DBC715EF-22DB-48AC-AE9D-1CE7CB3C81FB}" type="presParOf" srcId="{68FD8780-C7EF-410E-BAF7-D7541BC5B3B0}" destId="{5049AA94-06E0-4D14-80EB-64D161A40CC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93DD4AB-D7EC-47AC-B7EE-E897E65F1FF6}" type="doc">
      <dgm:prSet loTypeId="urn:microsoft.com/office/officeart/2005/8/layout/hProcess9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it-IT"/>
        </a:p>
      </dgm:t>
    </dgm:pt>
    <dgm:pt modelId="{08644BE7-FBD4-4FAF-A2D1-5F5B27E04829}">
      <dgm:prSet/>
      <dgm:spPr/>
      <dgm:t>
        <a:bodyPr/>
        <a:lstStyle/>
        <a:p>
          <a:pPr rtl="0"/>
          <a:r>
            <a:rPr lang="it-IT" dirty="0" smtClean="0"/>
            <a:t>Impatto sulla struttura delle imprese e su indicatori di performance</a:t>
          </a:r>
          <a:endParaRPr lang="it-IT" dirty="0"/>
        </a:p>
      </dgm:t>
    </dgm:pt>
    <dgm:pt modelId="{52B28B36-180D-4DDC-9EE5-CD84E5E6551A}" type="parTrans" cxnId="{16FE3F9D-CE8C-4895-BD27-54B0D7FE853D}">
      <dgm:prSet/>
      <dgm:spPr/>
      <dgm:t>
        <a:bodyPr/>
        <a:lstStyle/>
        <a:p>
          <a:endParaRPr lang="it-IT"/>
        </a:p>
      </dgm:t>
    </dgm:pt>
    <dgm:pt modelId="{B330B1EF-F1BB-4665-AB2C-626BCC17DBCC}" type="sibTrans" cxnId="{16FE3F9D-CE8C-4895-BD27-54B0D7FE853D}">
      <dgm:prSet/>
      <dgm:spPr/>
      <dgm:t>
        <a:bodyPr/>
        <a:lstStyle/>
        <a:p>
          <a:endParaRPr lang="it-IT"/>
        </a:p>
      </dgm:t>
    </dgm:pt>
    <dgm:pt modelId="{8E8C3EFF-93AB-4592-BEF0-898F16EA17F9}" type="pres">
      <dgm:prSet presAssocID="{693DD4AB-D7EC-47AC-B7EE-E897E65F1FF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8A439441-942F-4E3C-849E-C27F275DB750}" type="pres">
      <dgm:prSet presAssocID="{693DD4AB-D7EC-47AC-B7EE-E897E65F1FF6}" presName="arrow" presStyleLbl="bgShp" presStyleIdx="0" presStyleCnt="1"/>
      <dgm:spPr/>
      <dgm:t>
        <a:bodyPr/>
        <a:lstStyle/>
        <a:p>
          <a:endParaRPr lang="it-IT"/>
        </a:p>
      </dgm:t>
    </dgm:pt>
    <dgm:pt modelId="{EC6208E4-6DA3-44F5-869D-37C97AC17BC9}" type="pres">
      <dgm:prSet presAssocID="{693DD4AB-D7EC-47AC-B7EE-E897E65F1FF6}" presName="linearProcess" presStyleCnt="0"/>
      <dgm:spPr/>
    </dgm:pt>
    <dgm:pt modelId="{2D33C7CE-938D-4FBE-8388-33C8A2699337}" type="pres">
      <dgm:prSet presAssocID="{08644BE7-FBD4-4FAF-A2D1-5F5B27E04829}" presName="textNode" presStyleLbl="node1" presStyleIdx="0" presStyleCnt="1" custScaleX="100944" custScaleY="88709" custLinFactNeighborX="-399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6FE3F9D-CE8C-4895-BD27-54B0D7FE853D}" srcId="{693DD4AB-D7EC-47AC-B7EE-E897E65F1FF6}" destId="{08644BE7-FBD4-4FAF-A2D1-5F5B27E04829}" srcOrd="0" destOrd="0" parTransId="{52B28B36-180D-4DDC-9EE5-CD84E5E6551A}" sibTransId="{B330B1EF-F1BB-4665-AB2C-626BCC17DBCC}"/>
    <dgm:cxn modelId="{58873B20-8F14-44CB-891A-99DF0B1F2CFC}" type="presOf" srcId="{693DD4AB-D7EC-47AC-B7EE-E897E65F1FF6}" destId="{8E8C3EFF-93AB-4592-BEF0-898F16EA17F9}" srcOrd="0" destOrd="0" presId="urn:microsoft.com/office/officeart/2005/8/layout/hProcess9"/>
    <dgm:cxn modelId="{35177F23-7729-4EEF-B803-0339F8163062}" type="presOf" srcId="{08644BE7-FBD4-4FAF-A2D1-5F5B27E04829}" destId="{2D33C7CE-938D-4FBE-8388-33C8A2699337}" srcOrd="0" destOrd="0" presId="urn:microsoft.com/office/officeart/2005/8/layout/hProcess9"/>
    <dgm:cxn modelId="{165DFCDF-9208-4936-8B39-1465905E8569}" type="presParOf" srcId="{8E8C3EFF-93AB-4592-BEF0-898F16EA17F9}" destId="{8A439441-942F-4E3C-849E-C27F275DB750}" srcOrd="0" destOrd="0" presId="urn:microsoft.com/office/officeart/2005/8/layout/hProcess9"/>
    <dgm:cxn modelId="{CB2BE110-BB20-4EE3-BEE2-B712718713AB}" type="presParOf" srcId="{8E8C3EFF-93AB-4592-BEF0-898F16EA17F9}" destId="{EC6208E4-6DA3-44F5-869D-37C97AC17BC9}" srcOrd="1" destOrd="0" presId="urn:microsoft.com/office/officeart/2005/8/layout/hProcess9"/>
    <dgm:cxn modelId="{4AB60E73-1827-4DFC-A809-9A2E9E5682F1}" type="presParOf" srcId="{EC6208E4-6DA3-44F5-869D-37C97AC17BC9}" destId="{2D33C7CE-938D-4FBE-8388-33C8A2699337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5DB7AF4-E3E5-4877-8D86-8220752ADF55}" type="doc">
      <dgm:prSet loTypeId="urn:microsoft.com/office/officeart/2005/8/layout/vList2" loCatId="list" qsTypeId="urn:microsoft.com/office/officeart/2005/8/quickstyle/simple3" qsCatId="simple" csTypeId="urn:microsoft.com/office/officeart/2005/8/colors/accent2_5" csCatId="accent2"/>
      <dgm:spPr/>
      <dgm:t>
        <a:bodyPr/>
        <a:lstStyle/>
        <a:p>
          <a:endParaRPr lang="it-IT"/>
        </a:p>
      </dgm:t>
    </dgm:pt>
    <dgm:pt modelId="{3E537385-05CB-4F1D-97AB-055548C547ED}">
      <dgm:prSet/>
      <dgm:spPr/>
      <dgm:t>
        <a:bodyPr/>
        <a:lstStyle/>
        <a:p>
          <a:pPr rtl="0"/>
          <a:r>
            <a:rPr lang="it-IT" smtClean="0"/>
            <a:t>Si riduce  il  numero di imprese</a:t>
          </a:r>
          <a:endParaRPr lang="it-IT"/>
        </a:p>
      </dgm:t>
    </dgm:pt>
    <dgm:pt modelId="{B991EB2F-FD4B-419F-BA7D-3B598BFF14B6}" type="parTrans" cxnId="{FD5A7559-19AD-4541-938D-E26CE8FCB7AD}">
      <dgm:prSet/>
      <dgm:spPr/>
      <dgm:t>
        <a:bodyPr/>
        <a:lstStyle/>
        <a:p>
          <a:endParaRPr lang="it-IT"/>
        </a:p>
      </dgm:t>
    </dgm:pt>
    <dgm:pt modelId="{CA722E61-82E4-4E9E-9E3E-48CD7EB7EF74}" type="sibTrans" cxnId="{FD5A7559-19AD-4541-938D-E26CE8FCB7AD}">
      <dgm:prSet/>
      <dgm:spPr/>
      <dgm:t>
        <a:bodyPr/>
        <a:lstStyle/>
        <a:p>
          <a:endParaRPr lang="it-IT"/>
        </a:p>
      </dgm:t>
    </dgm:pt>
    <dgm:pt modelId="{2B722E67-E433-472D-97AD-CED1FD9F7C5E}">
      <dgm:prSet/>
      <dgm:spPr/>
      <dgm:t>
        <a:bodyPr/>
        <a:lstStyle/>
        <a:p>
          <a:pPr rtl="0"/>
          <a:r>
            <a:rPr lang="it-IT" smtClean="0"/>
            <a:t>Aumenta la dimensione media</a:t>
          </a:r>
          <a:endParaRPr lang="it-IT"/>
        </a:p>
      </dgm:t>
    </dgm:pt>
    <dgm:pt modelId="{FA70499A-B9E0-4D63-B3B6-97AE69F1FBFF}" type="parTrans" cxnId="{DC4BCF60-BBB5-4675-92B8-D40D62F6023F}">
      <dgm:prSet/>
      <dgm:spPr/>
      <dgm:t>
        <a:bodyPr/>
        <a:lstStyle/>
        <a:p>
          <a:endParaRPr lang="it-IT"/>
        </a:p>
      </dgm:t>
    </dgm:pt>
    <dgm:pt modelId="{571F5F05-BC08-41ED-A059-E5F5785299E1}" type="sibTrans" cxnId="{DC4BCF60-BBB5-4675-92B8-D40D62F6023F}">
      <dgm:prSet/>
      <dgm:spPr/>
      <dgm:t>
        <a:bodyPr/>
        <a:lstStyle/>
        <a:p>
          <a:endParaRPr lang="it-IT"/>
        </a:p>
      </dgm:t>
    </dgm:pt>
    <dgm:pt modelId="{AB6D456E-0B7C-49F8-A05D-8D090006FB66}">
      <dgm:prSet/>
      <dgm:spPr/>
      <dgm:t>
        <a:bodyPr/>
        <a:lstStyle/>
        <a:p>
          <a:pPr rtl="0"/>
          <a:r>
            <a:rPr lang="it-IT" smtClean="0"/>
            <a:t>Aumenta il fatturato del manifatturiero e si riduce quello dei servizi (ausiliari)</a:t>
          </a:r>
          <a:endParaRPr lang="it-IT"/>
        </a:p>
      </dgm:t>
    </dgm:pt>
    <dgm:pt modelId="{DD68EE31-FE46-4938-AD4A-EF44A5D8FC6E}" type="parTrans" cxnId="{90988DD8-A656-46FB-9517-2A39DEDC85E7}">
      <dgm:prSet/>
      <dgm:spPr/>
      <dgm:t>
        <a:bodyPr/>
        <a:lstStyle/>
        <a:p>
          <a:endParaRPr lang="it-IT"/>
        </a:p>
      </dgm:t>
    </dgm:pt>
    <dgm:pt modelId="{47EF133D-EE3D-4BC6-8D54-69E20F4B625E}" type="sibTrans" cxnId="{90988DD8-A656-46FB-9517-2A39DEDC85E7}">
      <dgm:prSet/>
      <dgm:spPr/>
      <dgm:t>
        <a:bodyPr/>
        <a:lstStyle/>
        <a:p>
          <a:endParaRPr lang="it-IT"/>
        </a:p>
      </dgm:t>
    </dgm:pt>
    <dgm:pt modelId="{B1DBD3BE-91C3-4001-BA0E-3F15F7EEDEEA}" type="pres">
      <dgm:prSet presAssocID="{65DB7AF4-E3E5-4877-8D86-8220752ADF5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A4536B0-CBF6-4D43-9537-76D44660C418}" type="pres">
      <dgm:prSet presAssocID="{3E537385-05CB-4F1D-97AB-055548C547E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0EF4A72-57BC-4DA6-B160-4F0ECC9C581B}" type="pres">
      <dgm:prSet presAssocID="{CA722E61-82E4-4E9E-9E3E-48CD7EB7EF74}" presName="spacer" presStyleCnt="0"/>
      <dgm:spPr/>
    </dgm:pt>
    <dgm:pt modelId="{5E0B996C-AF0E-4905-8DFB-9112E2D047F8}" type="pres">
      <dgm:prSet presAssocID="{2B722E67-E433-472D-97AD-CED1FD9F7C5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F2F71EF-34EC-4948-8AEF-FE6C0209B082}" type="pres">
      <dgm:prSet presAssocID="{571F5F05-BC08-41ED-A059-E5F5785299E1}" presName="spacer" presStyleCnt="0"/>
      <dgm:spPr/>
    </dgm:pt>
    <dgm:pt modelId="{57491C8D-5914-4357-8524-9B68D18ECC31}" type="pres">
      <dgm:prSet presAssocID="{AB6D456E-0B7C-49F8-A05D-8D090006FB6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B30E111-0285-49B8-AA30-4A55347414D0}" type="presOf" srcId="{3E537385-05CB-4F1D-97AB-055548C547ED}" destId="{3A4536B0-CBF6-4D43-9537-76D44660C418}" srcOrd="0" destOrd="0" presId="urn:microsoft.com/office/officeart/2005/8/layout/vList2"/>
    <dgm:cxn modelId="{DC4BCF60-BBB5-4675-92B8-D40D62F6023F}" srcId="{65DB7AF4-E3E5-4877-8D86-8220752ADF55}" destId="{2B722E67-E433-472D-97AD-CED1FD9F7C5E}" srcOrd="1" destOrd="0" parTransId="{FA70499A-B9E0-4D63-B3B6-97AE69F1FBFF}" sibTransId="{571F5F05-BC08-41ED-A059-E5F5785299E1}"/>
    <dgm:cxn modelId="{90988DD8-A656-46FB-9517-2A39DEDC85E7}" srcId="{65DB7AF4-E3E5-4877-8D86-8220752ADF55}" destId="{AB6D456E-0B7C-49F8-A05D-8D090006FB66}" srcOrd="2" destOrd="0" parTransId="{DD68EE31-FE46-4938-AD4A-EF44A5D8FC6E}" sibTransId="{47EF133D-EE3D-4BC6-8D54-69E20F4B625E}"/>
    <dgm:cxn modelId="{866D7FCF-7986-4E2E-AE91-4B1C69549816}" type="presOf" srcId="{65DB7AF4-E3E5-4877-8D86-8220752ADF55}" destId="{B1DBD3BE-91C3-4001-BA0E-3F15F7EEDEEA}" srcOrd="0" destOrd="0" presId="urn:microsoft.com/office/officeart/2005/8/layout/vList2"/>
    <dgm:cxn modelId="{2D0FF2BE-730C-4FEA-9CFF-AC07B531457F}" type="presOf" srcId="{2B722E67-E433-472D-97AD-CED1FD9F7C5E}" destId="{5E0B996C-AF0E-4905-8DFB-9112E2D047F8}" srcOrd="0" destOrd="0" presId="urn:microsoft.com/office/officeart/2005/8/layout/vList2"/>
    <dgm:cxn modelId="{3F26ECD6-8748-46AC-BB79-C035F881DF1D}" type="presOf" srcId="{AB6D456E-0B7C-49F8-A05D-8D090006FB66}" destId="{57491C8D-5914-4357-8524-9B68D18ECC31}" srcOrd="0" destOrd="0" presId="urn:microsoft.com/office/officeart/2005/8/layout/vList2"/>
    <dgm:cxn modelId="{FD5A7559-19AD-4541-938D-E26CE8FCB7AD}" srcId="{65DB7AF4-E3E5-4877-8D86-8220752ADF55}" destId="{3E537385-05CB-4F1D-97AB-055548C547ED}" srcOrd="0" destOrd="0" parTransId="{B991EB2F-FD4B-419F-BA7D-3B598BFF14B6}" sibTransId="{CA722E61-82E4-4E9E-9E3E-48CD7EB7EF74}"/>
    <dgm:cxn modelId="{46EE26EE-2E9D-4761-8716-67DAA41B58E8}" type="presParOf" srcId="{B1DBD3BE-91C3-4001-BA0E-3F15F7EEDEEA}" destId="{3A4536B0-CBF6-4D43-9537-76D44660C418}" srcOrd="0" destOrd="0" presId="urn:microsoft.com/office/officeart/2005/8/layout/vList2"/>
    <dgm:cxn modelId="{8C0E83B2-0474-46F7-98D1-E406E51ACDA8}" type="presParOf" srcId="{B1DBD3BE-91C3-4001-BA0E-3F15F7EEDEEA}" destId="{B0EF4A72-57BC-4DA6-B160-4F0ECC9C581B}" srcOrd="1" destOrd="0" presId="urn:microsoft.com/office/officeart/2005/8/layout/vList2"/>
    <dgm:cxn modelId="{0E8720C1-03CA-4CBE-AEFC-CBD16641E5AE}" type="presParOf" srcId="{B1DBD3BE-91C3-4001-BA0E-3F15F7EEDEEA}" destId="{5E0B996C-AF0E-4905-8DFB-9112E2D047F8}" srcOrd="2" destOrd="0" presId="urn:microsoft.com/office/officeart/2005/8/layout/vList2"/>
    <dgm:cxn modelId="{75B47B41-0E4A-4548-9B29-2B27F4EEA4C9}" type="presParOf" srcId="{B1DBD3BE-91C3-4001-BA0E-3F15F7EEDEEA}" destId="{DF2F71EF-34EC-4948-8AEF-FE6C0209B082}" srcOrd="3" destOrd="0" presId="urn:microsoft.com/office/officeart/2005/8/layout/vList2"/>
    <dgm:cxn modelId="{3F2F5D21-91EE-4686-BF51-D1F095351D1C}" type="presParOf" srcId="{B1DBD3BE-91C3-4001-BA0E-3F15F7EEDEEA}" destId="{57491C8D-5914-4357-8524-9B68D18ECC3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E847F4-5F81-40F0-B58E-CED2C601A7E6}">
      <dsp:nvSpPr>
        <dsp:cNvPr id="0" name=""/>
        <dsp:cNvSpPr/>
      </dsp:nvSpPr>
      <dsp:spPr>
        <a:xfrm>
          <a:off x="0" y="0"/>
          <a:ext cx="10123991" cy="0"/>
        </a:xfrm>
        <a:prstGeom prst="lin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ABC00F-09C7-457C-B2CC-FC6EEA793FC1}">
      <dsp:nvSpPr>
        <dsp:cNvPr id="0" name=""/>
        <dsp:cNvSpPr/>
      </dsp:nvSpPr>
      <dsp:spPr>
        <a:xfrm>
          <a:off x="0" y="0"/>
          <a:ext cx="2024798" cy="4364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100" b="0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Contributo di ESBR alla Vision 2020</a:t>
          </a:r>
          <a:endParaRPr lang="it-IT" sz="3100" b="0" kern="1200" dirty="0">
            <a:solidFill>
              <a:srgbClr val="C00000"/>
            </a:solidFill>
            <a:latin typeface="+mn-lt"/>
            <a:ea typeface="+mn-ea"/>
            <a:cs typeface="+mn-cs"/>
          </a:endParaRPr>
        </a:p>
      </dsp:txBody>
      <dsp:txXfrm>
        <a:off x="0" y="0"/>
        <a:ext cx="2024798" cy="4364611"/>
      </dsp:txXfrm>
    </dsp:sp>
    <dsp:sp modelId="{B92D3AA0-B925-498D-83C7-D567DA5A2445}">
      <dsp:nvSpPr>
        <dsp:cNvPr id="0" name=""/>
        <dsp:cNvSpPr/>
      </dsp:nvSpPr>
      <dsp:spPr>
        <a:xfrm>
          <a:off x="2176658" y="51307"/>
          <a:ext cx="7947332" cy="1026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/>
            <a:t>Diffusione</a:t>
          </a:r>
          <a:r>
            <a:rPr lang="it-IT" sz="2100" kern="1200" dirty="0" smtClean="0"/>
            <a:t>: miglioramento della qualità delle informazioni prodotte sulle business </a:t>
          </a:r>
          <a:r>
            <a:rPr lang="it-IT" sz="2100" kern="1200" dirty="0" err="1" smtClean="0"/>
            <a:t>statistics</a:t>
          </a:r>
          <a:endParaRPr lang="it-IT" sz="2100" kern="1200" dirty="0"/>
        </a:p>
      </dsp:txBody>
      <dsp:txXfrm>
        <a:off x="2176658" y="51307"/>
        <a:ext cx="7947332" cy="1026152"/>
      </dsp:txXfrm>
    </dsp:sp>
    <dsp:sp modelId="{7A908B4F-EAD0-44EE-97A7-87C6572161B8}">
      <dsp:nvSpPr>
        <dsp:cNvPr id="0" name=""/>
        <dsp:cNvSpPr/>
      </dsp:nvSpPr>
      <dsp:spPr>
        <a:xfrm>
          <a:off x="2024798" y="1077460"/>
          <a:ext cx="809919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03B086-6E51-43F1-9F23-B17B1287015B}">
      <dsp:nvSpPr>
        <dsp:cNvPr id="0" name=""/>
        <dsp:cNvSpPr/>
      </dsp:nvSpPr>
      <dsp:spPr>
        <a:xfrm>
          <a:off x="2176658" y="1128767"/>
          <a:ext cx="7947332" cy="1026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smtClean="0"/>
            <a:t>Miglioramento della qualità</a:t>
          </a:r>
          <a:r>
            <a:rPr lang="it-IT" sz="2100" kern="1200" smtClean="0"/>
            <a:t>: per l’intero sistema  dei Registri statistici delle imprese (SBRs) interoperabili (interoperability </a:t>
          </a:r>
          <a:r>
            <a:rPr lang="it-IT" sz="2100" i="1" kern="1200" smtClean="0"/>
            <a:t>framework)</a:t>
          </a:r>
          <a:endParaRPr lang="it-IT" sz="2100" kern="1200"/>
        </a:p>
      </dsp:txBody>
      <dsp:txXfrm>
        <a:off x="2176658" y="1128767"/>
        <a:ext cx="7947332" cy="1026152"/>
      </dsp:txXfrm>
    </dsp:sp>
    <dsp:sp modelId="{01E276F7-36E4-407B-B0EB-980D83EE594F}">
      <dsp:nvSpPr>
        <dsp:cNvPr id="0" name=""/>
        <dsp:cNvSpPr/>
      </dsp:nvSpPr>
      <dsp:spPr>
        <a:xfrm>
          <a:off x="2024798" y="2154920"/>
          <a:ext cx="809919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9880F9-7B84-4E75-A6F6-F7F29FBC22A8}">
      <dsp:nvSpPr>
        <dsp:cNvPr id="0" name=""/>
        <dsp:cNvSpPr/>
      </dsp:nvSpPr>
      <dsp:spPr>
        <a:xfrm>
          <a:off x="2176658" y="2206227"/>
          <a:ext cx="7947332" cy="1026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/>
            <a:t>Robustezza ed efficienza nella produzione</a:t>
          </a:r>
          <a:r>
            <a:rPr lang="it-IT" sz="2100" kern="1200" dirty="0" smtClean="0"/>
            <a:t>: i </a:t>
          </a:r>
          <a:r>
            <a:rPr lang="it-IT" sz="2100" kern="1200" dirty="0" err="1" smtClean="0"/>
            <a:t>SBRs</a:t>
          </a:r>
          <a:r>
            <a:rPr lang="it-IT" sz="2100" kern="1200" dirty="0" smtClean="0"/>
            <a:t> sono </a:t>
          </a:r>
          <a:r>
            <a:rPr lang="it-IT" sz="2100" i="1" kern="1200" dirty="0" err="1" smtClean="0"/>
            <a:t>backbone</a:t>
          </a:r>
          <a:r>
            <a:rPr lang="it-IT" sz="2100" kern="1200" dirty="0" smtClean="0"/>
            <a:t> per le business </a:t>
          </a:r>
          <a:r>
            <a:rPr lang="it-IT" sz="2100" kern="1200" dirty="0" err="1" smtClean="0"/>
            <a:t>statistics</a:t>
          </a:r>
          <a:r>
            <a:rPr lang="it-IT" sz="2100" kern="1200" dirty="0" smtClean="0"/>
            <a:t> e fanno uso di servizi statistici</a:t>
          </a:r>
          <a:endParaRPr lang="it-IT" sz="2100" kern="1200" dirty="0"/>
        </a:p>
      </dsp:txBody>
      <dsp:txXfrm>
        <a:off x="2176658" y="2206227"/>
        <a:ext cx="7947332" cy="1026152"/>
      </dsp:txXfrm>
    </dsp:sp>
    <dsp:sp modelId="{08007E39-CAC5-43F2-B849-5949A245CEBA}">
      <dsp:nvSpPr>
        <dsp:cNvPr id="0" name=""/>
        <dsp:cNvSpPr/>
      </dsp:nvSpPr>
      <dsp:spPr>
        <a:xfrm>
          <a:off x="2024798" y="3232380"/>
          <a:ext cx="809919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6CB8E8-B115-49C8-A334-75EBEF735C73}">
      <dsp:nvSpPr>
        <dsp:cNvPr id="0" name=""/>
        <dsp:cNvSpPr/>
      </dsp:nvSpPr>
      <dsp:spPr>
        <a:xfrm>
          <a:off x="2176658" y="3283687"/>
          <a:ext cx="7947332" cy="1026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smtClean="0"/>
            <a:t>Bisogni degli utilizzatori</a:t>
          </a:r>
          <a:r>
            <a:rPr lang="it-IT" sz="2100" kern="1200" smtClean="0"/>
            <a:t>: capacità del sistema di fornire indicatori più adatti a misurare la globalizzazione</a:t>
          </a:r>
          <a:endParaRPr lang="it-IT" sz="2100" kern="1200"/>
        </a:p>
      </dsp:txBody>
      <dsp:txXfrm>
        <a:off x="2176658" y="3283687"/>
        <a:ext cx="7947332" cy="1026152"/>
      </dsp:txXfrm>
    </dsp:sp>
    <dsp:sp modelId="{7EDC491A-2AC4-44E6-A60D-EBF2B1313A83}">
      <dsp:nvSpPr>
        <dsp:cNvPr id="0" name=""/>
        <dsp:cNvSpPr/>
      </dsp:nvSpPr>
      <dsp:spPr>
        <a:xfrm>
          <a:off x="2024798" y="4309840"/>
          <a:ext cx="809919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7FC12A-5AFA-4F55-BBF1-60E000C2218E}">
      <dsp:nvSpPr>
        <dsp:cNvPr id="0" name=""/>
        <dsp:cNvSpPr/>
      </dsp:nvSpPr>
      <dsp:spPr>
        <a:xfrm>
          <a:off x="703674" y="103844"/>
          <a:ext cx="2060908" cy="715726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6B7CD4-EFA5-4AF9-A5FE-24657EC80557}">
      <dsp:nvSpPr>
        <dsp:cNvPr id="0" name=""/>
        <dsp:cNvSpPr/>
      </dsp:nvSpPr>
      <dsp:spPr>
        <a:xfrm>
          <a:off x="1537623" y="1856414"/>
          <a:ext cx="399400" cy="255616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778131-2CCA-4110-9376-C584769CA7DC}">
      <dsp:nvSpPr>
        <dsp:cNvPr id="0" name=""/>
        <dsp:cNvSpPr/>
      </dsp:nvSpPr>
      <dsp:spPr>
        <a:xfrm>
          <a:off x="778761" y="2060908"/>
          <a:ext cx="1917123" cy="47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tx2">
                  <a:lumMod val="60000"/>
                  <a:lumOff val="40000"/>
                </a:schemeClr>
              </a:solidFill>
            </a:rPr>
            <a:t>EGR</a:t>
          </a:r>
          <a:endParaRPr lang="en-GB" sz="2400" b="1" kern="1200" dirty="0">
            <a:solidFill>
              <a:schemeClr val="tx2">
                <a:lumMod val="60000"/>
                <a:lumOff val="40000"/>
              </a:schemeClr>
            </a:solidFill>
          </a:endParaRPr>
        </a:p>
      </dsp:txBody>
      <dsp:txXfrm>
        <a:off x="778761" y="2060908"/>
        <a:ext cx="1917123" cy="479280"/>
      </dsp:txXfrm>
    </dsp:sp>
    <dsp:sp modelId="{2F69BD7A-F143-4E5F-AE1F-1D9678D4BA58}">
      <dsp:nvSpPr>
        <dsp:cNvPr id="0" name=""/>
        <dsp:cNvSpPr/>
      </dsp:nvSpPr>
      <dsp:spPr>
        <a:xfrm>
          <a:off x="1452950" y="874847"/>
          <a:ext cx="718921" cy="71892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NBR FR</a:t>
          </a:r>
          <a:endParaRPr lang="en-GB" sz="1600" kern="1200" dirty="0"/>
        </a:p>
      </dsp:txBody>
      <dsp:txXfrm>
        <a:off x="1558234" y="980131"/>
        <a:ext cx="508353" cy="508353"/>
      </dsp:txXfrm>
    </dsp:sp>
    <dsp:sp modelId="{46A243D8-C4AB-4943-802F-FB5B98E980C7}">
      <dsp:nvSpPr>
        <dsp:cNvPr id="0" name=""/>
        <dsp:cNvSpPr/>
      </dsp:nvSpPr>
      <dsp:spPr>
        <a:xfrm>
          <a:off x="721723" y="310018"/>
          <a:ext cx="718921" cy="718921"/>
        </a:xfrm>
        <a:prstGeom prst="ellips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NBR GB</a:t>
          </a:r>
          <a:endParaRPr lang="en-GB" sz="1600" kern="1200" dirty="0"/>
        </a:p>
      </dsp:txBody>
      <dsp:txXfrm>
        <a:off x="827007" y="415302"/>
        <a:ext cx="508353" cy="508353"/>
      </dsp:txXfrm>
    </dsp:sp>
    <dsp:sp modelId="{9C403649-F2EB-49F5-A452-7508C4F2145F}">
      <dsp:nvSpPr>
        <dsp:cNvPr id="0" name=""/>
        <dsp:cNvSpPr/>
      </dsp:nvSpPr>
      <dsp:spPr>
        <a:xfrm>
          <a:off x="1673419" y="161677"/>
          <a:ext cx="718921" cy="718921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NBR IT</a:t>
          </a:r>
          <a:endParaRPr lang="en-GB" sz="1600" kern="1200" dirty="0"/>
        </a:p>
      </dsp:txBody>
      <dsp:txXfrm>
        <a:off x="1778703" y="266961"/>
        <a:ext cx="508353" cy="508353"/>
      </dsp:txXfrm>
    </dsp:sp>
    <dsp:sp modelId="{0A31BE78-293D-41F8-826B-F107638E5319}">
      <dsp:nvSpPr>
        <dsp:cNvPr id="0" name=""/>
        <dsp:cNvSpPr/>
      </dsp:nvSpPr>
      <dsp:spPr>
        <a:xfrm>
          <a:off x="409975" y="131136"/>
          <a:ext cx="2644228" cy="178931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87BF27-4581-497A-A06E-6B4FE02447B5}">
      <dsp:nvSpPr>
        <dsp:cNvPr id="0" name=""/>
        <dsp:cNvSpPr/>
      </dsp:nvSpPr>
      <dsp:spPr>
        <a:xfrm>
          <a:off x="-5154786" y="-795026"/>
          <a:ext cx="6180906" cy="6180906"/>
        </a:xfrm>
        <a:prstGeom prst="blockArc">
          <a:avLst>
            <a:gd name="adj1" fmla="val 18900000"/>
            <a:gd name="adj2" fmla="val 2700000"/>
            <a:gd name="adj3" fmla="val 349"/>
          </a:avLst>
        </a:pr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E63C5-E56D-4B34-BAA1-DB1F9024661B}">
      <dsp:nvSpPr>
        <dsp:cNvPr id="0" name=""/>
        <dsp:cNvSpPr/>
      </dsp:nvSpPr>
      <dsp:spPr>
        <a:xfrm>
          <a:off x="672677" y="271493"/>
          <a:ext cx="9837211" cy="1293353"/>
        </a:xfrm>
        <a:prstGeom prst="rect">
          <a:avLst/>
        </a:prstGeom>
        <a:gradFill rotWithShape="0">
          <a:gsLst>
            <a:gs pos="0">
              <a:schemeClr val="accent2">
                <a:lumMod val="60000"/>
                <a:lumOff val="40000"/>
              </a:schemeClr>
            </a:gs>
            <a:gs pos="42696">
              <a:schemeClr val="accent2">
                <a:lumMod val="60000"/>
                <a:lumOff val="40000"/>
              </a:schemeClr>
            </a:gs>
            <a:gs pos="100000">
              <a:schemeClr val="accent2"/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8798" tIns="53340" rIns="53340" bIns="5334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smtClean="0"/>
            <a:t>Nell’ESBR il modello di funzionamento dei registri è previsto dalla Business Architecture (BA)  </a:t>
          </a:r>
          <a:endParaRPr lang="it-IT" sz="21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smtClean="0"/>
            <a:t>Definisce il livello di integrazione e standardizzazione dei processi e dei prodotti</a:t>
          </a:r>
          <a:endParaRPr lang="it-IT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Descrive concettualmente la situazione target  (TO-BE state) </a:t>
          </a:r>
          <a:endParaRPr lang="it-IT" sz="1600" kern="1200" dirty="0"/>
        </a:p>
      </dsp:txBody>
      <dsp:txXfrm>
        <a:off x="672677" y="271493"/>
        <a:ext cx="9837211" cy="1293353"/>
      </dsp:txXfrm>
    </dsp:sp>
    <dsp:sp modelId="{A94CEA94-9A4F-44B8-BDA9-11989DFC740A}">
      <dsp:nvSpPr>
        <dsp:cNvPr id="0" name=""/>
        <dsp:cNvSpPr/>
      </dsp:nvSpPr>
      <dsp:spPr>
        <a:xfrm>
          <a:off x="27886" y="263956"/>
          <a:ext cx="1289582" cy="128958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EBC2E7D-4EA1-47CF-BBEE-EBDFBCFC9744}">
      <dsp:nvSpPr>
        <dsp:cNvPr id="0" name=""/>
        <dsp:cNvSpPr/>
      </dsp:nvSpPr>
      <dsp:spPr>
        <a:xfrm>
          <a:off x="1006432" y="1836341"/>
          <a:ext cx="9503456" cy="918170"/>
        </a:xfrm>
        <a:prstGeom prst="rect">
          <a:avLst/>
        </a:prstGeom>
        <a:gradFill rotWithShape="0">
          <a:gsLst>
            <a:gs pos="0">
              <a:schemeClr val="accent2">
                <a:lumMod val="60000"/>
                <a:lumOff val="40000"/>
              </a:schemeClr>
            </a:gs>
            <a:gs pos="42696">
              <a:schemeClr val="accent2">
                <a:lumMod val="60000"/>
                <a:lumOff val="40000"/>
              </a:schemeClr>
            </a:gs>
            <a:gs pos="100000">
              <a:schemeClr val="accent2"/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8798" tIns="53340" rIns="53340" bIns="5334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 err="1" smtClean="0"/>
            <a:t>ESBRs</a:t>
          </a:r>
          <a:r>
            <a:rPr lang="it-IT" sz="2100" kern="1200" dirty="0" smtClean="0"/>
            <a:t> BA mira a fornire un </a:t>
          </a:r>
          <a:r>
            <a:rPr lang="it-IT" sz="2100" kern="1200" dirty="0" err="1" smtClean="0"/>
            <a:t>framework</a:t>
          </a:r>
          <a:r>
            <a:rPr lang="it-IT" sz="2100" kern="1200" dirty="0" smtClean="0"/>
            <a:t> per l’integrazione delle architetture dei Registri nazionali per la produzione di Frame coordinati</a:t>
          </a:r>
          <a:endParaRPr lang="it-IT" sz="2100" kern="1200" dirty="0"/>
        </a:p>
      </dsp:txBody>
      <dsp:txXfrm>
        <a:off x="1006432" y="1836341"/>
        <a:ext cx="9503456" cy="918170"/>
      </dsp:txXfrm>
    </dsp:sp>
    <dsp:sp modelId="{928C81C0-C3C7-40C0-A424-35B16F9D61A8}">
      <dsp:nvSpPr>
        <dsp:cNvPr id="0" name=""/>
        <dsp:cNvSpPr/>
      </dsp:nvSpPr>
      <dsp:spPr>
        <a:xfrm>
          <a:off x="530378" y="1819372"/>
          <a:ext cx="952108" cy="952108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shade val="80000"/>
              <a:hueOff val="-240707"/>
              <a:satOff val="5083"/>
              <a:lumOff val="1354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F567AEB-55AB-4F0E-AEAF-64335DF5332C}">
      <dsp:nvSpPr>
        <dsp:cNvPr id="0" name=""/>
        <dsp:cNvSpPr/>
      </dsp:nvSpPr>
      <dsp:spPr>
        <a:xfrm>
          <a:off x="672677" y="3213597"/>
          <a:ext cx="9837211" cy="918170"/>
        </a:xfrm>
        <a:prstGeom prst="rect">
          <a:avLst/>
        </a:prstGeom>
        <a:gradFill rotWithShape="0">
          <a:gsLst>
            <a:gs pos="0">
              <a:schemeClr val="accent2">
                <a:lumMod val="60000"/>
                <a:lumOff val="40000"/>
              </a:schemeClr>
            </a:gs>
            <a:gs pos="42696">
              <a:schemeClr val="accent2">
                <a:lumMod val="60000"/>
                <a:lumOff val="40000"/>
              </a:schemeClr>
            </a:gs>
            <a:gs pos="100000">
              <a:schemeClr val="accent2"/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8798" tIns="53340" rIns="53340" bIns="5334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Fornire un catalogo  di </a:t>
          </a:r>
          <a:r>
            <a:rPr lang="en-US" sz="2100" b="1" kern="1200" smtClean="0"/>
            <a:t>statistical services per ESBRs</a:t>
          </a:r>
          <a:endParaRPr lang="it-IT" sz="2100" kern="1200"/>
        </a:p>
      </dsp:txBody>
      <dsp:txXfrm>
        <a:off x="672677" y="3213597"/>
        <a:ext cx="9837211" cy="918170"/>
      </dsp:txXfrm>
    </dsp:sp>
    <dsp:sp modelId="{BC664140-96A1-4E58-905D-497E1CDFD3E2}">
      <dsp:nvSpPr>
        <dsp:cNvPr id="0" name=""/>
        <dsp:cNvSpPr/>
      </dsp:nvSpPr>
      <dsp:spPr>
        <a:xfrm>
          <a:off x="214539" y="3214543"/>
          <a:ext cx="916276" cy="91627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shade val="80000"/>
              <a:hueOff val="-481414"/>
              <a:satOff val="10166"/>
              <a:lumOff val="2708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FACCC2-9976-4541-B294-53AC973AB9D5}">
      <dsp:nvSpPr>
        <dsp:cNvPr id="0" name=""/>
        <dsp:cNvSpPr/>
      </dsp:nvSpPr>
      <dsp:spPr>
        <a:xfrm>
          <a:off x="-5382210" y="-829252"/>
          <a:ext cx="6448342" cy="6448342"/>
        </a:xfrm>
        <a:prstGeom prst="blockArc">
          <a:avLst>
            <a:gd name="adj1" fmla="val 18900000"/>
            <a:gd name="adj2" fmla="val 2700000"/>
            <a:gd name="adj3" fmla="val 335"/>
          </a:avLst>
        </a:prstGeom>
        <a:noFill/>
        <a:ln w="12700" cap="flat" cmpd="sng" algn="ctr">
          <a:solidFill>
            <a:schemeClr val="accent5">
              <a:lumMod val="75000"/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2C24C-0856-45A4-BB8B-99D0012405AB}">
      <dsp:nvSpPr>
        <dsp:cNvPr id="0" name=""/>
        <dsp:cNvSpPr/>
      </dsp:nvSpPr>
      <dsp:spPr>
        <a:xfrm>
          <a:off x="607343" y="368242"/>
          <a:ext cx="10035528" cy="736868"/>
        </a:xfrm>
        <a:prstGeom prst="rect">
          <a:avLst/>
        </a:prstGeom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82650">
              <a:schemeClr val="accent5">
                <a:lumMod val="60000"/>
                <a:lumOff val="40000"/>
              </a:schemeClr>
            </a:gs>
            <a:gs pos="21650">
              <a:schemeClr val="accent5">
                <a:lumMod val="40000"/>
                <a:lumOff val="6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84890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ESBRs BA: “European Interoperability Framework” (EIF):</a:t>
          </a:r>
          <a:r>
            <a:rPr lang="it-IT" sz="1600" kern="1200" dirty="0" smtClean="0"/>
            <a:t>capacità di più organizzazioni diverse di interagire allo scopo di raggiungere benefici e obiettivi comuni, ricorrendo alla condivisione di informazioni</a:t>
          </a:r>
          <a:endParaRPr lang="it-IT" sz="1600" kern="1200" dirty="0"/>
        </a:p>
      </dsp:txBody>
      <dsp:txXfrm>
        <a:off x="607343" y="368242"/>
        <a:ext cx="10035528" cy="736868"/>
      </dsp:txXfrm>
    </dsp:sp>
    <dsp:sp modelId="{29D0E382-AB35-4791-8138-2818007789E5}">
      <dsp:nvSpPr>
        <dsp:cNvPr id="0" name=""/>
        <dsp:cNvSpPr/>
      </dsp:nvSpPr>
      <dsp:spPr>
        <a:xfrm>
          <a:off x="195574" y="358225"/>
          <a:ext cx="756902" cy="75690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lumMod val="75000"/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F5E3B7D-313D-4ACE-A7A7-32DE5ED0F10D}">
      <dsp:nvSpPr>
        <dsp:cNvPr id="0" name=""/>
        <dsp:cNvSpPr/>
      </dsp:nvSpPr>
      <dsp:spPr>
        <a:xfrm>
          <a:off x="996489" y="1473737"/>
          <a:ext cx="9613064" cy="736868"/>
        </a:xfrm>
        <a:prstGeom prst="rect">
          <a:avLst/>
        </a:prstGeom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82650">
              <a:schemeClr val="accent5">
                <a:lumMod val="60000"/>
                <a:lumOff val="40000"/>
              </a:schemeClr>
            </a:gs>
            <a:gs pos="21650">
              <a:schemeClr val="accent5">
                <a:lumMod val="40000"/>
                <a:lumOff val="6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84890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ESBR </a:t>
          </a:r>
          <a:r>
            <a:rPr lang="it-IT" sz="1600" kern="1200" dirty="0" err="1" smtClean="0"/>
            <a:t>partners</a:t>
          </a:r>
          <a:r>
            <a:rPr lang="it-IT" sz="1600" kern="1200" dirty="0" smtClean="0"/>
            <a:t> sono autonomi nel modo in cui creano e mantengono i registri nazionali ma devono assicurare consistenza</a:t>
          </a:r>
          <a:endParaRPr lang="it-IT" sz="1600" kern="1200" dirty="0"/>
        </a:p>
      </dsp:txBody>
      <dsp:txXfrm>
        <a:off x="996489" y="1473737"/>
        <a:ext cx="9613064" cy="736868"/>
      </dsp:txXfrm>
    </dsp:sp>
    <dsp:sp modelId="{1C371219-0B3F-47BF-9D30-3DE7785A9E79}">
      <dsp:nvSpPr>
        <dsp:cNvPr id="0" name=""/>
        <dsp:cNvSpPr/>
      </dsp:nvSpPr>
      <dsp:spPr>
        <a:xfrm>
          <a:off x="622187" y="1467870"/>
          <a:ext cx="748603" cy="74860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lumMod val="75000"/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5C44D3A-98BE-4080-89A4-1BA78AB69266}">
      <dsp:nvSpPr>
        <dsp:cNvPr id="0" name=""/>
        <dsp:cNvSpPr/>
      </dsp:nvSpPr>
      <dsp:spPr>
        <a:xfrm>
          <a:off x="996489" y="2358245"/>
          <a:ext cx="9613064" cy="1178842"/>
        </a:xfrm>
        <a:prstGeom prst="rect">
          <a:avLst/>
        </a:prstGeom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82650">
              <a:schemeClr val="accent5">
                <a:lumMod val="60000"/>
                <a:lumOff val="40000"/>
              </a:schemeClr>
            </a:gs>
            <a:gs pos="21650">
              <a:schemeClr val="accent5">
                <a:lumMod val="40000"/>
                <a:lumOff val="6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84890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err="1" smtClean="0"/>
            <a:t>ESBRs</a:t>
          </a:r>
          <a:r>
            <a:rPr lang="it-IT" sz="1600" b="1" kern="1200" dirty="0" smtClean="0"/>
            <a:t> </a:t>
          </a:r>
          <a:r>
            <a:rPr lang="it-IT" sz="1600" b="1" kern="1200" dirty="0" err="1" smtClean="0"/>
            <a:t>Interoperability</a:t>
          </a:r>
          <a:r>
            <a:rPr lang="it-IT" sz="1600" b="1" kern="1200" dirty="0" smtClean="0"/>
            <a:t> Framework (IF)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deve contenere i dettagli su come ESBR deve raggiungere il TO-BE state definito nella BA  (elementi comuni: </a:t>
          </a:r>
          <a:r>
            <a:rPr lang="en-US" sz="1600" i="1" kern="1200" dirty="0" smtClean="0"/>
            <a:t> </a:t>
          </a:r>
          <a:r>
            <a:rPr lang="en-US" sz="1600" i="1" kern="1200" dirty="0" err="1" smtClean="0"/>
            <a:t>vocabolario</a:t>
          </a:r>
          <a:r>
            <a:rPr lang="en-US" sz="1600" i="1" kern="1200" dirty="0" smtClean="0"/>
            <a:t>, </a:t>
          </a:r>
          <a:r>
            <a:rPr lang="en-US" sz="1600" i="1" kern="1200" dirty="0" err="1" smtClean="0"/>
            <a:t>concetti</a:t>
          </a:r>
          <a:r>
            <a:rPr lang="en-US" sz="1600" i="1" kern="1200" dirty="0" smtClean="0"/>
            <a:t>, </a:t>
          </a:r>
          <a:r>
            <a:rPr lang="en-US" sz="1600" i="1" kern="1200" dirty="0" err="1" smtClean="0"/>
            <a:t>principi</a:t>
          </a:r>
          <a:r>
            <a:rPr lang="en-US" sz="1600" i="1" kern="1200" dirty="0" smtClean="0"/>
            <a:t>, </a:t>
          </a:r>
          <a:r>
            <a:rPr lang="en-US" sz="1600" i="1" kern="1200" dirty="0" err="1" smtClean="0"/>
            <a:t>lineeguida</a:t>
          </a:r>
          <a:r>
            <a:rPr lang="en-US" sz="1600" i="1" kern="1200" dirty="0" smtClean="0"/>
            <a:t>, </a:t>
          </a:r>
          <a:r>
            <a:rPr lang="en-US" sz="1600" i="1" kern="1200" dirty="0" err="1" smtClean="0"/>
            <a:t>etc</a:t>
          </a:r>
          <a:r>
            <a:rPr lang="en-US" sz="1600" i="1" kern="1200" dirty="0" smtClean="0"/>
            <a:t>)</a:t>
          </a:r>
          <a:endParaRPr lang="it-IT" sz="1600" kern="1200" dirty="0" smtClean="0"/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 dirty="0"/>
        </a:p>
      </dsp:txBody>
      <dsp:txXfrm>
        <a:off x="996489" y="2358245"/>
        <a:ext cx="9613064" cy="1178842"/>
      </dsp:txXfrm>
    </dsp:sp>
    <dsp:sp modelId="{D4D83969-CF00-4F8F-BADE-C9771E7BE4CF}">
      <dsp:nvSpPr>
        <dsp:cNvPr id="0" name=""/>
        <dsp:cNvSpPr/>
      </dsp:nvSpPr>
      <dsp:spPr>
        <a:xfrm>
          <a:off x="622187" y="2573364"/>
          <a:ext cx="748603" cy="74860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lumMod val="75000"/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CB36668-6D65-4A61-8D69-792F6C39276F}">
      <dsp:nvSpPr>
        <dsp:cNvPr id="0" name=""/>
        <dsp:cNvSpPr/>
      </dsp:nvSpPr>
      <dsp:spPr>
        <a:xfrm>
          <a:off x="607343" y="3644180"/>
          <a:ext cx="10035528" cy="1036619"/>
        </a:xfrm>
        <a:prstGeom prst="rect">
          <a:avLst/>
        </a:prstGeom>
        <a:gradFill rotWithShape="0">
          <a:gsLst>
            <a:gs pos="0">
              <a:schemeClr val="accent5">
                <a:lumMod val="60000"/>
                <a:lumOff val="40000"/>
              </a:schemeClr>
            </a:gs>
            <a:gs pos="82650">
              <a:schemeClr val="accent5">
                <a:lumMod val="60000"/>
                <a:lumOff val="40000"/>
              </a:schemeClr>
            </a:gs>
            <a:gs pos="21650">
              <a:schemeClr val="accent5">
                <a:lumMod val="40000"/>
                <a:lumOff val="6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84890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 smtClean="0"/>
            <a:t>Obiettivo</a:t>
          </a:r>
          <a:r>
            <a:rPr lang="en-US" sz="1600" b="1" kern="1200" dirty="0" smtClean="0"/>
            <a:t> ESBRs IF: 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Progettare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concetti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strutture</a:t>
          </a:r>
          <a:r>
            <a:rPr lang="en-US" sz="1600" kern="1200" dirty="0" smtClean="0"/>
            <a:t> di </a:t>
          </a:r>
          <a:r>
            <a:rPr lang="en-US" sz="1600" kern="1200" dirty="0" err="1" smtClean="0"/>
            <a:t>dati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processi</a:t>
          </a:r>
          <a:r>
            <a:rPr lang="en-US" sz="1600" kern="1200" dirty="0" smtClean="0"/>
            <a:t> del </a:t>
          </a:r>
          <a:r>
            <a:rPr lang="en-US" sz="1600" kern="1200" dirty="0" err="1" smtClean="0"/>
            <a:t>registro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imprese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sistemi</a:t>
          </a:r>
          <a:r>
            <a:rPr lang="en-US" sz="1600" kern="1200" dirty="0" smtClean="0"/>
            <a:t> di </a:t>
          </a:r>
          <a:r>
            <a:rPr lang="en-US" sz="1600" kern="1200" dirty="0" err="1" smtClean="0"/>
            <a:t>scambio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aspetti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organizzativi</a:t>
          </a:r>
          <a:r>
            <a:rPr lang="en-US" sz="1600" kern="1200" dirty="0" smtClean="0"/>
            <a:t>, </a:t>
          </a:r>
          <a:r>
            <a:rPr lang="en-US" sz="1600" kern="1200" dirty="0" err="1" smtClean="0"/>
            <a:t>richiesti</a:t>
          </a:r>
          <a:r>
            <a:rPr lang="en-US" sz="1600" kern="1200" dirty="0" smtClean="0"/>
            <a:t> per </a:t>
          </a:r>
          <a:r>
            <a:rPr lang="en-US" sz="1600" kern="1200" dirty="0" err="1" smtClean="0"/>
            <a:t>raggiungere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ruolo</a:t>
          </a:r>
          <a:r>
            <a:rPr lang="en-US" sz="1600" kern="1200" dirty="0" smtClean="0"/>
            <a:t> “backbone” del </a:t>
          </a:r>
          <a:r>
            <a:rPr lang="en-US" sz="1600" kern="1200" dirty="0" err="1" smtClean="0"/>
            <a:t>sistema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dei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Registri</a:t>
          </a:r>
          <a:endParaRPr lang="it-IT" sz="1600" kern="1200" dirty="0"/>
        </a:p>
      </dsp:txBody>
      <dsp:txXfrm>
        <a:off x="607343" y="3644180"/>
        <a:ext cx="10035528" cy="1036619"/>
      </dsp:txXfrm>
    </dsp:sp>
    <dsp:sp modelId="{B3ACE877-9886-4804-BDC5-5CB5DA2EBCFE}">
      <dsp:nvSpPr>
        <dsp:cNvPr id="0" name=""/>
        <dsp:cNvSpPr/>
      </dsp:nvSpPr>
      <dsp:spPr>
        <a:xfrm>
          <a:off x="33325" y="3512460"/>
          <a:ext cx="1081400" cy="10814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lumMod val="75000"/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0EF45E-6137-48A2-98E9-EBACC869A550}">
      <dsp:nvSpPr>
        <dsp:cNvPr id="0" name=""/>
        <dsp:cNvSpPr/>
      </dsp:nvSpPr>
      <dsp:spPr>
        <a:xfrm>
          <a:off x="-5265115" y="-806910"/>
          <a:ext cx="6273764" cy="6273764"/>
        </a:xfrm>
        <a:prstGeom prst="blockArc">
          <a:avLst>
            <a:gd name="adj1" fmla="val 18900000"/>
            <a:gd name="adj2" fmla="val 2700000"/>
            <a:gd name="adj3" fmla="val 344"/>
          </a:avLst>
        </a:prstGeom>
        <a:noFill/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288AA6-7779-4112-8CF7-8972A9F29EFD}">
      <dsp:nvSpPr>
        <dsp:cNvPr id="0" name=""/>
        <dsp:cNvSpPr/>
      </dsp:nvSpPr>
      <dsp:spPr>
        <a:xfrm>
          <a:off x="649968" y="365115"/>
          <a:ext cx="10714179" cy="1133745"/>
        </a:xfrm>
        <a:prstGeom prst="rect">
          <a:avLst/>
        </a:prstGeom>
        <a:gradFill rotWithShape="0">
          <a:gsLst>
            <a:gs pos="9000">
              <a:srgbClr val="93B368"/>
            </a:gs>
            <a:gs pos="0">
              <a:srgbClr val="DDEBCF"/>
            </a:gs>
            <a:gs pos="26000">
              <a:srgbClr val="9CB86E"/>
            </a:gs>
            <a:gs pos="34340">
              <a:srgbClr val="ADC98B"/>
            </a:gs>
            <a:gs pos="62000">
              <a:schemeClr val="accent6">
                <a:lumMod val="40000"/>
                <a:lumOff val="60000"/>
              </a:schemeClr>
            </a:gs>
            <a:gs pos="46000">
              <a:schemeClr val="accent6">
                <a:lumMod val="40000"/>
                <a:lumOff val="6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39766" tIns="55880" rIns="55880" bIns="5588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 smtClean="0"/>
            <a:t>Implementazione</a:t>
          </a:r>
          <a:r>
            <a:rPr lang="en-US" sz="2200" kern="1200" dirty="0" smtClean="0"/>
            <a:t> di </a:t>
          </a:r>
          <a:r>
            <a:rPr lang="en-US" sz="2200" b="1" kern="1200" dirty="0" smtClean="0"/>
            <a:t>EGR </a:t>
          </a:r>
          <a:endParaRPr lang="it-IT" sz="22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err="1" smtClean="0"/>
            <a:t>Completare</a:t>
          </a:r>
          <a:r>
            <a:rPr lang="en-US" sz="1700" b="1" kern="1200" dirty="0" smtClean="0"/>
            <a:t> </a:t>
          </a:r>
          <a:r>
            <a:rPr lang="en-US" sz="1700" b="1" kern="1200" dirty="0" err="1" smtClean="0"/>
            <a:t>l’implementazione</a:t>
          </a:r>
          <a:r>
            <a:rPr lang="en-US" sz="1700" b="1" kern="1200" dirty="0" smtClean="0"/>
            <a:t> del </a:t>
          </a:r>
          <a:r>
            <a:rPr lang="en-US" sz="1700" b="1" kern="1200" dirty="0" err="1" smtClean="0"/>
            <a:t>ciclo</a:t>
          </a:r>
          <a:r>
            <a:rPr lang="en-US" sz="1700" b="1" kern="1200" dirty="0" smtClean="0"/>
            <a:t> EGR 2.0</a:t>
          </a:r>
          <a:endParaRPr lang="it-IT" sz="1700" b="1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err="1" smtClean="0"/>
            <a:t>Migliorare</a:t>
          </a:r>
          <a:r>
            <a:rPr lang="en-US" sz="1700" b="1" kern="1200" dirty="0" smtClean="0"/>
            <a:t> la </a:t>
          </a:r>
          <a:r>
            <a:rPr lang="en-US" sz="1700" b="1" kern="1200" dirty="0" err="1" smtClean="0"/>
            <a:t>qualità</a:t>
          </a:r>
          <a:r>
            <a:rPr lang="en-US" sz="1700" b="1" kern="1200" dirty="0" smtClean="0"/>
            <a:t> di EGR (</a:t>
          </a:r>
          <a:r>
            <a:rPr lang="en-US" sz="1700" b="1" kern="1200" dirty="0" err="1" smtClean="0"/>
            <a:t>confronto</a:t>
          </a:r>
          <a:r>
            <a:rPr lang="en-US" sz="1700" b="1" kern="1200" dirty="0" smtClean="0"/>
            <a:t> con FATS)</a:t>
          </a:r>
          <a:endParaRPr lang="it-IT" sz="1700" b="1" kern="1200" dirty="0"/>
        </a:p>
      </dsp:txBody>
      <dsp:txXfrm>
        <a:off x="649968" y="365115"/>
        <a:ext cx="10714179" cy="1133745"/>
      </dsp:txXfrm>
    </dsp:sp>
    <dsp:sp modelId="{FAD71955-007D-4651-A27B-EF43E631C26A}">
      <dsp:nvSpPr>
        <dsp:cNvPr id="0" name=""/>
        <dsp:cNvSpPr/>
      </dsp:nvSpPr>
      <dsp:spPr>
        <a:xfrm>
          <a:off x="67475" y="349495"/>
          <a:ext cx="1164986" cy="116498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lumMod val="75000"/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12F5CE3-A330-4C08-B518-9F32C6B1E30D}">
      <dsp:nvSpPr>
        <dsp:cNvPr id="0" name=""/>
        <dsp:cNvSpPr/>
      </dsp:nvSpPr>
      <dsp:spPr>
        <a:xfrm>
          <a:off x="988746" y="1875935"/>
          <a:ext cx="10375401" cy="908073"/>
        </a:xfrm>
        <a:prstGeom prst="rect">
          <a:avLst/>
        </a:prstGeom>
        <a:gradFill rotWithShape="0">
          <a:gsLst>
            <a:gs pos="9000">
              <a:srgbClr val="93B368"/>
            </a:gs>
            <a:gs pos="0">
              <a:srgbClr val="DDEBCF"/>
            </a:gs>
            <a:gs pos="26000">
              <a:srgbClr val="9CB86E"/>
            </a:gs>
            <a:gs pos="34340">
              <a:srgbClr val="ADC98B"/>
            </a:gs>
            <a:gs pos="62000">
              <a:schemeClr val="accent6">
                <a:lumMod val="40000"/>
                <a:lumOff val="60000"/>
              </a:schemeClr>
            </a:gs>
            <a:gs pos="46000">
              <a:schemeClr val="accent6">
                <a:lumMod val="40000"/>
                <a:lumOff val="6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39766" tIns="55880" rIns="55880" bIns="5588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smtClean="0"/>
            <a:t>Profiling </a:t>
          </a:r>
          <a:endParaRPr lang="it-IT" sz="2200" b="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err="1" smtClean="0"/>
            <a:t>Finalizzare</a:t>
          </a:r>
          <a:r>
            <a:rPr lang="en-US" sz="1700" b="1" kern="1200" dirty="0" smtClean="0"/>
            <a:t> la </a:t>
          </a:r>
          <a:r>
            <a:rPr lang="en-US" sz="1700" b="1" kern="1200" dirty="0" err="1" smtClean="0"/>
            <a:t>metodologia</a:t>
          </a:r>
          <a:r>
            <a:rPr lang="en-US" sz="1700" b="1" kern="1200" dirty="0" smtClean="0"/>
            <a:t>, </a:t>
          </a:r>
          <a:r>
            <a:rPr lang="en-US" sz="1700" b="1" kern="1200" dirty="0" err="1" smtClean="0"/>
            <a:t>strategia</a:t>
          </a:r>
          <a:r>
            <a:rPr lang="en-US" sz="1700" b="1" kern="1200" dirty="0" smtClean="0"/>
            <a:t> di profiling (grant </a:t>
          </a:r>
          <a:r>
            <a:rPr lang="en-US" sz="1700" b="1" kern="1200" dirty="0" err="1" smtClean="0"/>
            <a:t>individuali</a:t>
          </a:r>
          <a:r>
            <a:rPr lang="en-US" sz="1700" b="1" kern="1200" dirty="0" smtClean="0"/>
            <a:t>), </a:t>
          </a:r>
          <a:r>
            <a:rPr lang="en-US" sz="1700" b="1" kern="1200" dirty="0" err="1" smtClean="0"/>
            <a:t>attività</a:t>
          </a:r>
          <a:r>
            <a:rPr lang="en-US" sz="1700" b="1" kern="1200" dirty="0" smtClean="0"/>
            <a:t> di </a:t>
          </a:r>
          <a:r>
            <a:rPr lang="en-US" sz="1700" b="1" kern="1200" dirty="0" err="1" smtClean="0"/>
            <a:t>formazione</a:t>
          </a:r>
          <a:endParaRPr lang="it-IT" sz="1700" b="1" kern="1200" dirty="0"/>
        </a:p>
      </dsp:txBody>
      <dsp:txXfrm>
        <a:off x="988746" y="1875935"/>
        <a:ext cx="10375401" cy="908073"/>
      </dsp:txXfrm>
    </dsp:sp>
    <dsp:sp modelId="{AAF0CD70-4823-46AF-8930-404C613B1455}">
      <dsp:nvSpPr>
        <dsp:cNvPr id="0" name=""/>
        <dsp:cNvSpPr/>
      </dsp:nvSpPr>
      <dsp:spPr>
        <a:xfrm>
          <a:off x="534711" y="1875936"/>
          <a:ext cx="908071" cy="90807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lumMod val="75000"/>
              <a:alpha val="7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645CD94-F94D-4217-B9C0-659A111BB459}">
      <dsp:nvSpPr>
        <dsp:cNvPr id="0" name=""/>
        <dsp:cNvSpPr/>
      </dsp:nvSpPr>
      <dsp:spPr>
        <a:xfrm>
          <a:off x="649968" y="3147857"/>
          <a:ext cx="10714179" cy="1179040"/>
        </a:xfrm>
        <a:prstGeom prst="rect">
          <a:avLst/>
        </a:prstGeom>
        <a:gradFill rotWithShape="0">
          <a:gsLst>
            <a:gs pos="9000">
              <a:srgbClr val="93B368"/>
            </a:gs>
            <a:gs pos="0">
              <a:srgbClr val="DDEBCF"/>
            </a:gs>
            <a:gs pos="26000">
              <a:srgbClr val="9CB86E"/>
            </a:gs>
            <a:gs pos="34340">
              <a:srgbClr val="ADC98B"/>
            </a:gs>
            <a:gs pos="62000">
              <a:schemeClr val="accent6">
                <a:lumMod val="40000"/>
                <a:lumOff val="60000"/>
              </a:schemeClr>
            </a:gs>
            <a:gs pos="46000">
              <a:schemeClr val="accent6">
                <a:lumMod val="40000"/>
                <a:lumOff val="6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39766" tIns="53340" rIns="53340" bIns="53340" numCol="1" spcCol="1270" anchor="t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Integrazione</a:t>
          </a:r>
          <a:r>
            <a:rPr lang="en-US" sz="2100" kern="1200" dirty="0" smtClean="0"/>
            <a:t> del Profiling </a:t>
          </a:r>
          <a:r>
            <a:rPr lang="en-US" sz="2100" kern="1200" dirty="0" err="1" smtClean="0"/>
            <a:t>nell’EGR</a:t>
          </a:r>
          <a:r>
            <a:rPr lang="en-US" sz="2100" kern="1200" dirty="0" smtClean="0"/>
            <a:t> </a:t>
          </a:r>
          <a:endParaRPr lang="it-IT" sz="21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err="1" smtClean="0"/>
            <a:t>Integrazione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concettuale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delle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imprese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profilate</a:t>
          </a:r>
          <a:r>
            <a:rPr lang="en-US" sz="1600" b="1" kern="1200" dirty="0" smtClean="0"/>
            <a:t> in EGR (e </a:t>
          </a:r>
          <a:r>
            <a:rPr lang="en-US" sz="1600" b="1" kern="1200" dirty="0" err="1" smtClean="0"/>
            <a:t>nei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Registri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nazionali</a:t>
          </a:r>
          <a:r>
            <a:rPr lang="en-US" sz="1600" b="1" kern="1200" dirty="0" smtClean="0"/>
            <a:t>)</a:t>
          </a:r>
          <a:endParaRPr lang="it-IT" sz="1600" b="1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err="1" smtClean="0"/>
            <a:t>Specifiche</a:t>
          </a:r>
          <a:r>
            <a:rPr lang="en-US" sz="1600" b="1" kern="1200" dirty="0" smtClean="0"/>
            <a:t> di Business </a:t>
          </a:r>
          <a:r>
            <a:rPr lang="en-US" sz="1600" b="1" kern="1200" dirty="0" err="1" smtClean="0"/>
            <a:t>sul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contenuto</a:t>
          </a:r>
          <a:r>
            <a:rPr lang="en-US" sz="1600" b="1" kern="1200" dirty="0" smtClean="0"/>
            <a:t> e </a:t>
          </a:r>
          <a:r>
            <a:rPr lang="en-US" sz="1600" b="1" kern="1200" dirty="0" err="1" smtClean="0"/>
            <a:t>flusso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dei</a:t>
          </a:r>
          <a:r>
            <a:rPr lang="en-US" sz="1600" b="1" kern="1200" dirty="0" smtClean="0"/>
            <a:t> </a:t>
          </a:r>
          <a:r>
            <a:rPr lang="en-US" sz="1600" b="1" kern="1200" dirty="0" err="1" smtClean="0"/>
            <a:t>dati</a:t>
          </a:r>
          <a:r>
            <a:rPr lang="en-US" sz="1600" b="1" kern="1200" dirty="0" smtClean="0"/>
            <a:t> </a:t>
          </a:r>
          <a:r>
            <a:rPr lang="en-US" sz="1600" b="1" kern="1200" dirty="0" smtClean="0">
              <a:solidFill>
                <a:srgbClr val="002060"/>
              </a:solidFill>
            </a:rPr>
            <a:t>IPT</a:t>
          </a:r>
          <a:r>
            <a:rPr lang="en-US" sz="1600" b="1" kern="1200" dirty="0" smtClean="0"/>
            <a:t> in  EGR 2.0</a:t>
          </a:r>
          <a:endParaRPr lang="it-IT" sz="1600" b="1" kern="1200" dirty="0"/>
        </a:p>
      </dsp:txBody>
      <dsp:txXfrm>
        <a:off x="649968" y="3147857"/>
        <a:ext cx="10714179" cy="1179040"/>
      </dsp:txXfrm>
    </dsp:sp>
    <dsp:sp modelId="{350E6399-58C3-42C4-8A1D-0FC25C3881C4}">
      <dsp:nvSpPr>
        <dsp:cNvPr id="0" name=""/>
        <dsp:cNvSpPr/>
      </dsp:nvSpPr>
      <dsp:spPr>
        <a:xfrm>
          <a:off x="61138" y="3148549"/>
          <a:ext cx="1177661" cy="117766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lumMod val="75000"/>
              <a:alpha val="7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CC0975-7D4A-4450-8813-C90FDC66F399}">
      <dsp:nvSpPr>
        <dsp:cNvPr id="0" name=""/>
        <dsp:cNvSpPr/>
      </dsp:nvSpPr>
      <dsp:spPr>
        <a:xfrm>
          <a:off x="0" y="0"/>
          <a:ext cx="8854126" cy="13988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0070C0"/>
              </a:solidFill>
            </a:rPr>
            <a:t>Impatto</a:t>
          </a:r>
          <a:r>
            <a:rPr lang="it-IT" sz="2000" kern="1200" dirty="0" smtClean="0"/>
            <a:t>: Riorganizzazione dei processi produttivi dei registri secondo la BA per garantire maggiore interoperabilità (riutilizzo di servizi, strutture dati, timing)</a:t>
          </a:r>
          <a:endParaRPr lang="it-IT" sz="2000" kern="1200" dirty="0"/>
        </a:p>
      </dsp:txBody>
      <dsp:txXfrm>
        <a:off x="40971" y="40971"/>
        <a:ext cx="7344662" cy="1316903"/>
      </dsp:txXfrm>
    </dsp:sp>
    <dsp:sp modelId="{68E3A9B4-AC2C-49E0-8460-0D3FDE7A5621}">
      <dsp:nvSpPr>
        <dsp:cNvPr id="0" name=""/>
        <dsp:cNvSpPr/>
      </dsp:nvSpPr>
      <dsp:spPr>
        <a:xfrm>
          <a:off x="781246" y="1631985"/>
          <a:ext cx="8854126" cy="13988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smtClean="0"/>
            <a:t>Con la BA ESBR fornisce un framework di riferimento  rispetto al quale riorganizzare il processo produttivo del Registro statistico nazionale (imprese e gruppi d’impresa) in modo che sia interoperabile con il sistema (gli altri Registri Nazionali ed EGR)</a:t>
          </a:r>
          <a:endParaRPr lang="it-IT" sz="2000" kern="1200"/>
        </a:p>
      </dsp:txBody>
      <dsp:txXfrm>
        <a:off x="822217" y="1672956"/>
        <a:ext cx="7081688" cy="1316903"/>
      </dsp:txXfrm>
    </dsp:sp>
    <dsp:sp modelId="{62762DA2-3E01-4C99-BF2E-0323CE507AB3}">
      <dsp:nvSpPr>
        <dsp:cNvPr id="0" name=""/>
        <dsp:cNvSpPr/>
      </dsp:nvSpPr>
      <dsp:spPr>
        <a:xfrm>
          <a:off x="1562492" y="3263971"/>
          <a:ext cx="8854126" cy="13988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FF0000"/>
              </a:solidFill>
            </a:rPr>
            <a:t>Benefici:</a:t>
          </a:r>
          <a:r>
            <a:rPr lang="it-IT" sz="2000" kern="1200" dirty="0" smtClean="0"/>
            <a:t> un maggiore e coordinato scambio di informazioni migliora  la qualità dei gruppi di imprese multinazionali e assicura una produzione più efficiente di EGR rafforzando il ruolo del registro nazionale </a:t>
          </a:r>
          <a:r>
            <a:rPr lang="en-GB" sz="2000" kern="1200" dirty="0" smtClean="0"/>
            <a:t>per le </a:t>
          </a:r>
          <a:r>
            <a:rPr lang="en-GB" sz="2000" kern="1200" dirty="0" err="1" smtClean="0"/>
            <a:t>statistiche</a:t>
          </a:r>
          <a:r>
            <a:rPr lang="en-GB" sz="2000" kern="1200" dirty="0" smtClean="0"/>
            <a:t> FATS e SBS</a:t>
          </a:r>
          <a:endParaRPr lang="it-IT" sz="2000" kern="1200" dirty="0"/>
        </a:p>
      </dsp:txBody>
      <dsp:txXfrm>
        <a:off x="1603463" y="3304942"/>
        <a:ext cx="7081688" cy="1316903"/>
      </dsp:txXfrm>
    </dsp:sp>
    <dsp:sp modelId="{5B8A04CC-3F8F-413A-9F14-9F9E2A96A77D}">
      <dsp:nvSpPr>
        <dsp:cNvPr id="0" name=""/>
        <dsp:cNvSpPr/>
      </dsp:nvSpPr>
      <dsp:spPr>
        <a:xfrm>
          <a:off x="7944876" y="1060790"/>
          <a:ext cx="909249" cy="909249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/>
        </a:p>
      </dsp:txBody>
      <dsp:txXfrm>
        <a:off x="8149457" y="1060790"/>
        <a:ext cx="500087" cy="684210"/>
      </dsp:txXfrm>
    </dsp:sp>
    <dsp:sp modelId="{A7761AF9-5DD3-4012-852C-BABA94F7BEEF}">
      <dsp:nvSpPr>
        <dsp:cNvPr id="0" name=""/>
        <dsp:cNvSpPr/>
      </dsp:nvSpPr>
      <dsp:spPr>
        <a:xfrm>
          <a:off x="8726123" y="2683451"/>
          <a:ext cx="909249" cy="909249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/>
        </a:p>
      </dsp:txBody>
      <dsp:txXfrm>
        <a:off x="8930704" y="2683451"/>
        <a:ext cx="500087" cy="6842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1BFDA7-CE2B-44D3-9E72-33DAFC12895E}">
      <dsp:nvSpPr>
        <dsp:cNvPr id="0" name=""/>
        <dsp:cNvSpPr/>
      </dsp:nvSpPr>
      <dsp:spPr>
        <a:xfrm>
          <a:off x="0" y="0"/>
          <a:ext cx="9566217" cy="10074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>
              <a:solidFill>
                <a:srgbClr val="0070C0"/>
              </a:solidFill>
            </a:rPr>
            <a:t>Impatto</a:t>
          </a:r>
          <a:r>
            <a:rPr lang="it-IT" sz="2000" kern="1200" dirty="0" smtClean="0"/>
            <a:t>: Le modifiche nella delineazione dell’unità statistica impresa (</a:t>
          </a:r>
          <a:r>
            <a:rPr lang="it-IT" sz="2000" kern="1200" dirty="0" err="1" smtClean="0"/>
            <a:t>profiling</a:t>
          </a:r>
          <a:r>
            <a:rPr lang="it-IT" sz="2000" kern="1200" dirty="0" smtClean="0"/>
            <a:t>)</a:t>
          </a:r>
          <a:endParaRPr lang="it-IT" sz="2000" kern="1200" dirty="0"/>
        </a:p>
      </dsp:txBody>
      <dsp:txXfrm>
        <a:off x="29508" y="29508"/>
        <a:ext cx="8479058" cy="948473"/>
      </dsp:txXfrm>
    </dsp:sp>
    <dsp:sp modelId="{5DE2BACF-D49B-4556-85AA-8312098E709C}">
      <dsp:nvSpPr>
        <dsp:cNvPr id="0" name=""/>
        <dsp:cNvSpPr/>
      </dsp:nvSpPr>
      <dsp:spPr>
        <a:xfrm>
          <a:off x="844078" y="1175404"/>
          <a:ext cx="9566217" cy="10074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b="1" kern="1200" dirty="0" smtClean="0">
              <a:solidFill>
                <a:srgbClr val="FF0000"/>
              </a:solidFill>
            </a:rPr>
            <a:t>Benefici</a:t>
          </a:r>
          <a:r>
            <a:rPr lang="it-IT" sz="2000" kern="1200" dirty="0" smtClean="0"/>
            <a:t>: è più aderente alla realtà consente una vista globale con benefici sulle statistiche nazionali sulle imprese (maggiore consistenza)</a:t>
          </a:r>
          <a:endParaRPr lang="it-IT" sz="2000" kern="1200" dirty="0"/>
        </a:p>
      </dsp:txBody>
      <dsp:txXfrm>
        <a:off x="873586" y="1204912"/>
        <a:ext cx="8008255" cy="948473"/>
      </dsp:txXfrm>
    </dsp:sp>
    <dsp:sp modelId="{D2AB3F98-241C-4353-A074-8EA387A176CB}">
      <dsp:nvSpPr>
        <dsp:cNvPr id="0" name=""/>
        <dsp:cNvSpPr/>
      </dsp:nvSpPr>
      <dsp:spPr>
        <a:xfrm>
          <a:off x="1688156" y="2350809"/>
          <a:ext cx="9566217" cy="100748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solidFill>
                <a:srgbClr val="CF1E24"/>
              </a:solidFill>
            </a:rPr>
            <a:t>Attenzione</a:t>
          </a:r>
          <a:r>
            <a:rPr lang="it-IT" sz="2000" kern="1200" dirty="0" smtClean="0"/>
            <a:t>: determina un break nelle serie storiche</a:t>
          </a:r>
          <a:endParaRPr lang="it-IT" sz="2000" kern="1200" dirty="0"/>
        </a:p>
      </dsp:txBody>
      <dsp:txXfrm>
        <a:off x="1717664" y="2380317"/>
        <a:ext cx="8008255" cy="948473"/>
      </dsp:txXfrm>
    </dsp:sp>
    <dsp:sp modelId="{46D73B7A-28B1-4D08-88BF-7570DA5C8E0B}">
      <dsp:nvSpPr>
        <dsp:cNvPr id="0" name=""/>
        <dsp:cNvSpPr/>
      </dsp:nvSpPr>
      <dsp:spPr>
        <a:xfrm>
          <a:off x="8911349" y="764013"/>
          <a:ext cx="654868" cy="654868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900" kern="1200"/>
        </a:p>
      </dsp:txBody>
      <dsp:txXfrm>
        <a:off x="9058694" y="764013"/>
        <a:ext cx="360178" cy="492788"/>
      </dsp:txXfrm>
    </dsp:sp>
    <dsp:sp modelId="{EFF86358-50FC-4E8D-8356-4E59C9364E6F}">
      <dsp:nvSpPr>
        <dsp:cNvPr id="0" name=""/>
        <dsp:cNvSpPr/>
      </dsp:nvSpPr>
      <dsp:spPr>
        <a:xfrm>
          <a:off x="9755427" y="1932701"/>
          <a:ext cx="654868" cy="654868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900" kern="1200"/>
        </a:p>
      </dsp:txBody>
      <dsp:txXfrm>
        <a:off x="9902772" y="1932701"/>
        <a:ext cx="360178" cy="49278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39441-942F-4E3C-849E-C27F275DB750}">
      <dsp:nvSpPr>
        <dsp:cNvPr id="0" name=""/>
        <dsp:cNvSpPr/>
      </dsp:nvSpPr>
      <dsp:spPr>
        <a:xfrm>
          <a:off x="288181" y="0"/>
          <a:ext cx="3266054" cy="1461154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33C7CE-938D-4FBE-8388-33C8A2699337}">
      <dsp:nvSpPr>
        <dsp:cNvPr id="0" name=""/>
        <dsp:cNvSpPr/>
      </dsp:nvSpPr>
      <dsp:spPr>
        <a:xfrm>
          <a:off x="469267" y="471341"/>
          <a:ext cx="2690840" cy="51847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Impatto sulla struttura delle imprese e su indicatori di performance</a:t>
          </a:r>
          <a:endParaRPr lang="it-IT" sz="1300" kern="1200" dirty="0"/>
        </a:p>
      </dsp:txBody>
      <dsp:txXfrm>
        <a:off x="494577" y="496651"/>
        <a:ext cx="2640220" cy="4678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536B0-CBF6-4D43-9537-76D44660C418}">
      <dsp:nvSpPr>
        <dsp:cNvPr id="0" name=""/>
        <dsp:cNvSpPr/>
      </dsp:nvSpPr>
      <dsp:spPr>
        <a:xfrm>
          <a:off x="0" y="17302"/>
          <a:ext cx="6096000" cy="359774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smtClean="0"/>
            <a:t>Si riduce  il  numero di imprese</a:t>
          </a:r>
          <a:endParaRPr lang="it-IT" sz="1500" kern="1200"/>
        </a:p>
      </dsp:txBody>
      <dsp:txXfrm>
        <a:off x="17563" y="34865"/>
        <a:ext cx="6060874" cy="324648"/>
      </dsp:txXfrm>
    </dsp:sp>
    <dsp:sp modelId="{5E0B996C-AF0E-4905-8DFB-9112E2D047F8}">
      <dsp:nvSpPr>
        <dsp:cNvPr id="0" name=""/>
        <dsp:cNvSpPr/>
      </dsp:nvSpPr>
      <dsp:spPr>
        <a:xfrm>
          <a:off x="0" y="420277"/>
          <a:ext cx="6096000" cy="359774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lumMod val="110000"/>
                <a:satMod val="105000"/>
                <a:tint val="67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20000"/>
                <a:lumMod val="105000"/>
                <a:satMod val="103000"/>
                <a:tint val="7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smtClean="0"/>
            <a:t>Aumenta la dimensione media</a:t>
          </a:r>
          <a:endParaRPr lang="it-IT" sz="1500" kern="1200"/>
        </a:p>
      </dsp:txBody>
      <dsp:txXfrm>
        <a:off x="17563" y="437840"/>
        <a:ext cx="6060874" cy="324648"/>
      </dsp:txXfrm>
    </dsp:sp>
    <dsp:sp modelId="{57491C8D-5914-4357-8524-9B68D18ECC31}">
      <dsp:nvSpPr>
        <dsp:cNvPr id="0" name=""/>
        <dsp:cNvSpPr/>
      </dsp:nvSpPr>
      <dsp:spPr>
        <a:xfrm>
          <a:off x="0" y="823251"/>
          <a:ext cx="6096000" cy="359774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lumMod val="110000"/>
                <a:satMod val="105000"/>
                <a:tint val="67000"/>
              </a:schemeClr>
            </a:gs>
            <a:gs pos="50000">
              <a:schemeClr val="accent2">
                <a:alpha val="90000"/>
                <a:hueOff val="0"/>
                <a:satOff val="0"/>
                <a:lumOff val="0"/>
                <a:alphaOff val="-40000"/>
                <a:lumMod val="105000"/>
                <a:satMod val="103000"/>
                <a:tint val="73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smtClean="0"/>
            <a:t>Aumenta il fatturato del manifatturiero e si riduce quello dei servizi (ausiliari)</a:t>
          </a:r>
          <a:endParaRPr lang="it-IT" sz="1500" kern="1200"/>
        </a:p>
      </dsp:txBody>
      <dsp:txXfrm>
        <a:off x="17563" y="840814"/>
        <a:ext cx="6060874" cy="324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9CEC8-1CFE-4E49-9CC8-6386B225357B}" type="datetimeFigureOut">
              <a:rPr lang="it-IT" smtClean="0"/>
              <a:t>22/06/16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7EA7F-2388-404D-987D-FFEE0E88BC14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361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22/06/16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fontAlgn="base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SzPct val="75000"/>
              <a:buFont typeface="Wingdings" pitchFamily="2" charset="2"/>
              <a:buChar char="p"/>
            </a:pPr>
            <a:endParaRPr lang="it-IT" altLang="it-IT" sz="1800" b="1" dirty="0" smtClean="0">
              <a:solidFill>
                <a:srgbClr val="920000"/>
              </a:solidFill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AE473-FBE6-4930-8F31-E3D2F7ED154D}" type="slidenum">
              <a:rPr lang="it-IT" smtClean="0">
                <a:solidFill>
                  <a:prstClr val="black"/>
                </a:solidFill>
              </a:rPr>
              <a:pPr/>
              <a:t>13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626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12320-260F-46E2-BAFC-ED2F01399D92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365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12320-260F-46E2-BAFC-ED2F01399D92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365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12320-260F-46E2-BAFC-ED2F01399D92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0958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12320-260F-46E2-BAFC-ED2F01399D9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365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12320-260F-46E2-BAFC-ED2F01399D92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9360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12320-260F-46E2-BAFC-ED2F01399D92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365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12320-260F-46E2-BAFC-ED2F01399D92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365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12320-260F-46E2-BAFC-ED2F01399D92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365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12320-260F-46E2-BAFC-ED2F01399D92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365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12320-260F-46E2-BAFC-ED2F01399D92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5892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12320-260F-46E2-BAFC-ED2F01399D92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365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567FE2-6168-47F6-A58C-5B77C41B20C1}" type="datetime1">
              <a:rPr lang="it-IT" smtClean="0"/>
              <a:t>22/06/16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E0C751B5-631A-9242-B635-C18491BE6C6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11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emf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00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1C385A"/>
                </a:solidFill>
                <a:latin typeface="+mn-lt"/>
                <a:ea typeface="Signika Light" charset="0"/>
                <a:cs typeface="Calibri"/>
              </a:rPr>
              <a:t>AREA TEMATICA 1</a:t>
            </a:r>
            <a:r>
              <a:rPr lang="it-IT" sz="1100" b="1" dirty="0" smtClean="0">
                <a:solidFill>
                  <a:schemeClr val="tx1"/>
                </a:solidFill>
                <a:latin typeface="+mn-lt"/>
                <a:ea typeface="Signika Light" charset="0"/>
                <a:cs typeface="Calibri"/>
              </a:rPr>
              <a:t>. PROSPETTIVE DEI SISTEMI STATISTICI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Titolo</a:t>
            </a:r>
            <a:r>
              <a:rPr lang="it-IT" sz="1200" baseline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 presentazione</a:t>
            </a:r>
            <a:endParaRPr lang="it-IT" sz="120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22.xml.rels><?xml version="1.0" encoding="UTF-8" standalone="yes"?>
<Relationships xmlns="http://schemas.openxmlformats.org/package/2006/relationships"><Relationship Id="rId11" Type="http://schemas.microsoft.com/office/2007/relationships/diagramDrawing" Target="../diagrams/drawing8.xml"/><Relationship Id="rId12" Type="http://schemas.openxmlformats.org/officeDocument/2006/relationships/diagramData" Target="../diagrams/data9.xml"/><Relationship Id="rId13" Type="http://schemas.openxmlformats.org/officeDocument/2006/relationships/diagramLayout" Target="../diagrams/layout9.xml"/><Relationship Id="rId14" Type="http://schemas.openxmlformats.org/officeDocument/2006/relationships/diagramQuickStyle" Target="../diagrams/quickStyle9.xml"/><Relationship Id="rId15" Type="http://schemas.openxmlformats.org/officeDocument/2006/relationships/diagramColors" Target="../diagrams/colors9.xml"/><Relationship Id="rId1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7" Type="http://schemas.openxmlformats.org/officeDocument/2006/relationships/diagramData" Target="../diagrams/data8.xml"/><Relationship Id="rId8" Type="http://schemas.openxmlformats.org/officeDocument/2006/relationships/diagramLayout" Target="../diagrams/layout8.xml"/><Relationship Id="rId9" Type="http://schemas.openxmlformats.org/officeDocument/2006/relationships/diagramQuickStyle" Target="../diagrams/quickStyle8.xml"/><Relationship Id="rId10" Type="http://schemas.openxmlformats.org/officeDocument/2006/relationships/diagramColors" Target="../diagrams/colors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viviano@istat.i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1C3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13525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PROSPETTIVE DEI SISTEMI STATISTICI</a:t>
            </a:r>
            <a:endParaRPr lang="it-IT" sz="1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 smtClean="0">
                <a:solidFill>
                  <a:schemeClr val="bg1"/>
                </a:solidFill>
              </a:rPr>
              <a:t>ESBR</a:t>
            </a:r>
            <a:r>
              <a:rPr lang="it-IT" sz="3200" dirty="0">
                <a:solidFill>
                  <a:schemeClr val="bg1"/>
                </a:solidFill>
              </a:rPr>
              <a:t>: un archivio europeo per la produzione di statistiche europee di qualità sulle </a:t>
            </a:r>
            <a:r>
              <a:rPr lang="it-IT" sz="3200" dirty="0" smtClean="0">
                <a:solidFill>
                  <a:schemeClr val="bg1"/>
                </a:solidFill>
              </a:rPr>
              <a:t>imprese</a:t>
            </a:r>
            <a:endParaRPr lang="it-IT" sz="3200" dirty="0">
              <a:solidFill>
                <a:schemeClr val="bg1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>
          <a:xfrm>
            <a:off x="125412" y="4357526"/>
            <a:ext cx="2772274" cy="448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23 GIUGNO 2016 </a:t>
            </a:r>
          </a:p>
        </p:txBody>
      </p:sp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4" name="Immagine 13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73412" y="6056410"/>
            <a:ext cx="8221860" cy="4035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Caterina Viviano | Istat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10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987705" y="1020197"/>
            <a:ext cx="101239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rgbClr val="C00000"/>
                </a:solidFill>
              </a:rPr>
              <a:t>Inconsistenza 2: </a:t>
            </a:r>
            <a:r>
              <a:rPr lang="it-IT" sz="2000" b="1" dirty="0">
                <a:solidFill>
                  <a:srgbClr val="C00000"/>
                </a:solidFill>
              </a:rPr>
              <a:t>mancanza di un approccio globale per le statistiche sulle imprese</a:t>
            </a:r>
          </a:p>
        </p:txBody>
      </p:sp>
      <p:sp>
        <p:nvSpPr>
          <p:cNvPr id="6" name="Rettangolo 5"/>
          <p:cNvSpPr/>
          <p:nvPr/>
        </p:nvSpPr>
        <p:spPr>
          <a:xfrm>
            <a:off x="1041721" y="1392228"/>
            <a:ext cx="9514391" cy="72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de-DE" altLang="en-US" i="1" kern="0" dirty="0"/>
              <a:t>In </a:t>
            </a:r>
            <a:r>
              <a:rPr lang="de-DE" altLang="en-US" i="1" kern="0" dirty="0" err="1"/>
              <a:t>una</a:t>
            </a:r>
            <a:r>
              <a:rPr lang="de-DE" altLang="en-US" i="1" kern="0" dirty="0"/>
              <a:t> </a:t>
            </a:r>
            <a:r>
              <a:rPr lang="de-DE" altLang="en-US" i="1" kern="0" dirty="0" err="1"/>
              <a:t>economia</a:t>
            </a:r>
            <a:r>
              <a:rPr lang="de-DE" altLang="en-US" i="1" kern="0" dirty="0"/>
              <a:t> sempre più </a:t>
            </a:r>
            <a:r>
              <a:rPr lang="de-DE" altLang="en-US" i="1" kern="0" dirty="0" err="1"/>
              <a:t>globalizzata</a:t>
            </a:r>
            <a:r>
              <a:rPr lang="de-DE" altLang="en-US" i="1" kern="0" dirty="0"/>
              <a:t> vi è </a:t>
            </a:r>
            <a:r>
              <a:rPr lang="de-DE" altLang="en-US" i="1" kern="0" dirty="0" err="1"/>
              <a:t>un</a:t>
            </a:r>
            <a:r>
              <a:rPr lang="de-DE" altLang="en-US" i="1" kern="0" dirty="0"/>
              <a:t> </a:t>
            </a:r>
            <a:r>
              <a:rPr lang="de-DE" altLang="en-US" i="1" kern="0" dirty="0" err="1"/>
              <a:t>maggior</a:t>
            </a:r>
            <a:r>
              <a:rPr lang="de-DE" altLang="en-US" i="1" kern="0" dirty="0"/>
              <a:t> </a:t>
            </a:r>
            <a:r>
              <a:rPr lang="de-DE" altLang="en-US" i="1" kern="0" dirty="0" err="1"/>
              <a:t>divario</a:t>
            </a:r>
            <a:r>
              <a:rPr lang="de-DE" altLang="en-US" i="1" kern="0" dirty="0"/>
              <a:t> </a:t>
            </a:r>
            <a:r>
              <a:rPr lang="de-DE" altLang="en-US" i="1" kern="0" dirty="0" err="1"/>
              <a:t>tra</a:t>
            </a:r>
            <a:r>
              <a:rPr lang="de-DE" altLang="en-US" i="1" kern="0" dirty="0"/>
              <a:t> la </a:t>
            </a:r>
            <a:r>
              <a:rPr lang="de-DE" altLang="en-US" i="1" kern="0" dirty="0" err="1"/>
              <a:t>struttura</a:t>
            </a:r>
            <a:r>
              <a:rPr lang="de-DE" altLang="en-US" i="1" kern="0" dirty="0"/>
              <a:t> </a:t>
            </a:r>
            <a:r>
              <a:rPr lang="de-DE" altLang="en-US" i="1" kern="0" dirty="0" err="1"/>
              <a:t>giuridico-amministrativa</a:t>
            </a:r>
            <a:r>
              <a:rPr lang="de-DE" altLang="en-US" i="1" kern="0" dirty="0"/>
              <a:t> e </a:t>
            </a:r>
            <a:r>
              <a:rPr lang="de-DE" altLang="en-US" i="1" kern="0" dirty="0" err="1"/>
              <a:t>quella</a:t>
            </a:r>
            <a:r>
              <a:rPr lang="de-DE" altLang="en-US" i="1" kern="0" dirty="0"/>
              <a:t> </a:t>
            </a:r>
            <a:r>
              <a:rPr lang="de-DE" altLang="en-US" i="1" kern="0" dirty="0" err="1"/>
              <a:t>economica</a:t>
            </a:r>
            <a:r>
              <a:rPr lang="de-DE" altLang="en-US" i="1" kern="0" dirty="0"/>
              <a:t> (reale)</a:t>
            </a:r>
            <a:endParaRPr lang="en-GB" altLang="en-US" i="1" kern="0" dirty="0"/>
          </a:p>
        </p:txBody>
      </p:sp>
      <p:sp>
        <p:nvSpPr>
          <p:cNvPr id="44" name="Rettangolo 43"/>
          <p:cNvSpPr/>
          <p:nvPr/>
        </p:nvSpPr>
        <p:spPr>
          <a:xfrm>
            <a:off x="1041720" y="2116144"/>
            <a:ext cx="10069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it-IT" dirty="0" smtClean="0"/>
              <a:t>Unità </a:t>
            </a:r>
            <a:r>
              <a:rPr lang="it-IT" dirty="0"/>
              <a:t>statistica «impresa</a:t>
            </a:r>
            <a:r>
              <a:rPr lang="it-IT" dirty="0" smtClean="0"/>
              <a:t>» e Registri statistici basati sull’integrazione di dati amministrativi </a:t>
            </a:r>
          </a:p>
          <a:p>
            <a:pPr>
              <a:defRPr/>
            </a:pPr>
            <a:endParaRPr lang="it-IT" dirty="0" smtClean="0"/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it-IT" dirty="0" smtClean="0"/>
              <a:t>La relazione Impresa=Unità giuridica non è più adatta</a:t>
            </a:r>
          </a:p>
          <a:p>
            <a:pPr>
              <a:defRPr/>
            </a:pPr>
            <a:endParaRPr lang="it-IT" dirty="0" smtClean="0"/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it-IT" dirty="0" smtClean="0"/>
              <a:t>Le unità giuridiche posso essere </a:t>
            </a:r>
            <a:r>
              <a:rPr lang="it-IT" dirty="0"/>
              <a:t>imprese fittizie (motivi organizzativo</a:t>
            </a:r>
            <a:r>
              <a:rPr lang="it-IT" dirty="0" smtClean="0"/>
              <a:t>/ fiscali/legislativi), che se usate come «unità statistiche» alterano </a:t>
            </a:r>
            <a:r>
              <a:rPr lang="it-IT" dirty="0"/>
              <a:t>i termini della produttività per </a:t>
            </a:r>
            <a:r>
              <a:rPr lang="it-IT" dirty="0" smtClean="0"/>
              <a:t>settore</a:t>
            </a:r>
            <a:endParaRPr lang="it-IT" dirty="0"/>
          </a:p>
        </p:txBody>
      </p:sp>
      <p:sp>
        <p:nvSpPr>
          <p:cNvPr id="45" name="Rettangolo 44"/>
          <p:cNvSpPr/>
          <p:nvPr/>
        </p:nvSpPr>
        <p:spPr>
          <a:xfrm>
            <a:off x="1250495" y="4247496"/>
            <a:ext cx="7893933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dirty="0" smtClean="0"/>
              <a:t>Conseguenze: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altLang="it-IT" dirty="0" smtClean="0"/>
              <a:t>Non corretta stima </a:t>
            </a:r>
            <a:r>
              <a:rPr lang="it-IT" altLang="it-IT" dirty="0"/>
              <a:t>dei flussi </a:t>
            </a:r>
            <a:r>
              <a:rPr lang="it-IT" altLang="it-IT" dirty="0" smtClean="0"/>
              <a:t>economici</a:t>
            </a:r>
            <a:endParaRPr lang="it-IT" altLang="it-IT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altLang="it-IT" dirty="0" smtClean="0"/>
              <a:t>Distorsione </a:t>
            </a:r>
            <a:r>
              <a:rPr lang="it-IT" altLang="it-IT" dirty="0"/>
              <a:t>della produttività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altLang="it-IT" dirty="0" smtClean="0"/>
              <a:t>Sotto-stima </a:t>
            </a:r>
            <a:r>
              <a:rPr lang="it-IT" altLang="it-IT" dirty="0"/>
              <a:t>della dimensione media delle imprese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altLang="it-IT" dirty="0" smtClean="0"/>
              <a:t>Sovra-stima </a:t>
            </a:r>
            <a:r>
              <a:rPr lang="it-IT" altLang="it-IT" dirty="0"/>
              <a:t>del settore dei servizi e sotto-stima </a:t>
            </a:r>
            <a:r>
              <a:rPr lang="it-IT" altLang="it-IT" dirty="0" smtClean="0"/>
              <a:t>dell’industria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altLang="it-IT" dirty="0" smtClean="0"/>
              <a:t>Inconsistenza nella confrontabilità a livello europeo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449959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11</a:t>
            </a:fld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762335" y="1332105"/>
            <a:ext cx="42731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r>
              <a:rPr lang="en-US" sz="2000" dirty="0" err="1" smtClean="0">
                <a:solidFill>
                  <a:srgbClr val="C00000"/>
                </a:solidFill>
              </a:rPr>
              <a:t>Gli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attori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economici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più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rilevanti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appartengono</a:t>
            </a:r>
            <a:r>
              <a:rPr lang="en-US" sz="2000" dirty="0" smtClean="0">
                <a:solidFill>
                  <a:srgbClr val="C00000"/>
                </a:solidFill>
              </a:rPr>
              <a:t> a </a:t>
            </a:r>
            <a:r>
              <a:rPr lang="en-US" sz="2000" dirty="0" err="1" smtClean="0">
                <a:solidFill>
                  <a:srgbClr val="C00000"/>
                </a:solidFill>
              </a:rPr>
              <a:t>Gruppi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globali</a:t>
            </a:r>
            <a:r>
              <a:rPr lang="en-US" sz="2000" dirty="0" smtClean="0">
                <a:solidFill>
                  <a:srgbClr val="C00000"/>
                </a:solidFill>
              </a:rPr>
              <a:t> (GEGs). </a:t>
            </a:r>
          </a:p>
          <a:p>
            <a:endParaRPr lang="en-US" sz="2000" dirty="0" smtClean="0"/>
          </a:p>
          <a:p>
            <a:r>
              <a:rPr lang="en-US" sz="2000" dirty="0" smtClean="0"/>
              <a:t>La </a:t>
            </a:r>
            <a:r>
              <a:rPr lang="en-US" sz="2000" dirty="0" err="1" smtClean="0"/>
              <a:t>delineazione</a:t>
            </a:r>
            <a:r>
              <a:rPr lang="en-US" sz="2000" dirty="0" smtClean="0"/>
              <a:t> </a:t>
            </a:r>
            <a:r>
              <a:rPr lang="en-US" sz="2000" dirty="0" err="1" smtClean="0"/>
              <a:t>delle</a:t>
            </a:r>
            <a:r>
              <a:rPr lang="en-US" sz="2000" dirty="0" smtClean="0"/>
              <a:t> </a:t>
            </a:r>
            <a:r>
              <a:rPr lang="en-US" sz="2000" dirty="0" err="1" smtClean="0"/>
              <a:t>imprese</a:t>
            </a:r>
            <a:r>
              <a:rPr lang="en-US" sz="2000" dirty="0" smtClean="0"/>
              <a:t> </a:t>
            </a:r>
            <a:r>
              <a:rPr lang="en-US" sz="2000" dirty="0" err="1" smtClean="0"/>
              <a:t>deve</a:t>
            </a:r>
            <a:r>
              <a:rPr lang="en-US" sz="2000" dirty="0" smtClean="0"/>
              <a:t> </a:t>
            </a:r>
            <a:r>
              <a:rPr lang="en-US" sz="2000" dirty="0" err="1" smtClean="0"/>
              <a:t>riflettere</a:t>
            </a:r>
            <a:r>
              <a:rPr lang="en-US" sz="2000" dirty="0" smtClean="0"/>
              <a:t> </a:t>
            </a:r>
            <a:r>
              <a:rPr lang="en-US" sz="2000" dirty="0" err="1" smtClean="0"/>
              <a:t>l’organizzazione</a:t>
            </a:r>
            <a:r>
              <a:rPr lang="en-US" sz="2000" dirty="0" smtClean="0"/>
              <a:t> </a:t>
            </a:r>
            <a:r>
              <a:rPr lang="en-US" sz="2000" dirty="0" err="1" smtClean="0"/>
              <a:t>globale</a:t>
            </a:r>
            <a:r>
              <a:rPr lang="en-US" sz="2000" dirty="0" smtClean="0"/>
              <a:t> in </a:t>
            </a:r>
            <a:r>
              <a:rPr lang="en-US" sz="2000" dirty="0" err="1" smtClean="0"/>
              <a:t>modo</a:t>
            </a:r>
            <a:r>
              <a:rPr lang="en-US" sz="2000" dirty="0" smtClean="0"/>
              <a:t> da </a:t>
            </a:r>
            <a:r>
              <a:rPr lang="en-US" sz="2000" dirty="0" err="1" smtClean="0"/>
              <a:t>rendere</a:t>
            </a:r>
            <a:r>
              <a:rPr lang="en-US" sz="2000" dirty="0" smtClean="0"/>
              <a:t> </a:t>
            </a:r>
            <a:r>
              <a:rPr lang="en-US" sz="2000" dirty="0" err="1" smtClean="0"/>
              <a:t>più</a:t>
            </a:r>
            <a:r>
              <a:rPr lang="en-US" sz="2000" dirty="0" smtClean="0"/>
              <a:t> </a:t>
            </a:r>
            <a:r>
              <a:rPr lang="en-US" sz="2000" dirty="0" err="1" smtClean="0"/>
              <a:t>semplice</a:t>
            </a:r>
            <a:r>
              <a:rPr lang="en-US" sz="2000" dirty="0" smtClean="0"/>
              <a:t> al  GEG (</a:t>
            </a:r>
            <a:r>
              <a:rPr lang="en-US" sz="2000" i="1" dirty="0" smtClean="0"/>
              <a:t>response burden reduction</a:t>
            </a:r>
            <a:r>
              <a:rPr lang="en-US" sz="2000" dirty="0" smtClean="0"/>
              <a:t>) di </a:t>
            </a:r>
            <a:r>
              <a:rPr lang="en-US" sz="2000" dirty="0" err="1" smtClean="0"/>
              <a:t>fornire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dati</a:t>
            </a:r>
            <a:r>
              <a:rPr lang="en-US" sz="2000" dirty="0" smtClean="0"/>
              <a:t> e di </a:t>
            </a:r>
            <a:r>
              <a:rPr lang="en-US" sz="2000" dirty="0" err="1" smtClean="0"/>
              <a:t>migliorare</a:t>
            </a:r>
            <a:r>
              <a:rPr lang="en-US" sz="2000" dirty="0" smtClean="0"/>
              <a:t> la </a:t>
            </a:r>
            <a:r>
              <a:rPr lang="en-US" sz="2000" dirty="0" err="1" smtClean="0"/>
              <a:t>qualità</a:t>
            </a:r>
            <a:r>
              <a:rPr lang="en-US" sz="2000" dirty="0" smtClean="0"/>
              <a:t> </a:t>
            </a:r>
            <a:r>
              <a:rPr lang="en-US" sz="2000" dirty="0" err="1" smtClean="0"/>
              <a:t>delle</a:t>
            </a:r>
            <a:r>
              <a:rPr lang="en-US" sz="2000" dirty="0" smtClean="0"/>
              <a:t> </a:t>
            </a:r>
            <a:r>
              <a:rPr lang="en-US" sz="2000" dirty="0" err="1" smtClean="0"/>
              <a:t>statistiche</a:t>
            </a:r>
            <a:r>
              <a:rPr lang="en-US" sz="2000" dirty="0" smtClean="0"/>
              <a:t> (</a:t>
            </a:r>
            <a:r>
              <a:rPr lang="en-US" sz="2000" dirty="0" err="1" smtClean="0"/>
              <a:t>nazionali</a:t>
            </a:r>
            <a:r>
              <a:rPr lang="en-US" sz="2000" dirty="0" smtClean="0"/>
              <a:t> e </a:t>
            </a:r>
            <a:r>
              <a:rPr lang="en-US" sz="2000" dirty="0" err="1" smtClean="0"/>
              <a:t>europee</a:t>
            </a:r>
            <a:r>
              <a:rPr lang="en-US" sz="2000" dirty="0" smtClean="0"/>
              <a:t>)</a:t>
            </a:r>
          </a:p>
          <a:p>
            <a:endParaRPr lang="en-US" dirty="0" smtClean="0"/>
          </a:p>
        </p:txBody>
      </p:sp>
      <p:sp>
        <p:nvSpPr>
          <p:cNvPr id="5" name="Rettangolo 4"/>
          <p:cNvSpPr/>
          <p:nvPr/>
        </p:nvSpPr>
        <p:spPr>
          <a:xfrm>
            <a:off x="7097262" y="5621232"/>
            <a:ext cx="2778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 smtClean="0"/>
              <a:t>Come </a:t>
            </a:r>
            <a:r>
              <a:rPr lang="en-US" dirty="0" err="1" smtClean="0"/>
              <a:t>implementare</a:t>
            </a:r>
            <a:r>
              <a:rPr lang="en-US" dirty="0" smtClean="0"/>
              <a:t> la </a:t>
            </a:r>
            <a:r>
              <a:rPr lang="en-US" dirty="0" err="1" smtClean="0"/>
              <a:t>definizione</a:t>
            </a:r>
            <a:r>
              <a:rPr lang="en-US" dirty="0" smtClean="0"/>
              <a:t> di impresa</a:t>
            </a:r>
            <a:endParaRPr lang="en-US" dirty="0"/>
          </a:p>
        </p:txBody>
      </p:sp>
      <p:sp>
        <p:nvSpPr>
          <p:cNvPr id="49" name="Ovale 48"/>
          <p:cNvSpPr/>
          <p:nvPr/>
        </p:nvSpPr>
        <p:spPr>
          <a:xfrm>
            <a:off x="5989215" y="2538229"/>
            <a:ext cx="2686857" cy="1405861"/>
          </a:xfrm>
          <a:prstGeom prst="ellipse">
            <a:avLst/>
          </a:prstGeom>
          <a:noFill/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Telaio 49"/>
          <p:cNvSpPr/>
          <p:nvPr/>
        </p:nvSpPr>
        <p:spPr>
          <a:xfrm>
            <a:off x="7161688" y="2645364"/>
            <a:ext cx="462567" cy="344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Telaio 50"/>
          <p:cNvSpPr/>
          <p:nvPr/>
        </p:nvSpPr>
        <p:spPr>
          <a:xfrm>
            <a:off x="6765009" y="4274198"/>
            <a:ext cx="462567" cy="344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Telaio 51"/>
          <p:cNvSpPr/>
          <p:nvPr/>
        </p:nvSpPr>
        <p:spPr>
          <a:xfrm>
            <a:off x="5661329" y="4274198"/>
            <a:ext cx="462567" cy="344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Telaio 52"/>
          <p:cNvSpPr/>
          <p:nvPr/>
        </p:nvSpPr>
        <p:spPr>
          <a:xfrm>
            <a:off x="7835920" y="3403831"/>
            <a:ext cx="462567" cy="344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Telaio 53"/>
          <p:cNvSpPr/>
          <p:nvPr/>
        </p:nvSpPr>
        <p:spPr>
          <a:xfrm>
            <a:off x="6612833" y="3403831"/>
            <a:ext cx="462567" cy="344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Telaio 54"/>
          <p:cNvSpPr/>
          <p:nvPr/>
        </p:nvSpPr>
        <p:spPr>
          <a:xfrm>
            <a:off x="9683911" y="1659323"/>
            <a:ext cx="288032" cy="216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6" name="Connettore 2 55"/>
          <p:cNvCxnSpPr>
            <a:endCxn id="53" idx="6"/>
          </p:cNvCxnSpPr>
          <p:nvPr/>
        </p:nvCxnSpPr>
        <p:spPr>
          <a:xfrm>
            <a:off x="7678923" y="3005327"/>
            <a:ext cx="388280" cy="3985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>
            <a:endCxn id="64" idx="6"/>
          </p:cNvCxnSpPr>
          <p:nvPr/>
        </p:nvCxnSpPr>
        <p:spPr>
          <a:xfrm>
            <a:off x="8259309" y="3764069"/>
            <a:ext cx="429344" cy="5149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>
            <a:endCxn id="52" idx="6"/>
          </p:cNvCxnSpPr>
          <p:nvPr/>
        </p:nvCxnSpPr>
        <p:spPr>
          <a:xfrm flipH="1">
            <a:off x="5892613" y="3764070"/>
            <a:ext cx="680932" cy="5101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>
            <a:endCxn id="51" idx="6"/>
          </p:cNvCxnSpPr>
          <p:nvPr/>
        </p:nvCxnSpPr>
        <p:spPr>
          <a:xfrm flipH="1">
            <a:off x="6996293" y="3747856"/>
            <a:ext cx="822101" cy="526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/>
          <p:nvPr/>
        </p:nvCxnSpPr>
        <p:spPr>
          <a:xfrm flipH="1">
            <a:off x="6834610" y="2946385"/>
            <a:ext cx="372240" cy="457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60"/>
          <p:cNvCxnSpPr/>
          <p:nvPr/>
        </p:nvCxnSpPr>
        <p:spPr>
          <a:xfrm>
            <a:off x="9488790" y="2079880"/>
            <a:ext cx="443368" cy="0"/>
          </a:xfrm>
          <a:prstGeom prst="line">
            <a:avLst/>
          </a:prstGeom>
          <a:ln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laio 63"/>
          <p:cNvSpPr/>
          <p:nvPr/>
        </p:nvSpPr>
        <p:spPr>
          <a:xfrm>
            <a:off x="8457369" y="4279009"/>
            <a:ext cx="462567" cy="344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Telaio 64"/>
          <p:cNvSpPr/>
          <p:nvPr/>
        </p:nvSpPr>
        <p:spPr>
          <a:xfrm>
            <a:off x="9076932" y="5067626"/>
            <a:ext cx="462567" cy="344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Telaio 65"/>
          <p:cNvSpPr/>
          <p:nvPr/>
        </p:nvSpPr>
        <p:spPr>
          <a:xfrm>
            <a:off x="7853845" y="5037476"/>
            <a:ext cx="462567" cy="344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7" name="Connettore 2 66"/>
          <p:cNvCxnSpPr/>
          <p:nvPr/>
        </p:nvCxnSpPr>
        <p:spPr>
          <a:xfrm>
            <a:off x="8919935" y="4638972"/>
            <a:ext cx="388280" cy="3985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2 67"/>
          <p:cNvCxnSpPr/>
          <p:nvPr/>
        </p:nvCxnSpPr>
        <p:spPr>
          <a:xfrm flipH="1">
            <a:off x="8130291" y="4580030"/>
            <a:ext cx="372240" cy="457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CasellaDiTesto 68"/>
          <p:cNvSpPr txBox="1"/>
          <p:nvPr/>
        </p:nvSpPr>
        <p:spPr>
          <a:xfrm>
            <a:off x="9971943" y="1659323"/>
            <a:ext cx="1824203" cy="697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it-IT" sz="1200" b="1" dirty="0" smtClean="0"/>
              <a:t>Unità giuridiche</a:t>
            </a:r>
            <a:endParaRPr lang="it-IT" sz="1200" b="1" dirty="0"/>
          </a:p>
          <a:p>
            <a:pPr>
              <a:spcAft>
                <a:spcPts val="200"/>
              </a:spcAft>
            </a:pPr>
            <a:r>
              <a:rPr lang="it-IT" sz="1200" b="1" dirty="0" smtClean="0"/>
              <a:t>Gruppo nel Paese</a:t>
            </a:r>
          </a:p>
          <a:p>
            <a:pPr>
              <a:spcAft>
                <a:spcPts val="200"/>
              </a:spcAft>
            </a:pPr>
            <a:r>
              <a:rPr lang="it-IT" sz="1200" b="1" dirty="0" smtClean="0"/>
              <a:t>Legame di controllo</a:t>
            </a:r>
          </a:p>
        </p:txBody>
      </p:sp>
      <p:sp>
        <p:nvSpPr>
          <p:cNvPr id="70" name="Ovale 69"/>
          <p:cNvSpPr/>
          <p:nvPr/>
        </p:nvSpPr>
        <p:spPr>
          <a:xfrm>
            <a:off x="5444146" y="3999480"/>
            <a:ext cx="3864069" cy="893461"/>
          </a:xfrm>
          <a:prstGeom prst="ellipse">
            <a:avLst/>
          </a:prstGeom>
          <a:noFill/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" name="Ovale 70"/>
          <p:cNvSpPr/>
          <p:nvPr/>
        </p:nvSpPr>
        <p:spPr>
          <a:xfrm>
            <a:off x="7557069" y="4922265"/>
            <a:ext cx="1056117" cy="574447"/>
          </a:xfrm>
          <a:prstGeom prst="ellipse">
            <a:avLst/>
          </a:prstGeom>
          <a:noFill/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2" name="Ovale 71"/>
          <p:cNvSpPr/>
          <p:nvPr/>
        </p:nvSpPr>
        <p:spPr>
          <a:xfrm>
            <a:off x="8819942" y="4922610"/>
            <a:ext cx="1056117" cy="574447"/>
          </a:xfrm>
          <a:prstGeom prst="ellipse">
            <a:avLst/>
          </a:prstGeom>
          <a:noFill/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8" name="CasellaDiTesto 77"/>
          <p:cNvSpPr txBox="1"/>
          <p:nvPr/>
        </p:nvSpPr>
        <p:spPr>
          <a:xfrm>
            <a:off x="7221849" y="5037477"/>
            <a:ext cx="567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/>
              <a:t>IT</a:t>
            </a:r>
            <a:endParaRPr lang="it-IT" sz="1200" b="1" dirty="0"/>
          </a:p>
        </p:txBody>
      </p:sp>
      <p:sp>
        <p:nvSpPr>
          <p:cNvPr id="79" name="CasellaDiTesto 78"/>
          <p:cNvSpPr txBox="1"/>
          <p:nvPr/>
        </p:nvSpPr>
        <p:spPr>
          <a:xfrm>
            <a:off x="8780157" y="3981713"/>
            <a:ext cx="567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/>
              <a:t>FR</a:t>
            </a:r>
            <a:endParaRPr lang="it-IT" sz="1200" b="1" dirty="0"/>
          </a:p>
        </p:txBody>
      </p:sp>
      <p:sp>
        <p:nvSpPr>
          <p:cNvPr id="80" name="CasellaDiTesto 79"/>
          <p:cNvSpPr txBox="1"/>
          <p:nvPr/>
        </p:nvSpPr>
        <p:spPr>
          <a:xfrm>
            <a:off x="8254564" y="2550055"/>
            <a:ext cx="567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/>
              <a:t>DE</a:t>
            </a:r>
          </a:p>
        </p:txBody>
      </p:sp>
      <p:sp>
        <p:nvSpPr>
          <p:cNvPr id="81" name="CasellaDiTesto 80"/>
          <p:cNvSpPr txBox="1"/>
          <p:nvPr/>
        </p:nvSpPr>
        <p:spPr>
          <a:xfrm>
            <a:off x="9404099" y="4705570"/>
            <a:ext cx="567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/>
              <a:t>NL</a:t>
            </a:r>
            <a:endParaRPr lang="it-IT" sz="1200" b="1" dirty="0"/>
          </a:p>
        </p:txBody>
      </p:sp>
      <p:sp>
        <p:nvSpPr>
          <p:cNvPr id="82" name="CasellaDiTesto 81"/>
          <p:cNvSpPr txBox="1"/>
          <p:nvPr/>
        </p:nvSpPr>
        <p:spPr>
          <a:xfrm>
            <a:off x="6980017" y="2356950"/>
            <a:ext cx="799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/>
              <a:t>UCI</a:t>
            </a:r>
            <a:endParaRPr lang="it-IT" sz="1200" b="1" dirty="0"/>
          </a:p>
        </p:txBody>
      </p:sp>
      <p:cxnSp>
        <p:nvCxnSpPr>
          <p:cNvPr id="85" name="Connettore 2 84"/>
          <p:cNvCxnSpPr/>
          <p:nvPr/>
        </p:nvCxnSpPr>
        <p:spPr>
          <a:xfrm>
            <a:off x="9488790" y="2247927"/>
            <a:ext cx="45816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CasellaDiTesto 87"/>
          <p:cNvSpPr txBox="1"/>
          <p:nvPr/>
        </p:nvSpPr>
        <p:spPr>
          <a:xfrm>
            <a:off x="6870297" y="5808408"/>
            <a:ext cx="5827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b="1" dirty="0" smtClean="0">
                <a:solidFill>
                  <a:srgbClr val="FF0000"/>
                </a:solidFill>
              </a:rPr>
              <a:t>?</a:t>
            </a:r>
            <a:endParaRPr lang="it-IT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662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4" grpId="0" animBg="1"/>
      <p:bldP spid="65" grpId="0" animBg="1"/>
      <p:bldP spid="66" grpId="0" animBg="1"/>
      <p:bldP spid="69" grpId="0"/>
      <p:bldP spid="70" grpId="0" animBg="1"/>
      <p:bldP spid="71" grpId="0" animBg="1"/>
      <p:bldP spid="72" grpId="0" animBg="1"/>
      <p:bldP spid="78" grpId="0"/>
      <p:bldP spid="79" grpId="0"/>
      <p:bldP spid="80" grpId="0"/>
      <p:bldP spid="81" grpId="0"/>
      <p:bldP spid="82" grpId="0"/>
      <p:bldP spid="8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12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126603" y="969886"/>
            <a:ext cx="898195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993333"/>
              </a:buClr>
            </a:pPr>
            <a:r>
              <a:rPr lang="it-IT" sz="2000" dirty="0">
                <a:solidFill>
                  <a:srgbClr val="7F142A"/>
                </a:solidFill>
              </a:rPr>
              <a:t>Limiti e discrezionalità nella implementazione della </a:t>
            </a:r>
            <a:r>
              <a:rPr lang="it-IT" sz="2000" dirty="0" smtClean="0">
                <a:solidFill>
                  <a:srgbClr val="7F142A"/>
                </a:solidFill>
              </a:rPr>
              <a:t>definizione </a:t>
            </a:r>
            <a:r>
              <a:rPr lang="it-IT" sz="2000" dirty="0">
                <a:solidFill>
                  <a:srgbClr val="7F142A"/>
                </a:solidFill>
              </a:rPr>
              <a:t>di impresa</a:t>
            </a:r>
          </a:p>
          <a:p>
            <a:r>
              <a:rPr lang="it-IT" dirty="0"/>
              <a:t>		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696041" y="1436485"/>
            <a:ext cx="103384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it-IT" dirty="0"/>
              <a:t>Regolamento del Consiglio Europeo (CEE) N. </a:t>
            </a:r>
            <a:r>
              <a:rPr lang="it-IT" b="1" dirty="0"/>
              <a:t>696</a:t>
            </a:r>
            <a:r>
              <a:rPr lang="it-IT" dirty="0"/>
              <a:t> </a:t>
            </a:r>
            <a:r>
              <a:rPr lang="it-IT" dirty="0" smtClean="0"/>
              <a:t>/93 relativo  alle </a:t>
            </a:r>
            <a:r>
              <a:rPr lang="it-IT" b="1" u="sng" dirty="0"/>
              <a:t>unità statistiche</a:t>
            </a:r>
            <a:r>
              <a:rPr lang="it-IT" dirty="0"/>
              <a:t> di osservazione e di analisi del </a:t>
            </a:r>
            <a:r>
              <a:rPr lang="it-IT" dirty="0" smtClean="0"/>
              <a:t>sistema </a:t>
            </a:r>
            <a:r>
              <a:rPr lang="it-IT" dirty="0"/>
              <a:t>produttivo nella Comunità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802438" y="2571312"/>
            <a:ext cx="6032801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4476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476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476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476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476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76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76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76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767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>
                <a:srgbClr val="993333"/>
              </a:buClr>
              <a:buFont typeface="Wingdings" pitchFamily="2" charset="2"/>
              <a:buNone/>
            </a:pPr>
            <a:r>
              <a:rPr lang="it-IT" sz="2000" dirty="0"/>
              <a:t>“</a:t>
            </a:r>
            <a:r>
              <a:rPr lang="it-IT" dirty="0" smtClean="0"/>
              <a:t>IMPRESA</a:t>
            </a:r>
            <a:r>
              <a:rPr lang="it-IT" dirty="0"/>
              <a:t>”:</a:t>
            </a:r>
          </a:p>
          <a:p>
            <a:pPr eaLnBrk="1" hangingPunct="1">
              <a:buClr>
                <a:srgbClr val="993333"/>
              </a:buClr>
              <a:buFont typeface="Wingdings" pitchFamily="2" charset="2"/>
              <a:buNone/>
            </a:pPr>
            <a:r>
              <a:rPr lang="it-IT" dirty="0"/>
              <a:t>“</a:t>
            </a:r>
            <a:r>
              <a:rPr lang="it-IT" i="1" dirty="0"/>
              <a:t>la più piccola </a:t>
            </a:r>
            <a:r>
              <a:rPr lang="it-IT" i="1" dirty="0">
                <a:solidFill>
                  <a:srgbClr val="C00000"/>
                </a:solidFill>
              </a:rPr>
              <a:t>combinazione di unità giuridiche</a:t>
            </a:r>
            <a:r>
              <a:rPr lang="it-IT" i="1" dirty="0"/>
              <a:t>, </a:t>
            </a:r>
            <a:endParaRPr lang="it-IT" i="1" dirty="0" smtClean="0"/>
          </a:p>
          <a:p>
            <a:pPr eaLnBrk="1" hangingPunct="1">
              <a:buClr>
                <a:srgbClr val="993333"/>
              </a:buClr>
              <a:buFont typeface="Wingdings" pitchFamily="2" charset="2"/>
              <a:buNone/>
            </a:pPr>
            <a:r>
              <a:rPr lang="it-IT" i="1" dirty="0" smtClean="0"/>
              <a:t>che </a:t>
            </a:r>
            <a:r>
              <a:rPr lang="it-IT" i="1" dirty="0"/>
              <a:t>costituisce un’unità organizzativa per la produzione </a:t>
            </a:r>
            <a:endParaRPr lang="it-IT" i="1" dirty="0" smtClean="0"/>
          </a:p>
          <a:p>
            <a:pPr eaLnBrk="1" hangingPunct="1">
              <a:buClr>
                <a:srgbClr val="993333"/>
              </a:buClr>
              <a:buFont typeface="Wingdings" pitchFamily="2" charset="2"/>
              <a:buNone/>
            </a:pPr>
            <a:r>
              <a:rPr lang="it-IT" i="1" dirty="0" smtClean="0"/>
              <a:t>di </a:t>
            </a:r>
            <a:r>
              <a:rPr lang="it-IT" i="1" dirty="0"/>
              <a:t>beni e servizi che fruisce d’una certa </a:t>
            </a:r>
            <a:r>
              <a:rPr lang="it-IT" i="1" dirty="0">
                <a:solidFill>
                  <a:srgbClr val="C00000"/>
                </a:solidFill>
              </a:rPr>
              <a:t>autonomia </a:t>
            </a:r>
          </a:p>
          <a:p>
            <a:pPr eaLnBrk="1" hangingPunct="1">
              <a:buClr>
                <a:srgbClr val="993333"/>
              </a:buClr>
              <a:buFont typeface="Wingdings" pitchFamily="2" charset="2"/>
              <a:buNone/>
            </a:pPr>
            <a:r>
              <a:rPr lang="it-IT" i="1" dirty="0"/>
              <a:t>decisionale. In particolare per quanto attiene alla </a:t>
            </a:r>
            <a:endParaRPr lang="it-IT" i="1" dirty="0" smtClean="0"/>
          </a:p>
          <a:p>
            <a:pPr eaLnBrk="1" hangingPunct="1">
              <a:buClr>
                <a:srgbClr val="993333"/>
              </a:buClr>
              <a:buFont typeface="Wingdings" pitchFamily="2" charset="2"/>
              <a:buNone/>
            </a:pPr>
            <a:r>
              <a:rPr lang="it-IT" i="1" dirty="0" smtClean="0"/>
              <a:t>destinazione </a:t>
            </a:r>
            <a:r>
              <a:rPr lang="it-IT" i="1" dirty="0"/>
              <a:t>delle sue risorse correnti. </a:t>
            </a:r>
            <a:endParaRPr lang="it-IT" i="1" dirty="0" smtClean="0"/>
          </a:p>
          <a:p>
            <a:pPr eaLnBrk="1" hangingPunct="1">
              <a:buClr>
                <a:srgbClr val="993333"/>
              </a:buClr>
              <a:buFont typeface="Wingdings" pitchFamily="2" charset="2"/>
              <a:buNone/>
            </a:pPr>
            <a:r>
              <a:rPr lang="it-IT" i="1" dirty="0" smtClean="0"/>
              <a:t>Un’impresa </a:t>
            </a:r>
            <a:r>
              <a:rPr lang="it-IT" i="1" dirty="0"/>
              <a:t>esercita una o più attività in uno o più luoghi. </a:t>
            </a:r>
            <a:endParaRPr lang="it-IT" i="1" dirty="0" smtClean="0"/>
          </a:p>
          <a:p>
            <a:pPr eaLnBrk="1" hangingPunct="1">
              <a:buClr>
                <a:srgbClr val="993333"/>
              </a:buClr>
              <a:buFont typeface="Wingdings" pitchFamily="2" charset="2"/>
              <a:buNone/>
            </a:pPr>
            <a:r>
              <a:rPr lang="it-IT" i="1" dirty="0" smtClean="0"/>
              <a:t>Un’impresa </a:t>
            </a:r>
            <a:r>
              <a:rPr lang="it-IT" i="1" dirty="0"/>
              <a:t>può corrispondere </a:t>
            </a:r>
            <a:r>
              <a:rPr lang="it-IT" i="1" u="sng" dirty="0"/>
              <a:t>a una sola unità giuridica</a:t>
            </a:r>
            <a:r>
              <a:rPr lang="it-IT" i="1" dirty="0" smtClean="0"/>
              <a:t>”</a:t>
            </a:r>
          </a:p>
          <a:p>
            <a:pPr eaLnBrk="1" hangingPunct="1">
              <a:buClr>
                <a:srgbClr val="993333"/>
              </a:buClr>
              <a:buFont typeface="Wingdings" pitchFamily="2" charset="2"/>
              <a:buNone/>
            </a:pPr>
            <a:endParaRPr lang="it-IT" i="1" dirty="0"/>
          </a:p>
          <a:p>
            <a:pPr eaLnBrk="1" hangingPunct="1">
              <a:buClr>
                <a:srgbClr val="993333"/>
              </a:buClr>
              <a:buFont typeface="Wingdings" pitchFamily="2" charset="2"/>
              <a:buNone/>
            </a:pPr>
            <a:endParaRPr lang="it-IT" dirty="0" smtClean="0">
              <a:solidFill>
                <a:srgbClr val="00B0F0"/>
              </a:solidFill>
            </a:endParaRPr>
          </a:p>
          <a:p>
            <a:pPr eaLnBrk="1" hangingPunct="1">
              <a:buClr>
                <a:srgbClr val="993333"/>
              </a:buClr>
              <a:buFont typeface="Wingdings" pitchFamily="2" charset="2"/>
              <a:buNone/>
            </a:pPr>
            <a:endParaRPr lang="it-IT" dirty="0">
              <a:solidFill>
                <a:srgbClr val="00B0F0"/>
              </a:solidFill>
            </a:endParaRPr>
          </a:p>
        </p:txBody>
      </p:sp>
      <p:sp>
        <p:nvSpPr>
          <p:cNvPr id="4" name="Freccia in giù 3"/>
          <p:cNvSpPr/>
          <p:nvPr/>
        </p:nvSpPr>
        <p:spPr>
          <a:xfrm rot="16200000">
            <a:off x="6845630" y="3771899"/>
            <a:ext cx="374072" cy="394854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ttangolo 4"/>
          <p:cNvSpPr/>
          <p:nvPr/>
        </p:nvSpPr>
        <p:spPr>
          <a:xfrm>
            <a:off x="7427489" y="2571312"/>
            <a:ext cx="4288285" cy="270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US" dirty="0" err="1">
                <a:solidFill>
                  <a:prstClr val="black"/>
                </a:solidFill>
              </a:rPr>
              <a:t>L’impresa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può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corrispondere</a:t>
            </a:r>
            <a:r>
              <a:rPr lang="en-US" dirty="0">
                <a:solidFill>
                  <a:prstClr val="black"/>
                </a:solidFill>
              </a:rPr>
              <a:t> a</a:t>
            </a:r>
            <a:r>
              <a:rPr lang="en-US" dirty="0" smtClean="0">
                <a:solidFill>
                  <a:prstClr val="black"/>
                </a:solidFill>
              </a:rPr>
              <a:t>:</a:t>
            </a:r>
          </a:p>
          <a:p>
            <a:pPr lvl="0">
              <a:lnSpc>
                <a:spcPct val="150000"/>
              </a:lnSpc>
              <a:defRPr/>
            </a:pPr>
            <a:endParaRPr lang="en-US" i="1" dirty="0">
              <a:solidFill>
                <a:prstClr val="black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b="1" i="1" dirty="0">
                <a:solidFill>
                  <a:prstClr val="black"/>
                </a:solidFill>
              </a:rPr>
              <a:t>sola </a:t>
            </a:r>
            <a:r>
              <a:rPr lang="en-US" b="1" i="1" dirty="0" err="1">
                <a:solidFill>
                  <a:prstClr val="black"/>
                </a:solidFill>
              </a:rPr>
              <a:t>unità</a:t>
            </a:r>
            <a:r>
              <a:rPr lang="en-US" b="1" i="1" dirty="0">
                <a:solidFill>
                  <a:prstClr val="black"/>
                </a:solidFill>
              </a:rPr>
              <a:t> </a:t>
            </a:r>
            <a:r>
              <a:rPr lang="en-US" b="1" i="1" dirty="0" err="1">
                <a:solidFill>
                  <a:prstClr val="black"/>
                </a:solidFill>
              </a:rPr>
              <a:t>giuridica</a:t>
            </a:r>
            <a:r>
              <a:rPr lang="en-US" b="1" i="1" dirty="0">
                <a:solidFill>
                  <a:prstClr val="black"/>
                </a:solidFill>
              </a:rPr>
              <a:t> </a:t>
            </a:r>
            <a:r>
              <a:rPr lang="en-US" i="1" dirty="0">
                <a:solidFill>
                  <a:prstClr val="black"/>
                </a:solidFill>
              </a:rPr>
              <a:t>(non </a:t>
            </a:r>
            <a:r>
              <a:rPr lang="en-US" i="1" dirty="0" err="1">
                <a:solidFill>
                  <a:prstClr val="black"/>
                </a:solidFill>
              </a:rPr>
              <a:t>controllata</a:t>
            </a:r>
            <a:r>
              <a:rPr lang="en-US" i="1" dirty="0">
                <a:solidFill>
                  <a:prstClr val="black"/>
                </a:solidFill>
              </a:rPr>
              <a:t> da </a:t>
            </a:r>
            <a:r>
              <a:rPr lang="en-US" i="1" dirty="0" err="1">
                <a:solidFill>
                  <a:prstClr val="black"/>
                </a:solidFill>
              </a:rPr>
              <a:t>nessuna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>
                <a:solidFill>
                  <a:prstClr val="black"/>
                </a:solidFill>
              </a:rPr>
              <a:t>altra</a:t>
            </a:r>
            <a:r>
              <a:rPr lang="en-US" i="1" dirty="0">
                <a:solidFill>
                  <a:prstClr val="black"/>
                </a:solidFill>
              </a:rPr>
              <a:t> UG</a:t>
            </a:r>
            <a:r>
              <a:rPr lang="en-US" i="1" dirty="0" smtClean="0">
                <a:solidFill>
                  <a:prstClr val="black"/>
                </a:solidFill>
              </a:rPr>
              <a:t>)</a:t>
            </a:r>
          </a:p>
          <a:p>
            <a:pPr lvl="0">
              <a:defRPr/>
            </a:pPr>
            <a:endParaRPr lang="en-US" i="1" dirty="0">
              <a:solidFill>
                <a:prstClr val="black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b="1" i="1" dirty="0" err="1">
                <a:solidFill>
                  <a:prstClr val="black"/>
                </a:solidFill>
              </a:rPr>
              <a:t>gruppo</a:t>
            </a:r>
            <a:r>
              <a:rPr lang="en-US" b="1" i="1" dirty="0">
                <a:solidFill>
                  <a:prstClr val="black"/>
                </a:solidFill>
              </a:rPr>
              <a:t> di impresa  </a:t>
            </a:r>
            <a:r>
              <a:rPr lang="en-US" i="1" dirty="0">
                <a:solidFill>
                  <a:prstClr val="black"/>
                </a:solidFill>
              </a:rPr>
              <a:t>(</a:t>
            </a:r>
            <a:r>
              <a:rPr lang="en-US" i="1" dirty="0" err="1">
                <a:solidFill>
                  <a:prstClr val="black"/>
                </a:solidFill>
              </a:rPr>
              <a:t>insieme</a:t>
            </a:r>
            <a:r>
              <a:rPr lang="en-US" i="1" dirty="0">
                <a:solidFill>
                  <a:prstClr val="black"/>
                </a:solidFill>
              </a:rPr>
              <a:t> di UG sotto lo </a:t>
            </a:r>
            <a:r>
              <a:rPr lang="en-US" i="1" dirty="0" err="1">
                <a:solidFill>
                  <a:prstClr val="black"/>
                </a:solidFill>
              </a:rPr>
              <a:t>stesso</a:t>
            </a: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i="1" dirty="0" err="1" smtClean="0">
                <a:solidFill>
                  <a:prstClr val="black"/>
                </a:solidFill>
              </a:rPr>
              <a:t>controllo</a:t>
            </a:r>
            <a:r>
              <a:rPr lang="en-US" i="1" dirty="0" smtClean="0">
                <a:solidFill>
                  <a:prstClr val="black"/>
                </a:solidFill>
              </a:rPr>
              <a:t>)</a:t>
            </a:r>
            <a:endParaRPr lang="en-US" i="1" dirty="0">
              <a:solidFill>
                <a:prstClr val="black"/>
              </a:solidFill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b="1" i="1" dirty="0">
                <a:solidFill>
                  <a:prstClr val="black"/>
                </a:solidFill>
              </a:rPr>
              <a:t>parte di un </a:t>
            </a:r>
            <a:r>
              <a:rPr lang="en-US" b="1" i="1" dirty="0" err="1">
                <a:solidFill>
                  <a:prstClr val="black"/>
                </a:solidFill>
              </a:rPr>
              <a:t>gruppo</a:t>
            </a:r>
            <a:r>
              <a:rPr lang="en-US" b="1" i="1" dirty="0">
                <a:solidFill>
                  <a:prstClr val="black"/>
                </a:solidFill>
              </a:rPr>
              <a:t> di </a:t>
            </a:r>
            <a:r>
              <a:rPr lang="en-US" b="1" i="1" dirty="0" err="1">
                <a:solidFill>
                  <a:prstClr val="black"/>
                </a:solidFill>
              </a:rPr>
              <a:t>imprese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633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igura a mano libera 77"/>
          <p:cNvSpPr/>
          <p:nvPr/>
        </p:nvSpPr>
        <p:spPr>
          <a:xfrm>
            <a:off x="1701364" y="4270419"/>
            <a:ext cx="3369488" cy="1610999"/>
          </a:xfrm>
          <a:custGeom>
            <a:avLst/>
            <a:gdLst>
              <a:gd name="connsiteX0" fmla="*/ 156148 w 2527116"/>
              <a:gd name="connsiteY0" fmla="*/ 166500 h 1610999"/>
              <a:gd name="connsiteX1" fmla="*/ 623739 w 2527116"/>
              <a:gd name="connsiteY1" fmla="*/ 246 h 1610999"/>
              <a:gd name="connsiteX2" fmla="*/ 1299148 w 2527116"/>
              <a:gd name="connsiteY2" fmla="*/ 135327 h 1610999"/>
              <a:gd name="connsiteX3" fmla="*/ 1912212 w 2527116"/>
              <a:gd name="connsiteY3" fmla="*/ 374318 h 1610999"/>
              <a:gd name="connsiteX4" fmla="*/ 2275894 w 2527116"/>
              <a:gd name="connsiteY4" fmla="*/ 634091 h 1610999"/>
              <a:gd name="connsiteX5" fmla="*/ 2442148 w 2527116"/>
              <a:gd name="connsiteY5" fmla="*/ 997773 h 1610999"/>
              <a:gd name="connsiteX6" fmla="*/ 2514885 w 2527116"/>
              <a:gd name="connsiteY6" fmla="*/ 1299109 h 1610999"/>
              <a:gd name="connsiteX7" fmla="*/ 2192766 w 2527116"/>
              <a:gd name="connsiteY7" fmla="*/ 1610837 h 1610999"/>
              <a:gd name="connsiteX8" fmla="*/ 1465403 w 2527116"/>
              <a:gd name="connsiteY8" fmla="*/ 1257546 h 1610999"/>
              <a:gd name="connsiteX9" fmla="*/ 540612 w 2527116"/>
              <a:gd name="connsiteY9" fmla="*/ 956209 h 1610999"/>
              <a:gd name="connsiteX10" fmla="*/ 21066 w 2527116"/>
              <a:gd name="connsiteY10" fmla="*/ 602918 h 1610999"/>
              <a:gd name="connsiteX11" fmla="*/ 156148 w 2527116"/>
              <a:gd name="connsiteY11" fmla="*/ 166500 h 161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7116" h="1610999">
                <a:moveTo>
                  <a:pt x="156148" y="166500"/>
                </a:moveTo>
                <a:cubicBezTo>
                  <a:pt x="256593" y="66055"/>
                  <a:pt x="433239" y="5441"/>
                  <a:pt x="623739" y="246"/>
                </a:cubicBezTo>
                <a:cubicBezTo>
                  <a:pt x="814239" y="-4949"/>
                  <a:pt x="1084402" y="72982"/>
                  <a:pt x="1299148" y="135327"/>
                </a:cubicBezTo>
                <a:cubicBezTo>
                  <a:pt x="1513894" y="197672"/>
                  <a:pt x="1749421" y="291191"/>
                  <a:pt x="1912212" y="374318"/>
                </a:cubicBezTo>
                <a:cubicBezTo>
                  <a:pt x="2075003" y="457445"/>
                  <a:pt x="2187571" y="530182"/>
                  <a:pt x="2275894" y="634091"/>
                </a:cubicBezTo>
                <a:cubicBezTo>
                  <a:pt x="2364217" y="738000"/>
                  <a:pt x="2402316" y="886937"/>
                  <a:pt x="2442148" y="997773"/>
                </a:cubicBezTo>
                <a:cubicBezTo>
                  <a:pt x="2481980" y="1108609"/>
                  <a:pt x="2556449" y="1196932"/>
                  <a:pt x="2514885" y="1299109"/>
                </a:cubicBezTo>
                <a:cubicBezTo>
                  <a:pt x="2473321" y="1401286"/>
                  <a:pt x="2367680" y="1617764"/>
                  <a:pt x="2192766" y="1610837"/>
                </a:cubicBezTo>
                <a:cubicBezTo>
                  <a:pt x="2017852" y="1603910"/>
                  <a:pt x="1740762" y="1366651"/>
                  <a:pt x="1465403" y="1257546"/>
                </a:cubicBezTo>
                <a:cubicBezTo>
                  <a:pt x="1190044" y="1148441"/>
                  <a:pt x="781335" y="1065314"/>
                  <a:pt x="540612" y="956209"/>
                </a:cubicBezTo>
                <a:cubicBezTo>
                  <a:pt x="299889" y="847104"/>
                  <a:pt x="86875" y="734536"/>
                  <a:pt x="21066" y="602918"/>
                </a:cubicBezTo>
                <a:cubicBezTo>
                  <a:pt x="-44743" y="471300"/>
                  <a:pt x="55703" y="266945"/>
                  <a:pt x="156148" y="166500"/>
                </a:cubicBezTo>
                <a:close/>
              </a:path>
            </a:pathLst>
          </a:custGeom>
          <a:noFill/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Figura a mano libera 74"/>
          <p:cNvSpPr/>
          <p:nvPr/>
        </p:nvSpPr>
        <p:spPr>
          <a:xfrm>
            <a:off x="2129562" y="2597727"/>
            <a:ext cx="4376196" cy="3304544"/>
          </a:xfrm>
          <a:custGeom>
            <a:avLst/>
            <a:gdLst>
              <a:gd name="connsiteX0" fmla="*/ 593537 w 3282147"/>
              <a:gd name="connsiteY0" fmla="*/ 135082 h 3304544"/>
              <a:gd name="connsiteX1" fmla="*/ 1310509 w 3282147"/>
              <a:gd name="connsiteY1" fmla="*/ 0 h 3304544"/>
              <a:gd name="connsiteX2" fmla="*/ 2037873 w 3282147"/>
              <a:gd name="connsiteY2" fmla="*/ 135082 h 3304544"/>
              <a:gd name="connsiteX3" fmla="*/ 2526246 w 3282147"/>
              <a:gd name="connsiteY3" fmla="*/ 581891 h 3304544"/>
              <a:gd name="connsiteX4" fmla="*/ 3160091 w 3282147"/>
              <a:gd name="connsiteY4" fmla="*/ 2327564 h 3304544"/>
              <a:gd name="connsiteX5" fmla="*/ 3243218 w 3282147"/>
              <a:gd name="connsiteY5" fmla="*/ 3002973 h 3304544"/>
              <a:gd name="connsiteX6" fmla="*/ 2702891 w 3282147"/>
              <a:gd name="connsiteY6" fmla="*/ 3304309 h 3304544"/>
              <a:gd name="connsiteX7" fmla="*/ 2287255 w 3282147"/>
              <a:gd name="connsiteY7" fmla="*/ 3044537 h 3304544"/>
              <a:gd name="connsiteX8" fmla="*/ 2193737 w 3282147"/>
              <a:gd name="connsiteY8" fmla="*/ 2587337 h 3304544"/>
              <a:gd name="connsiteX9" fmla="*/ 1746927 w 3282147"/>
              <a:gd name="connsiteY9" fmla="*/ 2067791 h 3304544"/>
              <a:gd name="connsiteX10" fmla="*/ 790964 w 3282147"/>
              <a:gd name="connsiteY10" fmla="*/ 1662546 h 3304544"/>
              <a:gd name="connsiteX11" fmla="*/ 32427 w 3282147"/>
              <a:gd name="connsiteY11" fmla="*/ 1132609 h 3304544"/>
              <a:gd name="connsiteX12" fmla="*/ 188291 w 3282147"/>
              <a:gd name="connsiteY12" fmla="*/ 332509 h 3304544"/>
              <a:gd name="connsiteX13" fmla="*/ 593537 w 3282147"/>
              <a:gd name="connsiteY13" fmla="*/ 135082 h 3304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82147" h="3304544">
                <a:moveTo>
                  <a:pt x="593537" y="135082"/>
                </a:moveTo>
                <a:cubicBezTo>
                  <a:pt x="780573" y="79664"/>
                  <a:pt x="1069786" y="0"/>
                  <a:pt x="1310509" y="0"/>
                </a:cubicBezTo>
                <a:cubicBezTo>
                  <a:pt x="1551232" y="0"/>
                  <a:pt x="1835250" y="38100"/>
                  <a:pt x="2037873" y="135082"/>
                </a:cubicBezTo>
                <a:cubicBezTo>
                  <a:pt x="2240496" y="232064"/>
                  <a:pt x="2339210" y="216477"/>
                  <a:pt x="2526246" y="581891"/>
                </a:cubicBezTo>
                <a:cubicBezTo>
                  <a:pt x="2713282" y="947305"/>
                  <a:pt x="3040596" y="1924050"/>
                  <a:pt x="3160091" y="2327564"/>
                </a:cubicBezTo>
                <a:cubicBezTo>
                  <a:pt x="3279586" y="2731078"/>
                  <a:pt x="3319418" y="2840182"/>
                  <a:pt x="3243218" y="3002973"/>
                </a:cubicBezTo>
                <a:cubicBezTo>
                  <a:pt x="3167018" y="3165764"/>
                  <a:pt x="2862218" y="3297382"/>
                  <a:pt x="2702891" y="3304309"/>
                </a:cubicBezTo>
                <a:cubicBezTo>
                  <a:pt x="2543564" y="3311236"/>
                  <a:pt x="2372114" y="3164032"/>
                  <a:pt x="2287255" y="3044537"/>
                </a:cubicBezTo>
                <a:cubicBezTo>
                  <a:pt x="2202396" y="2925042"/>
                  <a:pt x="2283792" y="2750128"/>
                  <a:pt x="2193737" y="2587337"/>
                </a:cubicBezTo>
                <a:cubicBezTo>
                  <a:pt x="2103682" y="2424546"/>
                  <a:pt x="1980722" y="2221923"/>
                  <a:pt x="1746927" y="2067791"/>
                </a:cubicBezTo>
                <a:cubicBezTo>
                  <a:pt x="1513132" y="1913659"/>
                  <a:pt x="1076714" y="1818410"/>
                  <a:pt x="790964" y="1662546"/>
                </a:cubicBezTo>
                <a:cubicBezTo>
                  <a:pt x="505214" y="1506682"/>
                  <a:pt x="132872" y="1354282"/>
                  <a:pt x="32427" y="1132609"/>
                </a:cubicBezTo>
                <a:cubicBezTo>
                  <a:pt x="-68018" y="910936"/>
                  <a:pt x="87846" y="498763"/>
                  <a:pt x="188291" y="332509"/>
                </a:cubicBezTo>
                <a:cubicBezTo>
                  <a:pt x="288736" y="166255"/>
                  <a:pt x="406501" y="190500"/>
                  <a:pt x="593537" y="135082"/>
                </a:cubicBezTo>
                <a:close/>
              </a:path>
            </a:pathLst>
          </a:custGeom>
          <a:noFill/>
          <a:ln w="158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Ovale 51"/>
          <p:cNvSpPr/>
          <p:nvPr/>
        </p:nvSpPr>
        <p:spPr>
          <a:xfrm>
            <a:off x="2537297" y="2815228"/>
            <a:ext cx="2686857" cy="1405861"/>
          </a:xfrm>
          <a:prstGeom prst="ellipse">
            <a:avLst/>
          </a:prstGeom>
          <a:noFill/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E0C751B5-631A-9242-B635-C18491BE6C62}" type="slidenum">
              <a:rPr lang="it-IT" smtClean="0">
                <a:solidFill>
                  <a:prstClr val="black"/>
                </a:solidFill>
              </a:rPr>
              <a:pPr defTabSz="457200"/>
              <a:t>13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2" name="Telaio 1"/>
          <p:cNvSpPr/>
          <p:nvPr/>
        </p:nvSpPr>
        <p:spPr>
          <a:xfrm>
            <a:off x="3635070" y="2922363"/>
            <a:ext cx="462567" cy="344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Telaio 8"/>
          <p:cNvSpPr/>
          <p:nvPr/>
        </p:nvSpPr>
        <p:spPr>
          <a:xfrm>
            <a:off x="3238391" y="4551197"/>
            <a:ext cx="462567" cy="344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Telaio 9"/>
          <p:cNvSpPr/>
          <p:nvPr/>
        </p:nvSpPr>
        <p:spPr>
          <a:xfrm>
            <a:off x="2134711" y="4551197"/>
            <a:ext cx="462567" cy="344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Telaio 11"/>
          <p:cNvSpPr/>
          <p:nvPr/>
        </p:nvSpPr>
        <p:spPr>
          <a:xfrm>
            <a:off x="4309302" y="3680830"/>
            <a:ext cx="462567" cy="344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Telaio 12"/>
          <p:cNvSpPr/>
          <p:nvPr/>
        </p:nvSpPr>
        <p:spPr>
          <a:xfrm>
            <a:off x="3086215" y="3680830"/>
            <a:ext cx="462567" cy="344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Telaio 13"/>
          <p:cNvSpPr/>
          <p:nvPr/>
        </p:nvSpPr>
        <p:spPr>
          <a:xfrm>
            <a:off x="541792" y="5684135"/>
            <a:ext cx="288032" cy="216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2 16"/>
          <p:cNvCxnSpPr>
            <a:endCxn id="12" idx="6"/>
          </p:cNvCxnSpPr>
          <p:nvPr/>
        </p:nvCxnSpPr>
        <p:spPr>
          <a:xfrm>
            <a:off x="4152305" y="3282326"/>
            <a:ext cx="388280" cy="3985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endCxn id="43" idx="6"/>
          </p:cNvCxnSpPr>
          <p:nvPr/>
        </p:nvCxnSpPr>
        <p:spPr>
          <a:xfrm>
            <a:off x="4732691" y="4041068"/>
            <a:ext cx="429344" cy="5149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endCxn id="10" idx="6"/>
          </p:cNvCxnSpPr>
          <p:nvPr/>
        </p:nvCxnSpPr>
        <p:spPr>
          <a:xfrm flipH="1">
            <a:off x="2365995" y="4041069"/>
            <a:ext cx="680932" cy="5101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endCxn id="9" idx="6"/>
          </p:cNvCxnSpPr>
          <p:nvPr/>
        </p:nvCxnSpPr>
        <p:spPr>
          <a:xfrm flipH="1">
            <a:off x="3469675" y="4024855"/>
            <a:ext cx="822101" cy="526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H="1">
            <a:off x="3307992" y="3223384"/>
            <a:ext cx="372240" cy="457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>
            <a:off x="541792" y="6067149"/>
            <a:ext cx="528059" cy="0"/>
          </a:xfrm>
          <a:prstGeom prst="line">
            <a:avLst/>
          </a:prstGeom>
          <a:ln>
            <a:prstDash val="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>
            <a:off x="541792" y="6271582"/>
            <a:ext cx="528059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>
            <a:off x="541793" y="6422812"/>
            <a:ext cx="552061" cy="0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/>
          <p:cNvSpPr txBox="1"/>
          <p:nvPr/>
        </p:nvSpPr>
        <p:spPr>
          <a:xfrm>
            <a:off x="870488" y="1142400"/>
            <a:ext cx="10657183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SzPct val="75000"/>
              <a:buFont typeface="Wingdings" pitchFamily="2" charset="2"/>
              <a:buNone/>
            </a:pPr>
            <a:r>
              <a:rPr lang="it-IT" altLang="it-IT" sz="2000" b="1" dirty="0" smtClean="0">
                <a:solidFill>
                  <a:srgbClr val="920000"/>
                </a:solidFill>
              </a:rPr>
              <a:t>Come implementare la definizione di impresa  - </a:t>
            </a:r>
            <a:r>
              <a:rPr lang="it-IT" altLang="it-IT" sz="2000" b="1" dirty="0" err="1" smtClean="0">
                <a:solidFill>
                  <a:srgbClr val="920000"/>
                </a:solidFill>
              </a:rPr>
              <a:t>Profiling</a:t>
            </a:r>
            <a:endParaRPr lang="it-IT" sz="2000" dirty="0"/>
          </a:p>
        </p:txBody>
      </p:sp>
      <p:sp>
        <p:nvSpPr>
          <p:cNvPr id="43" name="Telaio 42"/>
          <p:cNvSpPr/>
          <p:nvPr/>
        </p:nvSpPr>
        <p:spPr>
          <a:xfrm>
            <a:off x="4930751" y="4556008"/>
            <a:ext cx="462567" cy="344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Telaio 46"/>
          <p:cNvSpPr/>
          <p:nvPr/>
        </p:nvSpPr>
        <p:spPr>
          <a:xfrm>
            <a:off x="5550314" y="5344625"/>
            <a:ext cx="462567" cy="344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Telaio 47"/>
          <p:cNvSpPr/>
          <p:nvPr/>
        </p:nvSpPr>
        <p:spPr>
          <a:xfrm>
            <a:off x="4327227" y="5314475"/>
            <a:ext cx="462567" cy="344024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9" name="Connettore 2 48"/>
          <p:cNvCxnSpPr/>
          <p:nvPr/>
        </p:nvCxnSpPr>
        <p:spPr>
          <a:xfrm>
            <a:off x="5393317" y="4915971"/>
            <a:ext cx="388280" cy="3985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 flipH="1">
            <a:off x="4603673" y="4857029"/>
            <a:ext cx="372240" cy="457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/>
          <p:cNvSpPr txBox="1"/>
          <p:nvPr/>
        </p:nvSpPr>
        <p:spPr>
          <a:xfrm>
            <a:off x="1165862" y="5667222"/>
            <a:ext cx="1824203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it-IT" sz="1200" b="1" dirty="0" smtClean="0"/>
              <a:t>Unità legale</a:t>
            </a:r>
            <a:endParaRPr lang="it-IT" sz="1200" b="1" dirty="0"/>
          </a:p>
          <a:p>
            <a:pPr>
              <a:spcAft>
                <a:spcPts val="200"/>
              </a:spcAft>
            </a:pPr>
            <a:r>
              <a:rPr lang="it-IT" sz="1200" b="1" dirty="0" smtClean="0"/>
              <a:t>Paese</a:t>
            </a:r>
          </a:p>
          <a:p>
            <a:pPr>
              <a:spcAft>
                <a:spcPts val="200"/>
              </a:spcAft>
            </a:pPr>
            <a:r>
              <a:rPr lang="it-IT" sz="1200" b="1" dirty="0" smtClean="0"/>
              <a:t>GEN</a:t>
            </a:r>
          </a:p>
          <a:p>
            <a:pPr>
              <a:spcAft>
                <a:spcPts val="200"/>
              </a:spcAft>
            </a:pPr>
            <a:r>
              <a:rPr lang="it-IT" sz="1200" b="1" dirty="0" smtClean="0"/>
              <a:t>TEN</a:t>
            </a:r>
            <a:endParaRPr lang="it-IT" sz="1200" b="1" dirty="0"/>
          </a:p>
        </p:txBody>
      </p:sp>
      <p:sp>
        <p:nvSpPr>
          <p:cNvPr id="53" name="Ovale 52"/>
          <p:cNvSpPr/>
          <p:nvPr/>
        </p:nvSpPr>
        <p:spPr>
          <a:xfrm>
            <a:off x="1917528" y="4276479"/>
            <a:ext cx="3864069" cy="893461"/>
          </a:xfrm>
          <a:prstGeom prst="ellipse">
            <a:avLst/>
          </a:prstGeom>
          <a:noFill/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Ovale 53"/>
          <p:cNvSpPr/>
          <p:nvPr/>
        </p:nvSpPr>
        <p:spPr>
          <a:xfrm>
            <a:off x="4030451" y="5199264"/>
            <a:ext cx="1056117" cy="574447"/>
          </a:xfrm>
          <a:prstGeom prst="ellipse">
            <a:avLst/>
          </a:prstGeom>
          <a:noFill/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Ovale 54"/>
          <p:cNvSpPr/>
          <p:nvPr/>
        </p:nvSpPr>
        <p:spPr>
          <a:xfrm>
            <a:off x="5293324" y="5199609"/>
            <a:ext cx="1056117" cy="574447"/>
          </a:xfrm>
          <a:prstGeom prst="ellipse">
            <a:avLst/>
          </a:prstGeom>
          <a:noFill/>
          <a:ln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9" name="Ovale 78"/>
          <p:cNvSpPr/>
          <p:nvPr/>
        </p:nvSpPr>
        <p:spPr>
          <a:xfrm>
            <a:off x="5393318" y="5259568"/>
            <a:ext cx="768085" cy="514143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0" name="Ovale 79"/>
          <p:cNvSpPr/>
          <p:nvPr/>
        </p:nvSpPr>
        <p:spPr>
          <a:xfrm>
            <a:off x="4156543" y="5259567"/>
            <a:ext cx="768085" cy="514143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1" name="Ovale 80"/>
          <p:cNvSpPr/>
          <p:nvPr/>
        </p:nvSpPr>
        <p:spPr>
          <a:xfrm>
            <a:off x="1831624" y="4448389"/>
            <a:ext cx="2032016" cy="609781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2" name="Ovale 81"/>
          <p:cNvSpPr/>
          <p:nvPr/>
        </p:nvSpPr>
        <p:spPr>
          <a:xfrm>
            <a:off x="4732691" y="4466137"/>
            <a:ext cx="768085" cy="514143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Ovale 82"/>
          <p:cNvSpPr/>
          <p:nvPr/>
        </p:nvSpPr>
        <p:spPr>
          <a:xfrm>
            <a:off x="2892612" y="2853484"/>
            <a:ext cx="2032016" cy="136760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CasellaDiTesto 83"/>
          <p:cNvSpPr txBox="1"/>
          <p:nvPr/>
        </p:nvSpPr>
        <p:spPr>
          <a:xfrm>
            <a:off x="3695231" y="5314476"/>
            <a:ext cx="567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/>
              <a:t>IT</a:t>
            </a:r>
            <a:endParaRPr lang="it-IT" sz="1200" b="1" dirty="0"/>
          </a:p>
        </p:txBody>
      </p:sp>
      <p:sp>
        <p:nvSpPr>
          <p:cNvPr id="85" name="CasellaDiTesto 84"/>
          <p:cNvSpPr txBox="1"/>
          <p:nvPr/>
        </p:nvSpPr>
        <p:spPr>
          <a:xfrm>
            <a:off x="5253539" y="4258712"/>
            <a:ext cx="567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/>
              <a:t>FR</a:t>
            </a:r>
            <a:endParaRPr lang="it-IT" sz="1200" b="1" dirty="0"/>
          </a:p>
        </p:txBody>
      </p:sp>
      <p:sp>
        <p:nvSpPr>
          <p:cNvPr id="87" name="CasellaDiTesto 86"/>
          <p:cNvSpPr txBox="1"/>
          <p:nvPr/>
        </p:nvSpPr>
        <p:spPr>
          <a:xfrm>
            <a:off x="4802646" y="2827054"/>
            <a:ext cx="567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/>
              <a:t>DE</a:t>
            </a:r>
          </a:p>
        </p:txBody>
      </p:sp>
      <p:sp>
        <p:nvSpPr>
          <p:cNvPr id="88" name="CasellaDiTesto 87"/>
          <p:cNvSpPr txBox="1"/>
          <p:nvPr/>
        </p:nvSpPr>
        <p:spPr>
          <a:xfrm>
            <a:off x="5877481" y="4982569"/>
            <a:ext cx="567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/>
              <a:t>NL</a:t>
            </a:r>
            <a:endParaRPr lang="it-IT" sz="1200" b="1" dirty="0"/>
          </a:p>
        </p:txBody>
      </p:sp>
      <p:sp>
        <p:nvSpPr>
          <p:cNvPr id="89" name="CasellaDiTesto 88"/>
          <p:cNvSpPr txBox="1"/>
          <p:nvPr/>
        </p:nvSpPr>
        <p:spPr>
          <a:xfrm>
            <a:off x="3528099" y="2633949"/>
            <a:ext cx="799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/>
              <a:t>UCI</a:t>
            </a:r>
            <a:endParaRPr lang="it-IT" sz="1200" b="1" dirty="0"/>
          </a:p>
        </p:txBody>
      </p:sp>
      <p:sp>
        <p:nvSpPr>
          <p:cNvPr id="93" name="CasellaDiTesto 92"/>
          <p:cNvSpPr txBox="1"/>
          <p:nvPr/>
        </p:nvSpPr>
        <p:spPr>
          <a:xfrm>
            <a:off x="6199080" y="5742918"/>
            <a:ext cx="9213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/>
              <a:t>GEN 1</a:t>
            </a:r>
            <a:endParaRPr lang="it-IT" sz="1200" b="1" dirty="0"/>
          </a:p>
        </p:txBody>
      </p:sp>
      <p:sp>
        <p:nvSpPr>
          <p:cNvPr id="95" name="CasellaDiTesto 94"/>
          <p:cNvSpPr txBox="1"/>
          <p:nvPr/>
        </p:nvSpPr>
        <p:spPr>
          <a:xfrm>
            <a:off x="4143023" y="5902433"/>
            <a:ext cx="9213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 smtClean="0"/>
              <a:t>GEN 2</a:t>
            </a:r>
            <a:endParaRPr lang="it-IT" sz="1200" b="1" dirty="0"/>
          </a:p>
        </p:txBody>
      </p:sp>
      <p:sp>
        <p:nvSpPr>
          <p:cNvPr id="5" name="Rettangolo 4"/>
          <p:cNvSpPr/>
          <p:nvPr/>
        </p:nvSpPr>
        <p:spPr>
          <a:xfrm>
            <a:off x="6349442" y="1799565"/>
            <a:ext cx="48558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20000"/>
              </a:spcBef>
              <a:spcAft>
                <a:spcPct val="0"/>
              </a:spcAft>
              <a:buClr>
                <a:srgbClr val="808080"/>
              </a:buClr>
              <a:buSzPct val="75000"/>
            </a:pPr>
            <a:r>
              <a:rPr lang="it-IT" altLang="it-IT" b="1" dirty="0" smtClean="0">
                <a:solidFill>
                  <a:srgbClr val="000000"/>
                </a:solidFill>
              </a:rPr>
              <a:t>il </a:t>
            </a:r>
            <a:r>
              <a:rPr lang="it-IT" altLang="it-IT" b="1" dirty="0" err="1" smtClean="0">
                <a:solidFill>
                  <a:srgbClr val="000000"/>
                </a:solidFill>
              </a:rPr>
              <a:t>profiling</a:t>
            </a:r>
            <a:r>
              <a:rPr lang="it-IT" altLang="it-IT" b="1" dirty="0" smtClean="0">
                <a:solidFill>
                  <a:srgbClr val="000000"/>
                </a:solidFill>
              </a:rPr>
              <a:t>: </a:t>
            </a:r>
            <a:r>
              <a:rPr lang="it-IT" altLang="it-IT" b="1" i="1" dirty="0" smtClean="0">
                <a:solidFill>
                  <a:srgbClr val="920000"/>
                </a:solidFill>
              </a:rPr>
              <a:t>metodo</a:t>
            </a:r>
            <a:r>
              <a:rPr lang="it-IT" altLang="it-IT" b="1" i="1" dirty="0" smtClean="0">
                <a:solidFill>
                  <a:srgbClr val="000000"/>
                </a:solidFill>
              </a:rPr>
              <a:t> </a:t>
            </a:r>
            <a:r>
              <a:rPr lang="it-IT" altLang="it-IT" i="1" dirty="0">
                <a:solidFill>
                  <a:srgbClr val="000000"/>
                </a:solidFill>
              </a:rPr>
              <a:t>che serve ad analizzare la struttura giuridica, operativa e contabile di un gruppo di imprese a livello nazionale ed internazionale, allo </a:t>
            </a:r>
            <a:r>
              <a:rPr lang="it-IT" altLang="it-IT" b="1" i="1" dirty="0">
                <a:solidFill>
                  <a:srgbClr val="920000"/>
                </a:solidFill>
              </a:rPr>
              <a:t>scopo di definire le unità statistiche presenti in tale gruppo</a:t>
            </a:r>
            <a:r>
              <a:rPr lang="it-IT" altLang="it-IT" i="1" dirty="0">
                <a:solidFill>
                  <a:srgbClr val="000000"/>
                </a:solidFill>
              </a:rPr>
              <a:t>, i legami che intercorrono tra loro e le strutture più efficienti per la raccolta dei dati statistici.</a:t>
            </a:r>
          </a:p>
        </p:txBody>
      </p:sp>
    </p:spTree>
    <p:extLst>
      <p:ext uri="{BB962C8B-B14F-4D97-AF65-F5344CB8AC3E}">
        <p14:creationId xmlns:p14="http://schemas.microsoft.com/office/powerpoint/2010/main" val="1057335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9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2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0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5" grpId="0" animBg="1"/>
      <p:bldP spid="52" grpId="0" animBg="1"/>
      <p:bldP spid="2" grpId="0" animBg="1"/>
      <p:bldP spid="9" grpId="0" animBg="1"/>
      <p:bldP spid="10" grpId="0" animBg="1"/>
      <p:bldP spid="12" grpId="0" animBg="1"/>
      <p:bldP spid="12" grpId="1" animBg="1"/>
      <p:bldP spid="13" grpId="0" animBg="1"/>
      <p:bldP spid="13" grpId="1" animBg="1"/>
      <p:bldP spid="43" grpId="0" animBg="1"/>
      <p:bldP spid="47" grpId="0" animBg="1"/>
      <p:bldP spid="48" grpId="0" animBg="1"/>
      <p:bldP spid="53" grpId="0" animBg="1"/>
      <p:bldP spid="54" grpId="0" animBg="1"/>
      <p:bldP spid="55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/>
      <p:bldP spid="85" grpId="0"/>
      <p:bldP spid="87" grpId="0"/>
      <p:bldP spid="88" grpId="0"/>
      <p:bldP spid="89" grpId="0"/>
      <p:bldP spid="93" grpId="0"/>
      <p:bldP spid="9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14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825792" y="706120"/>
            <a:ext cx="10644556" cy="6024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r>
              <a:rPr lang="it-IT" sz="2000" b="1" dirty="0" smtClean="0">
                <a:solidFill>
                  <a:srgbClr val="7F142A"/>
                </a:solidFill>
              </a:rPr>
              <a:t>Progetto </a:t>
            </a:r>
            <a:r>
              <a:rPr lang="it-IT" sz="2000" b="1" dirty="0" err="1">
                <a:solidFill>
                  <a:srgbClr val="7F142A"/>
                </a:solidFill>
              </a:rPr>
              <a:t>ESSnet</a:t>
            </a:r>
            <a:r>
              <a:rPr lang="it-IT" sz="2000" b="1" dirty="0">
                <a:solidFill>
                  <a:srgbClr val="7F142A"/>
                </a:solidFill>
              </a:rPr>
              <a:t> sul </a:t>
            </a:r>
            <a:r>
              <a:rPr lang="it-IT" sz="2000" b="1" dirty="0" err="1" smtClean="0">
                <a:solidFill>
                  <a:srgbClr val="7F142A"/>
                </a:solidFill>
              </a:rPr>
              <a:t>ESBRs</a:t>
            </a:r>
            <a:r>
              <a:rPr lang="it-IT" sz="2000" b="1" dirty="0" smtClean="0">
                <a:solidFill>
                  <a:srgbClr val="7F142A"/>
                </a:solidFill>
              </a:rPr>
              <a:t> (maggio 2014 - ottobre </a:t>
            </a:r>
            <a:r>
              <a:rPr lang="it-IT" sz="2000" b="1" dirty="0" smtClean="0">
                <a:solidFill>
                  <a:srgbClr val="7F142A"/>
                </a:solidFill>
              </a:rPr>
              <a:t>2016)</a:t>
            </a:r>
            <a:endParaRPr lang="it-IT" sz="2000" b="1" dirty="0">
              <a:solidFill>
                <a:srgbClr val="7F142A"/>
              </a:solidFill>
            </a:endParaRPr>
          </a:p>
          <a:p>
            <a:r>
              <a:rPr lang="it-IT" b="1" dirty="0"/>
              <a:t> </a:t>
            </a:r>
            <a:endParaRPr lang="it-IT" sz="1400" dirty="0"/>
          </a:p>
          <a:p>
            <a:r>
              <a:rPr lang="it-IT" b="1" i="1" dirty="0" smtClean="0">
                <a:solidFill>
                  <a:srgbClr val="FF0000"/>
                </a:solidFill>
              </a:rPr>
              <a:t>Obiettivi </a:t>
            </a:r>
            <a:r>
              <a:rPr lang="it-IT" i="1" dirty="0" smtClean="0"/>
              <a:t>del progetto </a:t>
            </a:r>
            <a:r>
              <a:rPr lang="it-IT" i="1" dirty="0" err="1" smtClean="0"/>
              <a:t>ESBRs</a:t>
            </a:r>
            <a:r>
              <a:rPr lang="it-IT" i="1" dirty="0" smtClean="0"/>
              <a:t>:</a:t>
            </a:r>
            <a:endParaRPr lang="it-IT" sz="2000" dirty="0"/>
          </a:p>
          <a:p>
            <a:r>
              <a:rPr lang="it-IT" i="1" dirty="0"/>
              <a:t>	</a:t>
            </a:r>
            <a:endParaRPr lang="it-IT" sz="2000" dirty="0"/>
          </a:p>
          <a:p>
            <a:pPr lvl="0">
              <a:lnSpc>
                <a:spcPct val="150000"/>
              </a:lnSpc>
            </a:pPr>
            <a:r>
              <a:rPr lang="it-IT" b="1" i="1" dirty="0" smtClean="0">
                <a:solidFill>
                  <a:srgbClr val="0000FF"/>
                </a:solidFill>
              </a:rPr>
              <a:t>A - Rafforzare </a:t>
            </a:r>
            <a:r>
              <a:rPr lang="it-IT" b="1" i="1" dirty="0">
                <a:solidFill>
                  <a:srgbClr val="0000FF"/>
                </a:solidFill>
              </a:rPr>
              <a:t>e </a:t>
            </a:r>
            <a:r>
              <a:rPr lang="it-IT" b="1" dirty="0">
                <a:solidFill>
                  <a:srgbClr val="0000FF"/>
                </a:solidFill>
              </a:rPr>
              <a:t>razionalizzare il ruolo dei registri statistici nazionali sulle imprese </a:t>
            </a:r>
          </a:p>
          <a:p>
            <a:pPr>
              <a:lnSpc>
                <a:spcPct val="150000"/>
              </a:lnSpc>
            </a:pPr>
            <a:r>
              <a:rPr lang="it-IT" dirty="0"/>
              <a:t> </a:t>
            </a:r>
            <a:r>
              <a:rPr lang="it-IT" dirty="0" smtClean="0"/>
              <a:t>        1.integrazione </a:t>
            </a:r>
            <a:r>
              <a:rPr lang="it-IT" dirty="0"/>
              <a:t>dei dati in un sistema interoperabile</a:t>
            </a:r>
          </a:p>
          <a:p>
            <a:pPr lvl="1">
              <a:lnSpc>
                <a:spcPct val="150000"/>
              </a:lnSpc>
            </a:pPr>
            <a:r>
              <a:rPr lang="it-IT" dirty="0" smtClean="0"/>
              <a:t>2.supporto </a:t>
            </a:r>
            <a:r>
              <a:rPr lang="it-IT" dirty="0"/>
              <a:t>alla produzione statistica nazionale ed europea</a:t>
            </a:r>
          </a:p>
          <a:p>
            <a:pPr lvl="0">
              <a:lnSpc>
                <a:spcPct val="150000"/>
              </a:lnSpc>
            </a:pPr>
            <a:r>
              <a:rPr lang="it-IT" b="1" dirty="0" smtClean="0">
                <a:solidFill>
                  <a:srgbClr val="0000FF"/>
                </a:solidFill>
              </a:rPr>
              <a:t>B - Implementare </a:t>
            </a:r>
            <a:r>
              <a:rPr lang="it-IT" b="1" dirty="0">
                <a:solidFill>
                  <a:srgbClr val="0000FF"/>
                </a:solidFill>
              </a:rPr>
              <a:t>l'efficienza e la qualità per l’intero sistema</a:t>
            </a:r>
            <a:r>
              <a:rPr lang="it-IT" dirty="0"/>
              <a:t> attraverso:</a:t>
            </a:r>
          </a:p>
          <a:p>
            <a:pPr lvl="1">
              <a:lnSpc>
                <a:spcPct val="150000"/>
              </a:lnSpc>
            </a:pPr>
            <a:r>
              <a:rPr lang="it-IT" dirty="0" smtClean="0"/>
              <a:t>1</a:t>
            </a:r>
            <a:r>
              <a:rPr lang="it-IT" dirty="0"/>
              <a:t>.miglioramento dell'</a:t>
            </a:r>
            <a:r>
              <a:rPr lang="it-IT" dirty="0" err="1"/>
              <a:t>EuroGrups</a:t>
            </a:r>
            <a:r>
              <a:rPr lang="it-IT" dirty="0"/>
              <a:t> </a:t>
            </a:r>
            <a:r>
              <a:rPr lang="it-IT" dirty="0" err="1"/>
              <a:t>Register</a:t>
            </a:r>
            <a:r>
              <a:rPr lang="it-IT" dirty="0"/>
              <a:t>, EGR (fulcro del </a:t>
            </a:r>
            <a:r>
              <a:rPr lang="it-IT" dirty="0" smtClean="0"/>
              <a:t>sistema)</a:t>
            </a:r>
            <a:endParaRPr lang="it-IT" dirty="0"/>
          </a:p>
          <a:p>
            <a:pPr lvl="1">
              <a:lnSpc>
                <a:spcPct val="150000"/>
              </a:lnSpc>
            </a:pPr>
            <a:r>
              <a:rPr lang="it-IT" dirty="0" smtClean="0"/>
              <a:t>2</a:t>
            </a:r>
            <a:r>
              <a:rPr lang="it-IT" dirty="0"/>
              <a:t>.miglioramento della qualità delle informazioni sui gruppi </a:t>
            </a:r>
            <a:r>
              <a:rPr lang="it-IT" dirty="0" smtClean="0"/>
              <a:t> multinazionali</a:t>
            </a:r>
            <a:endParaRPr lang="it-IT" dirty="0"/>
          </a:p>
          <a:p>
            <a:pPr lvl="1">
              <a:lnSpc>
                <a:spcPct val="150000"/>
              </a:lnSpc>
            </a:pPr>
            <a:r>
              <a:rPr lang="it-IT" dirty="0" smtClean="0"/>
              <a:t>3</a:t>
            </a:r>
            <a:r>
              <a:rPr lang="it-IT" dirty="0"/>
              <a:t>.accesso on-line per gli INS, facilitando l’interazione con l'EGR</a:t>
            </a:r>
          </a:p>
          <a:p>
            <a:pPr lvl="1">
              <a:lnSpc>
                <a:spcPct val="150000"/>
              </a:lnSpc>
            </a:pPr>
            <a:r>
              <a:rPr lang="it-IT" dirty="0" smtClean="0"/>
              <a:t>4</a:t>
            </a:r>
            <a:r>
              <a:rPr lang="it-IT" dirty="0"/>
              <a:t>.definizione di interfacce dedicate nel settore delle FATS (</a:t>
            </a:r>
            <a:r>
              <a:rPr lang="it-IT" dirty="0" err="1"/>
              <a:t>Foreign</a:t>
            </a:r>
            <a:r>
              <a:rPr lang="it-IT" dirty="0"/>
              <a:t> </a:t>
            </a:r>
            <a:r>
              <a:rPr lang="it-IT" dirty="0" err="1"/>
              <a:t>Affiliates</a:t>
            </a:r>
            <a:r>
              <a:rPr lang="it-IT" dirty="0"/>
              <a:t> </a:t>
            </a:r>
            <a:r>
              <a:rPr lang="it-IT" dirty="0" err="1"/>
              <a:t>Statistics</a:t>
            </a:r>
            <a:r>
              <a:rPr lang="it-IT" dirty="0"/>
              <a:t>) e FDI (</a:t>
            </a:r>
            <a:r>
              <a:rPr lang="it-IT" dirty="0" err="1"/>
              <a:t>Foreign</a:t>
            </a:r>
            <a:r>
              <a:rPr lang="it-IT" dirty="0"/>
              <a:t> Direct </a:t>
            </a:r>
            <a:r>
              <a:rPr lang="it-IT" dirty="0" err="1"/>
              <a:t>Investment</a:t>
            </a:r>
            <a:r>
              <a:rPr lang="it-IT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it-IT" dirty="0" smtClean="0"/>
              <a:t>5.</a:t>
            </a:r>
            <a:r>
              <a:rPr lang="it-IT" dirty="0"/>
              <a:t>Integrazione delle informazioni di </a:t>
            </a:r>
            <a:r>
              <a:rPr lang="it-IT" dirty="0" err="1"/>
              <a:t>profiling</a:t>
            </a:r>
            <a:r>
              <a:rPr lang="it-IT" dirty="0"/>
              <a:t> </a:t>
            </a:r>
            <a:r>
              <a:rPr lang="it-IT" dirty="0" smtClean="0"/>
              <a:t>nell'EGR</a:t>
            </a:r>
            <a:endParaRPr lang="it-IT" dirty="0"/>
          </a:p>
          <a:p>
            <a:pPr lvl="1">
              <a:lnSpc>
                <a:spcPct val="150000"/>
              </a:lnSpc>
            </a:pPr>
            <a:r>
              <a:rPr lang="it-IT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6534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15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837050" y="1340372"/>
            <a:ext cx="10658197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lvl="1">
              <a:spcBef>
                <a:spcPts val="600"/>
              </a:spcBef>
            </a:pPr>
            <a:r>
              <a:rPr lang="it-IT" b="1" dirty="0" smtClean="0">
                <a:solidFill>
                  <a:srgbClr val="0000FF"/>
                </a:solidFill>
              </a:rPr>
              <a:t>C</a:t>
            </a:r>
            <a:r>
              <a:rPr lang="it-IT" b="1" dirty="0">
                <a:solidFill>
                  <a:srgbClr val="0000FF"/>
                </a:solidFill>
              </a:rPr>
              <a:t>. condivisione dei servizi </a:t>
            </a:r>
            <a:r>
              <a:rPr lang="it-IT" b="1" dirty="0" smtClean="0">
                <a:solidFill>
                  <a:srgbClr val="0000FF"/>
                </a:solidFill>
              </a:rPr>
              <a:t>statistici</a:t>
            </a:r>
          </a:p>
          <a:p>
            <a:pPr marL="82550" lvl="1">
              <a:spcBef>
                <a:spcPts val="600"/>
              </a:spcBef>
            </a:pPr>
            <a:r>
              <a:rPr lang="it-IT" dirty="0" smtClean="0"/>
              <a:t>1. servizi </a:t>
            </a:r>
            <a:r>
              <a:rPr lang="it-IT" dirty="0"/>
              <a:t>di accesso per gli INS per la gestione dei registri</a:t>
            </a:r>
          </a:p>
          <a:p>
            <a:pPr marL="187325" lvl="1" indent="-104775">
              <a:spcBef>
                <a:spcPts val="600"/>
              </a:spcBef>
            </a:pPr>
            <a:r>
              <a:rPr lang="it-IT" dirty="0" smtClean="0"/>
              <a:t>2. servizi </a:t>
            </a:r>
            <a:r>
              <a:rPr lang="it-IT" dirty="0"/>
              <a:t>certificati da </a:t>
            </a:r>
            <a:r>
              <a:rPr lang="it-IT" dirty="0" err="1"/>
              <a:t>Eurostat</a:t>
            </a:r>
            <a:r>
              <a:rPr lang="it-IT" dirty="0"/>
              <a:t> sulla base degli standard del </a:t>
            </a:r>
            <a:r>
              <a:rPr lang="it-IT" dirty="0" smtClean="0"/>
              <a:t>Sistema </a:t>
            </a:r>
            <a:r>
              <a:rPr lang="it-IT" dirty="0"/>
              <a:t>Statistico Europeo</a:t>
            </a:r>
          </a:p>
          <a:p>
            <a:endParaRPr lang="it-IT" dirty="0" smtClean="0"/>
          </a:p>
          <a:p>
            <a:r>
              <a:rPr lang="it-IT" dirty="0" err="1" smtClean="0"/>
              <a:t>ESSnet</a:t>
            </a:r>
            <a:r>
              <a:rPr lang="it-IT" dirty="0" smtClean="0"/>
              <a:t> svilupperà:</a:t>
            </a:r>
          </a:p>
          <a:p>
            <a:endParaRPr lang="it-IT" dirty="0"/>
          </a:p>
          <a:p>
            <a:pPr lvl="0"/>
            <a:r>
              <a:rPr lang="it-IT" dirty="0" smtClean="0"/>
              <a:t>1. una </a:t>
            </a:r>
            <a:r>
              <a:rPr lang="it-IT" b="1" dirty="0">
                <a:solidFill>
                  <a:srgbClr val="FF0000"/>
                </a:solidFill>
              </a:rPr>
              <a:t>business </a:t>
            </a:r>
            <a:r>
              <a:rPr lang="it-IT" b="1" dirty="0" err="1">
                <a:solidFill>
                  <a:srgbClr val="FF0000"/>
                </a:solidFill>
              </a:rPr>
              <a:t>architecture</a:t>
            </a:r>
            <a:r>
              <a:rPr lang="it-IT" dirty="0"/>
              <a:t> per l'</a:t>
            </a:r>
            <a:r>
              <a:rPr lang="it-IT" dirty="0" err="1"/>
              <a:t>ESBRs</a:t>
            </a:r>
            <a:endParaRPr lang="it-IT" dirty="0"/>
          </a:p>
          <a:p>
            <a:pPr lvl="0"/>
            <a:endParaRPr lang="it-IT" dirty="0" smtClean="0"/>
          </a:p>
          <a:p>
            <a:pPr lvl="0"/>
            <a:r>
              <a:rPr lang="it-IT" dirty="0" smtClean="0"/>
              <a:t>2. un </a:t>
            </a:r>
            <a:r>
              <a:rPr lang="it-IT" b="1" dirty="0" err="1">
                <a:solidFill>
                  <a:srgbClr val="FF0000"/>
                </a:solidFill>
              </a:rPr>
              <a:t>framework</a:t>
            </a:r>
            <a:r>
              <a:rPr lang="it-IT" b="1" dirty="0">
                <a:solidFill>
                  <a:srgbClr val="FF0000"/>
                </a:solidFill>
              </a:rPr>
              <a:t> interoperabile</a:t>
            </a:r>
            <a:r>
              <a:rPr lang="it-IT" dirty="0"/>
              <a:t> per </a:t>
            </a:r>
            <a:r>
              <a:rPr lang="it-IT" dirty="0" smtClean="0"/>
              <a:t>l'</a:t>
            </a:r>
            <a:r>
              <a:rPr lang="it-IT" dirty="0" err="1" smtClean="0"/>
              <a:t>ESBRs</a:t>
            </a:r>
            <a:endParaRPr lang="it-IT" dirty="0" smtClean="0"/>
          </a:p>
          <a:p>
            <a:pPr lvl="0"/>
            <a:endParaRPr lang="it-IT" dirty="0" smtClean="0"/>
          </a:p>
          <a:p>
            <a:pPr lvl="0"/>
            <a:r>
              <a:rPr lang="it-IT" dirty="0" smtClean="0"/>
              <a:t>3. un </a:t>
            </a:r>
            <a:r>
              <a:rPr lang="it-IT" b="1" dirty="0">
                <a:solidFill>
                  <a:srgbClr val="FF0000"/>
                </a:solidFill>
              </a:rPr>
              <a:t>processo generale </a:t>
            </a:r>
            <a:r>
              <a:rPr lang="it-IT" dirty="0"/>
              <a:t>di sviluppo e un programma comune di qualità </a:t>
            </a:r>
            <a:r>
              <a:rPr lang="it-IT" dirty="0" smtClean="0"/>
              <a:t>per l'</a:t>
            </a:r>
            <a:r>
              <a:rPr lang="it-IT" dirty="0" err="1" smtClean="0"/>
              <a:t>ESBRs</a:t>
            </a:r>
            <a:endParaRPr lang="it-IT" dirty="0" smtClean="0"/>
          </a:p>
          <a:p>
            <a:pPr lvl="0"/>
            <a:endParaRPr lang="it-IT" dirty="0" smtClean="0"/>
          </a:p>
          <a:p>
            <a:pPr lvl="0"/>
            <a:r>
              <a:rPr lang="it-IT" dirty="0" smtClean="0"/>
              <a:t>4. La condivisione </a:t>
            </a:r>
            <a:r>
              <a:rPr lang="it-IT" dirty="0"/>
              <a:t>dei </a:t>
            </a:r>
            <a:r>
              <a:rPr lang="it-IT" b="1" dirty="0">
                <a:solidFill>
                  <a:srgbClr val="FF0000"/>
                </a:solidFill>
              </a:rPr>
              <a:t>servizi statistici</a:t>
            </a:r>
            <a:r>
              <a:rPr lang="it-IT" dirty="0"/>
              <a:t> all'interno dell' </a:t>
            </a:r>
            <a:r>
              <a:rPr lang="it-IT" dirty="0" err="1"/>
              <a:t>ESBRs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49112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16</a:t>
            </a:fld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1740509" y="1651001"/>
            <a:ext cx="9556444" cy="341085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cap="small" dirty="0" smtClean="0">
                <a:solidFill>
                  <a:schemeClr val="tx1"/>
                </a:solidFill>
              </a:rPr>
              <a:t> </a:t>
            </a:r>
            <a:r>
              <a:rPr lang="it-IT" sz="2000" b="1" cap="small" dirty="0" smtClean="0">
                <a:solidFill>
                  <a:srgbClr val="FF0000"/>
                </a:solidFill>
              </a:rPr>
              <a:t>WP1 </a:t>
            </a:r>
          </a:p>
          <a:p>
            <a:pPr algn="ctr"/>
            <a:r>
              <a:rPr lang="de-DE" sz="2000" b="1" cap="small" dirty="0" smtClean="0">
                <a:solidFill>
                  <a:srgbClr val="0033CC"/>
                </a:solidFill>
              </a:rPr>
              <a:t>Business </a:t>
            </a:r>
          </a:p>
          <a:p>
            <a:pPr algn="ctr"/>
            <a:r>
              <a:rPr lang="de-DE" sz="2000" b="1" cap="small" dirty="0" err="1" smtClean="0">
                <a:solidFill>
                  <a:srgbClr val="0033CC"/>
                </a:solidFill>
              </a:rPr>
              <a:t>architecture</a:t>
            </a:r>
            <a:r>
              <a:rPr lang="de-DE" sz="2000" b="1" cap="small" dirty="0" smtClean="0">
                <a:solidFill>
                  <a:srgbClr val="0033CC"/>
                </a:solidFill>
              </a:rPr>
              <a:t> </a:t>
            </a:r>
          </a:p>
          <a:p>
            <a:pPr algn="ctr"/>
            <a:r>
              <a:rPr lang="de-DE" sz="2000" b="1" cap="small" dirty="0" err="1" smtClean="0">
                <a:solidFill>
                  <a:srgbClr val="0033CC"/>
                </a:solidFill>
              </a:rPr>
              <a:t>e</a:t>
            </a:r>
            <a:r>
              <a:rPr lang="de-DE" sz="2000" b="1" cap="small" dirty="0" smtClean="0">
                <a:solidFill>
                  <a:srgbClr val="0033CC"/>
                </a:solidFill>
              </a:rPr>
              <a:t> </a:t>
            </a:r>
          </a:p>
          <a:p>
            <a:pPr algn="ctr"/>
            <a:r>
              <a:rPr lang="de-DE" sz="2000" b="1" cap="small" dirty="0" err="1" smtClean="0">
                <a:solidFill>
                  <a:srgbClr val="0033CC"/>
                </a:solidFill>
              </a:rPr>
              <a:t>coordinamento</a:t>
            </a:r>
            <a:r>
              <a:rPr lang="de-DE" b="1" dirty="0" smtClean="0">
                <a:solidFill>
                  <a:srgbClr val="0033CC"/>
                </a:solidFill>
              </a:rPr>
              <a:t> </a:t>
            </a:r>
            <a:r>
              <a:rPr lang="it-IT" b="1" dirty="0" smtClean="0">
                <a:solidFill>
                  <a:srgbClr val="0033CC"/>
                </a:solidFill>
              </a:rPr>
              <a:t> </a:t>
            </a:r>
            <a:endParaRPr lang="it-IT" b="1" dirty="0">
              <a:solidFill>
                <a:srgbClr val="0033CC"/>
              </a:solidFill>
            </a:endParaRPr>
          </a:p>
        </p:txBody>
      </p:sp>
      <p:sp>
        <p:nvSpPr>
          <p:cNvPr id="8" name="Rettangolo arrotondato 7"/>
          <p:cNvSpPr/>
          <p:nvPr/>
        </p:nvSpPr>
        <p:spPr>
          <a:xfrm>
            <a:off x="2046177" y="2565888"/>
            <a:ext cx="2865520" cy="154323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 extrusionH="76200">
            <a:bevelT prst="slope"/>
            <a:extrusionClr>
              <a:schemeClr val="tx1"/>
            </a:extrusion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it-IT" b="1" dirty="0" smtClean="0">
                <a:solidFill>
                  <a:srgbClr val="FF2A4F"/>
                </a:solidFill>
              </a:rPr>
              <a:t>WP2</a:t>
            </a:r>
          </a:p>
          <a:p>
            <a:pPr marL="0" lvl="1" algn="ctr"/>
            <a:r>
              <a:rPr lang="en-US" b="1" dirty="0" smtClean="0">
                <a:solidFill>
                  <a:srgbClr val="0033CC"/>
                </a:solidFill>
              </a:rPr>
              <a:t>Interoperability  framework</a:t>
            </a:r>
            <a:r>
              <a:rPr lang="en-US" dirty="0">
                <a:solidFill>
                  <a:srgbClr val="0033CC"/>
                </a:solidFill>
              </a:rPr>
              <a:t>	</a:t>
            </a:r>
            <a:endParaRPr lang="it-IT" dirty="0">
              <a:solidFill>
                <a:srgbClr val="0033CC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7958333" y="2565887"/>
            <a:ext cx="2865520" cy="167954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 extrusionH="76200">
            <a:bevelT prst="slope"/>
            <a:extrusionClr>
              <a:schemeClr val="tx1"/>
            </a:extrusion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it-IT" b="1" dirty="0" smtClean="0">
                <a:solidFill>
                  <a:srgbClr val="FF2A4F"/>
                </a:solidFill>
              </a:rPr>
              <a:t>WP3</a:t>
            </a:r>
          </a:p>
          <a:p>
            <a:pPr marL="0" lvl="1" algn="ctr"/>
            <a:r>
              <a:rPr lang="en-US" b="1" dirty="0" err="1" smtClean="0">
                <a:solidFill>
                  <a:srgbClr val="0033CC"/>
                </a:solidFill>
              </a:rPr>
              <a:t>Sviluppo</a:t>
            </a:r>
            <a:r>
              <a:rPr lang="en-US" b="1" dirty="0" smtClean="0">
                <a:solidFill>
                  <a:srgbClr val="0033CC"/>
                </a:solidFill>
              </a:rPr>
              <a:t> di </a:t>
            </a:r>
            <a:r>
              <a:rPr lang="en-US" b="1" dirty="0" err="1" smtClean="0">
                <a:solidFill>
                  <a:srgbClr val="0033CC"/>
                </a:solidFill>
              </a:rPr>
              <a:t>processo</a:t>
            </a:r>
            <a:r>
              <a:rPr lang="en-US" b="1" dirty="0" smtClean="0">
                <a:solidFill>
                  <a:srgbClr val="0033CC"/>
                </a:solidFill>
              </a:rPr>
              <a:t> e </a:t>
            </a:r>
            <a:r>
              <a:rPr lang="en-US" b="1" dirty="0" err="1" smtClean="0">
                <a:solidFill>
                  <a:srgbClr val="0033CC"/>
                </a:solidFill>
              </a:rPr>
              <a:t>programma</a:t>
            </a:r>
            <a:r>
              <a:rPr lang="en-US" b="1" dirty="0" smtClean="0">
                <a:solidFill>
                  <a:srgbClr val="0033CC"/>
                </a:solidFill>
              </a:rPr>
              <a:t> di </a:t>
            </a:r>
            <a:r>
              <a:rPr lang="en-US" b="1" dirty="0" err="1" smtClean="0">
                <a:solidFill>
                  <a:srgbClr val="0033CC"/>
                </a:solidFill>
              </a:rPr>
              <a:t>qualità</a:t>
            </a:r>
            <a:r>
              <a:rPr lang="en-US" b="1" dirty="0" smtClean="0">
                <a:solidFill>
                  <a:srgbClr val="0033CC"/>
                </a:solidFill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</a:rPr>
              <a:t>dei</a:t>
            </a:r>
            <a:r>
              <a:rPr lang="en-US" b="1" dirty="0" smtClean="0">
                <a:solidFill>
                  <a:srgbClr val="0033CC"/>
                </a:solidFill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</a:rPr>
              <a:t>dati</a:t>
            </a:r>
            <a:r>
              <a:rPr lang="en-US" dirty="0">
                <a:solidFill>
                  <a:srgbClr val="0033CC"/>
                </a:solidFill>
              </a:rPr>
              <a:t>	</a:t>
            </a:r>
            <a:endParaRPr lang="it-IT" dirty="0">
              <a:solidFill>
                <a:srgbClr val="0033CC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610567" y="1190950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000" b="1" dirty="0" err="1" smtClean="0">
                <a:solidFill>
                  <a:srgbClr val="7F142A"/>
                </a:solidFill>
              </a:rPr>
              <a:t>ESSnet</a:t>
            </a:r>
            <a:r>
              <a:rPr lang="it-IT" sz="2000" b="1" dirty="0" smtClean="0">
                <a:solidFill>
                  <a:srgbClr val="7F142A"/>
                </a:solidFill>
              </a:rPr>
              <a:t> ESBR – 3 Work </a:t>
            </a:r>
            <a:r>
              <a:rPr lang="it-IT" sz="2000" b="1" dirty="0" err="1" smtClean="0">
                <a:solidFill>
                  <a:srgbClr val="7F142A"/>
                </a:solidFill>
              </a:rPr>
              <a:t>Packages</a:t>
            </a:r>
            <a:endParaRPr lang="it-IT" sz="2000" b="1" dirty="0">
              <a:solidFill>
                <a:srgbClr val="7F14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681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17</a:t>
            </a:fld>
            <a:endParaRPr lang="it-IT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42795961"/>
              </p:ext>
            </p:extLst>
          </p:nvPr>
        </p:nvGraphicFramePr>
        <p:xfrm>
          <a:off x="661268" y="1498862"/>
          <a:ext cx="10537776" cy="4590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tangolo 5"/>
          <p:cNvSpPr/>
          <p:nvPr/>
        </p:nvSpPr>
        <p:spPr>
          <a:xfrm>
            <a:off x="585853" y="1205033"/>
            <a:ext cx="3384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7F142A"/>
                </a:solidFill>
              </a:rPr>
              <a:t>WP1 -</a:t>
            </a:r>
            <a:r>
              <a:rPr lang="it-IT" b="1" dirty="0">
                <a:solidFill>
                  <a:srgbClr val="7F142A"/>
                </a:solidFill>
              </a:rPr>
              <a:t> Business Architecture (BA)</a:t>
            </a:r>
            <a:r>
              <a:rPr lang="en-US" b="1" dirty="0">
                <a:solidFill>
                  <a:srgbClr val="7F142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3377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18</a:t>
            </a:fld>
            <a:endParaRPr lang="it-IT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1952879522"/>
              </p:ext>
            </p:extLst>
          </p:nvPr>
        </p:nvGraphicFramePr>
        <p:xfrm>
          <a:off x="631578" y="1329174"/>
          <a:ext cx="10642880" cy="4789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ttangolo 1"/>
          <p:cNvSpPr/>
          <p:nvPr/>
        </p:nvSpPr>
        <p:spPr>
          <a:xfrm>
            <a:off x="631578" y="1100684"/>
            <a:ext cx="5937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7F142A"/>
                </a:solidFill>
              </a:rPr>
              <a:t>WP2- </a:t>
            </a:r>
            <a:r>
              <a:rPr lang="it-IT" dirty="0">
                <a:solidFill>
                  <a:srgbClr val="7F142A"/>
                </a:solidFill>
              </a:rPr>
              <a:t>L'</a:t>
            </a:r>
            <a:r>
              <a:rPr lang="it-IT" b="1" dirty="0">
                <a:solidFill>
                  <a:srgbClr val="7F142A"/>
                </a:solidFill>
              </a:rPr>
              <a:t>interoperabilità</a:t>
            </a:r>
            <a:r>
              <a:rPr lang="it-IT" dirty="0">
                <a:solidFill>
                  <a:srgbClr val="7F142A"/>
                </a:solidFill>
              </a:rPr>
              <a:t> è il concetto chiave dietro il </a:t>
            </a:r>
            <a:r>
              <a:rPr lang="it-IT" dirty="0" err="1">
                <a:solidFill>
                  <a:srgbClr val="7F142A"/>
                </a:solidFill>
              </a:rPr>
              <a:t>ESBRs</a:t>
            </a:r>
            <a:r>
              <a:rPr lang="it-IT" dirty="0">
                <a:solidFill>
                  <a:srgbClr val="7F142A"/>
                </a:solidFill>
              </a:rPr>
              <a:t> BA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1756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19</a:t>
            </a:fld>
            <a:endParaRPr lang="it-IT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27051" y="1637610"/>
            <a:ext cx="10972800" cy="352901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2D5EC1"/>
              </a:buClr>
              <a:buFont typeface="Arial" panose="020B0604020202020204" pitchFamily="34" charset="0"/>
              <a:buChar char="•"/>
              <a:defRPr/>
            </a:pPr>
            <a:endParaRPr lang="en-US" altLang="en-US" dirty="0" smtClean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97716708"/>
              </p:ext>
            </p:extLst>
          </p:nvPr>
        </p:nvGraphicFramePr>
        <p:xfrm>
          <a:off x="329937" y="1102936"/>
          <a:ext cx="11425287" cy="4659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ttangolo 2"/>
          <p:cNvSpPr/>
          <p:nvPr/>
        </p:nvSpPr>
        <p:spPr>
          <a:xfrm>
            <a:off x="527051" y="1000752"/>
            <a:ext cx="3257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rgbClr val="7F142A"/>
                </a:solidFill>
              </a:rPr>
              <a:t>WP3 </a:t>
            </a:r>
            <a:r>
              <a:rPr lang="de-DE" altLang="de-DE" dirty="0">
                <a:solidFill>
                  <a:srgbClr val="7F142A"/>
                </a:solidFill>
              </a:rPr>
              <a:t> - </a:t>
            </a:r>
            <a:r>
              <a:rPr lang="de-DE" altLang="de-DE" b="1" dirty="0" err="1">
                <a:solidFill>
                  <a:srgbClr val="7F142A"/>
                </a:solidFill>
              </a:rPr>
              <a:t>Qualità</a:t>
            </a:r>
            <a:r>
              <a:rPr lang="de-DE" altLang="de-DE" b="1" dirty="0">
                <a:solidFill>
                  <a:srgbClr val="7F142A"/>
                </a:solidFill>
              </a:rPr>
              <a:t> di EGR e Profiling</a:t>
            </a:r>
            <a:endParaRPr lang="en-US" altLang="de-DE" b="1" dirty="0">
              <a:solidFill>
                <a:srgbClr val="7F142A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36478" y="5762880"/>
            <a:ext cx="8401274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it-IT" dirty="0">
                <a:solidFill>
                  <a:srgbClr val="002060"/>
                </a:solidFill>
              </a:rPr>
              <a:t>(IPT) Interactive profiling </a:t>
            </a:r>
            <a:r>
              <a:rPr lang="it-IT" dirty="0" err="1">
                <a:solidFill>
                  <a:srgbClr val="002060"/>
                </a:solidFill>
              </a:rPr>
              <a:t>tool</a:t>
            </a:r>
            <a:r>
              <a:rPr lang="it-IT" dirty="0">
                <a:solidFill>
                  <a:srgbClr val="002060"/>
                </a:solidFill>
              </a:rPr>
              <a:t>: </a:t>
            </a:r>
            <a:endParaRPr lang="it-IT" dirty="0" smtClean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</a:pPr>
            <a:r>
              <a:rPr lang="it-IT" dirty="0" smtClean="0">
                <a:solidFill>
                  <a:srgbClr val="002060"/>
                </a:solidFill>
              </a:rPr>
              <a:t>applicativo </a:t>
            </a:r>
            <a:r>
              <a:rPr lang="it-IT" dirty="0">
                <a:solidFill>
                  <a:srgbClr val="002060"/>
                </a:solidFill>
              </a:rPr>
              <a:t>a supporto dei INS nei processi di profiling </a:t>
            </a:r>
            <a:r>
              <a:rPr lang="it-IT" dirty="0" err="1">
                <a:solidFill>
                  <a:srgbClr val="002060"/>
                </a:solidFill>
              </a:rPr>
              <a:t>processes</a:t>
            </a:r>
            <a:r>
              <a:rPr lang="it-IT" dirty="0">
                <a:solidFill>
                  <a:srgbClr val="002060"/>
                </a:solidFill>
              </a:rPr>
              <a:t> delle global </a:t>
            </a:r>
            <a:r>
              <a:rPr lang="it-IT" dirty="0" err="1">
                <a:solidFill>
                  <a:srgbClr val="002060"/>
                </a:solidFill>
              </a:rPr>
              <a:t>EntGroup</a:t>
            </a:r>
            <a:endParaRPr lang="en-US" altLang="de-D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662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267522"/>
            <a:ext cx="5833730" cy="3168680"/>
          </a:xfrm>
          <a:prstGeom prst="rect">
            <a:avLst/>
          </a:prstGeom>
        </p:spPr>
        <p:txBody>
          <a:bodyPr/>
          <a:lstStyle/>
          <a:p>
            <a:pPr marL="0" indent="0" algn="l">
              <a:buNone/>
            </a:pPr>
            <a:endParaRPr lang="it-IT" sz="2000" dirty="0" smtClean="0">
              <a:ea typeface="Signika Light" charset="0"/>
              <a:cs typeface="Signika Light" charset="0"/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rgbClr val="C00000"/>
                </a:solidFill>
              </a:rPr>
              <a:t>1. </a:t>
            </a:r>
            <a:r>
              <a:rPr lang="en-GB" sz="2000" b="1" dirty="0" err="1">
                <a:solidFill>
                  <a:srgbClr val="C00000"/>
                </a:solidFill>
              </a:rPr>
              <a:t>Contesto</a:t>
            </a:r>
            <a:r>
              <a:rPr lang="en-GB" sz="2000" b="1" dirty="0">
                <a:solidFill>
                  <a:srgbClr val="C00000"/>
                </a:solidFill>
              </a:rPr>
              <a:t> </a:t>
            </a:r>
            <a:r>
              <a:rPr lang="en-GB" sz="2000" b="1" dirty="0" err="1">
                <a:solidFill>
                  <a:srgbClr val="C00000"/>
                </a:solidFill>
              </a:rPr>
              <a:t>generale</a:t>
            </a:r>
            <a:r>
              <a:rPr lang="en-GB" sz="2000" b="1" dirty="0">
                <a:solidFill>
                  <a:srgbClr val="C00000"/>
                </a:solidFill>
              </a:rPr>
              <a:t> e </a:t>
            </a:r>
            <a:r>
              <a:rPr lang="en-GB" sz="2000" b="1" dirty="0" err="1">
                <a:solidFill>
                  <a:srgbClr val="C00000"/>
                </a:solidFill>
              </a:rPr>
              <a:t>iniziative</a:t>
            </a:r>
            <a:r>
              <a:rPr lang="en-GB" sz="2000" b="1" dirty="0">
                <a:solidFill>
                  <a:srgbClr val="C00000"/>
                </a:solidFill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</a:rPr>
              <a:t>Europee</a:t>
            </a:r>
            <a:endParaRPr lang="en-GB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2000" b="1" dirty="0">
                <a:solidFill>
                  <a:srgbClr val="C00000"/>
                </a:solidFill>
              </a:rPr>
              <a:t>2. Il Business Case: Il </a:t>
            </a:r>
            <a:r>
              <a:rPr lang="en-GB" sz="2000" b="1" dirty="0" err="1">
                <a:solidFill>
                  <a:srgbClr val="C00000"/>
                </a:solidFill>
              </a:rPr>
              <a:t>progetto</a:t>
            </a:r>
            <a:r>
              <a:rPr lang="en-GB" sz="2000" b="1" dirty="0">
                <a:solidFill>
                  <a:srgbClr val="C00000"/>
                </a:solidFill>
              </a:rPr>
              <a:t>  </a:t>
            </a:r>
            <a:r>
              <a:rPr lang="en-GB" sz="2000" b="1" dirty="0" smtClean="0">
                <a:solidFill>
                  <a:srgbClr val="C00000"/>
                </a:solidFill>
              </a:rPr>
              <a:t>ESBR</a:t>
            </a:r>
            <a:endParaRPr lang="en-GB" sz="2000" b="1" dirty="0">
              <a:solidFill>
                <a:srgbClr val="C00000"/>
              </a:solidFill>
            </a:endParaRPr>
          </a:p>
          <a:p>
            <a:r>
              <a:rPr lang="it-IT" sz="2000" dirty="0">
                <a:solidFill>
                  <a:srgbClr val="C00000"/>
                </a:solidFill>
              </a:rPr>
              <a:t>R</a:t>
            </a:r>
            <a:r>
              <a:rPr lang="it-IT" sz="2000" dirty="0" smtClean="0">
                <a:solidFill>
                  <a:srgbClr val="C00000"/>
                </a:solidFill>
              </a:rPr>
              <a:t>uolo </a:t>
            </a:r>
            <a:r>
              <a:rPr lang="it-IT" sz="2000" dirty="0">
                <a:solidFill>
                  <a:srgbClr val="C00000"/>
                </a:solidFill>
              </a:rPr>
              <a:t>dei Registri Statistici nazionali nel sistema ESBR</a:t>
            </a:r>
          </a:p>
          <a:p>
            <a:r>
              <a:rPr lang="it-IT" sz="2000" dirty="0">
                <a:solidFill>
                  <a:srgbClr val="C00000"/>
                </a:solidFill>
              </a:rPr>
              <a:t>U</a:t>
            </a:r>
            <a:r>
              <a:rPr lang="it-IT" sz="2000" dirty="0" smtClean="0">
                <a:solidFill>
                  <a:srgbClr val="C00000"/>
                </a:solidFill>
              </a:rPr>
              <a:t>n </a:t>
            </a:r>
            <a:r>
              <a:rPr lang="it-IT" sz="2000" dirty="0">
                <a:solidFill>
                  <a:srgbClr val="C00000"/>
                </a:solidFill>
              </a:rPr>
              <a:t>approccio globale per le statistiche sulle imprese</a:t>
            </a:r>
          </a:p>
          <a:p>
            <a:r>
              <a:rPr lang="it-IT" sz="2000" dirty="0">
                <a:solidFill>
                  <a:srgbClr val="C00000"/>
                </a:solidFill>
              </a:rPr>
              <a:t>L</a:t>
            </a:r>
            <a:r>
              <a:rPr lang="it-IT" sz="2000" dirty="0" smtClean="0">
                <a:solidFill>
                  <a:srgbClr val="C00000"/>
                </a:solidFill>
              </a:rPr>
              <a:t>a </a:t>
            </a:r>
            <a:r>
              <a:rPr lang="it-IT" sz="2000" dirty="0">
                <a:solidFill>
                  <a:srgbClr val="C00000"/>
                </a:solidFill>
              </a:rPr>
              <a:t>definizione e l’implementazione dell’unità statistica «impresa»: </a:t>
            </a:r>
            <a:r>
              <a:rPr lang="it-IT" sz="2000" dirty="0" smtClean="0">
                <a:solidFill>
                  <a:srgbClr val="C00000"/>
                </a:solidFill>
              </a:rPr>
              <a:t>il </a:t>
            </a:r>
            <a:r>
              <a:rPr lang="it-IT" sz="2000" dirty="0" err="1" smtClean="0">
                <a:solidFill>
                  <a:srgbClr val="C00000"/>
                </a:solidFill>
              </a:rPr>
              <a:t>profiling</a:t>
            </a:r>
            <a:endParaRPr lang="en-GB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2000" b="1" dirty="0" smtClean="0">
                <a:solidFill>
                  <a:srgbClr val="C00000"/>
                </a:solidFill>
              </a:rPr>
              <a:t>3. </a:t>
            </a:r>
            <a:r>
              <a:rPr lang="en-GB" sz="2000" b="1" dirty="0" err="1" smtClean="0">
                <a:solidFill>
                  <a:srgbClr val="C00000"/>
                </a:solidFill>
              </a:rPr>
              <a:t>L’ESSnet</a:t>
            </a:r>
            <a:r>
              <a:rPr lang="en-GB" sz="2000" b="1" dirty="0" smtClean="0">
                <a:solidFill>
                  <a:srgbClr val="C00000"/>
                </a:solidFill>
              </a:rPr>
              <a:t> ESBRs 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srgbClr val="C00000"/>
                </a:solidFill>
              </a:rPr>
              <a:t>4. </a:t>
            </a:r>
            <a:r>
              <a:rPr lang="en-GB" sz="2000" b="1" dirty="0" err="1" smtClean="0">
                <a:solidFill>
                  <a:srgbClr val="C00000"/>
                </a:solidFill>
              </a:rPr>
              <a:t>Risultati</a:t>
            </a:r>
            <a:r>
              <a:rPr lang="en-GB" sz="2000" b="1" dirty="0" smtClean="0">
                <a:solidFill>
                  <a:srgbClr val="C00000"/>
                </a:solidFill>
              </a:rPr>
              <a:t> e </a:t>
            </a:r>
            <a:r>
              <a:rPr lang="en-GB" sz="2000" b="1" dirty="0" err="1" smtClean="0">
                <a:solidFill>
                  <a:srgbClr val="C00000"/>
                </a:solidFill>
              </a:rPr>
              <a:t>benefici</a:t>
            </a:r>
            <a:r>
              <a:rPr lang="en-GB" sz="2000" b="1" dirty="0" smtClean="0">
                <a:solidFill>
                  <a:srgbClr val="C00000"/>
                </a:solidFill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</a:rPr>
              <a:t>attesi</a:t>
            </a: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b="1" dirty="0" smtClean="0">
                <a:solidFill>
                  <a:srgbClr val="1C385A"/>
                </a:solidFill>
                <a:latin typeface="+mn-lt"/>
                <a:ea typeface="Signika Semibold" charset="0"/>
                <a:cs typeface="Signika Semibold" charset="0"/>
              </a:rPr>
              <a:t>Contenuti</a:t>
            </a:r>
            <a:endParaRPr lang="it-IT" b="1" dirty="0">
              <a:solidFill>
                <a:srgbClr val="1C385A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20</a:t>
            </a:fld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588937" y="1001097"/>
            <a:ext cx="10275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7F142A"/>
                </a:solidFill>
              </a:rPr>
              <a:t>Benefici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7F142A"/>
                </a:solidFill>
              </a:rPr>
              <a:t>attesi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smtClean="0"/>
              <a:t> </a:t>
            </a:r>
            <a:r>
              <a:rPr lang="it-IT" dirty="0" smtClean="0"/>
              <a:t>- a </a:t>
            </a:r>
            <a:r>
              <a:rPr lang="it-IT" dirty="0"/>
              <a:t>livello </a:t>
            </a:r>
            <a:r>
              <a:rPr lang="it-IT" dirty="0" smtClean="0"/>
              <a:t>nazionale e europeo</a:t>
            </a:r>
          </a:p>
          <a:p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Upgrade dei </a:t>
            </a:r>
            <a:r>
              <a:rPr lang="it-IT" dirty="0"/>
              <a:t>registri nazionali e </a:t>
            </a:r>
            <a:r>
              <a:rPr lang="it-IT" dirty="0" smtClean="0"/>
              <a:t>EGR: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it-IT" dirty="0" smtClean="0"/>
              <a:t>rispetto di una </a:t>
            </a:r>
            <a:r>
              <a:rPr lang="it-IT" dirty="0"/>
              <a:t>serie minima di requisiti </a:t>
            </a:r>
            <a:endParaRPr lang="it-IT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it-IT" dirty="0" smtClean="0"/>
              <a:t>consistenza </a:t>
            </a:r>
            <a:r>
              <a:rPr lang="it-IT" dirty="0"/>
              <a:t>e </a:t>
            </a:r>
            <a:r>
              <a:rPr lang="it-IT" dirty="0" smtClean="0"/>
              <a:t>interoperabilità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it-IT" dirty="0" err="1" smtClean="0"/>
              <a:t>repository</a:t>
            </a:r>
            <a:r>
              <a:rPr lang="it-IT" dirty="0" smtClean="0"/>
              <a:t> </a:t>
            </a:r>
            <a:r>
              <a:rPr lang="it-IT" dirty="0"/>
              <a:t>di unità statistiche </a:t>
            </a:r>
            <a:r>
              <a:rPr lang="it-IT" dirty="0" smtClean="0"/>
              <a:t> - '</a:t>
            </a:r>
            <a:r>
              <a:rPr lang="it-IT" dirty="0"/>
              <a:t>'</a:t>
            </a:r>
            <a:r>
              <a:rPr lang="it-IT" dirty="0" err="1"/>
              <a:t>backbone</a:t>
            </a:r>
            <a:r>
              <a:rPr lang="it-IT" dirty="0"/>
              <a:t>'' </a:t>
            </a:r>
            <a:r>
              <a:rPr lang="it-IT" dirty="0" smtClean="0"/>
              <a:t> - per </a:t>
            </a:r>
            <a:r>
              <a:rPr lang="it-IT" dirty="0"/>
              <a:t>le statistiche sulle </a:t>
            </a:r>
            <a:r>
              <a:rPr lang="it-IT" dirty="0" smtClean="0"/>
              <a:t>imprese</a:t>
            </a:r>
          </a:p>
          <a:p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 smtClean="0"/>
              <a:t>Ottimizza il potenziale per ulteriori </a:t>
            </a:r>
            <a:r>
              <a:rPr lang="it-IT" dirty="0" err="1" smtClean="0"/>
              <a:t>linkage</a:t>
            </a:r>
            <a:r>
              <a:rPr lang="it-IT" dirty="0" smtClean="0"/>
              <a:t> </a:t>
            </a:r>
            <a:r>
              <a:rPr lang="it-IT" dirty="0"/>
              <a:t>(sistema di identificazione unico delle </a:t>
            </a:r>
            <a:r>
              <a:rPr lang="it-IT" dirty="0" smtClean="0"/>
              <a:t>unità giuridiche EGR-IS</a:t>
            </a:r>
            <a:r>
              <a:rPr lang="it-IT" dirty="0"/>
              <a:t>) </a:t>
            </a:r>
          </a:p>
          <a:p>
            <a:pPr marL="285750" indent="-285750">
              <a:buFontTx/>
              <a:buChar char="-"/>
            </a:pP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Riduce </a:t>
            </a:r>
            <a:r>
              <a:rPr lang="it-IT" dirty="0"/>
              <a:t>sotto-copertura, sovra-copertura e </a:t>
            </a:r>
            <a:r>
              <a:rPr lang="it-IT" dirty="0" smtClean="0"/>
              <a:t>inconsistenze dei BR nazionali e delle statistiche prodotte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 smtClean="0"/>
              <a:t>Allineamento delle metodologie </a:t>
            </a:r>
            <a:r>
              <a:rPr lang="it-IT" dirty="0"/>
              <a:t>e procedure </a:t>
            </a:r>
            <a:r>
              <a:rPr lang="it-IT" dirty="0" smtClean="0"/>
              <a:t>per la gestione, mantenimento e aggiornamento dei BR tramite un </a:t>
            </a:r>
            <a:r>
              <a:rPr lang="it-IT" dirty="0"/>
              <a:t>programma di monitoraggio delle qualità (DQM) </a:t>
            </a:r>
            <a:endParaRPr lang="it-IT" dirty="0" smtClean="0"/>
          </a:p>
          <a:p>
            <a:pPr marL="285750" indent="-285750">
              <a:buFontTx/>
              <a:buChar char="-"/>
            </a:pPr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Guadagni </a:t>
            </a:r>
            <a:r>
              <a:rPr lang="it-IT" dirty="0"/>
              <a:t>di </a:t>
            </a:r>
            <a:r>
              <a:rPr lang="it-IT" dirty="0" smtClean="0"/>
              <a:t>efficienza - sinergie</a:t>
            </a:r>
            <a:r>
              <a:rPr lang="it-IT" dirty="0"/>
              <a:t>, </a:t>
            </a:r>
            <a:r>
              <a:rPr lang="it-IT" dirty="0" smtClean="0"/>
              <a:t>trasferimento </a:t>
            </a:r>
            <a:r>
              <a:rPr lang="it-IT" dirty="0"/>
              <a:t>delle conoscenze e </a:t>
            </a:r>
            <a:r>
              <a:rPr lang="it-IT" dirty="0" smtClean="0"/>
              <a:t>condivisione </a:t>
            </a:r>
            <a:r>
              <a:rPr lang="it-IT" dirty="0"/>
              <a:t>di servizi </a:t>
            </a:r>
            <a:r>
              <a:rPr lang="it-IT" dirty="0" smtClean="0"/>
              <a:t>statistici</a:t>
            </a:r>
          </a:p>
          <a:p>
            <a:pPr marL="285750" indent="-285750">
              <a:buFontTx/>
              <a:buChar char="-"/>
            </a:pPr>
            <a:endParaRPr lang="it-IT" dirty="0" smtClean="0"/>
          </a:p>
          <a:p>
            <a:endParaRPr lang="it-IT" dirty="0" smtClean="0"/>
          </a:p>
        </p:txBody>
      </p:sp>
      <p:sp>
        <p:nvSpPr>
          <p:cNvPr id="5" name="Rettangolo 4"/>
          <p:cNvSpPr/>
          <p:nvPr/>
        </p:nvSpPr>
        <p:spPr>
          <a:xfrm>
            <a:off x="783469" y="5704362"/>
            <a:ext cx="9886536" cy="3693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dirty="0"/>
              <a:t>A livello UE: interoperabilità e servizi che alimentano EGR  </a:t>
            </a:r>
            <a:r>
              <a:rPr lang="it-IT" dirty="0">
                <a:sym typeface="Wingdings" panose="05000000000000000000" pitchFamily="2" charset="2"/>
              </a:rPr>
              <a:t> </a:t>
            </a:r>
            <a:r>
              <a:rPr lang="it-IT" dirty="0"/>
              <a:t>misure sulla globalizzazione più consistenti</a:t>
            </a:r>
          </a:p>
        </p:txBody>
      </p:sp>
    </p:spTree>
    <p:extLst>
      <p:ext uri="{BB962C8B-B14F-4D97-AF65-F5344CB8AC3E}">
        <p14:creationId xmlns:p14="http://schemas.microsoft.com/office/powerpoint/2010/main" val="968550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21</a:t>
            </a:fld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755374" y="982390"/>
            <a:ext cx="104360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it-IT" dirty="0"/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606974845"/>
              </p:ext>
            </p:extLst>
          </p:nvPr>
        </p:nvGraphicFramePr>
        <p:xfrm>
          <a:off x="669302" y="1582553"/>
          <a:ext cx="10416619" cy="4662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tangolo 5"/>
          <p:cNvSpPr/>
          <p:nvPr/>
        </p:nvSpPr>
        <p:spPr>
          <a:xfrm>
            <a:off x="585692" y="1122392"/>
            <a:ext cx="3893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7F142A"/>
                </a:solidFill>
              </a:rPr>
              <a:t>ESBR e </a:t>
            </a:r>
            <a:r>
              <a:rPr lang="en-US" b="1" dirty="0" err="1">
                <a:solidFill>
                  <a:srgbClr val="7F142A"/>
                </a:solidFill>
              </a:rPr>
              <a:t>impatto</a:t>
            </a:r>
            <a:r>
              <a:rPr lang="en-US" b="1" dirty="0">
                <a:solidFill>
                  <a:srgbClr val="7F142A"/>
                </a:solidFill>
              </a:rPr>
              <a:t> in </a:t>
            </a:r>
            <a:r>
              <a:rPr lang="en-US" b="1" dirty="0" err="1">
                <a:solidFill>
                  <a:srgbClr val="7F142A"/>
                </a:solidFill>
              </a:rPr>
              <a:t>ambito</a:t>
            </a:r>
            <a:r>
              <a:rPr lang="en-US" b="1" dirty="0">
                <a:solidFill>
                  <a:srgbClr val="7F142A"/>
                </a:solidFill>
              </a:rPr>
              <a:t> </a:t>
            </a:r>
            <a:r>
              <a:rPr lang="en-US" b="1" dirty="0" err="1">
                <a:solidFill>
                  <a:srgbClr val="7F142A"/>
                </a:solidFill>
              </a:rPr>
              <a:t>nazionale</a:t>
            </a:r>
            <a:r>
              <a:rPr lang="en-US" b="1" dirty="0">
                <a:solidFill>
                  <a:srgbClr val="7F142A"/>
                </a:solidFill>
              </a:rPr>
              <a:t> (1)</a:t>
            </a:r>
          </a:p>
        </p:txBody>
      </p:sp>
    </p:spTree>
    <p:extLst>
      <p:ext uri="{BB962C8B-B14F-4D97-AF65-F5344CB8AC3E}">
        <p14:creationId xmlns:p14="http://schemas.microsoft.com/office/powerpoint/2010/main" val="2089393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22</a:t>
            </a:fld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755374" y="982390"/>
            <a:ext cx="104360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it-IT" dirty="0"/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val="942683022"/>
              </p:ext>
            </p:extLst>
          </p:nvPr>
        </p:nvGraphicFramePr>
        <p:xfrm>
          <a:off x="472570" y="1460004"/>
          <a:ext cx="11254374" cy="3358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val="2165627182"/>
              </p:ext>
            </p:extLst>
          </p:nvPr>
        </p:nvGraphicFramePr>
        <p:xfrm>
          <a:off x="454524" y="5024487"/>
          <a:ext cx="3842417" cy="1461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Rettangolo 4"/>
          <p:cNvSpPr/>
          <p:nvPr/>
        </p:nvSpPr>
        <p:spPr>
          <a:xfrm>
            <a:off x="500851" y="1066742"/>
            <a:ext cx="45474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rgbClr val="CF1E24"/>
                </a:solidFill>
              </a:rPr>
              <a:t>Impatto</a:t>
            </a:r>
            <a:r>
              <a:rPr lang="en-US" sz="2000" b="1" dirty="0">
                <a:solidFill>
                  <a:srgbClr val="CF1E24"/>
                </a:solidFill>
              </a:rPr>
              <a:t> </a:t>
            </a:r>
            <a:r>
              <a:rPr lang="en-US" sz="2000" b="1" dirty="0" err="1">
                <a:solidFill>
                  <a:srgbClr val="CF1E24"/>
                </a:solidFill>
              </a:rPr>
              <a:t>sulle</a:t>
            </a:r>
            <a:r>
              <a:rPr lang="en-US" sz="2000" b="1" dirty="0">
                <a:solidFill>
                  <a:srgbClr val="CF1E24"/>
                </a:solidFill>
              </a:rPr>
              <a:t> </a:t>
            </a:r>
            <a:r>
              <a:rPr lang="en-US" sz="2000" b="1" dirty="0" err="1">
                <a:solidFill>
                  <a:srgbClr val="CF1E24"/>
                </a:solidFill>
              </a:rPr>
              <a:t>statistiche</a:t>
            </a:r>
            <a:r>
              <a:rPr lang="en-US" sz="2000" b="1" dirty="0">
                <a:solidFill>
                  <a:srgbClr val="CF1E24"/>
                </a:solidFill>
              </a:rPr>
              <a:t> </a:t>
            </a:r>
            <a:r>
              <a:rPr lang="en-US" sz="2000" b="1" dirty="0" err="1">
                <a:solidFill>
                  <a:srgbClr val="CF1E24"/>
                </a:solidFill>
              </a:rPr>
              <a:t>sulle</a:t>
            </a:r>
            <a:r>
              <a:rPr lang="en-US" sz="2000" b="1" dirty="0">
                <a:solidFill>
                  <a:srgbClr val="CF1E24"/>
                </a:solidFill>
              </a:rPr>
              <a:t> </a:t>
            </a:r>
            <a:r>
              <a:rPr lang="en-US" sz="2000" b="1" dirty="0" err="1">
                <a:solidFill>
                  <a:srgbClr val="CF1E24"/>
                </a:solidFill>
              </a:rPr>
              <a:t>imprese</a:t>
            </a:r>
            <a:r>
              <a:rPr lang="en-US" sz="2000" b="1" dirty="0">
                <a:solidFill>
                  <a:srgbClr val="CF1E24"/>
                </a:solidFill>
              </a:rPr>
              <a:t> (2)</a:t>
            </a:r>
          </a:p>
        </p:txBody>
      </p:sp>
      <p:graphicFrame>
        <p:nvGraphicFramePr>
          <p:cNvPr id="9" name="Diagramma 8"/>
          <p:cNvGraphicFramePr/>
          <p:nvPr>
            <p:extLst>
              <p:ext uri="{D42A27DB-BD31-4B8C-83A1-F6EECF244321}">
                <p14:modId xmlns:p14="http://schemas.microsoft.com/office/powerpoint/2010/main" val="1152377018"/>
              </p:ext>
            </p:extLst>
          </p:nvPr>
        </p:nvGraphicFramePr>
        <p:xfrm>
          <a:off x="4471448" y="5153036"/>
          <a:ext cx="6096000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891300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Graphic spid="9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87153" y="978764"/>
            <a:ext cx="10972800" cy="4525963"/>
          </a:xfrm>
        </p:spPr>
        <p:txBody>
          <a:bodyPr/>
          <a:lstStyle/>
          <a:p>
            <a:pPr marL="0" indent="0" algn="ctr">
              <a:buNone/>
            </a:pPr>
            <a:endParaRPr lang="it-IT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it-IT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it-IT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it-IT" dirty="0" smtClean="0">
                <a:solidFill>
                  <a:schemeClr val="bg1">
                    <a:lumMod val="50000"/>
                  </a:schemeClr>
                </a:solidFill>
              </a:rPr>
              <a:t>GRAZIE PER L’ATTENZIONE</a:t>
            </a:r>
          </a:p>
          <a:p>
            <a:pPr marL="0" indent="0" algn="ctr">
              <a:buNone/>
            </a:pPr>
            <a:endParaRPr lang="it-IT" dirty="0" smtClean="0"/>
          </a:p>
          <a:p>
            <a:pPr marL="0" indent="0">
              <a:buNone/>
            </a:pPr>
            <a:endParaRPr lang="it-IT" altLang="en-US" dirty="0"/>
          </a:p>
          <a:p>
            <a:pPr marL="0" indent="0">
              <a:buNone/>
            </a:pPr>
            <a:r>
              <a:rPr lang="en-US" altLang="en-US" sz="1600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1600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hlinkClick r:id="rId2"/>
              </a:rPr>
              <a:t>viviano@</a:t>
            </a:r>
            <a:r>
              <a:rPr lang="en-US" altLang="en-US" sz="16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hlinkClick r:id="rId2"/>
              </a:rPr>
              <a:t>istat.it</a:t>
            </a:r>
            <a:r>
              <a:rPr lang="en-US" altLang="en-US" sz="1600" i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7184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3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20436" y="1076775"/>
            <a:ext cx="10638185" cy="4185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>
                <a:solidFill>
                  <a:srgbClr val="C00000"/>
                </a:solidFill>
              </a:rPr>
              <a:t>Contesto generale</a:t>
            </a:r>
            <a:r>
              <a:rPr lang="it-IT" sz="3200" b="1" dirty="0" smtClean="0">
                <a:solidFill>
                  <a:srgbClr val="C00000"/>
                </a:solidFill>
              </a:rPr>
              <a:t> </a:t>
            </a:r>
          </a:p>
          <a:p>
            <a:endParaRPr lang="it-IT" dirty="0" smtClean="0"/>
          </a:p>
          <a:p>
            <a:r>
              <a:rPr lang="it-IT" dirty="0" smtClean="0"/>
              <a:t>Sfide della statistica ufficiale</a:t>
            </a:r>
          </a:p>
          <a:p>
            <a:r>
              <a:rPr lang="it-IT" dirty="0" smtClean="0"/>
              <a:t> </a:t>
            </a:r>
          </a:p>
          <a:p>
            <a:pPr algn="ctr"/>
            <a:r>
              <a:rPr lang="it-IT" i="1" dirty="0" smtClean="0">
                <a:solidFill>
                  <a:srgbClr val="C00000"/>
                </a:solidFill>
              </a:rPr>
              <a:t>‘produrre  statistiche sulle imprese sempre più consistenti sia a livello nazionale sia internazionale in linea con una realtà economica sempre più globalizzata’</a:t>
            </a:r>
          </a:p>
          <a:p>
            <a:endParaRPr lang="it-IT" dirty="0" smtClean="0"/>
          </a:p>
          <a:p>
            <a:r>
              <a:rPr lang="it-IT" dirty="0" smtClean="0"/>
              <a:t>L’aumento della interdipendenza dei mercati mondiali sta cambiando la struttura dell’economia europea</a:t>
            </a:r>
          </a:p>
          <a:p>
            <a:endParaRPr lang="it-IT" dirty="0" smtClean="0"/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Indicatori come </a:t>
            </a:r>
            <a:r>
              <a:rPr lang="it-IT" i="1" dirty="0" smtClean="0"/>
              <a:t>produttività,</a:t>
            </a:r>
            <a:r>
              <a:rPr lang="it-IT" dirty="0" smtClean="0"/>
              <a:t> </a:t>
            </a:r>
            <a:r>
              <a:rPr lang="it-IT" i="1" dirty="0" smtClean="0"/>
              <a:t>dimensione</a:t>
            </a:r>
            <a:r>
              <a:rPr lang="it-IT" dirty="0" smtClean="0"/>
              <a:t> , </a:t>
            </a:r>
            <a:r>
              <a:rPr lang="it-IT" i="1" dirty="0" smtClean="0"/>
              <a:t>PIL per branca </a:t>
            </a:r>
          </a:p>
          <a:p>
            <a:pPr algn="just"/>
            <a:r>
              <a:rPr lang="it-IT" dirty="0"/>
              <a:t>c</a:t>
            </a:r>
            <a:r>
              <a:rPr lang="it-IT" dirty="0" smtClean="0"/>
              <a:t>onfrontati a livello europeo sono fortemente influenzati da criteri e pratiche diversi nell’identificazione dell’ impresa – unità statistica di analisi </a:t>
            </a:r>
            <a:r>
              <a:rPr lang="it-IT" dirty="0"/>
              <a:t>– </a:t>
            </a:r>
            <a:r>
              <a:rPr lang="it-IT" dirty="0" smtClean="0"/>
              <a:t>usata dai vari Istituti Nazionali di Statistica</a:t>
            </a:r>
          </a:p>
          <a:p>
            <a:endParaRPr lang="it-IT" dirty="0" smtClean="0"/>
          </a:p>
        </p:txBody>
      </p:sp>
      <p:sp>
        <p:nvSpPr>
          <p:cNvPr id="4" name="Freccia in giù 3"/>
          <p:cNvSpPr/>
          <p:nvPr/>
        </p:nvSpPr>
        <p:spPr>
          <a:xfrm flipH="1">
            <a:off x="5416212" y="3680187"/>
            <a:ext cx="688241" cy="301336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84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4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1015999" y="1665702"/>
            <a:ext cx="94584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u"/>
            </a:pPr>
            <a:r>
              <a:rPr lang="en-GB" dirty="0" err="1" smtClean="0"/>
              <a:t>Programma</a:t>
            </a:r>
            <a:r>
              <a:rPr lang="en-GB" dirty="0" smtClean="0"/>
              <a:t> di </a:t>
            </a:r>
            <a:r>
              <a:rPr lang="en-GB" dirty="0" err="1" smtClean="0"/>
              <a:t>modernizzazione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statistiche</a:t>
            </a:r>
            <a:r>
              <a:rPr lang="en-GB" dirty="0" smtClean="0"/>
              <a:t> </a:t>
            </a:r>
            <a:r>
              <a:rPr lang="en-GB" dirty="0" err="1" smtClean="0"/>
              <a:t>economiche</a:t>
            </a:r>
            <a:r>
              <a:rPr lang="en-GB" dirty="0" smtClean="0"/>
              <a:t> MEETS programme </a:t>
            </a:r>
            <a:r>
              <a:rPr lang="en-GB" dirty="0"/>
              <a:t>(2009-2013) </a:t>
            </a:r>
            <a:endParaRPr lang="en-GB" dirty="0" smtClean="0"/>
          </a:p>
          <a:p>
            <a:endParaRPr lang="en-GB" dirty="0" smtClean="0"/>
          </a:p>
          <a:p>
            <a:pPr marL="285750" indent="-285750">
              <a:buFont typeface="Wingdings" charset="2"/>
              <a:buChar char="u"/>
            </a:pPr>
            <a:r>
              <a:rPr lang="en-GB" dirty="0" smtClean="0"/>
              <a:t>TF Eurostat on statistical unit : Notice of intention BSDG e DMES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consistente</a:t>
            </a:r>
            <a:r>
              <a:rPr lang="en-GB" dirty="0" smtClean="0"/>
              <a:t> </a:t>
            </a:r>
            <a:r>
              <a:rPr lang="en-GB" dirty="0" err="1" smtClean="0"/>
              <a:t>implementazione</a:t>
            </a:r>
            <a:r>
              <a:rPr lang="en-GB" dirty="0" smtClean="0"/>
              <a:t> </a:t>
            </a:r>
            <a:r>
              <a:rPr lang="en-GB" dirty="0" err="1" smtClean="0"/>
              <a:t>dell’unità</a:t>
            </a:r>
            <a:r>
              <a:rPr lang="en-GB" dirty="0" smtClean="0"/>
              <a:t> </a:t>
            </a:r>
            <a:r>
              <a:rPr lang="en-GB" dirty="0" err="1" smtClean="0"/>
              <a:t>statistica</a:t>
            </a:r>
            <a:r>
              <a:rPr lang="en-GB" dirty="0" smtClean="0"/>
              <a:t> del </a:t>
            </a:r>
            <a:r>
              <a:rPr lang="en-GB" dirty="0" err="1" smtClean="0"/>
              <a:t>regolamento</a:t>
            </a:r>
            <a:r>
              <a:rPr lang="en-GB" dirty="0" smtClean="0"/>
              <a:t> EC 696/93</a:t>
            </a:r>
          </a:p>
          <a:p>
            <a:pPr marL="285750" indent="-285750">
              <a:buFont typeface="Wingdings" charset="2"/>
              <a:buChar char="u"/>
            </a:pPr>
            <a:endParaRPr lang="en-GB" dirty="0"/>
          </a:p>
          <a:p>
            <a:pPr marL="285750" indent="-285750">
              <a:buFont typeface="Wingdings" charset="2"/>
              <a:buChar char="u"/>
            </a:pPr>
            <a:r>
              <a:rPr lang="en-GB" dirty="0" smtClean="0"/>
              <a:t> ESS Vision 2020 : challenges</a:t>
            </a:r>
          </a:p>
          <a:p>
            <a:endParaRPr lang="it-IT" dirty="0"/>
          </a:p>
          <a:p>
            <a:pPr marL="531813" indent="-173038">
              <a:buFont typeface="Arial" panose="020B0604020202020204" pitchFamily="34" charset="0"/>
              <a:buChar char="•"/>
            </a:pPr>
            <a:r>
              <a:rPr lang="it-IT" dirty="0" smtClean="0"/>
              <a:t>efficienza </a:t>
            </a:r>
            <a:r>
              <a:rPr lang="it-IT" dirty="0"/>
              <a:t>e economicità </a:t>
            </a:r>
            <a:r>
              <a:rPr lang="it-IT" dirty="0" smtClean="0"/>
              <a:t>del SSE</a:t>
            </a:r>
            <a:endParaRPr lang="it-IT" dirty="0"/>
          </a:p>
          <a:p>
            <a:pPr marL="531813" indent="-173038">
              <a:buFont typeface="Arial" panose="020B0604020202020204" pitchFamily="34" charset="0"/>
              <a:buChar char="•"/>
            </a:pPr>
            <a:r>
              <a:rPr lang="it-IT" dirty="0" smtClean="0"/>
              <a:t>coerenza </a:t>
            </a:r>
            <a:r>
              <a:rPr lang="it-IT" dirty="0"/>
              <a:t>e comparabilità dei dati </a:t>
            </a:r>
            <a:endParaRPr lang="it-IT" dirty="0" smtClean="0"/>
          </a:p>
          <a:p>
            <a:pPr marL="531813" indent="-173038">
              <a:buFont typeface="Arial" panose="020B0604020202020204" pitchFamily="34" charset="0"/>
              <a:buChar char="•"/>
            </a:pPr>
            <a:r>
              <a:rPr lang="it-IT" dirty="0" smtClean="0"/>
              <a:t>Riduzione dei costi </a:t>
            </a:r>
            <a:r>
              <a:rPr lang="it-IT" dirty="0"/>
              <a:t>e </a:t>
            </a:r>
            <a:r>
              <a:rPr lang="it-IT" dirty="0" smtClean="0"/>
              <a:t>del </a:t>
            </a:r>
            <a:r>
              <a:rPr lang="it-IT" dirty="0" err="1" smtClean="0"/>
              <a:t>response</a:t>
            </a:r>
            <a:r>
              <a:rPr lang="it-IT" dirty="0" smtClean="0"/>
              <a:t> </a:t>
            </a:r>
            <a:r>
              <a:rPr lang="it-IT" dirty="0" err="1"/>
              <a:t>burden</a:t>
            </a:r>
            <a:r>
              <a:rPr lang="it-IT" dirty="0"/>
              <a:t> </a:t>
            </a:r>
          </a:p>
          <a:p>
            <a:endParaRPr lang="en-GB" dirty="0" smtClean="0"/>
          </a:p>
          <a:p>
            <a:pPr marL="285750" indent="-285750">
              <a:buFont typeface="Wingdings" charset="2"/>
              <a:buChar char="u"/>
            </a:pPr>
            <a:r>
              <a:rPr lang="it-IT" dirty="0"/>
              <a:t>Riga Memorandum “</a:t>
            </a:r>
            <a:r>
              <a:rPr lang="it-IT" dirty="0" err="1"/>
              <a:t>Towards</a:t>
            </a:r>
            <a:r>
              <a:rPr lang="it-IT" dirty="0"/>
              <a:t> Global business </a:t>
            </a:r>
            <a:r>
              <a:rPr lang="it-IT" dirty="0" err="1"/>
              <a:t>statistics</a:t>
            </a:r>
            <a:r>
              <a:rPr lang="it-IT" dirty="0" smtClean="0"/>
              <a:t>”: enfasi sul ruolo dei registri statistici </a:t>
            </a:r>
            <a:r>
              <a:rPr lang="it-IT" dirty="0"/>
              <a:t>interoperabili come «</a:t>
            </a:r>
            <a:r>
              <a:rPr lang="it-IT" dirty="0" err="1"/>
              <a:t>backbone</a:t>
            </a:r>
            <a:r>
              <a:rPr lang="it-IT" dirty="0"/>
              <a:t>» per l’integrazione delle business </a:t>
            </a:r>
            <a:r>
              <a:rPr lang="it-IT" dirty="0" err="1"/>
              <a:t>statistics</a:t>
            </a:r>
            <a:r>
              <a:rPr lang="it-IT" dirty="0"/>
              <a:t> </a:t>
            </a:r>
            <a:endParaRPr lang="it-IT" dirty="0" smtClean="0"/>
          </a:p>
          <a:p>
            <a:pPr marL="285750" indent="-285750">
              <a:buFont typeface="Wingdings" charset="2"/>
              <a:buChar char="u"/>
            </a:pPr>
            <a:endParaRPr lang="it-IT" dirty="0" smtClean="0"/>
          </a:p>
          <a:p>
            <a:pPr marL="285750" indent="-285750">
              <a:buFont typeface="Wingdings" charset="2"/>
              <a:buChar char="u"/>
            </a:pPr>
            <a:r>
              <a:rPr lang="it-IT" dirty="0" smtClean="0"/>
              <a:t>FRIBS: nuova base legislativa sulle business </a:t>
            </a:r>
            <a:r>
              <a:rPr lang="it-IT" dirty="0" err="1" smtClean="0"/>
              <a:t>statistics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1209524" y="1148665"/>
            <a:ext cx="20954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err="1" smtClean="0">
                <a:solidFill>
                  <a:srgbClr val="C00000"/>
                </a:solidFill>
              </a:rPr>
              <a:t>Iniziative</a:t>
            </a:r>
            <a:r>
              <a:rPr lang="en-GB" sz="2000" b="1" dirty="0" smtClean="0">
                <a:solidFill>
                  <a:srgbClr val="C00000"/>
                </a:solidFill>
              </a:rPr>
              <a:t> </a:t>
            </a:r>
            <a:r>
              <a:rPr lang="en-GB" sz="2000" b="1" dirty="0" err="1" smtClean="0">
                <a:solidFill>
                  <a:srgbClr val="C00000"/>
                </a:solidFill>
              </a:rPr>
              <a:t>Europee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31799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5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773587" y="1142371"/>
            <a:ext cx="10340051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rgbClr val="C00000"/>
                </a:solidFill>
              </a:rPr>
              <a:t>Business Case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ESS.VIP </a:t>
            </a:r>
            <a:r>
              <a:rPr lang="it-IT" dirty="0" err="1" smtClean="0"/>
              <a:t>ESBRs</a:t>
            </a:r>
            <a:r>
              <a:rPr lang="it-IT" dirty="0" smtClean="0"/>
              <a:t> (</a:t>
            </a:r>
            <a:r>
              <a:rPr lang="it-IT" dirty="0" err="1" smtClean="0"/>
              <a:t>European</a:t>
            </a:r>
            <a:r>
              <a:rPr lang="it-IT" dirty="0" smtClean="0"/>
              <a:t> System of </a:t>
            </a:r>
            <a:r>
              <a:rPr lang="it-IT" dirty="0" err="1" smtClean="0"/>
              <a:t>interoperable</a:t>
            </a:r>
            <a:r>
              <a:rPr lang="it-IT" dirty="0" smtClean="0"/>
              <a:t> </a:t>
            </a:r>
            <a:r>
              <a:rPr lang="it-IT" dirty="0" err="1" smtClean="0"/>
              <a:t>statistical</a:t>
            </a:r>
            <a:r>
              <a:rPr lang="it-IT" dirty="0" smtClean="0"/>
              <a:t> Business </a:t>
            </a:r>
            <a:r>
              <a:rPr lang="it-IT" dirty="0" err="1" smtClean="0"/>
              <a:t>Registers</a:t>
            </a:r>
            <a:r>
              <a:rPr lang="it-IT" dirty="0" smtClean="0"/>
              <a:t>) è </a:t>
            </a:r>
            <a:r>
              <a:rPr lang="it-IT" dirty="0"/>
              <a:t>una iniziativa dell’ESSC per sviluppare, implementare e mantenere un sistema europeo interoperabile di registri statistici sulle </a:t>
            </a:r>
            <a:r>
              <a:rPr lang="it-IT" dirty="0" smtClean="0"/>
              <a:t>imprese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910541" y="2245679"/>
            <a:ext cx="1034005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b="1" dirty="0" smtClean="0"/>
          </a:p>
          <a:p>
            <a:r>
              <a:rPr lang="it-IT" b="1" dirty="0" smtClean="0"/>
              <a:t>	Scopo </a:t>
            </a:r>
            <a:r>
              <a:rPr lang="it-IT" b="1" dirty="0"/>
              <a:t>generale del progetto</a:t>
            </a:r>
          </a:p>
          <a:p>
            <a:endParaRPr lang="it-IT" dirty="0" smtClean="0"/>
          </a:p>
          <a:p>
            <a:pPr algn="ctr"/>
            <a:r>
              <a:rPr lang="it-IT" b="1" i="1" dirty="0" smtClean="0">
                <a:solidFill>
                  <a:srgbClr val="C00000"/>
                </a:solidFill>
              </a:rPr>
              <a:t>Ottenere </a:t>
            </a:r>
            <a:r>
              <a:rPr lang="it-IT" b="1" i="1" dirty="0">
                <a:solidFill>
                  <a:srgbClr val="C00000"/>
                </a:solidFill>
              </a:rPr>
              <a:t>statistiche europee di qualità sulle imprese, attraverso l’interoperabilità dei registri statistici di imprese</a:t>
            </a:r>
          </a:p>
          <a:p>
            <a:r>
              <a:rPr lang="it-IT" dirty="0"/>
              <a:t> </a:t>
            </a:r>
          </a:p>
          <a:p>
            <a:r>
              <a:rPr lang="it-IT" dirty="0" smtClean="0"/>
              <a:t>	</a:t>
            </a:r>
            <a:r>
              <a:rPr lang="it-IT" dirty="0"/>
              <a:t> </a:t>
            </a:r>
            <a:r>
              <a:rPr lang="it-IT" b="1" dirty="0"/>
              <a:t> </a:t>
            </a:r>
            <a:r>
              <a:rPr lang="it-IT" b="1" dirty="0" smtClean="0"/>
              <a:t>Come  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sviluppando </a:t>
            </a:r>
            <a:r>
              <a:rPr lang="it-IT" dirty="0"/>
              <a:t>i registri statistici (BR) del Sistema Statistico Europeo (ESS) </a:t>
            </a:r>
            <a:r>
              <a:rPr lang="it-IT" dirty="0" smtClean="0"/>
              <a:t>in </a:t>
            </a:r>
            <a:r>
              <a:rPr lang="it-IT" dirty="0"/>
              <a:t>una </a:t>
            </a:r>
            <a:r>
              <a:rPr lang="it-IT" dirty="0">
                <a:solidFill>
                  <a:srgbClr val="0070C0"/>
                </a:solidFill>
              </a:rPr>
              <a:t>rete di Registri consistenti </a:t>
            </a:r>
            <a:r>
              <a:rPr lang="it-IT" dirty="0"/>
              <a:t>(BR net) tali da essere utilizzati come infrastruttura di base  - “</a:t>
            </a:r>
            <a:r>
              <a:rPr lang="it-IT" i="1" dirty="0" err="1"/>
              <a:t>backbone</a:t>
            </a:r>
            <a:r>
              <a:rPr lang="it-IT" dirty="0"/>
              <a:t>”-  per la produzione di statistiche europee sulle imprese, sia a livello nazionale sia a livello europeo</a:t>
            </a:r>
          </a:p>
          <a:p>
            <a:r>
              <a:rPr lang="it-IT" dirty="0"/>
              <a:t> 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0351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6</a:t>
            </a:fld>
            <a:endParaRPr lang="it-IT"/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3276165205"/>
              </p:ext>
            </p:extLst>
          </p:nvPr>
        </p:nvGraphicFramePr>
        <p:xfrm>
          <a:off x="993199" y="1234910"/>
          <a:ext cx="10123991" cy="4364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22490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7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003138" y="1135830"/>
            <a:ext cx="1012399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C00000"/>
                </a:solidFill>
              </a:rPr>
              <a:t>Situazione attuale </a:t>
            </a:r>
            <a:endParaRPr lang="it-IT" sz="2000" b="1" dirty="0" smtClean="0">
              <a:solidFill>
                <a:srgbClr val="C00000"/>
              </a:solidFill>
            </a:endParaRPr>
          </a:p>
          <a:p>
            <a:endParaRPr lang="it-IT" dirty="0" smtClean="0"/>
          </a:p>
          <a:p>
            <a:pPr algn="just"/>
            <a:r>
              <a:rPr lang="it-IT" dirty="0" smtClean="0"/>
              <a:t>tre carenze </a:t>
            </a:r>
            <a:r>
              <a:rPr lang="it-IT" dirty="0"/>
              <a:t>principali </a:t>
            </a:r>
          </a:p>
          <a:p>
            <a:pPr lvl="0" algn="just"/>
            <a:endParaRPr lang="it-IT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Inconsistenze </a:t>
            </a:r>
            <a:r>
              <a:rPr lang="it-IT" dirty="0"/>
              <a:t>nelle statistiche sulle imprese, a causa di pratiche diverse nell’uso e nel </a:t>
            </a:r>
            <a:r>
              <a:rPr lang="it-IT" dirty="0">
                <a:solidFill>
                  <a:srgbClr val="FF0000"/>
                </a:solidFill>
              </a:rPr>
              <a:t>ruolo dei Registri statistici nazionali </a:t>
            </a:r>
            <a:r>
              <a:rPr lang="it-IT" dirty="0"/>
              <a:t>(SBR</a:t>
            </a:r>
            <a:r>
              <a:rPr lang="it-IT" dirty="0" smtClean="0"/>
              <a:t>)</a:t>
            </a:r>
          </a:p>
          <a:p>
            <a:pPr lvl="0" algn="just"/>
            <a:endParaRPr lang="it-IT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Mancanza </a:t>
            </a:r>
            <a:r>
              <a:rPr lang="it-IT" dirty="0"/>
              <a:t>di un </a:t>
            </a:r>
            <a:r>
              <a:rPr lang="it-IT" dirty="0">
                <a:solidFill>
                  <a:srgbClr val="FF0000"/>
                </a:solidFill>
              </a:rPr>
              <a:t>approccio globale per le statistiche sulle imprese</a:t>
            </a:r>
            <a:r>
              <a:rPr lang="it-IT" dirty="0"/>
              <a:t>,  nel descrivere i fenomeni </a:t>
            </a:r>
            <a:r>
              <a:rPr lang="it-IT" dirty="0" smtClean="0"/>
              <a:t>transnazionali e </a:t>
            </a:r>
            <a:r>
              <a:rPr lang="it-IT" dirty="0"/>
              <a:t>- in particolare -  quando si tratta di delineare le unità statistiche </a:t>
            </a:r>
            <a:r>
              <a:rPr lang="it-IT" dirty="0" smtClean="0"/>
              <a:t>nei SBR </a:t>
            </a:r>
          </a:p>
          <a:p>
            <a:pPr lvl="0" algn="just"/>
            <a:endParaRPr lang="it-IT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it-IT" dirty="0" smtClean="0"/>
              <a:t>Inefficienze nei processi:  procedure </a:t>
            </a:r>
            <a:r>
              <a:rPr lang="it-IT" dirty="0"/>
              <a:t>di trattamento dei </a:t>
            </a:r>
            <a:r>
              <a:rPr lang="it-IT" dirty="0" smtClean="0"/>
              <a:t>dati,  duplicazione, carenza di approcci </a:t>
            </a:r>
            <a:r>
              <a:rPr lang="it-IT" dirty="0"/>
              <a:t>comuni, strumenti e servizi di accesso </a:t>
            </a:r>
            <a:r>
              <a:rPr lang="it-IT" dirty="0" smtClean="0"/>
              <a:t>remoto. </a:t>
            </a:r>
            <a:r>
              <a:rPr lang="it-IT" dirty="0"/>
              <a:t>Inefficace condivisione delle informazioni e scambio dei </a:t>
            </a:r>
            <a:r>
              <a:rPr lang="it-IT" dirty="0" err="1"/>
              <a:t>microdati</a:t>
            </a:r>
            <a:r>
              <a:rPr lang="it-IT" dirty="0"/>
              <a:t> (problemi di riservatezza)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44795" y="5116244"/>
            <a:ext cx="9982333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ESS.VIP </a:t>
            </a:r>
            <a:r>
              <a:rPr lang="it-IT" dirty="0" err="1" smtClean="0">
                <a:solidFill>
                  <a:srgbClr val="C00000"/>
                </a:solidFill>
              </a:rPr>
              <a:t>ESBRs</a:t>
            </a:r>
            <a:r>
              <a:rPr lang="it-IT" dirty="0" smtClean="0">
                <a:solidFill>
                  <a:srgbClr val="C00000"/>
                </a:solidFill>
              </a:rPr>
              <a:t> vuole  </a:t>
            </a:r>
            <a:r>
              <a:rPr lang="it-IT" dirty="0">
                <a:solidFill>
                  <a:srgbClr val="C00000"/>
                </a:solidFill>
              </a:rPr>
              <a:t>fornire soluzioni a queste carenze </a:t>
            </a:r>
            <a:r>
              <a:rPr lang="it-IT" dirty="0" smtClean="0">
                <a:solidFill>
                  <a:srgbClr val="C00000"/>
                </a:solidFill>
              </a:rPr>
              <a:t>attraverso </a:t>
            </a:r>
            <a:r>
              <a:rPr lang="it-IT" dirty="0">
                <a:solidFill>
                  <a:srgbClr val="C00000"/>
                </a:solidFill>
              </a:rPr>
              <a:t>l’approccio della Enterprise </a:t>
            </a:r>
            <a:r>
              <a:rPr lang="it-IT" dirty="0" err="1">
                <a:solidFill>
                  <a:srgbClr val="C00000"/>
                </a:solidFill>
              </a:rPr>
              <a:t>architecture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smtClean="0">
                <a:solidFill>
                  <a:srgbClr val="C00000"/>
                </a:solidFill>
              </a:rPr>
              <a:t> (EARF) </a:t>
            </a:r>
            <a:endParaRPr lang="it-IT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487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8</a:t>
            </a:fld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945847" y="942033"/>
            <a:ext cx="104564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dirty="0" smtClean="0">
                <a:solidFill>
                  <a:srgbClr val="C00000"/>
                </a:solidFill>
              </a:rPr>
              <a:t>Inconsistenza 1: ruolo dei Registri Statistici </a:t>
            </a:r>
            <a:r>
              <a:rPr lang="it-IT" sz="2000" b="1" dirty="0" smtClean="0">
                <a:solidFill>
                  <a:srgbClr val="C00000"/>
                </a:solidFill>
              </a:rPr>
              <a:t>nel </a:t>
            </a:r>
            <a:r>
              <a:rPr lang="it-IT" sz="2000" b="1" dirty="0" smtClean="0">
                <a:solidFill>
                  <a:srgbClr val="C00000"/>
                </a:solidFill>
              </a:rPr>
              <a:t>sistema ESBR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1117405" y="4946795"/>
            <a:ext cx="92261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r>
              <a:rPr lang="it-IT" dirty="0"/>
              <a:t> </a:t>
            </a:r>
          </a:p>
          <a:p>
            <a:r>
              <a:rPr lang="it-IT" dirty="0"/>
              <a:t> </a:t>
            </a:r>
          </a:p>
          <a:p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904997" y="1380170"/>
            <a:ext cx="97431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Del sistema </a:t>
            </a:r>
            <a:r>
              <a:rPr lang="it-IT" dirty="0" err="1"/>
              <a:t>ESBRs</a:t>
            </a:r>
            <a:r>
              <a:rPr lang="it-IT" dirty="0"/>
              <a:t> fanno parte i registri statistici nazionali delle imprese (SBR) </a:t>
            </a:r>
            <a:endParaRPr lang="it-IT" dirty="0" smtClean="0"/>
          </a:p>
          <a:p>
            <a:r>
              <a:rPr lang="it-IT" dirty="0" smtClean="0"/>
              <a:t>e l’</a:t>
            </a:r>
            <a:r>
              <a:rPr lang="it-IT" dirty="0" err="1" smtClean="0"/>
              <a:t>EuroGroup</a:t>
            </a:r>
            <a:r>
              <a:rPr lang="it-IT" dirty="0" smtClean="0"/>
              <a:t> </a:t>
            </a:r>
            <a:r>
              <a:rPr lang="it-IT" dirty="0" err="1"/>
              <a:t>register</a:t>
            </a:r>
            <a:r>
              <a:rPr lang="it-IT" dirty="0"/>
              <a:t> (EGR)</a:t>
            </a:r>
          </a:p>
          <a:p>
            <a:endParaRPr lang="it-IT" dirty="0"/>
          </a:p>
          <a:p>
            <a:r>
              <a:rPr lang="it-IT" dirty="0" err="1" smtClean="0"/>
              <a:t>EuroGroups</a:t>
            </a:r>
            <a:r>
              <a:rPr lang="it-IT" dirty="0" smtClean="0"/>
              <a:t> </a:t>
            </a:r>
            <a:r>
              <a:rPr lang="it-IT" dirty="0" err="1"/>
              <a:t>Register</a:t>
            </a:r>
            <a:r>
              <a:rPr lang="it-IT" dirty="0"/>
              <a:t> (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EGR</a:t>
            </a:r>
            <a:r>
              <a:rPr lang="it-IT" dirty="0" smtClean="0"/>
              <a:t>):</a:t>
            </a:r>
          </a:p>
          <a:p>
            <a:r>
              <a:rPr lang="it-IT" dirty="0" smtClean="0"/>
              <a:t>- core del sistema</a:t>
            </a:r>
          </a:p>
          <a:p>
            <a:r>
              <a:rPr lang="it-IT" dirty="0" smtClean="0"/>
              <a:t>- è </a:t>
            </a:r>
            <a:r>
              <a:rPr lang="it-IT" dirty="0"/>
              <a:t>il registro statistico dei gruppi di imprese </a:t>
            </a:r>
            <a:r>
              <a:rPr lang="it-IT" dirty="0" smtClean="0"/>
              <a:t>multinazionali</a:t>
            </a:r>
          </a:p>
          <a:p>
            <a:r>
              <a:rPr lang="it-IT" dirty="0" smtClean="0"/>
              <a:t>- è </a:t>
            </a:r>
            <a:r>
              <a:rPr lang="it-IT" dirty="0"/>
              <a:t>un network </a:t>
            </a:r>
            <a:r>
              <a:rPr lang="it-IT" dirty="0" smtClean="0"/>
              <a:t>costituito </a:t>
            </a:r>
            <a:r>
              <a:rPr lang="it-IT" dirty="0"/>
              <a:t>da un sistema </a:t>
            </a:r>
            <a:r>
              <a:rPr lang="it-IT" dirty="0" smtClean="0"/>
              <a:t>centrale (ad </a:t>
            </a:r>
            <a:r>
              <a:rPr lang="it-IT" dirty="0" err="1" smtClean="0"/>
              <a:t>Eurostat</a:t>
            </a:r>
            <a:r>
              <a:rPr lang="it-IT" dirty="0" smtClean="0"/>
              <a:t>), </a:t>
            </a:r>
            <a:r>
              <a:rPr lang="it-IT" dirty="0"/>
              <a:t>e la rete dei registri </a:t>
            </a:r>
            <a:r>
              <a:rPr lang="it-IT" dirty="0" smtClean="0"/>
              <a:t>nazionali</a:t>
            </a:r>
          </a:p>
          <a:p>
            <a:r>
              <a:rPr lang="it-IT" dirty="0" smtClean="0"/>
              <a:t>- scambio di flussi </a:t>
            </a:r>
            <a:r>
              <a:rPr lang="it-IT" dirty="0"/>
              <a:t>di dati a livello </a:t>
            </a:r>
            <a:r>
              <a:rPr lang="it-IT" dirty="0" smtClean="0"/>
              <a:t>micro</a:t>
            </a:r>
          </a:p>
          <a:p>
            <a:endParaRPr lang="it-IT" b="1" dirty="0" smtClean="0"/>
          </a:p>
          <a:p>
            <a:r>
              <a:rPr lang="it-IT" b="1" dirty="0" smtClean="0"/>
              <a:t>EGR </a:t>
            </a:r>
            <a:r>
              <a:rPr lang="it-IT" b="1" dirty="0"/>
              <a:t>2.0 : </a:t>
            </a:r>
            <a:endParaRPr lang="it-IT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 smtClean="0"/>
              <a:t>NBR </a:t>
            </a:r>
            <a:r>
              <a:rPr lang="it-IT" dirty="0"/>
              <a:t>usati come </a:t>
            </a:r>
            <a:r>
              <a:rPr lang="it-IT" dirty="0" smtClean="0"/>
              <a:t>«</a:t>
            </a:r>
            <a:r>
              <a:rPr lang="it-IT" dirty="0" err="1" smtClean="0"/>
              <a:t>authentic</a:t>
            </a:r>
            <a:r>
              <a:rPr lang="it-IT" dirty="0" smtClean="0"/>
              <a:t> </a:t>
            </a:r>
            <a:r>
              <a:rPr lang="it-IT" dirty="0"/>
              <a:t>data </a:t>
            </a:r>
            <a:r>
              <a:rPr lang="it-IT" dirty="0" err="1" smtClean="0"/>
              <a:t>sources</a:t>
            </a:r>
            <a:r>
              <a:rPr lang="it-IT" dirty="0" smtClean="0"/>
              <a:t>»</a:t>
            </a:r>
            <a:endParaRPr lang="it-IT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/>
              <a:t>EGR-IS </a:t>
            </a:r>
            <a:r>
              <a:rPr lang="it-IT" dirty="0" smtClean="0"/>
              <a:t>è implementato: Sistema </a:t>
            </a:r>
            <a:r>
              <a:rPr lang="it-IT" dirty="0"/>
              <a:t>centrale di identificazione del codice unico </a:t>
            </a:r>
            <a:r>
              <a:rPr lang="it-IT" dirty="0" smtClean="0"/>
              <a:t>delle </a:t>
            </a:r>
            <a:r>
              <a:rPr lang="it-IT" dirty="0"/>
              <a:t>unità giuridiche usato dai </a:t>
            </a:r>
            <a:r>
              <a:rPr lang="it-IT" dirty="0" smtClean="0"/>
              <a:t>NSI (LEID)</a:t>
            </a:r>
          </a:p>
        </p:txBody>
      </p:sp>
      <p:sp>
        <p:nvSpPr>
          <p:cNvPr id="7" name="Rettangolo 6"/>
          <p:cNvSpPr/>
          <p:nvPr/>
        </p:nvSpPr>
        <p:spPr>
          <a:xfrm>
            <a:off x="904997" y="5536865"/>
            <a:ext cx="9789428" cy="6463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dirty="0" smtClean="0">
                <a:solidFill>
                  <a:srgbClr val="C00000"/>
                </a:solidFill>
              </a:rPr>
              <a:t>Situazione attuale: limiti e problemi di qualità dell’attuale </a:t>
            </a:r>
            <a:r>
              <a:rPr lang="it-IT" dirty="0">
                <a:solidFill>
                  <a:srgbClr val="C00000"/>
                </a:solidFill>
              </a:rPr>
              <a:t>registro </a:t>
            </a:r>
            <a:r>
              <a:rPr lang="it-IT" dirty="0" smtClean="0">
                <a:solidFill>
                  <a:srgbClr val="C00000"/>
                </a:solidFill>
              </a:rPr>
              <a:t>EGR</a:t>
            </a:r>
          </a:p>
          <a:p>
            <a:pPr lvl="0"/>
            <a:r>
              <a:rPr lang="it-IT" dirty="0">
                <a:solidFill>
                  <a:srgbClr val="C00000"/>
                </a:solidFill>
              </a:rPr>
              <a:t>ESS.VIP </a:t>
            </a:r>
            <a:r>
              <a:rPr lang="it-IT" dirty="0" err="1" smtClean="0">
                <a:solidFill>
                  <a:srgbClr val="C00000"/>
                </a:solidFill>
              </a:rPr>
              <a:t>ESBRs</a:t>
            </a:r>
            <a:r>
              <a:rPr lang="it-IT" dirty="0" smtClean="0">
                <a:solidFill>
                  <a:srgbClr val="C00000"/>
                </a:solidFill>
              </a:rPr>
              <a:t>  punta ad incrementare la qualità dell’ EGR</a:t>
            </a:r>
          </a:p>
        </p:txBody>
      </p:sp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783456295"/>
              </p:ext>
            </p:extLst>
          </p:nvPr>
        </p:nvGraphicFramePr>
        <p:xfrm>
          <a:off x="8712701" y="1266044"/>
          <a:ext cx="3474647" cy="2556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2385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51B5-631A-9242-B635-C18491BE6C62}" type="slidenum">
              <a:rPr lang="it-IT" smtClean="0"/>
              <a:t>9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003138" y="726134"/>
            <a:ext cx="10401783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I BR nazionali contengono </a:t>
            </a:r>
            <a:r>
              <a:rPr lang="it-IT" dirty="0"/>
              <a:t>la popolazione di base </a:t>
            </a:r>
            <a:r>
              <a:rPr lang="it-IT" dirty="0" smtClean="0"/>
              <a:t>di imprese da </a:t>
            </a:r>
            <a:r>
              <a:rPr lang="it-IT" dirty="0"/>
              <a:t>utilizzare nei differenti domini </a:t>
            </a:r>
            <a:r>
              <a:rPr lang="it-IT" dirty="0" smtClean="0"/>
              <a:t>statistici</a:t>
            </a:r>
            <a:endParaRPr lang="it-IT" dirty="0"/>
          </a:p>
          <a:p>
            <a:r>
              <a:rPr lang="it-IT" b="1" dirty="0"/>
              <a:t> </a:t>
            </a:r>
            <a:endParaRPr lang="it-IT" dirty="0"/>
          </a:p>
          <a:p>
            <a:r>
              <a:rPr lang="it-IT" dirty="0"/>
              <a:t>Qualità dei registri </a:t>
            </a:r>
            <a:r>
              <a:rPr lang="it-IT" dirty="0" smtClean="0"/>
              <a:t>nazionali è eterogenea tra Paesi, dipende </a:t>
            </a:r>
            <a:r>
              <a:rPr lang="it-IT" dirty="0"/>
              <a:t>da: 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it-IT" dirty="0"/>
              <a:t>d</a:t>
            </a:r>
            <a:r>
              <a:rPr lang="it-IT" dirty="0" smtClean="0"/>
              <a:t>elineazione delle unità </a:t>
            </a:r>
            <a:r>
              <a:rPr lang="it-IT" dirty="0"/>
              <a:t>statistiche </a:t>
            </a:r>
            <a:endParaRPr lang="it-IT" dirty="0" smtClean="0"/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it-IT" dirty="0" smtClean="0"/>
              <a:t>copertura</a:t>
            </a:r>
            <a:r>
              <a:rPr lang="it-IT" dirty="0"/>
              <a:t>, </a:t>
            </a:r>
            <a:r>
              <a:rPr lang="it-IT" dirty="0" smtClean="0"/>
              <a:t>accuratezza, </a:t>
            </a:r>
            <a:r>
              <a:rPr lang="it-IT" dirty="0"/>
              <a:t>frequenza nell'aggiornamento </a:t>
            </a:r>
            <a:r>
              <a:rPr lang="it-IT" dirty="0" smtClean="0"/>
              <a:t>e tempestività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it-IT" dirty="0" smtClean="0"/>
              <a:t>processi produttivi nella creazione del FRAME </a:t>
            </a:r>
            <a:r>
              <a:rPr lang="it-IT" dirty="0" err="1"/>
              <a:t>P</a:t>
            </a:r>
            <a:r>
              <a:rPr lang="it-IT" dirty="0" err="1" smtClean="0"/>
              <a:t>opulation</a:t>
            </a:r>
            <a:r>
              <a:rPr lang="it-IT" dirty="0" smtClean="0"/>
              <a:t>  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it-IT" dirty="0" smtClean="0"/>
              <a:t>il </a:t>
            </a:r>
            <a:r>
              <a:rPr lang="it-IT" dirty="0"/>
              <a:t>ruolo nei processi di produzione statistica e tra i diversi domini </a:t>
            </a:r>
            <a:r>
              <a:rPr lang="it-IT" dirty="0" smtClean="0"/>
              <a:t>statistici</a:t>
            </a:r>
          </a:p>
          <a:p>
            <a:endParaRPr lang="it-IT" dirty="0" smtClean="0"/>
          </a:p>
          <a:p>
            <a:r>
              <a:rPr lang="it-IT" dirty="0" smtClean="0"/>
              <a:t>EFFETTI</a:t>
            </a:r>
            <a:endParaRPr lang="it-IT" dirty="0"/>
          </a:p>
          <a:p>
            <a:r>
              <a:rPr lang="it-IT" dirty="0"/>
              <a:t> </a:t>
            </a:r>
          </a:p>
          <a:p>
            <a:pPr lvl="0"/>
            <a:r>
              <a:rPr lang="it-IT" dirty="0" smtClean="0"/>
              <a:t>- inconsistenze </a:t>
            </a:r>
            <a:r>
              <a:rPr lang="it-IT" dirty="0"/>
              <a:t>verticali </a:t>
            </a:r>
            <a:r>
              <a:rPr lang="it-IT" dirty="0" smtClean="0"/>
              <a:t>(tra somma </a:t>
            </a:r>
            <a:r>
              <a:rPr lang="it-IT" dirty="0"/>
              <a:t>dei Paesi e l'aggregato Europeo) </a:t>
            </a:r>
          </a:p>
          <a:p>
            <a:pPr lvl="0"/>
            <a:r>
              <a:rPr lang="it-IT" dirty="0" smtClean="0"/>
              <a:t>- inconsistenze </a:t>
            </a:r>
            <a:r>
              <a:rPr lang="it-IT" dirty="0"/>
              <a:t>orizzontali (tra i domini Statistici) </a:t>
            </a:r>
          </a:p>
          <a:p>
            <a:pPr lvl="0"/>
            <a:r>
              <a:rPr lang="it-IT" dirty="0" smtClean="0"/>
              <a:t>- </a:t>
            </a:r>
            <a:r>
              <a:rPr lang="it-IT" dirty="0" err="1" smtClean="0"/>
              <a:t>burden</a:t>
            </a:r>
            <a:r>
              <a:rPr lang="it-IT" dirty="0" smtClean="0"/>
              <a:t> </a:t>
            </a:r>
            <a:r>
              <a:rPr lang="it-IT" dirty="0"/>
              <a:t>per le autorità statistiche: procedure non standard per l’uso delle informazioni </a:t>
            </a:r>
            <a:r>
              <a:rPr lang="it-IT" dirty="0" smtClean="0"/>
              <a:t>del Registro, operazioni di </a:t>
            </a:r>
            <a:r>
              <a:rPr lang="it-IT" dirty="0" err="1" smtClean="0"/>
              <a:t>linkage</a:t>
            </a:r>
            <a:r>
              <a:rPr lang="it-IT" dirty="0" smtClean="0"/>
              <a:t> e validazione da </a:t>
            </a:r>
            <a:r>
              <a:rPr lang="it-IT" dirty="0"/>
              <a:t>parte dei diversi domini </a:t>
            </a:r>
            <a:r>
              <a:rPr lang="it-IT" dirty="0" smtClean="0"/>
              <a:t>statistici ad hoc</a:t>
            </a:r>
          </a:p>
          <a:p>
            <a:endParaRPr lang="it-IT" dirty="0" smtClean="0"/>
          </a:p>
        </p:txBody>
      </p:sp>
      <p:sp>
        <p:nvSpPr>
          <p:cNvPr id="4" name="Rettangolo 3"/>
          <p:cNvSpPr/>
          <p:nvPr/>
        </p:nvSpPr>
        <p:spPr>
          <a:xfrm>
            <a:off x="1003138" y="1047098"/>
            <a:ext cx="53457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b="1" dirty="0">
                <a:solidFill>
                  <a:srgbClr val="C00000"/>
                </a:solidFill>
              </a:rPr>
              <a:t>Inconsistenza </a:t>
            </a:r>
            <a:r>
              <a:rPr lang="it-IT" sz="2000" b="1" dirty="0" smtClean="0">
                <a:solidFill>
                  <a:srgbClr val="C00000"/>
                </a:solidFill>
              </a:rPr>
              <a:t>1: i Registri statistici nazionali NBR</a:t>
            </a:r>
            <a:endParaRPr lang="it-IT" sz="2000" b="1" dirty="0"/>
          </a:p>
        </p:txBody>
      </p:sp>
      <p:sp>
        <p:nvSpPr>
          <p:cNvPr id="5" name="Rettangolo 4"/>
          <p:cNvSpPr/>
          <p:nvPr/>
        </p:nvSpPr>
        <p:spPr>
          <a:xfrm>
            <a:off x="1003137" y="5704362"/>
            <a:ext cx="9886536" cy="7232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 err="1">
                <a:solidFill>
                  <a:srgbClr val="C00000"/>
                </a:solidFill>
              </a:rPr>
              <a:t>Attualmente</a:t>
            </a:r>
            <a:r>
              <a:rPr lang="en-US" dirty="0">
                <a:solidFill>
                  <a:srgbClr val="C00000"/>
                </a:solidFill>
              </a:rPr>
              <a:t> EGR e </a:t>
            </a:r>
            <a:r>
              <a:rPr lang="en-US" dirty="0" err="1" smtClean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NBRs </a:t>
            </a:r>
            <a:r>
              <a:rPr lang="en-US" dirty="0" err="1">
                <a:solidFill>
                  <a:srgbClr val="C00000"/>
                </a:solidFill>
              </a:rPr>
              <a:t>sono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processi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indipendenti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spcBef>
                <a:spcPts val="600"/>
              </a:spcBef>
            </a:pPr>
            <a:r>
              <a:rPr lang="it-IT" dirty="0">
                <a:solidFill>
                  <a:srgbClr val="C00000"/>
                </a:solidFill>
              </a:rPr>
              <a:t>ESS.VIP </a:t>
            </a:r>
            <a:r>
              <a:rPr lang="it-IT" dirty="0" err="1" smtClean="0">
                <a:solidFill>
                  <a:srgbClr val="C00000"/>
                </a:solidFill>
              </a:rPr>
              <a:t>ESBRs</a:t>
            </a:r>
            <a:r>
              <a:rPr lang="it-IT" dirty="0" smtClean="0">
                <a:solidFill>
                  <a:srgbClr val="C00000"/>
                </a:solidFill>
              </a:rPr>
              <a:t> ha come obiettivo l’interoperabilità dei </a:t>
            </a:r>
            <a:r>
              <a:rPr lang="it-IT" dirty="0" err="1" smtClean="0">
                <a:solidFill>
                  <a:srgbClr val="C00000"/>
                </a:solidFill>
              </a:rPr>
              <a:t>NBRs</a:t>
            </a:r>
            <a:r>
              <a:rPr lang="it-IT" dirty="0" smtClean="0">
                <a:solidFill>
                  <a:srgbClr val="C00000"/>
                </a:solidFill>
              </a:rPr>
              <a:t> ed EGR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623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1428</TotalTime>
  <Words>1836</Words>
  <Application>Microsoft Macintosh PowerPoint</Application>
  <PresentationFormat>Personalizzato</PresentationFormat>
  <Paragraphs>302</Paragraphs>
  <Slides>23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Personalizza struttura</vt:lpstr>
      <vt:lpstr>COMPORTAMENTI INDIVIDUALI  E RELAZIONI SOCIALI  IN TRASFORMAZIONE  UNA SFIDA PER LA  STATISTICA UFFICIALE </vt:lpstr>
      <vt:lpstr>Contenuti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Caterina Viviano</cp:lastModifiedBy>
  <cp:revision>106</cp:revision>
  <cp:lastPrinted>2016-06-21T14:41:35Z</cp:lastPrinted>
  <dcterms:created xsi:type="dcterms:W3CDTF">2016-03-11T16:10:26Z</dcterms:created>
  <dcterms:modified xsi:type="dcterms:W3CDTF">2016-06-22T18:07:03Z</dcterms:modified>
</cp:coreProperties>
</file>