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85" r:id="rId3"/>
    <p:sldId id="269" r:id="rId4"/>
    <p:sldId id="270" r:id="rId5"/>
    <p:sldId id="265" r:id="rId6"/>
    <p:sldId id="280" r:id="rId7"/>
    <p:sldId id="281" r:id="rId8"/>
    <p:sldId id="282" r:id="rId9"/>
    <p:sldId id="283" r:id="rId10"/>
    <p:sldId id="284" r:id="rId11"/>
    <p:sldId id="266" r:id="rId12"/>
    <p:sldId id="268" r:id="rId13"/>
    <p:sldId id="267" r:id="rId14"/>
    <p:sldId id="272" r:id="rId15"/>
    <p:sldId id="273" r:id="rId16"/>
    <p:sldId id="259" r:id="rId17"/>
    <p:sldId id="286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520"/>
    <a:srgbClr val="1C385A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75" autoAdjust="0"/>
  </p:normalViewPr>
  <p:slideViewPr>
    <p:cSldViewPr snapToGrid="0" snapToObjects="1">
      <p:cViewPr>
        <p:scale>
          <a:sx n="71" d="100"/>
          <a:sy n="71" d="100"/>
        </p:scale>
        <p:origin x="-372" y="-72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23/06/2016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25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25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150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A7787A-A7CE-4C39-A951-E1831E4B55C6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it-IT" sz="1200" dirty="0" smtClean="0">
                <a:latin typeface="Corbel" panose="020B0503020204020204" pitchFamily="34" charset="0"/>
              </a:rPr>
              <a:t>E’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una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procedura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decisionale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che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finisce</a:t>
            </a:r>
            <a:r>
              <a:rPr lang="en-US" altLang="it-IT" sz="1200" dirty="0" smtClean="0">
                <a:latin typeface="Corbel" panose="020B0503020204020204" pitchFamily="34" charset="0"/>
              </a:rPr>
              <a:t> con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una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accettazione</a:t>
            </a:r>
            <a:r>
              <a:rPr lang="en-US" altLang="it-IT" sz="1200" dirty="0" smtClean="0">
                <a:latin typeface="Corbel" panose="020B0503020204020204" pitchFamily="34" charset="0"/>
              </a:rPr>
              <a:t>/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rifiuto</a:t>
            </a:r>
            <a:r>
              <a:rPr lang="en-US" altLang="it-IT" sz="1200" dirty="0" smtClean="0">
                <a:latin typeface="Corbel" panose="020B0503020204020204" pitchFamily="34" charset="0"/>
              </a:rPr>
              <a:t> del data set </a:t>
            </a:r>
          </a:p>
          <a:p>
            <a:pPr eaLnBrk="1" hangingPunct="1"/>
            <a:r>
              <a:rPr lang="en-US" altLang="it-IT" sz="1200" dirty="0" smtClean="0">
                <a:latin typeface="Corbel" panose="020B0503020204020204" pitchFamily="34" charset="0"/>
              </a:rPr>
              <a:t>La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procedura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decisionale</a:t>
            </a:r>
            <a:r>
              <a:rPr lang="en-US" altLang="it-IT" sz="1200" dirty="0" smtClean="0">
                <a:latin typeface="Corbel" panose="020B0503020204020204" pitchFamily="34" charset="0"/>
              </a:rPr>
              <a:t> è in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genere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basata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su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regole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che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esprimono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una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combinazione</a:t>
            </a:r>
            <a:r>
              <a:rPr lang="en-US" altLang="it-IT" sz="1200" dirty="0" smtClean="0">
                <a:latin typeface="Corbel" panose="020B0503020204020204" pitchFamily="34" charset="0"/>
              </a:rPr>
              <a:t> di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valori</a:t>
            </a:r>
            <a:r>
              <a:rPr lang="en-US" altLang="it-IT" sz="1200" dirty="0" smtClean="0">
                <a:latin typeface="Corbel" panose="020B0503020204020204" pitchFamily="34" charset="0"/>
              </a:rPr>
              <a:t> </a:t>
            </a:r>
            <a:r>
              <a:rPr lang="en-US" altLang="it-IT" sz="1200" dirty="0" err="1" smtClean="0">
                <a:latin typeface="Corbel" panose="020B0503020204020204" pitchFamily="34" charset="0"/>
              </a:rPr>
              <a:t>accettabili</a:t>
            </a:r>
            <a:endParaRPr lang="en-GB" altLang="it-IT" sz="1200" dirty="0" smtClean="0">
              <a:latin typeface="Corbel" panose="020B0503020204020204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38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4917" y="274638"/>
            <a:ext cx="10767483" cy="8509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814917" y="1412875"/>
            <a:ext cx="10767483" cy="4713288"/>
          </a:xfrm>
          <a:prstGeom prst="rect">
            <a:avLst/>
          </a:prstGeo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9666" y="6381751"/>
            <a:ext cx="2990851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it-IT"/>
              <a:t>ValiDat foundation workshop   -   Wiesbaden 10-11 Noveber 2015</a:t>
            </a:r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74321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DC0F17-B556-A148-93D6-180038A225EF}" type="datetimeFigureOut">
              <a:rPr lang="it-IT" smtClean="0"/>
              <a:t>23/06/2016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66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 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1C385A"/>
                </a:solidFill>
                <a:latin typeface="+mn-lt"/>
                <a:ea typeface="Signika Light" charset="0"/>
                <a:cs typeface="Calibri"/>
              </a:rPr>
              <a:t>AREA TEMATICA 1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. PROSPETTIVE DEI SISTEMI STATISTICI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err="1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Validation</a:t>
            </a: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: un approccio metodologico comune per la validazione dei dati e l’automazione dei processi di validazione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ata-cleaning/ValidatPoC/tree/master/dat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1C3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724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PROSPETTIVE DEI SISTEMI STATISTICI</a:t>
            </a:r>
          </a:p>
          <a:p>
            <a:pPr>
              <a:lnSpc>
                <a:spcPts val="188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err="1">
                <a:solidFill>
                  <a:schemeClr val="bg1"/>
                </a:solidFill>
                <a:ea typeface="Signika Light" charset="0"/>
                <a:cs typeface="Arial"/>
              </a:rPr>
              <a:t>Validation</a:t>
            </a:r>
            <a:r>
              <a:rPr lang="it-IT" sz="3200" dirty="0">
                <a:solidFill>
                  <a:schemeClr val="bg1"/>
                </a:solidFill>
                <a:ea typeface="Signika Light" charset="0"/>
                <a:cs typeface="Arial"/>
              </a:rPr>
              <a:t>: un approccio metodologico comune per la validazione dei dati e l’automazione dei processi di validazione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23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14.30| 16.00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4" name="Immagine 13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Laura Vignola|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912284" y="1835151"/>
            <a:ext cx="10176933" cy="26019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marL="0" indent="0" eaLnBrk="1" hangingPunct="1">
              <a:buClr>
                <a:srgbClr val="CC3300"/>
              </a:buClr>
              <a:buFontTx/>
              <a:buNone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6" name="CasellaDiTesto 1"/>
          <p:cNvSpPr txBox="1">
            <a:spLocks noChangeArrowheads="1"/>
          </p:cNvSpPr>
          <p:nvPr/>
        </p:nvSpPr>
        <p:spPr bwMode="auto">
          <a:xfrm>
            <a:off x="624418" y="1068668"/>
            <a:ext cx="11128311" cy="553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800100" indent="-34290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Metriche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sui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dati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osservati</a:t>
            </a:r>
            <a:endParaRPr lang="en-US" altLang="it-IT" sz="3200" dirty="0">
              <a:solidFill>
                <a:srgbClr val="7F7F7F"/>
              </a:solidFill>
              <a:latin typeface="+mn-lt"/>
              <a:ea typeface="+mj-ea"/>
              <a:cs typeface="+mj-cs"/>
            </a:endParaRPr>
          </a:p>
          <a:p>
            <a:pPr eaLnBrk="1" hangingPunct="1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it-IT" sz="2400" dirty="0" err="1">
                <a:latin typeface="Corbel" panose="020B0503020204020204" pitchFamily="34" charset="0"/>
              </a:rPr>
              <a:t>Numero</a:t>
            </a:r>
            <a:r>
              <a:rPr lang="en-US" altLang="it-IT" sz="2400" dirty="0">
                <a:latin typeface="Corbel" panose="020B0503020204020204" pitchFamily="34" charset="0"/>
              </a:rPr>
              <a:t> di record </a:t>
            </a:r>
            <a:r>
              <a:rPr lang="en-US" altLang="it-IT" sz="2400" dirty="0" err="1">
                <a:latin typeface="Corbel" panose="020B0503020204020204" pitchFamily="34" charset="0"/>
              </a:rPr>
              <a:t>che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falliscono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una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regola</a:t>
            </a:r>
            <a:endParaRPr lang="en-US" altLang="it-IT" sz="2400" dirty="0">
              <a:latin typeface="Corbel" panose="020B0503020204020204" pitchFamily="34" charset="0"/>
            </a:endParaRPr>
          </a:p>
          <a:p>
            <a:pPr eaLnBrk="1" hangingPunct="1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it-IT" sz="2400" dirty="0" err="1">
                <a:latin typeface="Corbel" panose="020B0503020204020204" pitchFamily="34" charset="0"/>
              </a:rPr>
              <a:t>Minimo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numero</a:t>
            </a:r>
            <a:r>
              <a:rPr lang="en-US" altLang="it-IT" sz="2400" dirty="0">
                <a:latin typeface="Corbel" panose="020B0503020204020204" pitchFamily="34" charset="0"/>
              </a:rPr>
              <a:t> di </a:t>
            </a:r>
            <a:r>
              <a:rPr lang="en-US" altLang="it-IT" sz="2400" dirty="0" err="1">
                <a:latin typeface="Corbel" panose="020B0503020204020204" pitchFamily="34" charset="0"/>
              </a:rPr>
              <a:t>variabili</a:t>
            </a:r>
            <a:r>
              <a:rPr lang="en-US" altLang="it-IT" sz="2400" dirty="0">
                <a:latin typeface="Corbel" panose="020B0503020204020204" pitchFamily="34" charset="0"/>
              </a:rPr>
              <a:t> da </a:t>
            </a:r>
            <a:r>
              <a:rPr lang="en-US" altLang="it-IT" sz="2400" dirty="0" err="1">
                <a:latin typeface="Corbel" panose="020B0503020204020204" pitchFamily="34" charset="0"/>
              </a:rPr>
              <a:t>cambiare</a:t>
            </a:r>
            <a:r>
              <a:rPr lang="en-US" altLang="it-IT" sz="2400" dirty="0">
                <a:latin typeface="Corbel" panose="020B0503020204020204" pitchFamily="34" charset="0"/>
              </a:rPr>
              <a:t> per </a:t>
            </a:r>
            <a:r>
              <a:rPr lang="en-US" altLang="it-IT" sz="2400" dirty="0" err="1">
                <a:latin typeface="Corbel" panose="020B0503020204020204" pitchFamily="34" charset="0"/>
              </a:rPr>
              <a:t>correggere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il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smtClean="0">
                <a:latin typeface="Corbel" panose="020B0503020204020204" pitchFamily="34" charset="0"/>
              </a:rPr>
              <a:t>record</a:t>
            </a:r>
            <a:endParaRPr lang="en-US" altLang="it-IT" sz="2400" dirty="0">
              <a:latin typeface="Corbel" panose="020B0503020204020204" pitchFamily="34" charset="0"/>
            </a:endParaRPr>
          </a:p>
          <a:p>
            <a:pPr eaLnBrk="1" hangingPunct="1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it-IT" sz="2400" dirty="0" err="1">
                <a:latin typeface="Corbel" panose="020B0503020204020204" pitchFamily="34" charset="0"/>
              </a:rPr>
              <a:t>Numero</a:t>
            </a:r>
            <a:r>
              <a:rPr lang="en-US" altLang="it-IT" sz="2400" dirty="0">
                <a:latin typeface="Corbel" panose="020B0503020204020204" pitchFamily="34" charset="0"/>
              </a:rPr>
              <a:t> di record </a:t>
            </a:r>
            <a:r>
              <a:rPr lang="en-US" altLang="it-IT" sz="2400" dirty="0" err="1">
                <a:latin typeface="Corbel" panose="020B0503020204020204" pitchFamily="34" charset="0"/>
              </a:rPr>
              <a:t>che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passano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gli</a:t>
            </a:r>
            <a:r>
              <a:rPr lang="en-US" altLang="it-IT" sz="2400" dirty="0">
                <a:latin typeface="Corbel" panose="020B0503020204020204" pitchFamily="34" charset="0"/>
              </a:rPr>
              <a:t> edit, </a:t>
            </a:r>
            <a:r>
              <a:rPr lang="en-US" altLang="it-IT" sz="2400" dirty="0" err="1">
                <a:latin typeface="Corbel" panose="020B0503020204020204" pitchFamily="34" charset="0"/>
              </a:rPr>
              <a:t>numero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che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falliscono</a:t>
            </a:r>
            <a:r>
              <a:rPr lang="en-US" altLang="it-IT" sz="2400" dirty="0">
                <a:latin typeface="Corbel" panose="020B0503020204020204" pitchFamily="34" charset="0"/>
              </a:rPr>
              <a:t> per </a:t>
            </a:r>
            <a:r>
              <a:rPr lang="en-US" altLang="it-IT" sz="2400" dirty="0" err="1">
                <a:latin typeface="Corbel" panose="020B0503020204020204" pitchFamily="34" charset="0"/>
              </a:rPr>
              <a:t>dati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mancanti</a:t>
            </a:r>
            <a:r>
              <a:rPr lang="en-US" altLang="it-IT" sz="2400" dirty="0">
                <a:latin typeface="Corbel" panose="020B0503020204020204" pitchFamily="34" charset="0"/>
              </a:rPr>
              <a:t>, o per </a:t>
            </a:r>
            <a:r>
              <a:rPr lang="en-US" altLang="it-IT" sz="2400" dirty="0" err="1">
                <a:latin typeface="Corbel" panose="020B0503020204020204" pitchFamily="34" charset="0"/>
              </a:rPr>
              <a:t>valori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errati</a:t>
            </a:r>
            <a:endParaRPr lang="en-US" altLang="it-IT" sz="2400" dirty="0">
              <a:latin typeface="Corbel" panose="020B0503020204020204" pitchFamily="34" charset="0"/>
            </a:endParaRPr>
          </a:p>
          <a:p>
            <a:pPr eaLnBrk="1" hangingPunct="1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it-IT" sz="2400" dirty="0">
                <a:latin typeface="Corbel" panose="020B0503020204020204" pitchFamily="34" charset="0"/>
              </a:rPr>
              <a:t>…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Metriche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sui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dati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osservati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e sui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dati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di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riferimento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eaLnBrk="1" hangingPunct="1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it-IT" sz="2400" dirty="0"/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Indicatori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basati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sul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confronto</a:t>
            </a:r>
            <a:r>
              <a:rPr lang="en-US" altLang="it-IT" sz="2400" dirty="0">
                <a:latin typeface="Corbel" panose="020B0503020204020204" pitchFamily="34" charset="0"/>
              </a:rPr>
              <a:t> Y(</a:t>
            </a:r>
            <a:r>
              <a:rPr lang="en-US" altLang="it-IT" sz="2400" dirty="0" err="1">
                <a:latin typeface="Corbel" panose="020B0503020204020204" pitchFamily="34" charset="0"/>
              </a:rPr>
              <a:t>dati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osservati</a:t>
            </a:r>
            <a:r>
              <a:rPr lang="en-US" altLang="it-IT" sz="2400" dirty="0">
                <a:latin typeface="Corbel" panose="020B0503020204020204" pitchFamily="34" charset="0"/>
              </a:rPr>
              <a:t>) e Y* (</a:t>
            </a:r>
            <a:r>
              <a:rPr lang="en-US" altLang="it-IT" sz="2400" dirty="0" err="1">
                <a:latin typeface="Corbel" panose="020B0503020204020204" pitchFamily="34" charset="0"/>
              </a:rPr>
              <a:t>dati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simulati</a:t>
            </a:r>
            <a:r>
              <a:rPr lang="en-US" altLang="it-IT" sz="2400" dirty="0">
                <a:latin typeface="Corbel" panose="020B0503020204020204" pitchFamily="34" charset="0"/>
              </a:rPr>
              <a:t>, </a:t>
            </a:r>
            <a:r>
              <a:rPr lang="en-US" altLang="it-IT" sz="2400" dirty="0" err="1">
                <a:latin typeface="Corbel" panose="020B0503020204020204" pitchFamily="34" charset="0"/>
              </a:rPr>
              <a:t>imputati</a:t>
            </a:r>
            <a:r>
              <a:rPr lang="en-US" altLang="it-IT" sz="2400" dirty="0" smtClean="0">
                <a:latin typeface="Corbel" panose="020B0503020204020204" pitchFamily="34" charset="0"/>
              </a:rPr>
              <a:t>)</a:t>
            </a:r>
            <a:endParaRPr lang="en-US" altLang="it-IT" sz="2400" dirty="0">
              <a:latin typeface="Corbel" panose="020B0503020204020204" pitchFamily="34" charset="0"/>
            </a:endParaRPr>
          </a:p>
          <a:p>
            <a:pPr eaLnBrk="1" hangingPunct="1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it-IT" sz="2400" dirty="0" err="1">
                <a:latin typeface="Corbel" panose="020B0503020204020204" pitchFamily="34" charset="0"/>
              </a:rPr>
              <a:t>Permettono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una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stima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della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efficacia</a:t>
            </a:r>
            <a:r>
              <a:rPr lang="en-US" altLang="it-IT" sz="2400" dirty="0">
                <a:latin typeface="Corbel" panose="020B0503020204020204" pitchFamily="34" charset="0"/>
              </a:rPr>
              <a:t> del piano di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validazione</a:t>
            </a:r>
            <a:endParaRPr lang="en-US" altLang="it-IT" sz="2400" dirty="0">
              <a:latin typeface="+mn-lt"/>
              <a:ea typeface="Signika Light" charset="0"/>
              <a:cs typeface="Signik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08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6" name="CasellaDiTesto 1"/>
          <p:cNvSpPr txBox="1">
            <a:spLocks noChangeArrowheads="1"/>
          </p:cNvSpPr>
          <p:nvPr/>
        </p:nvSpPr>
        <p:spPr bwMode="auto">
          <a:xfrm>
            <a:off x="563036" y="1122454"/>
            <a:ext cx="10176933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800100" indent="-34290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VTL - </a:t>
            </a:r>
            <a:r>
              <a:rPr lang="it-IT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Validation</a:t>
            </a:r>
            <a:r>
              <a:rPr lang="it-IT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and </a:t>
            </a:r>
            <a:r>
              <a:rPr lang="it-IT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Transformation</a:t>
            </a:r>
            <a:r>
              <a:rPr lang="it-IT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it-IT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language</a:t>
            </a:r>
            <a:endParaRPr lang="en-US" altLang="it-IT" sz="3200" dirty="0">
              <a:solidFill>
                <a:srgbClr val="7F7F7F"/>
              </a:solidFill>
              <a:latin typeface="+mn-lt"/>
              <a:ea typeface="+mj-ea"/>
              <a:cs typeface="+mj-cs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linguaggio proposto da EUROSTAT per la definizione di regole di validazione e trasformazione.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Principali requisiti del linguaggio:</a:t>
            </a:r>
          </a:p>
          <a:p>
            <a:pPr marL="712788" indent="-349250" eaLnBrk="1" hangingPunct="1">
              <a:spcBef>
                <a:spcPts val="1200"/>
              </a:spcBef>
              <a:spcAft>
                <a:spcPts val="1200"/>
              </a:spcAft>
            </a:pPr>
            <a:r>
              <a:rPr lang="it-IT" altLang="it-IT" sz="2400" dirty="0">
                <a:latin typeface="+mn-lt"/>
                <a:ea typeface="Signika Light" charset="0"/>
                <a:cs typeface="Signika Light" charset="0"/>
              </a:rPr>
              <a:t>diretto agli statistici e orientato al mondo statistico</a:t>
            </a:r>
          </a:p>
          <a:p>
            <a:pPr marL="712788" indent="-349250" eaLnBrk="1" hangingPunct="1">
              <a:spcBef>
                <a:spcPts val="1200"/>
              </a:spcBef>
              <a:spcAft>
                <a:spcPts val="1200"/>
              </a:spcAft>
            </a:pP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Il </a:t>
            </a:r>
            <a:r>
              <a:rPr lang="it-IT" altLang="it-IT" sz="2400" dirty="0">
                <a:latin typeface="+mn-lt"/>
                <a:ea typeface="Signika Light" charset="0"/>
                <a:cs typeface="Signika Light" charset="0"/>
              </a:rPr>
              <a:t>più possibile intuitivo e semplice</a:t>
            </a:r>
          </a:p>
          <a:p>
            <a:pPr marL="712788" indent="-349250" eaLnBrk="1" hangingPunct="1">
              <a:spcBef>
                <a:spcPts val="1200"/>
              </a:spcBef>
              <a:spcAft>
                <a:spcPts val="1200"/>
              </a:spcAft>
            </a:pP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Indipendente </a:t>
            </a:r>
            <a:r>
              <a:rPr lang="it-IT" altLang="it-IT" sz="2400" dirty="0">
                <a:latin typeface="+mn-lt"/>
                <a:ea typeface="Signika Light" charset="0"/>
                <a:cs typeface="Signika Light" charset="0"/>
              </a:rPr>
              <a:t>dal dominio statistico, dal tipo di dato (</a:t>
            </a:r>
            <a:r>
              <a:rPr lang="it-IT" altLang="it-IT" sz="2400" dirty="0" err="1">
                <a:latin typeface="+mn-lt"/>
                <a:ea typeface="Signika Light" charset="0"/>
                <a:cs typeface="Signika Light" charset="0"/>
              </a:rPr>
              <a:t>microdato</a:t>
            </a:r>
            <a:r>
              <a:rPr lang="it-IT" altLang="it-IT" sz="2400" dirty="0">
                <a:latin typeface="+mn-lt"/>
                <a:ea typeface="Signika Light" charset="0"/>
                <a:cs typeface="Signika Light" charset="0"/>
              </a:rPr>
              <a:t>, dato aggregato, registri) dalla fase del processo statistico</a:t>
            </a:r>
          </a:p>
          <a:p>
            <a:pPr marL="712788" indent="-349250" eaLnBrk="1" hangingPunct="1">
              <a:spcBef>
                <a:spcPts val="1200"/>
              </a:spcBef>
              <a:spcAft>
                <a:spcPts val="1200"/>
              </a:spcAft>
            </a:pP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utilizzabile </a:t>
            </a:r>
            <a:r>
              <a:rPr lang="it-IT" altLang="it-IT" sz="2400" dirty="0">
                <a:latin typeface="+mn-lt"/>
                <a:ea typeface="Signika Light" charset="0"/>
                <a:cs typeface="Signika Light" charset="0"/>
              </a:rPr>
              <a:t>con standard internazionali(SDMX, DDI, GSIM</a:t>
            </a: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887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316131" y="823445"/>
            <a:ext cx="11176622" cy="5563907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it-IT" altLang="it-IT" sz="3200" dirty="0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Obiettivo</a:t>
            </a:r>
            <a:endParaRPr lang="en-US" altLang="it-IT" sz="3200" dirty="0">
              <a:solidFill>
                <a:srgbClr val="7F7F7F"/>
              </a:solidFill>
              <a:latin typeface="+mn-lt"/>
              <a:ea typeface="+mj-ea"/>
              <a:cs typeface="+mj-cs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sz="2400" i="1" dirty="0" err="1" smtClean="0">
                <a:latin typeface="+mn-lt"/>
                <a:ea typeface="Signika Light" charset="0"/>
                <a:cs typeface="Signika Light" charset="0"/>
              </a:rPr>
              <a:t>Valutazione</a:t>
            </a:r>
            <a:r>
              <a:rPr lang="en-US" sz="2400" i="1" dirty="0" smtClean="0">
                <a:latin typeface="+mn-lt"/>
                <a:ea typeface="Signika Light" charset="0"/>
                <a:cs typeface="Signika Light" charset="0"/>
              </a:rPr>
              <a:t> di VTL dal </a:t>
            </a:r>
            <a:r>
              <a:rPr lang="en-US" sz="2400" i="1" dirty="0" err="1" smtClean="0">
                <a:latin typeface="+mn-lt"/>
                <a:ea typeface="Signika Light" charset="0"/>
                <a:cs typeface="Signika Light" charset="0"/>
              </a:rPr>
              <a:t>punto</a:t>
            </a:r>
            <a:r>
              <a:rPr lang="en-US" sz="2400" i="1" dirty="0" smtClean="0">
                <a:latin typeface="+mn-lt"/>
                <a:ea typeface="Signika Light" charset="0"/>
                <a:cs typeface="Signika Light" charset="0"/>
              </a:rPr>
              <a:t> di vista </a:t>
            </a:r>
            <a:r>
              <a:rPr lang="en-US" sz="2400" i="1" dirty="0" err="1" smtClean="0">
                <a:latin typeface="+mn-lt"/>
                <a:ea typeface="Signika Light" charset="0"/>
                <a:cs typeface="Signika Light" charset="0"/>
              </a:rPr>
              <a:t>della</a:t>
            </a:r>
            <a:r>
              <a:rPr lang="en-US" sz="2400" i="1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sz="2400" i="1" dirty="0" err="1" smtClean="0">
                <a:latin typeface="+mn-lt"/>
                <a:ea typeface="Signika Light" charset="0"/>
                <a:cs typeface="Signika Light" charset="0"/>
              </a:rPr>
              <a:t>completezza</a:t>
            </a:r>
            <a:r>
              <a:rPr lang="en-US" sz="2400" i="1" dirty="0" smtClean="0">
                <a:latin typeface="+mn-lt"/>
                <a:ea typeface="Signika Light" charset="0"/>
                <a:cs typeface="Signika Light" charset="0"/>
              </a:rPr>
              <a:t>, </a:t>
            </a:r>
            <a:r>
              <a:rPr lang="en-US" sz="2400" i="1" dirty="0" err="1" smtClean="0">
                <a:latin typeface="+mn-lt"/>
                <a:ea typeface="Signika Light" charset="0"/>
                <a:cs typeface="Signika Light" charset="0"/>
              </a:rPr>
              <a:t>correttezza</a:t>
            </a:r>
            <a:r>
              <a:rPr lang="en-US" sz="2400" i="1" dirty="0" smtClean="0">
                <a:latin typeface="+mn-lt"/>
                <a:ea typeface="Signika Light" charset="0"/>
                <a:cs typeface="Signika Light" charset="0"/>
              </a:rPr>
              <a:t> e </a:t>
            </a:r>
            <a:r>
              <a:rPr lang="en-US" sz="2400" i="1" dirty="0" err="1" smtClean="0">
                <a:latin typeface="+mn-lt"/>
                <a:ea typeface="Signika Light" charset="0"/>
                <a:cs typeface="Signika Light" charset="0"/>
              </a:rPr>
              <a:t>usabilità</a:t>
            </a:r>
            <a:endParaRPr lang="en-US" sz="2400" i="1" dirty="0" smtClean="0">
              <a:latin typeface="+mn-lt"/>
              <a:ea typeface="Signika Light" charset="0"/>
              <a:cs typeface="Signika Light" charset="0"/>
            </a:endParaRPr>
          </a:p>
          <a:p>
            <a:pPr marL="0" lvl="0" indent="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it-IT" altLang="en-US" sz="2400" i="1" dirty="0" smtClean="0">
                <a:latin typeface="+mn-lt"/>
                <a:ea typeface="Signika Light" charset="0"/>
                <a:cs typeface="Signika Light" charset="0"/>
              </a:rPr>
              <a:t>Completezza</a:t>
            </a:r>
            <a:r>
              <a:rPr lang="it-IT" altLang="en-US" sz="2400" dirty="0" smtClean="0">
                <a:latin typeface="+mn-lt"/>
                <a:ea typeface="Signika Light" charset="0"/>
                <a:cs typeface="Signika Light" charset="0"/>
              </a:rPr>
              <a:t>: ogni regola di validazione può essere espressa usando VTL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it-IT" altLang="en-US" sz="2400" i="1" dirty="0" smtClean="0">
                <a:latin typeface="+mn-lt"/>
                <a:ea typeface="Signika Light" charset="0"/>
                <a:cs typeface="Signika Light" charset="0"/>
              </a:rPr>
              <a:t>Correttezza:</a:t>
            </a:r>
            <a:r>
              <a:rPr lang="it-IT" altLang="en-US" sz="2400" dirty="0" smtClean="0">
                <a:latin typeface="+mn-lt"/>
                <a:ea typeface="Signika Light" charset="0"/>
                <a:cs typeface="Signika Light" charset="0"/>
              </a:rPr>
              <a:t> gli operatori VTL sono consistenti</a:t>
            </a:r>
            <a:endParaRPr lang="it-IT" altLang="en-US" sz="2400" dirty="0">
              <a:latin typeface="+mn-lt"/>
              <a:ea typeface="Signika Light" charset="0"/>
              <a:cs typeface="Signika Light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it-IT" altLang="en-US" sz="2400" i="1" dirty="0" smtClean="0">
                <a:latin typeface="+mn-lt"/>
                <a:ea typeface="Signika Light" charset="0"/>
                <a:cs typeface="Signika Light" charset="0"/>
              </a:rPr>
              <a:t>Usabilità</a:t>
            </a:r>
            <a:r>
              <a:rPr lang="it-IT" altLang="en-US" sz="2400" dirty="0" smtClean="0">
                <a:latin typeface="+mn-lt"/>
                <a:ea typeface="Signika Light" charset="0"/>
                <a:cs typeface="Signika Light" charset="0"/>
              </a:rPr>
              <a:t>: efficienza ed efficacia (raggiungere lo scopo con il minimo sforzo) nell’utilizzo di VTL</a:t>
            </a:r>
            <a:endParaRPr lang="en-GB" altLang="en-US" sz="2400" dirty="0">
              <a:latin typeface="+mn-lt"/>
              <a:ea typeface="Signika Light" charset="0"/>
              <a:cs typeface="Signika Light" charset="0"/>
            </a:endParaRP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endParaRPr lang="en-US" sz="2400" dirty="0">
              <a:latin typeface="+mn-lt"/>
              <a:ea typeface="Signika Light" charset="0"/>
              <a:cs typeface="Signika Light" charset="0"/>
            </a:endParaRPr>
          </a:p>
          <a:p>
            <a:pPr marL="0" indent="0" eaLnBrk="1" hangingPunct="1">
              <a:buClr>
                <a:srgbClr val="CC3300"/>
              </a:buClr>
              <a:buNone/>
              <a:defRPr/>
            </a:pPr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4553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912284" y="1835151"/>
            <a:ext cx="10176933" cy="26019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marL="0" indent="0" eaLnBrk="1" hangingPunct="1">
              <a:buClr>
                <a:srgbClr val="CC3300"/>
              </a:buClr>
              <a:buFontTx/>
              <a:buNone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571749" y="999474"/>
            <a:ext cx="1157991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</a:pPr>
            <a:r>
              <a:rPr lang="en-US" altLang="it-IT" sz="3200" dirty="0" err="1">
                <a:solidFill>
                  <a:srgbClr val="7F7F7F"/>
                </a:solidFill>
                <a:ea typeface="+mj-ea"/>
                <a:cs typeface="+mj-cs"/>
              </a:rPr>
              <a:t>Attività</a:t>
            </a:r>
            <a:r>
              <a:rPr lang="en-US" altLang="it-IT" sz="3200" b="1" dirty="0" smtClean="0">
                <a:solidFill>
                  <a:srgbClr val="0070C0"/>
                </a:solidFill>
                <a:latin typeface="Calibri Light"/>
              </a:rPr>
              <a:t> </a:t>
            </a:r>
          </a:p>
          <a:p>
            <a:pPr lvl="0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</a:pPr>
            <a:r>
              <a:rPr lang="it-IT" sz="2400" dirty="0" smtClean="0">
                <a:ea typeface="Signika Light" charset="0"/>
                <a:cs typeface="Signika Light" charset="0"/>
              </a:rPr>
              <a:t>Traduzione in VTL, delle seguenti regole di validazione:</a:t>
            </a:r>
            <a:endParaRPr lang="it-IT" sz="2400" dirty="0">
              <a:ea typeface="Signika Light" charset="0"/>
              <a:cs typeface="Signika Light" charset="0"/>
            </a:endParaRPr>
          </a:p>
          <a:p>
            <a:pPr marL="712788" indent="-34925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ea typeface="Signika Light" charset="0"/>
                <a:cs typeface="Signika Light" charset="0"/>
              </a:rPr>
              <a:t>Sottoinsieme di regole derivanti dall’ESSNET </a:t>
            </a:r>
            <a:r>
              <a:rPr lang="it-IT" sz="2400" dirty="0" err="1" smtClean="0">
                <a:ea typeface="Signika Light" charset="0"/>
                <a:cs typeface="Signika Light" charset="0"/>
              </a:rPr>
              <a:t>survey</a:t>
            </a:r>
            <a:r>
              <a:rPr lang="it-IT" sz="2400" dirty="0" smtClean="0">
                <a:ea typeface="Signika Light" charset="0"/>
                <a:cs typeface="Signika Light" charset="0"/>
              </a:rPr>
              <a:t>  </a:t>
            </a:r>
            <a:r>
              <a:rPr lang="it-IT" sz="2400" dirty="0" smtClean="0">
                <a:ea typeface="Signika Light" charset="0"/>
                <a:cs typeface="Signika Light" charset="0"/>
                <a:hlinkClick r:id="rId3"/>
              </a:rPr>
              <a:t>(https</a:t>
            </a:r>
            <a:r>
              <a:rPr lang="it-IT" sz="2400" dirty="0">
                <a:ea typeface="Signika Light" charset="0"/>
                <a:cs typeface="Signika Light" charset="0"/>
                <a:hlinkClick r:id="rId3"/>
              </a:rPr>
              <a:t>://github.com/data-cleaning/ValidatPoC/tree/master/data)</a:t>
            </a:r>
            <a:endParaRPr lang="it-IT" sz="2400" dirty="0">
              <a:ea typeface="Signika Light" charset="0"/>
              <a:cs typeface="Signika Light" charset="0"/>
            </a:endParaRPr>
          </a:p>
          <a:p>
            <a:pPr marL="712788" indent="-349250" defTabSz="4572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 smtClean="0">
                <a:ea typeface="Signika Light" charset="0"/>
                <a:cs typeface="Signika Light" charset="0"/>
              </a:rPr>
              <a:t>Regole interne Istat:</a:t>
            </a:r>
            <a:endParaRPr lang="it-IT" sz="2400" dirty="0">
              <a:ea typeface="Signika Light" charset="0"/>
              <a:cs typeface="Signika Light" charset="0"/>
            </a:endParaRPr>
          </a:p>
          <a:p>
            <a:pPr marL="1076325" lvl="1" indent="-363538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t-IT" sz="2400" dirty="0">
                <a:ea typeface="Signika Light" charset="0"/>
                <a:cs typeface="Signika Light" charset="0"/>
              </a:rPr>
              <a:t>Inter </a:t>
            </a:r>
            <a:r>
              <a:rPr lang="it-IT" sz="2400" dirty="0" smtClean="0">
                <a:ea typeface="Signika Light" charset="0"/>
                <a:cs typeface="Signika Light" charset="0"/>
              </a:rPr>
              <a:t>record</a:t>
            </a:r>
          </a:p>
          <a:p>
            <a:pPr marL="1076325" lvl="1" indent="-363538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t-IT" sz="2400" dirty="0" smtClean="0">
                <a:ea typeface="Signika Light" charset="0"/>
                <a:cs typeface="Signika Light" charset="0"/>
              </a:rPr>
              <a:t>Imputazione deterministica</a:t>
            </a:r>
          </a:p>
          <a:p>
            <a:pPr marL="1076325" lvl="1" indent="-363538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it-IT" sz="2400" dirty="0" smtClean="0">
                <a:ea typeface="Signika Light" charset="0"/>
                <a:cs typeface="Signika Light" charset="0"/>
              </a:rPr>
              <a:t>Calcolo di un indice</a:t>
            </a:r>
          </a:p>
        </p:txBody>
      </p:sp>
    </p:spTree>
    <p:extLst>
      <p:ext uri="{BB962C8B-B14F-4D97-AF65-F5344CB8AC3E}">
        <p14:creationId xmlns:p14="http://schemas.microsoft.com/office/powerpoint/2010/main" val="42343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26"/>
          <p:cNvSpPr>
            <a:spLocks noChangeArrowheads="1"/>
          </p:cNvSpPr>
          <p:nvPr/>
        </p:nvSpPr>
        <p:spPr bwMode="auto">
          <a:xfrm>
            <a:off x="672851" y="100680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912284" y="1835151"/>
            <a:ext cx="10176933" cy="26019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marL="0" indent="0" eaLnBrk="1" hangingPunct="1">
              <a:buClr>
                <a:srgbClr val="CC3300"/>
              </a:buClr>
              <a:buFontTx/>
              <a:buNone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12090" y="999474"/>
            <a:ext cx="11275109" cy="5457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</a:pPr>
            <a:r>
              <a:rPr lang="en-US" altLang="it-IT" sz="3200" dirty="0">
                <a:solidFill>
                  <a:srgbClr val="7F7F7F"/>
                </a:solidFill>
                <a:ea typeface="+mj-ea"/>
                <a:cs typeface="+mj-cs"/>
              </a:rPr>
              <a:t>Da </a:t>
            </a:r>
            <a:r>
              <a:rPr lang="en-US" altLang="it-IT" sz="3200" dirty="0" err="1">
                <a:solidFill>
                  <a:srgbClr val="7F7F7F"/>
                </a:solidFill>
                <a:ea typeface="+mj-ea"/>
                <a:cs typeface="+mj-cs"/>
              </a:rPr>
              <a:t>regole</a:t>
            </a:r>
            <a:r>
              <a:rPr lang="en-US" altLang="it-IT" sz="3200" dirty="0">
                <a:solidFill>
                  <a:srgbClr val="7F7F7F"/>
                </a:solidFill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ea typeface="+mj-ea"/>
                <a:cs typeface="+mj-cs"/>
              </a:rPr>
              <a:t>semplici</a:t>
            </a:r>
            <a:r>
              <a:rPr lang="en-US" altLang="it-IT" sz="3200" b="1" dirty="0" smtClean="0">
                <a:solidFill>
                  <a:srgbClr val="0070C0"/>
                </a:solidFill>
                <a:latin typeface="Calibri Light"/>
              </a:rPr>
              <a:t>…</a:t>
            </a:r>
            <a:endParaRPr lang="en-US" sz="2800" dirty="0">
              <a:solidFill>
                <a:srgbClr val="5051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2788" indent="-334963"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ea typeface="Signika Light" charset="0"/>
                <a:cs typeface="Signika Light" charset="0"/>
              </a:rPr>
              <a:t>Il </a:t>
            </a:r>
            <a:r>
              <a:rPr lang="en-US" sz="2400" dirty="0" err="1">
                <a:ea typeface="Signika Light" charset="0"/>
                <a:cs typeface="Signika Light" charset="0"/>
              </a:rPr>
              <a:t>numero</a:t>
            </a:r>
            <a:r>
              <a:rPr lang="en-US" sz="2400" dirty="0">
                <a:ea typeface="Signika Light" charset="0"/>
                <a:cs typeface="Signika Light" charset="0"/>
              </a:rPr>
              <a:t> di ore </a:t>
            </a:r>
            <a:r>
              <a:rPr lang="en-US" sz="2400" dirty="0" err="1">
                <a:ea typeface="Signika Light" charset="0"/>
                <a:cs typeface="Signika Light" charset="0"/>
              </a:rPr>
              <a:t>lavorate</a:t>
            </a:r>
            <a:r>
              <a:rPr lang="en-US" sz="2400" dirty="0">
                <a:ea typeface="Signika Light" charset="0"/>
                <a:cs typeface="Signika Light" charset="0"/>
              </a:rPr>
              <a:t> per </a:t>
            </a:r>
            <a:r>
              <a:rPr lang="en-US" sz="2400" dirty="0" err="1">
                <a:ea typeface="Signika Light" charset="0"/>
                <a:cs typeface="Signika Light" charset="0"/>
              </a:rPr>
              <a:t>settimana</a:t>
            </a:r>
            <a:r>
              <a:rPr lang="en-US" sz="2400" dirty="0">
                <a:ea typeface="Signika Light" charset="0"/>
                <a:cs typeface="Signika Light" charset="0"/>
              </a:rPr>
              <a:t>  </a:t>
            </a:r>
            <a:r>
              <a:rPr lang="en-US" sz="2400" dirty="0" err="1" smtClean="0">
                <a:ea typeface="Signika Light" charset="0"/>
                <a:cs typeface="Signika Light" charset="0"/>
              </a:rPr>
              <a:t>tra</a:t>
            </a:r>
            <a:r>
              <a:rPr lang="en-US" sz="2400" dirty="0" smtClean="0">
                <a:ea typeface="Signika Light" charset="0"/>
                <a:cs typeface="Signika Light" charset="0"/>
              </a:rPr>
              <a:t> </a:t>
            </a:r>
            <a:r>
              <a:rPr lang="en-US" sz="2400" dirty="0">
                <a:ea typeface="Signika Light" charset="0"/>
                <a:cs typeface="Signika Light" charset="0"/>
              </a:rPr>
              <a:t>1 e 80</a:t>
            </a:r>
          </a:p>
          <a:p>
            <a:pPr marL="712788" indent="-334963"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ea typeface="Signika Light" charset="0"/>
                <a:cs typeface="Signika Light" charset="0"/>
              </a:rPr>
              <a:t>costi + profitti = fatturato</a:t>
            </a:r>
          </a:p>
          <a:p>
            <a:pPr marL="712788" indent="-334963"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ea typeface="Signika Light" charset="0"/>
                <a:cs typeface="Signika Light" charset="0"/>
              </a:rPr>
              <a:t>Età</a:t>
            </a:r>
            <a:r>
              <a:rPr lang="en-US" sz="2400" dirty="0">
                <a:ea typeface="Signika Light" charset="0"/>
                <a:cs typeface="Signika Light" charset="0"/>
              </a:rPr>
              <a:t> del </a:t>
            </a:r>
            <a:r>
              <a:rPr lang="en-US" sz="2400" dirty="0" err="1">
                <a:ea typeface="Signika Light" charset="0"/>
                <a:cs typeface="Signika Light" charset="0"/>
              </a:rPr>
              <a:t>nonno</a:t>
            </a:r>
            <a:r>
              <a:rPr lang="en-US" sz="2400" dirty="0">
                <a:ea typeface="Signika Light" charset="0"/>
                <a:cs typeface="Signika Light" charset="0"/>
              </a:rPr>
              <a:t> – 28 &gt;= </a:t>
            </a:r>
            <a:r>
              <a:rPr lang="en-US" sz="2400" dirty="0" err="1">
                <a:ea typeface="Signika Light" charset="0"/>
                <a:cs typeface="Signika Light" charset="0"/>
              </a:rPr>
              <a:t>età</a:t>
            </a:r>
            <a:r>
              <a:rPr lang="en-US" sz="2400" dirty="0">
                <a:ea typeface="Signika Light" charset="0"/>
                <a:cs typeface="Signika Light" charset="0"/>
              </a:rPr>
              <a:t> del </a:t>
            </a:r>
            <a:r>
              <a:rPr lang="en-US" sz="2400" dirty="0" err="1">
                <a:ea typeface="Signika Light" charset="0"/>
                <a:cs typeface="Signika Light" charset="0"/>
              </a:rPr>
              <a:t>nipote</a:t>
            </a:r>
            <a:endParaRPr lang="en-US" sz="2400" dirty="0">
              <a:ea typeface="Signika Light" charset="0"/>
              <a:cs typeface="Signika Light" charset="0"/>
            </a:endParaRPr>
          </a:p>
          <a:p>
            <a:pPr marL="712788" indent="-712788">
              <a:spcBef>
                <a:spcPts val="1000"/>
              </a:spcBef>
              <a:spcAft>
                <a:spcPts val="1000"/>
              </a:spcAft>
              <a:defRPr/>
            </a:pPr>
            <a:r>
              <a:rPr lang="en-US" altLang="it-IT" sz="3200" dirty="0">
                <a:solidFill>
                  <a:srgbClr val="7F7F7F"/>
                </a:solidFill>
                <a:ea typeface="+mj-ea"/>
                <a:cs typeface="+mj-cs"/>
              </a:rPr>
              <a:t>….a </a:t>
            </a:r>
            <a:r>
              <a:rPr lang="en-US" altLang="it-IT" sz="3200" dirty="0" err="1">
                <a:solidFill>
                  <a:srgbClr val="7F7F7F"/>
                </a:solidFill>
                <a:ea typeface="+mj-ea"/>
                <a:cs typeface="+mj-cs"/>
              </a:rPr>
              <a:t>regole</a:t>
            </a:r>
            <a:r>
              <a:rPr lang="en-US" altLang="it-IT" sz="3200" dirty="0">
                <a:solidFill>
                  <a:srgbClr val="7F7F7F"/>
                </a:solidFill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ea typeface="+mj-ea"/>
                <a:cs typeface="+mj-cs"/>
              </a:rPr>
              <a:t>più</a:t>
            </a:r>
            <a:r>
              <a:rPr lang="en-US" altLang="it-IT" sz="3200" dirty="0">
                <a:solidFill>
                  <a:srgbClr val="7F7F7F"/>
                </a:solidFill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ea typeface="+mj-ea"/>
                <a:cs typeface="+mj-cs"/>
              </a:rPr>
              <a:t>complesse</a:t>
            </a:r>
            <a:endParaRPr lang="en-US" altLang="it-IT" sz="3200" dirty="0">
              <a:solidFill>
                <a:srgbClr val="7F7F7F"/>
              </a:solidFill>
              <a:ea typeface="+mj-ea"/>
              <a:cs typeface="+mj-cs"/>
            </a:endParaRPr>
          </a:p>
          <a:p>
            <a:pPr marL="712788" indent="-334963"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ea typeface="Signika Light" charset="0"/>
                <a:cs typeface="Signika Light" charset="0"/>
              </a:rPr>
              <a:t>Per </a:t>
            </a:r>
            <a:r>
              <a:rPr lang="en-US" sz="2400" dirty="0" err="1">
                <a:ea typeface="Signika Light" charset="0"/>
                <a:cs typeface="Signika Light" charset="0"/>
              </a:rPr>
              <a:t>ogni</a:t>
            </a:r>
            <a:r>
              <a:rPr lang="en-US" sz="2400" dirty="0">
                <a:ea typeface="Signika Light" charset="0"/>
                <a:cs typeface="Signika Light" charset="0"/>
              </a:rPr>
              <a:t> x: </a:t>
            </a:r>
            <a:r>
              <a:rPr lang="en-US" sz="2400" dirty="0" err="1">
                <a:ea typeface="Signika Light" charset="0"/>
                <a:cs typeface="Signika Light" charset="0"/>
              </a:rPr>
              <a:t>x.età</a:t>
            </a:r>
            <a:r>
              <a:rPr lang="en-US" sz="2400" dirty="0">
                <a:ea typeface="Signika Light" charset="0"/>
                <a:cs typeface="Signika Light" charset="0"/>
              </a:rPr>
              <a:t> &gt;= 0 AND </a:t>
            </a:r>
            <a:r>
              <a:rPr lang="en-US" sz="2400" dirty="0" err="1">
                <a:ea typeface="Signika Light" charset="0"/>
                <a:cs typeface="Signika Light" charset="0"/>
              </a:rPr>
              <a:t>x.età</a:t>
            </a:r>
            <a:r>
              <a:rPr lang="en-US" sz="2400" dirty="0">
                <a:ea typeface="Signika Light" charset="0"/>
                <a:cs typeface="Signika Light" charset="0"/>
              </a:rPr>
              <a:t> &lt;= 113</a:t>
            </a:r>
          </a:p>
          <a:p>
            <a:pPr marL="712788" indent="-334963"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ea typeface="Signika Light" charset="0"/>
                <a:cs typeface="Signika Light" charset="0"/>
              </a:rPr>
              <a:t>Esiste</a:t>
            </a:r>
            <a:r>
              <a:rPr lang="en-US" sz="2400" dirty="0">
                <a:ea typeface="Signika Light" charset="0"/>
                <a:cs typeface="Signika Light" charset="0"/>
              </a:rPr>
              <a:t> x: x.id-impresa = 100 AND </a:t>
            </a:r>
            <a:r>
              <a:rPr lang="en-US" sz="2400" dirty="0" err="1">
                <a:ea typeface="Signika Light" charset="0"/>
                <a:cs typeface="Signika Light" charset="0"/>
              </a:rPr>
              <a:t>x.fatturato</a:t>
            </a:r>
            <a:r>
              <a:rPr lang="en-US" sz="2400" dirty="0">
                <a:ea typeface="Signika Light" charset="0"/>
                <a:cs typeface="Signika Light" charset="0"/>
              </a:rPr>
              <a:t> &gt; 1.000.000</a:t>
            </a:r>
          </a:p>
          <a:p>
            <a:pPr marL="712788" indent="-334963"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ea typeface="Signika Light" charset="0"/>
                <a:cs typeface="Signika Light" charset="0"/>
              </a:rPr>
              <a:t>Per </a:t>
            </a:r>
            <a:r>
              <a:rPr lang="en-US" sz="2400" dirty="0" err="1">
                <a:ea typeface="Signika Light" charset="0"/>
                <a:cs typeface="Signika Light" charset="0"/>
              </a:rPr>
              <a:t>ogni</a:t>
            </a:r>
            <a:r>
              <a:rPr lang="en-US" sz="2400" dirty="0">
                <a:ea typeface="Signika Light" charset="0"/>
                <a:cs typeface="Signika Light" charset="0"/>
              </a:rPr>
              <a:t> x: IF </a:t>
            </a:r>
            <a:r>
              <a:rPr lang="en-US" sz="2400" dirty="0" err="1" smtClean="0">
                <a:ea typeface="Signika Light" charset="0"/>
                <a:cs typeface="Signika Light" charset="0"/>
              </a:rPr>
              <a:t>x.rel-capofamiglia</a:t>
            </a:r>
            <a:r>
              <a:rPr lang="en-US" sz="2400" dirty="0" smtClean="0">
                <a:ea typeface="Signika Light" charset="0"/>
                <a:cs typeface="Signika Light" charset="0"/>
              </a:rPr>
              <a:t> </a:t>
            </a:r>
            <a:r>
              <a:rPr lang="en-US" sz="2400" dirty="0">
                <a:ea typeface="Signika Light" charset="0"/>
                <a:cs typeface="Signika Light" charset="0"/>
              </a:rPr>
              <a:t>= 4 THEN </a:t>
            </a:r>
            <a:r>
              <a:rPr lang="en-US" sz="2400" dirty="0" err="1">
                <a:ea typeface="Signika Light" charset="0"/>
                <a:cs typeface="Signika Light" charset="0"/>
              </a:rPr>
              <a:t>esiste</a:t>
            </a:r>
            <a:r>
              <a:rPr lang="en-US" sz="2400" dirty="0">
                <a:ea typeface="Signika Light" charset="0"/>
                <a:cs typeface="Signika Light" charset="0"/>
              </a:rPr>
              <a:t> y: </a:t>
            </a:r>
            <a:r>
              <a:rPr lang="en-US" sz="2400" dirty="0" err="1">
                <a:ea typeface="Signika Light" charset="0"/>
                <a:cs typeface="Signika Light" charset="0"/>
              </a:rPr>
              <a:t>x.coniuge</a:t>
            </a:r>
            <a:r>
              <a:rPr lang="en-US" sz="2400" dirty="0">
                <a:ea typeface="Signika Light" charset="0"/>
                <a:cs typeface="Signika Light" charset="0"/>
              </a:rPr>
              <a:t>-id = y.id-persona AND </a:t>
            </a:r>
            <a:r>
              <a:rPr lang="en-US" sz="2400" dirty="0" err="1" smtClean="0">
                <a:ea typeface="Signika Light" charset="0"/>
                <a:cs typeface="Signika Light" charset="0"/>
              </a:rPr>
              <a:t>y.rel-capofamiglia</a:t>
            </a:r>
            <a:r>
              <a:rPr lang="en-US" sz="2400" dirty="0" smtClean="0">
                <a:ea typeface="Signika Light" charset="0"/>
                <a:cs typeface="Signika Light" charset="0"/>
              </a:rPr>
              <a:t> </a:t>
            </a:r>
            <a:r>
              <a:rPr lang="en-US" sz="2400" dirty="0">
                <a:ea typeface="Signika Light" charset="0"/>
                <a:cs typeface="Signika Light" charset="0"/>
              </a:rPr>
              <a:t>= 3</a:t>
            </a:r>
            <a:endParaRPr lang="it-IT" sz="2400" dirty="0">
              <a:ea typeface="Signika Light" charset="0"/>
              <a:cs typeface="Signik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55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912284" y="1835151"/>
            <a:ext cx="10176933" cy="26019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marL="0" indent="0" eaLnBrk="1" hangingPunct="1">
              <a:buClr>
                <a:srgbClr val="CC3300"/>
              </a:buClr>
              <a:buFontTx/>
              <a:buNone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12090" y="999474"/>
            <a:ext cx="11275109" cy="5021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  <a:defRPr/>
            </a:pPr>
            <a:r>
              <a:rPr lang="en-US" sz="3200" dirty="0" err="1">
                <a:solidFill>
                  <a:srgbClr val="7F7F7F"/>
                </a:solidFill>
                <a:ea typeface="+mj-ea"/>
                <a:cs typeface="+mj-cs"/>
              </a:rPr>
              <a:t>Risultati</a:t>
            </a:r>
            <a:endParaRPr lang="en-US" sz="3200" dirty="0">
              <a:solidFill>
                <a:srgbClr val="7F7F7F"/>
              </a:solidFill>
              <a:ea typeface="+mj-ea"/>
              <a:cs typeface="+mj-cs"/>
            </a:endParaRP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600"/>
              </a:spcAft>
            </a:pPr>
            <a:r>
              <a:rPr lang="it-IT" altLang="en-US" sz="2400" i="1" dirty="0" smtClean="0">
                <a:ea typeface="Signika Light" charset="0"/>
                <a:cs typeface="Signika Light" charset="0"/>
              </a:rPr>
              <a:t>Completezza</a:t>
            </a:r>
            <a:r>
              <a:rPr lang="it-IT" altLang="en-US" sz="2400" dirty="0" smtClean="0">
                <a:ea typeface="Signika Light" charset="0"/>
                <a:cs typeface="Signika Light" charset="0"/>
              </a:rPr>
              <a:t>: il linguaggio è completo (tutte le regole proposte sono state tradotte in VTL)</a:t>
            </a:r>
            <a:endParaRPr lang="it-IT" altLang="en-US" sz="2400" dirty="0">
              <a:ea typeface="Signika Light" charset="0"/>
              <a:cs typeface="Signika Light" charset="0"/>
            </a:endParaRP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600"/>
              </a:spcAft>
            </a:pPr>
            <a:r>
              <a:rPr lang="it-IT" altLang="en-US" sz="2400" i="1" dirty="0" smtClean="0">
                <a:ea typeface="Signika Light" charset="0"/>
                <a:cs typeface="Signika Light" charset="0"/>
              </a:rPr>
              <a:t>Correttezza</a:t>
            </a:r>
            <a:r>
              <a:rPr lang="it-IT" altLang="en-US" sz="2400" dirty="0" smtClean="0">
                <a:ea typeface="Signika Light" charset="0"/>
                <a:cs typeface="Signika Light" charset="0"/>
              </a:rPr>
              <a:t>: alcune inconsistenze su alcuni operatori devono essere eliminate (es. operatori union</a:t>
            </a:r>
            <a:r>
              <a:rPr lang="it-IT" altLang="en-US" sz="2400" dirty="0">
                <a:ea typeface="Signika Light" charset="0"/>
                <a:cs typeface="Signika Light" charset="0"/>
              </a:rPr>
              <a:t>, </a:t>
            </a:r>
            <a:r>
              <a:rPr lang="it-IT" altLang="en-US" sz="2400" dirty="0" err="1" smtClean="0">
                <a:ea typeface="Signika Light" charset="0"/>
                <a:cs typeface="Signika Light" charset="0"/>
              </a:rPr>
              <a:t>keep</a:t>
            </a:r>
            <a:r>
              <a:rPr lang="it-IT" altLang="en-US" sz="2400" dirty="0" smtClean="0">
                <a:ea typeface="Signika Light" charset="0"/>
                <a:cs typeface="Signika Light" charset="0"/>
              </a:rPr>
              <a:t>)</a:t>
            </a:r>
            <a:endParaRPr lang="it-IT" altLang="en-US" sz="2400" dirty="0">
              <a:ea typeface="Signika Light" charset="0"/>
              <a:cs typeface="Signika Light" charset="0"/>
            </a:endParaRP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600"/>
              </a:spcAft>
            </a:pPr>
            <a:r>
              <a:rPr lang="it-IT" altLang="en-US" sz="2400" i="1" dirty="0" smtClean="0">
                <a:ea typeface="Signika Light" charset="0"/>
                <a:cs typeface="Signika Light" charset="0"/>
              </a:rPr>
              <a:t>Usabilità</a:t>
            </a:r>
            <a:r>
              <a:rPr lang="it-IT" altLang="en-US" sz="2400" dirty="0" smtClean="0">
                <a:ea typeface="Signika Light" charset="0"/>
                <a:cs typeface="Signika Light" charset="0"/>
              </a:rPr>
              <a:t>: semplificare alcuni operatori e aggiungerne altri strettamente statistici («</a:t>
            </a:r>
            <a:r>
              <a:rPr lang="it-IT" altLang="en-US" sz="2400" dirty="0" err="1">
                <a:ea typeface="Signika Light" charset="0"/>
                <a:cs typeface="Signika Light" charset="0"/>
              </a:rPr>
              <a:t>try</a:t>
            </a:r>
            <a:r>
              <a:rPr lang="it-IT" altLang="en-US" sz="2400" dirty="0">
                <a:ea typeface="Signika Light" charset="0"/>
                <a:cs typeface="Signika Light" charset="0"/>
              </a:rPr>
              <a:t> to </a:t>
            </a:r>
            <a:r>
              <a:rPr lang="it-IT" altLang="en-US" sz="2400" dirty="0" err="1">
                <a:ea typeface="Signika Light" charset="0"/>
                <a:cs typeface="Signika Light" charset="0"/>
              </a:rPr>
              <a:t>keep</a:t>
            </a:r>
            <a:r>
              <a:rPr lang="it-IT" altLang="en-US" sz="2400" dirty="0">
                <a:ea typeface="Signika Light" charset="0"/>
                <a:cs typeface="Signika Light" charset="0"/>
              </a:rPr>
              <a:t> the </a:t>
            </a:r>
            <a:r>
              <a:rPr lang="it-IT" altLang="en-US" sz="2400" dirty="0" err="1">
                <a:ea typeface="Signika Light" charset="0"/>
                <a:cs typeface="Signika Light" charset="0"/>
              </a:rPr>
              <a:t>essence</a:t>
            </a:r>
            <a:r>
              <a:rPr lang="it-IT" altLang="en-US" sz="2400" dirty="0">
                <a:ea typeface="Signika Light" charset="0"/>
                <a:cs typeface="Signika Light" charset="0"/>
              </a:rPr>
              <a:t> of the </a:t>
            </a:r>
            <a:r>
              <a:rPr lang="it-IT" altLang="en-US" sz="2400" dirty="0" err="1">
                <a:ea typeface="Signika Light" charset="0"/>
                <a:cs typeface="Signika Light" charset="0"/>
              </a:rPr>
              <a:t>validation</a:t>
            </a:r>
            <a:r>
              <a:rPr lang="it-IT" altLang="en-US" sz="2400" dirty="0">
                <a:ea typeface="Signika Light" charset="0"/>
                <a:cs typeface="Signika Light" charset="0"/>
              </a:rPr>
              <a:t> </a:t>
            </a:r>
            <a:r>
              <a:rPr lang="it-IT" altLang="en-US" sz="2400" dirty="0" err="1">
                <a:ea typeface="Signika Light" charset="0"/>
                <a:cs typeface="Signika Light" charset="0"/>
              </a:rPr>
              <a:t>rule</a:t>
            </a:r>
            <a:r>
              <a:rPr lang="it-IT" altLang="en-US" sz="2400" dirty="0">
                <a:ea typeface="Signika Light" charset="0"/>
                <a:cs typeface="Signika Light" charset="0"/>
              </a:rPr>
              <a:t> in the </a:t>
            </a:r>
            <a:r>
              <a:rPr lang="it-IT" altLang="en-US" sz="2400" dirty="0" err="1">
                <a:ea typeface="Signika Light" charset="0"/>
                <a:cs typeface="Signika Light" charset="0"/>
              </a:rPr>
              <a:t>translation</a:t>
            </a:r>
            <a:r>
              <a:rPr lang="it-IT" altLang="en-US" sz="2400" dirty="0">
                <a:ea typeface="Signika Light" charset="0"/>
                <a:cs typeface="Signika Light" charset="0"/>
              </a:rPr>
              <a:t>» </a:t>
            </a:r>
            <a:r>
              <a:rPr lang="it-IT" altLang="en-US" sz="2400" dirty="0" smtClean="0">
                <a:ea typeface="Signika Light" charset="0"/>
                <a:cs typeface="Signika Light" charset="0"/>
              </a:rPr>
              <a:t>)</a:t>
            </a:r>
            <a:endParaRPr lang="it-IT" altLang="en-US" sz="2400" dirty="0">
              <a:ea typeface="Signika Light" charset="0"/>
              <a:cs typeface="Signik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569913" y="1032192"/>
            <a:ext cx="11075240" cy="56106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  <a:defRPr/>
            </a:pPr>
            <a:r>
              <a:rPr lang="it-IT" sz="3200" dirty="0" smtClean="0">
                <a:solidFill>
                  <a:srgbClr val="7F7F7F"/>
                </a:solidFill>
                <a:latin typeface="+mn-lt"/>
              </a:rPr>
              <a:t>Conclusioni</a:t>
            </a:r>
            <a:endParaRPr lang="it-IT" sz="3200" dirty="0">
              <a:solidFill>
                <a:srgbClr val="7F7F7F"/>
              </a:solidFill>
              <a:latin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b="1" dirty="0" err="1" smtClean="0">
                <a:latin typeface="+mn-lt"/>
                <a:ea typeface="Signika Light" charset="0"/>
                <a:cs typeface="Signika Light" charset="0"/>
              </a:rPr>
              <a:t>Handbook</a:t>
            </a:r>
            <a:r>
              <a:rPr lang="it-IT" sz="2400" b="1" dirty="0">
                <a:latin typeface="+mn-lt"/>
                <a:ea typeface="Signika Light" charset="0"/>
                <a:cs typeface="Signika Light" charset="0"/>
              </a:rPr>
              <a:t>:</a:t>
            </a:r>
            <a:endParaRPr lang="it-IT" sz="2400" b="1" dirty="0" smtClean="0">
              <a:latin typeface="+mn-lt"/>
              <a:ea typeface="Signika Light" charset="0"/>
              <a:cs typeface="Signika Light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rappresenta un utile supporto alla fase di validazione ne chiarisce concetti fondamentali e fornisce elementi per la valutazione della qualità di un piano di validazione.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b="1" dirty="0" smtClean="0">
                <a:latin typeface="+mn-lt"/>
                <a:ea typeface="Signika Light" charset="0"/>
                <a:cs typeface="Signika Light" charset="0"/>
              </a:rPr>
              <a:t>Valutazione di VTL: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impatto immediato all’interno della task force su VTL per la correzione ed il miglioramento del linguaggio. I risultati riportati nel documento «A </a:t>
            </a:r>
            <a:r>
              <a:rPr lang="it-IT" sz="2400" dirty="0" err="1" smtClean="0">
                <a:latin typeface="+mn-lt"/>
                <a:ea typeface="Signika Light" charset="0"/>
                <a:cs typeface="Signika Light" charset="0"/>
              </a:rPr>
              <a:t>study</a:t>
            </a: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 on VTL» sono stati di fondamentale importanza per la nuova versione di VTL (1.1</a:t>
            </a: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6587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569913" y="1032192"/>
            <a:ext cx="11075240" cy="56106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b="1" dirty="0" smtClean="0">
                <a:latin typeface="+mn-lt"/>
                <a:ea typeface="Signika Light" charset="0"/>
                <a:cs typeface="Signika Light" charset="0"/>
              </a:rPr>
              <a:t>Marco di Zio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Giampiero Bianchi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Ugo </a:t>
            </a:r>
            <a:r>
              <a:rPr lang="it-IT" sz="2400" dirty="0" err="1" smtClean="0">
                <a:latin typeface="+mn-lt"/>
                <a:ea typeface="Signika Light" charset="0"/>
                <a:cs typeface="Signika Light" charset="0"/>
              </a:rPr>
              <a:t>Guarnera</a:t>
            </a:r>
            <a:endParaRPr lang="it-IT" sz="2400" dirty="0" smtClean="0">
              <a:latin typeface="+mn-lt"/>
              <a:ea typeface="Signika Light" charset="0"/>
              <a:cs typeface="Signika Light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Mauro </a:t>
            </a:r>
            <a:r>
              <a:rPr lang="it-IT" sz="2400" dirty="0" err="1" smtClean="0">
                <a:latin typeface="+mn-lt"/>
                <a:ea typeface="Signika Light" charset="0"/>
                <a:cs typeface="Signika Light" charset="0"/>
              </a:rPr>
              <a:t>Scanu</a:t>
            </a:r>
            <a:endParaRPr lang="it-IT" sz="2400" dirty="0" smtClean="0">
              <a:latin typeface="+mn-lt"/>
              <a:ea typeface="Signika Light" charset="0"/>
              <a:cs typeface="Signika Light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Laura Vignola</a:t>
            </a: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2400" b="1" dirty="0" smtClean="0">
                <a:latin typeface="+mn-lt"/>
                <a:ea typeface="Signika Light" charset="0"/>
                <a:cs typeface="Signika Light" charset="0"/>
              </a:rPr>
              <a:t>Cross Portal EU</a:t>
            </a:r>
            <a:r>
              <a:rPr lang="it-IT" sz="2400" dirty="0" smtClean="0">
                <a:latin typeface="+mn-lt"/>
                <a:ea typeface="Signika Light" charset="0"/>
                <a:cs typeface="Signika Light" charset="0"/>
              </a:rPr>
              <a:t>: https://ec.europa.eu/eurostat/cros/content/validat-foundation_en</a:t>
            </a:r>
            <a:endParaRPr lang="it-IT" sz="2400" dirty="0">
              <a:latin typeface="+mn-lt"/>
              <a:ea typeface="Signika Light" charset="0"/>
              <a:cs typeface="Signik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16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560123" y="4508230"/>
            <a:ext cx="11071754" cy="1593841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it-IT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560123" y="1123716"/>
            <a:ext cx="11071754" cy="608349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3663" lvl="1"/>
            <a:r>
              <a:rPr lang="it-IT" sz="3200" dirty="0" smtClean="0">
                <a:solidFill>
                  <a:srgbClr val="7F7F7F"/>
                </a:solidFill>
                <a:ea typeface="+mj-ea"/>
                <a:cs typeface="+mj-cs"/>
              </a:rPr>
              <a:t>Indice</a:t>
            </a:r>
            <a:endParaRPr lang="it-IT" sz="3200" dirty="0">
              <a:solidFill>
                <a:srgbClr val="7F7F7F"/>
              </a:solidFill>
              <a:ea typeface="+mj-ea"/>
              <a:cs typeface="+mj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73569" y="1722998"/>
            <a:ext cx="1107175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L’ESSNET </a:t>
            </a:r>
            <a:r>
              <a:rPr lang="en-GB" sz="2400" dirty="0" err="1" smtClean="0"/>
              <a:t>Validat</a:t>
            </a:r>
            <a:r>
              <a:rPr lang="en-GB" sz="2400" dirty="0" smtClean="0"/>
              <a:t>-Foundation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err="1" smtClean="0"/>
              <a:t>Attività</a:t>
            </a:r>
            <a:r>
              <a:rPr lang="en-GB" sz="2400" dirty="0" smtClean="0"/>
              <a:t>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Handbook 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 dirty="0" err="1" smtClean="0"/>
              <a:t>Quadro</a:t>
            </a:r>
            <a:r>
              <a:rPr lang="en-GB" sz="2400" dirty="0" smtClean="0"/>
              <a:t> </a:t>
            </a:r>
            <a:r>
              <a:rPr lang="en-GB" sz="2400" dirty="0" err="1" smtClean="0"/>
              <a:t>concettuale</a:t>
            </a:r>
            <a:endParaRPr lang="en-GB" sz="2400" dirty="0" smtClean="0"/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GB" sz="2400" dirty="0" err="1" smtClean="0"/>
              <a:t>Metriche</a:t>
            </a:r>
            <a:r>
              <a:rPr lang="en-GB" sz="2400" dirty="0" smtClean="0"/>
              <a:t> di </a:t>
            </a:r>
            <a:r>
              <a:rPr lang="en-GB" sz="2400" dirty="0" err="1" smtClean="0"/>
              <a:t>valutazione</a:t>
            </a:r>
            <a:endParaRPr lang="en-GB" sz="2400" dirty="0" smtClean="0"/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err="1" smtClean="0"/>
              <a:t>Cos’è</a:t>
            </a:r>
            <a:r>
              <a:rPr lang="en-GB" sz="2400" dirty="0" smtClean="0"/>
              <a:t> VTL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err="1" smtClean="0"/>
              <a:t>Valutazione</a:t>
            </a:r>
            <a:r>
              <a:rPr lang="en-GB" sz="2400" dirty="0" smtClean="0"/>
              <a:t> di VTL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err="1" smtClean="0"/>
              <a:t>Conclusioni</a:t>
            </a:r>
            <a:endParaRPr lang="en-GB" sz="2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1788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560123" y="4508230"/>
            <a:ext cx="11071754" cy="1593841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it-IT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73569" y="1615422"/>
            <a:ext cx="1107175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err="1" smtClean="0"/>
              <a:t>Stati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membri</a:t>
            </a:r>
            <a:r>
              <a:rPr lang="en-GB" sz="2400" dirty="0" smtClean="0"/>
              <a:t>: Germania</a:t>
            </a:r>
            <a:r>
              <a:rPr lang="en-GB" sz="2400" dirty="0"/>
              <a:t>, Italia, </a:t>
            </a:r>
            <a:r>
              <a:rPr lang="en-GB" sz="2400" dirty="0" err="1"/>
              <a:t>Lituania</a:t>
            </a:r>
            <a:r>
              <a:rPr lang="en-GB" sz="2400" dirty="0"/>
              <a:t>, </a:t>
            </a:r>
            <a:r>
              <a:rPr lang="en-GB" sz="2400" dirty="0" err="1"/>
              <a:t>Paesi</a:t>
            </a:r>
            <a:r>
              <a:rPr lang="en-GB" sz="2400" dirty="0"/>
              <a:t> </a:t>
            </a:r>
            <a:r>
              <a:rPr lang="en-GB" sz="2400" dirty="0" err="1" smtClean="0"/>
              <a:t>Bassi</a:t>
            </a:r>
            <a:endParaRPr lang="en-GB" sz="2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 err="1" smtClean="0"/>
              <a:t>Durata</a:t>
            </a:r>
            <a:r>
              <a:rPr lang="en-GB" sz="2400" dirty="0" smtClean="0"/>
              <a:t>: </a:t>
            </a:r>
            <a:r>
              <a:rPr lang="en-GB" sz="2400" dirty="0" err="1" smtClean="0"/>
              <a:t>Dicembre</a:t>
            </a:r>
            <a:r>
              <a:rPr lang="en-GB" sz="2400" dirty="0" smtClean="0"/>
              <a:t> 2014- </a:t>
            </a:r>
            <a:r>
              <a:rPr lang="en-GB" sz="2400" dirty="0" err="1" smtClean="0"/>
              <a:t>Dicembre</a:t>
            </a:r>
            <a:r>
              <a:rPr lang="en-GB" sz="2400" dirty="0" smtClean="0"/>
              <a:t> 2015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/>
          </a:p>
          <a:p>
            <a:pPr algn="just"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lang="en-GB" sz="2400" b="1" dirty="0"/>
              <a:t>Focus</a:t>
            </a:r>
            <a:r>
              <a:rPr lang="en-GB" sz="2400" dirty="0"/>
              <a:t> </a:t>
            </a:r>
            <a:r>
              <a:rPr lang="en-GB" sz="2400" dirty="0" smtClean="0"/>
              <a:t>: </a:t>
            </a:r>
            <a:r>
              <a:rPr lang="en-GB" sz="2400" dirty="0" err="1" smtClean="0"/>
              <a:t>sul</a:t>
            </a:r>
            <a:r>
              <a:rPr lang="en-GB" sz="2400" dirty="0" smtClean="0"/>
              <a:t> </a:t>
            </a:r>
            <a:r>
              <a:rPr lang="en-GB" sz="2400" dirty="0" err="1" smtClean="0"/>
              <a:t>processo</a:t>
            </a:r>
            <a:r>
              <a:rPr lang="en-GB" sz="2400" dirty="0" smtClean="0"/>
              <a:t> di </a:t>
            </a:r>
            <a:r>
              <a:rPr lang="en-GB" sz="2400" dirty="0" err="1" smtClean="0"/>
              <a:t>validazione</a:t>
            </a:r>
            <a:r>
              <a:rPr lang="en-GB" sz="2400" dirty="0" smtClean="0"/>
              <a:t> e </a:t>
            </a:r>
            <a:r>
              <a:rPr lang="en-GB" sz="2400" dirty="0" err="1" smtClean="0"/>
              <a:t>sulla</a:t>
            </a:r>
            <a:r>
              <a:rPr lang="en-GB" sz="2400" dirty="0" smtClean="0"/>
              <a:t> </a:t>
            </a:r>
            <a:r>
              <a:rPr lang="en-GB" sz="2400" dirty="0" err="1" smtClean="0"/>
              <a:t>trasmissione</a:t>
            </a:r>
            <a:r>
              <a:rPr lang="en-GB" sz="2400" dirty="0" smtClean="0"/>
              <a:t> </a:t>
            </a:r>
            <a:r>
              <a:rPr lang="en-GB" sz="2400" dirty="0" err="1" smtClean="0"/>
              <a:t>dagli</a:t>
            </a:r>
            <a:r>
              <a:rPr lang="en-GB" sz="2400" dirty="0" smtClean="0"/>
              <a:t> </a:t>
            </a:r>
            <a:r>
              <a:rPr lang="en-GB" sz="2400" dirty="0" err="1" smtClean="0"/>
              <a:t>stati</a:t>
            </a:r>
            <a:r>
              <a:rPr lang="en-GB" sz="2400" dirty="0" smtClean="0"/>
              <a:t> </a:t>
            </a:r>
            <a:r>
              <a:rPr lang="en-GB" sz="2400" dirty="0" err="1" smtClean="0"/>
              <a:t>membri</a:t>
            </a:r>
            <a:r>
              <a:rPr lang="en-GB" sz="2400" dirty="0" smtClean="0"/>
              <a:t> a </a:t>
            </a:r>
            <a:r>
              <a:rPr lang="en-GB" sz="2400" dirty="0" smtClean="0"/>
              <a:t>Eurostat</a:t>
            </a:r>
          </a:p>
          <a:p>
            <a:pPr algn="just"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lang="en-GB" sz="2400" b="1" dirty="0" err="1" smtClean="0"/>
              <a:t>Obiettivo</a:t>
            </a:r>
            <a:r>
              <a:rPr lang="en-GB" sz="2400" dirty="0" smtClean="0"/>
              <a:t> </a:t>
            </a:r>
            <a:r>
              <a:rPr lang="en-GB" sz="2400" dirty="0"/>
              <a:t>: </a:t>
            </a:r>
            <a:endParaRPr lang="en-GB" sz="2400" dirty="0" smtClean="0"/>
          </a:p>
          <a:p>
            <a:pPr marL="806450" indent="-361950" algn="just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GB" altLang="it-IT" sz="2400" dirty="0" err="1" smtClean="0"/>
              <a:t>Definire</a:t>
            </a:r>
            <a:r>
              <a:rPr lang="en-GB" altLang="it-IT" sz="2400" dirty="0" smtClean="0"/>
              <a:t> un </a:t>
            </a:r>
            <a:r>
              <a:rPr lang="en-GB" altLang="it-IT" sz="2400" dirty="0" err="1" smtClean="0"/>
              <a:t>linguaggio</a:t>
            </a:r>
            <a:r>
              <a:rPr lang="en-GB" altLang="it-IT" sz="2400" dirty="0" smtClean="0"/>
              <a:t> </a:t>
            </a:r>
            <a:r>
              <a:rPr lang="en-GB" altLang="it-IT" sz="2400" dirty="0" err="1" smtClean="0"/>
              <a:t>comune</a:t>
            </a:r>
            <a:r>
              <a:rPr lang="en-GB" altLang="it-IT" sz="2400" dirty="0" smtClean="0"/>
              <a:t> </a:t>
            </a:r>
            <a:r>
              <a:rPr lang="en-GB" altLang="it-IT" sz="2400" dirty="0" err="1" smtClean="0"/>
              <a:t>sulla</a:t>
            </a:r>
            <a:r>
              <a:rPr lang="en-GB" altLang="it-IT" sz="2400" dirty="0" smtClean="0"/>
              <a:t> </a:t>
            </a:r>
            <a:r>
              <a:rPr lang="en-GB" altLang="it-IT" sz="2400" dirty="0" err="1" smtClean="0"/>
              <a:t>validazione</a:t>
            </a:r>
            <a:r>
              <a:rPr lang="en-GB" altLang="it-IT" sz="2400" dirty="0" smtClean="0"/>
              <a:t> </a:t>
            </a:r>
            <a:r>
              <a:rPr lang="en-GB" altLang="it-IT" sz="2400" dirty="0" err="1" smtClean="0"/>
              <a:t>dei</a:t>
            </a:r>
            <a:r>
              <a:rPr lang="en-GB" altLang="it-IT" sz="2400" dirty="0" smtClean="0"/>
              <a:t> </a:t>
            </a:r>
            <a:r>
              <a:rPr lang="en-GB" altLang="it-IT" sz="2400" dirty="0" err="1" smtClean="0"/>
              <a:t>dati</a:t>
            </a:r>
            <a:endParaRPr lang="en-GB" altLang="it-IT" sz="2400" dirty="0" smtClean="0"/>
          </a:p>
          <a:p>
            <a:pPr marL="806450" indent="-361950" algn="just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altLang="it-IT" sz="2400" dirty="0" err="1" smtClean="0"/>
              <a:t>Sviluppare</a:t>
            </a:r>
            <a:r>
              <a:rPr lang="en-US" altLang="it-IT" sz="2400" dirty="0" smtClean="0"/>
              <a:t> </a:t>
            </a:r>
            <a:r>
              <a:rPr lang="en-US" altLang="it-IT" sz="2400" dirty="0" err="1"/>
              <a:t>metriche</a:t>
            </a:r>
            <a:r>
              <a:rPr lang="en-US" altLang="it-IT" sz="2400" dirty="0"/>
              <a:t> per la </a:t>
            </a:r>
            <a:r>
              <a:rPr lang="en-US" altLang="it-IT" sz="2400" dirty="0" err="1"/>
              <a:t>valutazione</a:t>
            </a:r>
            <a:r>
              <a:rPr lang="en-US" altLang="it-IT" sz="2400" dirty="0"/>
              <a:t> di </a:t>
            </a:r>
            <a:r>
              <a:rPr lang="en-US" altLang="it-IT" sz="2400" dirty="0" smtClean="0"/>
              <a:t>procedure </a:t>
            </a:r>
            <a:r>
              <a:rPr lang="en-US" altLang="it-IT" sz="2400" dirty="0"/>
              <a:t>di </a:t>
            </a:r>
            <a:r>
              <a:rPr lang="en-US" altLang="it-IT" sz="2400" dirty="0" err="1" smtClean="0"/>
              <a:t>validazione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dati</a:t>
            </a:r>
            <a:r>
              <a:rPr lang="en-US" altLang="it-IT" sz="2400" dirty="0" smtClean="0"/>
              <a:t>.</a:t>
            </a:r>
            <a:endParaRPr lang="en-US" altLang="it-IT" sz="2400" dirty="0"/>
          </a:p>
          <a:p>
            <a:pPr marL="800100" lvl="2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it-IT" sz="2400" dirty="0" err="1" smtClean="0"/>
              <a:t>Valutare</a:t>
            </a:r>
            <a:r>
              <a:rPr lang="en-US" altLang="it-IT" sz="2400" dirty="0" smtClean="0"/>
              <a:t>  </a:t>
            </a:r>
            <a:r>
              <a:rPr lang="en-US" altLang="it-IT" sz="2400" dirty="0" smtClean="0"/>
              <a:t>VTL (Validation and Transformation Language).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0123" y="1029587"/>
            <a:ext cx="11071754" cy="608349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3663" lvl="1"/>
            <a:r>
              <a:rPr lang="it-IT" sz="3200" dirty="0">
                <a:solidFill>
                  <a:srgbClr val="7F7F7F"/>
                </a:solidFill>
                <a:ea typeface="+mj-ea"/>
                <a:cs typeface="+mj-cs"/>
              </a:rPr>
              <a:t>L’ESSNET </a:t>
            </a:r>
            <a:r>
              <a:rPr lang="it-IT" sz="3200" dirty="0" err="1">
                <a:solidFill>
                  <a:srgbClr val="7F7F7F"/>
                </a:solidFill>
                <a:ea typeface="+mj-ea"/>
                <a:cs typeface="+mj-cs"/>
              </a:rPr>
              <a:t>Validat</a:t>
            </a:r>
            <a:r>
              <a:rPr lang="it-IT" sz="3200" dirty="0">
                <a:solidFill>
                  <a:srgbClr val="7F7F7F"/>
                </a:solidFill>
                <a:ea typeface="+mj-ea"/>
                <a:cs typeface="+mj-cs"/>
              </a:rPr>
              <a:t>-Foundation</a:t>
            </a:r>
          </a:p>
        </p:txBody>
      </p:sp>
    </p:spTree>
    <p:extLst>
      <p:ext uri="{BB962C8B-B14F-4D97-AF65-F5344CB8AC3E}">
        <p14:creationId xmlns:p14="http://schemas.microsoft.com/office/powerpoint/2010/main" val="8584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95134" y="1462704"/>
            <a:ext cx="10217149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Indagine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per </a:t>
            </a: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rilevare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approcci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nell’ESS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 smtClean="0">
                <a:solidFill>
                  <a:srgbClr val="000000"/>
                </a:solidFill>
                <a:latin typeface="Corbel" pitchFamily="34" charset="0"/>
              </a:rPr>
              <a:t>=&gt; “The survey”</a:t>
            </a:r>
            <a:endParaRPr lang="en-GB" sz="2400" b="1" dirty="0">
              <a:solidFill>
                <a:srgbClr val="000000"/>
              </a:solidFill>
              <a:latin typeface="Corbel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Stesura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di un </a:t>
            </a: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documento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sulla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metodologia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(</a:t>
            </a: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concetti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):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 smtClean="0">
                <a:solidFill>
                  <a:srgbClr val="000000"/>
                </a:solidFill>
                <a:latin typeface="Corbel" pitchFamily="34" charset="0"/>
              </a:rPr>
              <a:t>=&gt; “The handbook”</a:t>
            </a:r>
            <a:endParaRPr lang="en-GB" sz="2400" b="1" dirty="0">
              <a:solidFill>
                <a:srgbClr val="000000"/>
              </a:solidFill>
              <a:latin typeface="Corbel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Valutazione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del </a:t>
            </a:r>
            <a:r>
              <a:rPr lang="en-GB" sz="2400" dirty="0" err="1" smtClean="0">
                <a:solidFill>
                  <a:srgbClr val="000000"/>
                </a:solidFill>
                <a:latin typeface="Corbel" pitchFamily="34" charset="0"/>
              </a:rPr>
              <a:t>linguaggio</a:t>
            </a:r>
            <a:r>
              <a:rPr lang="en-GB" sz="2400" dirty="0" smtClean="0">
                <a:solidFill>
                  <a:srgbClr val="000000"/>
                </a:solidFill>
                <a:latin typeface="Corbel" pitchFamily="34" charset="0"/>
              </a:rPr>
              <a:t> VTL: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>
                <a:solidFill>
                  <a:srgbClr val="000000"/>
                </a:solidFill>
                <a:latin typeface="Corbel" pitchFamily="34" charset="0"/>
              </a:rPr>
              <a:t>=&gt; “The </a:t>
            </a:r>
            <a:r>
              <a:rPr lang="en-GB" sz="2400" b="1" dirty="0" err="1">
                <a:solidFill>
                  <a:srgbClr val="000000"/>
                </a:solidFill>
                <a:latin typeface="Corbel" pitchFamily="34" charset="0"/>
              </a:rPr>
              <a:t>PoC</a:t>
            </a:r>
            <a:r>
              <a:rPr lang="en-GB" sz="2400" b="1" dirty="0">
                <a:solidFill>
                  <a:srgbClr val="000000"/>
                </a:solidFill>
                <a:latin typeface="Corbel" pitchFamily="34" charset="0"/>
              </a:rPr>
              <a:t>” – Proof of concepts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 smtClean="0">
                <a:solidFill>
                  <a:srgbClr val="000000"/>
                </a:solidFill>
                <a:latin typeface="Corbel" pitchFamily="34" charset="0"/>
              </a:rPr>
              <a:t>=&gt; “A Study on VTL”</a:t>
            </a:r>
            <a:endParaRPr lang="en-GB" sz="2400" b="1" dirty="0">
              <a:solidFill>
                <a:srgbClr val="000000"/>
              </a:solidFill>
              <a:latin typeface="Corbel" pitchFamily="34" charset="0"/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272796" y="3578151"/>
            <a:ext cx="937100" cy="27582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272796" y="5590440"/>
            <a:ext cx="937100" cy="27582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3" y="1023227"/>
            <a:ext cx="11071754" cy="608349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3663" lvl="1"/>
            <a:r>
              <a:rPr lang="it-IT" sz="3200" dirty="0">
                <a:solidFill>
                  <a:srgbClr val="7F7F7F"/>
                </a:solidFill>
                <a:ea typeface="+mj-ea"/>
                <a:cs typeface="+mj-cs"/>
              </a:rPr>
              <a:t>Attività</a:t>
            </a:r>
          </a:p>
          <a:p>
            <a:endParaRPr lang="it-IT" sz="3200" dirty="0">
              <a:solidFill>
                <a:srgbClr val="7F7F7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064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asellaDiTesto 1"/>
          <p:cNvSpPr txBox="1">
            <a:spLocks noChangeArrowheads="1"/>
          </p:cNvSpPr>
          <p:nvPr/>
        </p:nvSpPr>
        <p:spPr bwMode="auto">
          <a:xfrm>
            <a:off x="563036" y="1122457"/>
            <a:ext cx="11128311" cy="228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800100" indent="-34290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3200" dirty="0" err="1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Quadro</a:t>
            </a:r>
            <a:r>
              <a:rPr lang="en-US" altLang="it-IT" sz="3200" dirty="0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concettuale</a:t>
            </a:r>
            <a:r>
              <a:rPr lang="en-US" altLang="it-IT" sz="3200" dirty="0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 (1/3)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2400" b="1" dirty="0">
                <a:latin typeface="Corbel" panose="020B0503020204020204" pitchFamily="34" charset="0"/>
              </a:rPr>
              <a:t>“</a:t>
            </a:r>
            <a:r>
              <a:rPr lang="en-US" altLang="it-IT" sz="2400" b="1" dirty="0" smtClean="0">
                <a:latin typeface="Corbel" panose="020B0503020204020204" pitchFamily="34" charset="0"/>
              </a:rPr>
              <a:t>What”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</a:pPr>
            <a:endParaRPr lang="en-US" altLang="it-IT" sz="2400" dirty="0"/>
          </a:p>
          <a:p>
            <a:pPr marL="0" indent="0" eaLnBrk="1" hangingPunct="1"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  <a:buNone/>
            </a:pPr>
            <a:endParaRPr lang="en-US" altLang="it-IT" sz="2400" dirty="0">
              <a:latin typeface="+mn-lt"/>
              <a:ea typeface="Signika Light" charset="0"/>
              <a:cs typeface="Signika Light" charset="0"/>
            </a:endParaRPr>
          </a:p>
        </p:txBody>
      </p:sp>
      <p:sp>
        <p:nvSpPr>
          <p:cNvPr id="4" name="Rettangolo arrotondato 2"/>
          <p:cNvSpPr>
            <a:spLocks noChangeArrowheads="1"/>
          </p:cNvSpPr>
          <p:nvPr/>
        </p:nvSpPr>
        <p:spPr bwMode="auto">
          <a:xfrm>
            <a:off x="563036" y="2732750"/>
            <a:ext cx="10651811" cy="1287921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Clr>
                <a:srgbClr val="CC3300"/>
              </a:buClr>
              <a:buNone/>
              <a:defRPr/>
            </a:pPr>
            <a:r>
              <a:rPr lang="en-GB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“Data Validation is an activity verifying whether or not a combination of values is a member of a set of acceptable combinations.”</a:t>
            </a:r>
            <a:endParaRPr lang="en-US" altLang="it-IT" sz="2800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3" name="Rettangolo 2"/>
          <p:cNvSpPr/>
          <p:nvPr/>
        </p:nvSpPr>
        <p:spPr>
          <a:xfrm>
            <a:off x="667870" y="4663027"/>
            <a:ext cx="100763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</a:pPr>
            <a:r>
              <a:rPr lang="en-US" altLang="it-IT" sz="2400" b="1" dirty="0">
                <a:latin typeface="Corbel" panose="020B0503020204020204" pitchFamily="34" charset="0"/>
              </a:rPr>
              <a:t>“Why”</a:t>
            </a:r>
            <a:r>
              <a:rPr lang="en-US" altLang="it-IT" sz="2400" dirty="0">
                <a:latin typeface="Corbel" panose="020B0503020204020204" pitchFamily="34" charset="0"/>
              </a:rPr>
              <a:t>:</a:t>
            </a:r>
            <a:r>
              <a:rPr lang="en-US" altLang="it-IT" sz="2400" b="1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scopo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della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validazione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dei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dati</a:t>
            </a:r>
            <a:r>
              <a:rPr lang="en-US" altLang="it-IT" sz="2400" dirty="0">
                <a:latin typeface="Corbel" panose="020B0503020204020204" pitchFamily="34" charset="0"/>
              </a:rPr>
              <a:t> e </a:t>
            </a:r>
            <a:r>
              <a:rPr lang="en-US" altLang="it-IT" sz="2400" dirty="0" err="1">
                <a:latin typeface="Corbel" panose="020B0503020204020204" pitchFamily="34" charset="0"/>
              </a:rPr>
              <a:t>sua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relazione</a:t>
            </a:r>
            <a:r>
              <a:rPr lang="en-US" altLang="it-IT" sz="2400" dirty="0">
                <a:latin typeface="Corbel" panose="020B0503020204020204" pitchFamily="34" charset="0"/>
              </a:rPr>
              <a:t> con </a:t>
            </a:r>
            <a:r>
              <a:rPr lang="en-US" altLang="it-IT" sz="2400" dirty="0" smtClean="0">
                <a:latin typeface="Corbel" panose="020B0503020204020204" pitchFamily="34" charset="0"/>
              </a:rPr>
              <a:t>le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dimensioni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della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qualità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dei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dati</a:t>
            </a:r>
            <a:r>
              <a:rPr lang="en-US" altLang="it-IT" sz="2400" dirty="0" smtClean="0">
                <a:latin typeface="Corbel" panose="020B0503020204020204" pitchFamily="34" charset="0"/>
              </a:rPr>
              <a:t> (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accuratezza</a:t>
            </a:r>
            <a:r>
              <a:rPr lang="en-US" altLang="it-IT" sz="2400" dirty="0" smtClean="0">
                <a:latin typeface="Corbel" panose="020B0503020204020204" pitchFamily="34" charset="0"/>
              </a:rPr>
              <a:t>,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coerenza</a:t>
            </a:r>
            <a:r>
              <a:rPr lang="en-US" altLang="it-IT" sz="2400" dirty="0" smtClean="0">
                <a:latin typeface="Corbel" panose="020B0503020204020204" pitchFamily="34" charset="0"/>
              </a:rPr>
              <a:t> e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comparabilità</a:t>
            </a:r>
            <a:r>
              <a:rPr lang="en-US" altLang="it-IT" sz="2400" dirty="0" smtClean="0">
                <a:latin typeface="Corbel" panose="020B0503020204020204" pitchFamily="34" charset="0"/>
              </a:rPr>
              <a:t>,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chiarezza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smtClean="0">
                <a:latin typeface="Corbel" panose="020B0503020204020204" pitchFamily="34" charset="0"/>
              </a:rPr>
              <a:t>e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tempestività</a:t>
            </a:r>
            <a:r>
              <a:rPr lang="en-US" altLang="it-IT" sz="2400" dirty="0" smtClean="0">
                <a:latin typeface="Corbel" panose="020B0503020204020204" pitchFamily="34" charset="0"/>
              </a:rPr>
              <a:t>).</a:t>
            </a:r>
            <a:endParaRPr lang="en-US" altLang="it-IT" sz="2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360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912284" y="1835151"/>
            <a:ext cx="10176933" cy="26019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marL="0" indent="0" eaLnBrk="1" hangingPunct="1">
              <a:buClr>
                <a:srgbClr val="CC3300"/>
              </a:buClr>
              <a:buFontTx/>
              <a:buNone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5" name="CasellaDiTesto 1"/>
          <p:cNvSpPr txBox="1">
            <a:spLocks noChangeArrowheads="1"/>
          </p:cNvSpPr>
          <p:nvPr/>
        </p:nvSpPr>
        <p:spPr bwMode="auto">
          <a:xfrm>
            <a:off x="624418" y="1122456"/>
            <a:ext cx="11128311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800100" indent="-34290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3200" dirty="0" err="1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Quadro</a:t>
            </a:r>
            <a:r>
              <a:rPr lang="en-US" altLang="it-IT" sz="3200" dirty="0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concettuale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(2/3)</a:t>
            </a:r>
            <a:endParaRPr lang="en-US" altLang="it-IT" sz="3200" dirty="0">
              <a:solidFill>
                <a:srgbClr val="7F7F7F"/>
              </a:solidFill>
              <a:latin typeface="+mn-lt"/>
              <a:ea typeface="+mj-ea"/>
              <a:cs typeface="+mj-cs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2400" b="1" dirty="0" smtClean="0">
                <a:latin typeface="Corbel" panose="020B0503020204020204" pitchFamily="34" charset="0"/>
              </a:rPr>
              <a:t>“How”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2400" i="1" dirty="0" smtClean="0">
                <a:latin typeface="Corbel" panose="020B0503020204020204" pitchFamily="34" charset="0"/>
              </a:rPr>
              <a:t>Business perspective</a:t>
            </a:r>
            <a:endParaRPr lang="en-US" altLang="it-IT" sz="2400" i="1" dirty="0">
              <a:latin typeface="Corbel" panose="020B0503020204020204" pitchFamily="34" charset="0"/>
            </a:endParaRPr>
          </a:p>
          <a:p>
            <a:pPr marL="457200" lvl="1" indent="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  <a:defRPr/>
            </a:pPr>
            <a:r>
              <a:rPr lang="en-US" altLang="it-IT" sz="2400" dirty="0">
                <a:latin typeface="Corbel" panose="020B0503020204020204" pitchFamily="34" charset="0"/>
              </a:rPr>
              <a:t>Pone </a:t>
            </a:r>
            <a:r>
              <a:rPr lang="en-US" altLang="it-IT" sz="2400" dirty="0" err="1">
                <a:latin typeface="Corbel" panose="020B0503020204020204" pitchFamily="34" charset="0"/>
              </a:rPr>
              <a:t>l’attenzione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sulle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differenti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attività</a:t>
            </a:r>
            <a:r>
              <a:rPr lang="en-US" altLang="it-IT" sz="2400" dirty="0" smtClean="0">
                <a:latin typeface="Corbel" panose="020B0503020204020204" pitchFamily="34" charset="0"/>
              </a:rPr>
              <a:t> di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validazione</a:t>
            </a:r>
            <a:r>
              <a:rPr lang="en-US" altLang="it-IT" sz="2400" dirty="0" smtClean="0">
                <a:latin typeface="Corbel" panose="020B0503020204020204" pitchFamily="34" charset="0"/>
              </a:rPr>
              <a:t> (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strutturale</a:t>
            </a:r>
            <a:r>
              <a:rPr lang="en-US" altLang="it-IT" sz="2400" dirty="0" smtClean="0">
                <a:latin typeface="Corbel" panose="020B0503020204020204" pitchFamily="34" charset="0"/>
              </a:rPr>
              <a:t>,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all’interno</a:t>
            </a:r>
            <a:r>
              <a:rPr lang="en-US" altLang="it-IT" sz="2400" dirty="0" smtClean="0">
                <a:latin typeface="Corbel" panose="020B0503020204020204" pitchFamily="34" charset="0"/>
              </a:rPr>
              <a:t> del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singolo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daset</a:t>
            </a:r>
            <a:r>
              <a:rPr lang="en-US" altLang="it-IT" sz="2400" dirty="0" smtClean="0">
                <a:latin typeface="Corbel" panose="020B0503020204020204" pitchFamily="34" charset="0"/>
              </a:rPr>
              <a:t>,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su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più</a:t>
            </a:r>
            <a:r>
              <a:rPr lang="en-US" altLang="it-IT" sz="2400" dirty="0" smtClean="0">
                <a:latin typeface="Corbel" panose="020B0503020204020204" pitchFamily="34" charset="0"/>
              </a:rPr>
              <a:t> dataset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della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stessa</a:t>
            </a:r>
            <a:r>
              <a:rPr lang="en-US" altLang="it-IT" sz="2400" dirty="0" smtClean="0">
                <a:latin typeface="Corbel" panose="020B0503020204020204" pitchFamily="34" charset="0"/>
              </a:rPr>
              <a:t> o di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altre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fonti</a:t>
            </a:r>
            <a:r>
              <a:rPr lang="en-US" altLang="it-IT" sz="2400" dirty="0" smtClean="0">
                <a:latin typeface="Corbel" panose="020B0503020204020204" pitchFamily="34" charset="0"/>
              </a:rPr>
              <a:t>, etc..)</a:t>
            </a:r>
            <a:endParaRPr lang="en-US" altLang="it-IT" sz="2400" dirty="0">
              <a:latin typeface="Corbel" panose="020B0503020204020204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  <a:defRPr/>
            </a:pPr>
            <a:r>
              <a:rPr lang="en-US" altLang="it-IT" sz="2400" i="1" dirty="0" err="1">
                <a:latin typeface="Corbel" panose="020B0503020204020204" pitchFamily="34" charset="0"/>
              </a:rPr>
              <a:t>Approccio</a:t>
            </a:r>
            <a:r>
              <a:rPr lang="en-US" altLang="it-IT" sz="2400" i="1" dirty="0">
                <a:latin typeface="Corbel" panose="020B0503020204020204" pitchFamily="34" charset="0"/>
              </a:rPr>
              <a:t> </a:t>
            </a:r>
            <a:r>
              <a:rPr lang="en-US" altLang="it-IT" sz="2400" i="1" dirty="0" err="1">
                <a:latin typeface="Corbel" panose="020B0503020204020204" pitchFamily="34" charset="0"/>
              </a:rPr>
              <a:t>formale</a:t>
            </a:r>
            <a:endParaRPr lang="en-US" altLang="it-IT" sz="2400" i="1" dirty="0">
              <a:latin typeface="Corbel" panose="020B0503020204020204" pitchFamily="34" charset="0"/>
            </a:endParaRPr>
          </a:p>
          <a:p>
            <a:pPr marL="457200" lvl="1" indent="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  <a:defRPr/>
            </a:pPr>
            <a:r>
              <a:rPr lang="en-US" altLang="it-IT" sz="2400" dirty="0">
                <a:latin typeface="Corbel" panose="020B0503020204020204" pitchFamily="34" charset="0"/>
              </a:rPr>
              <a:t>Pone </a:t>
            </a:r>
            <a:r>
              <a:rPr lang="en-US" altLang="it-IT" sz="2400" dirty="0" err="1">
                <a:latin typeface="Corbel" panose="020B0503020204020204" pitchFamily="34" charset="0"/>
              </a:rPr>
              <a:t>l’accento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sugli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elementi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che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caratterizzano</a:t>
            </a:r>
            <a:r>
              <a:rPr lang="en-US" altLang="it-IT" sz="2400" dirty="0" smtClean="0">
                <a:latin typeface="Corbel" panose="020B0503020204020204" pitchFamily="34" charset="0"/>
              </a:rPr>
              <a:t> la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regola</a:t>
            </a:r>
            <a:r>
              <a:rPr lang="en-US" altLang="it-IT" sz="2400" dirty="0" smtClean="0">
                <a:latin typeface="Corbel" panose="020B0503020204020204" pitchFamily="34" charset="0"/>
              </a:rPr>
              <a:t> di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validazione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smtClean="0">
                <a:latin typeface="Corbel" panose="020B0503020204020204" pitchFamily="34" charset="0"/>
              </a:rPr>
              <a:t>(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L’universo</a:t>
            </a:r>
            <a:r>
              <a:rPr lang="en-US" altLang="it-IT" sz="2400" dirty="0" smtClean="0">
                <a:latin typeface="Corbel" panose="020B0503020204020204" pitchFamily="34" charset="0"/>
              </a:rPr>
              <a:t> di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riferimento</a:t>
            </a:r>
            <a:r>
              <a:rPr lang="en-US" altLang="it-IT" sz="2400" dirty="0" smtClean="0">
                <a:latin typeface="Corbel" panose="020B0503020204020204" pitchFamily="34" charset="0"/>
              </a:rPr>
              <a:t>, Il tempo, le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variabili</a:t>
            </a:r>
            <a:r>
              <a:rPr lang="en-US" altLang="it-IT" sz="2400" dirty="0" smtClean="0">
                <a:latin typeface="Corbel" panose="020B0503020204020204" pitchFamily="34" charset="0"/>
              </a:rPr>
              <a:t> e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l’unità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su</a:t>
            </a:r>
            <a:r>
              <a:rPr lang="en-US" altLang="it-IT" sz="2400" dirty="0" smtClean="0">
                <a:latin typeface="Corbel" panose="020B0503020204020204" pitchFamily="34" charset="0"/>
              </a:rPr>
              <a:t> cui la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regola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viene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applicata</a:t>
            </a:r>
            <a:r>
              <a:rPr lang="en-US" altLang="it-IT" sz="2400" dirty="0" smtClean="0">
                <a:latin typeface="Corbel" panose="020B05030202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00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912284" y="1835151"/>
            <a:ext cx="10176933" cy="26019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marL="0" indent="0" eaLnBrk="1" hangingPunct="1">
              <a:buClr>
                <a:srgbClr val="CC3300"/>
              </a:buClr>
              <a:buFontTx/>
              <a:buNone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6" name="CasellaDiTesto 1"/>
          <p:cNvSpPr txBox="1">
            <a:spLocks noChangeArrowheads="1"/>
          </p:cNvSpPr>
          <p:nvPr/>
        </p:nvSpPr>
        <p:spPr bwMode="auto">
          <a:xfrm>
            <a:off x="449607" y="1122456"/>
            <a:ext cx="5454836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800100" indent="-34290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3200" dirty="0" err="1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Quadro</a:t>
            </a:r>
            <a:r>
              <a:rPr lang="en-US" altLang="it-IT" sz="3200" dirty="0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concettuale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(3/3)</a:t>
            </a:r>
            <a:endParaRPr lang="en-US" altLang="it-IT" sz="3200" dirty="0">
              <a:solidFill>
                <a:srgbClr val="7F7F7F"/>
              </a:solidFill>
              <a:latin typeface="+mn-lt"/>
              <a:ea typeface="+mj-ea"/>
              <a:cs typeface="+mj-cs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2400" b="1" dirty="0" err="1">
                <a:latin typeface="Corbel" panose="020B0503020204020204" pitchFamily="34" charset="0"/>
              </a:rPr>
              <a:t>Ciclo</a:t>
            </a:r>
            <a:r>
              <a:rPr lang="en-US" altLang="it-IT" sz="2400" b="1" dirty="0">
                <a:latin typeface="Corbel" panose="020B0503020204020204" pitchFamily="34" charset="0"/>
              </a:rPr>
              <a:t> di vita del </a:t>
            </a:r>
            <a:r>
              <a:rPr lang="en-US" altLang="it-IT" sz="2400" b="1" dirty="0" err="1" smtClean="0">
                <a:latin typeface="Corbel" panose="020B0503020204020204" pitchFamily="34" charset="0"/>
              </a:rPr>
              <a:t>processo</a:t>
            </a:r>
            <a:r>
              <a:rPr lang="en-US" altLang="it-IT" sz="2400" b="1" dirty="0" smtClean="0">
                <a:latin typeface="Corbel" panose="020B0503020204020204" pitchFamily="34" charset="0"/>
              </a:rPr>
              <a:t> </a:t>
            </a:r>
            <a:r>
              <a:rPr lang="en-US" altLang="it-IT" sz="2400" b="1" dirty="0">
                <a:latin typeface="Corbel" panose="020B0503020204020204" pitchFamily="34" charset="0"/>
              </a:rPr>
              <a:t>di </a:t>
            </a:r>
            <a:r>
              <a:rPr lang="en-US" altLang="it-IT" sz="2400" b="1" dirty="0" err="1" smtClean="0">
                <a:latin typeface="Corbel" panose="020B0503020204020204" pitchFamily="34" charset="0"/>
              </a:rPr>
              <a:t>validazione</a:t>
            </a:r>
            <a:endParaRPr lang="en-US" altLang="it-IT" sz="2400" b="1" dirty="0" smtClean="0">
              <a:latin typeface="Corbel" panose="020B0503020204020204" pitchFamily="34" charset="0"/>
            </a:endParaRPr>
          </a:p>
          <a:p>
            <a:pPr marL="0" indent="0">
              <a:buClr>
                <a:srgbClr val="CC3300"/>
              </a:buClr>
              <a:buNone/>
              <a:defRPr/>
            </a:pPr>
            <a:r>
              <a:rPr lang="en-US" altLang="it-IT" sz="2400" dirty="0" err="1" smtClean="0">
                <a:latin typeface="Corbel" panose="020B0503020204020204" pitchFamily="34" charset="0"/>
              </a:rPr>
              <a:t>Definizione</a:t>
            </a:r>
            <a:r>
              <a:rPr lang="en-US" altLang="it-IT" sz="2400" dirty="0" smtClean="0">
                <a:latin typeface="Corbel" panose="020B0503020204020204" pitchFamily="34" charset="0"/>
              </a:rPr>
              <a:t> utile per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il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disegno</a:t>
            </a:r>
            <a:r>
              <a:rPr lang="en-US" altLang="it-IT" sz="2400" dirty="0" smtClean="0">
                <a:latin typeface="Corbel" panose="020B0503020204020204" pitchFamily="34" charset="0"/>
              </a:rPr>
              <a:t> e la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gestione</a:t>
            </a:r>
            <a:r>
              <a:rPr lang="en-US" altLang="it-IT" sz="2400" dirty="0" smtClean="0">
                <a:latin typeface="Corbel" panose="020B0503020204020204" pitchFamily="34" charset="0"/>
              </a:rPr>
              <a:t> di In piano di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validazione</a:t>
            </a:r>
            <a:r>
              <a:rPr lang="en-US" altLang="it-IT" sz="2400" dirty="0" smtClean="0">
                <a:latin typeface="Corbel" panose="020B0503020204020204" pitchFamily="34" charset="0"/>
              </a:rPr>
              <a:t>, in </a:t>
            </a:r>
            <a:r>
              <a:rPr lang="en-US" altLang="it-IT" sz="2400" dirty="0" err="1">
                <a:latin typeface="Corbel" panose="020B0503020204020204" pitchFamily="34" charset="0"/>
              </a:rPr>
              <a:t>relazione</a:t>
            </a:r>
            <a:r>
              <a:rPr lang="en-US" altLang="it-IT" sz="2400" dirty="0">
                <a:latin typeface="Corbel" panose="020B0503020204020204" pitchFamily="34" charset="0"/>
              </a:rPr>
              <a:t> con </a:t>
            </a:r>
            <a:r>
              <a:rPr lang="en-US" altLang="it-IT" sz="2400" dirty="0" smtClean="0">
                <a:latin typeface="Corbel" panose="020B0503020204020204" pitchFamily="34" charset="0"/>
              </a:rPr>
              <a:t>le </a:t>
            </a:r>
            <a:r>
              <a:rPr lang="en-US" altLang="it-IT" sz="2400" dirty="0" err="1">
                <a:latin typeface="Corbel" panose="020B0503020204020204" pitchFamily="34" charset="0"/>
              </a:rPr>
              <a:t>altre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fasi</a:t>
            </a:r>
            <a:r>
              <a:rPr lang="en-US" altLang="it-IT" sz="2400" dirty="0">
                <a:latin typeface="Corbel" panose="020B0503020204020204" pitchFamily="34" charset="0"/>
              </a:rPr>
              <a:t> del </a:t>
            </a:r>
            <a:r>
              <a:rPr lang="en-US" altLang="it-IT" sz="2400" dirty="0" err="1">
                <a:latin typeface="Corbel" panose="020B0503020204020204" pitchFamily="34" charset="0"/>
              </a:rPr>
              <a:t>processo</a:t>
            </a:r>
            <a:r>
              <a:rPr lang="en-US" altLang="it-IT" sz="2400" dirty="0">
                <a:latin typeface="Corbel" panose="020B0503020204020204" pitchFamily="34" charset="0"/>
              </a:rPr>
              <a:t> di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produzione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>
                <a:latin typeface="Corbel" panose="020B0503020204020204" pitchFamily="34" charset="0"/>
              </a:rPr>
              <a:t>e </a:t>
            </a:r>
            <a:r>
              <a:rPr lang="en-US" altLang="it-IT" sz="2400" dirty="0" smtClean="0">
                <a:latin typeface="Corbel" panose="020B0503020204020204" pitchFamily="34" charset="0"/>
              </a:rPr>
              <a:t>con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altri</a:t>
            </a:r>
            <a:r>
              <a:rPr lang="en-US" altLang="it-IT" sz="2400" dirty="0" smtClean="0">
                <a:latin typeface="Corbel" panose="020B0503020204020204" pitchFamily="34" charset="0"/>
              </a:rPr>
              <a:t> </a:t>
            </a:r>
            <a:r>
              <a:rPr lang="en-US" altLang="it-IT" sz="2400" dirty="0" err="1">
                <a:latin typeface="Corbel" panose="020B0503020204020204" pitchFamily="34" charset="0"/>
              </a:rPr>
              <a:t>modelli</a:t>
            </a:r>
            <a:r>
              <a:rPr lang="en-US" altLang="it-IT" sz="2400" dirty="0">
                <a:latin typeface="Corbel" panose="020B0503020204020204" pitchFamily="34" charset="0"/>
              </a:rPr>
              <a:t> </a:t>
            </a:r>
            <a:r>
              <a:rPr lang="en-US" altLang="it-IT" sz="2400" dirty="0" err="1" smtClean="0">
                <a:latin typeface="Corbel" panose="020B0503020204020204" pitchFamily="34" charset="0"/>
              </a:rPr>
              <a:t>internazionali</a:t>
            </a:r>
            <a:r>
              <a:rPr lang="en-US" altLang="it-IT" sz="2400" dirty="0" smtClean="0">
                <a:latin typeface="Corbel" panose="020B0503020204020204" pitchFamily="34" charset="0"/>
              </a:rPr>
              <a:t> di </a:t>
            </a:r>
            <a:r>
              <a:rPr lang="en-US" altLang="it-IT" sz="2400" dirty="0" err="1">
                <a:latin typeface="Corbel" panose="020B0503020204020204" pitchFamily="34" charset="0"/>
              </a:rPr>
              <a:t>riferimento</a:t>
            </a:r>
            <a:r>
              <a:rPr lang="en-US" altLang="it-IT" sz="2400" dirty="0">
                <a:latin typeface="Corbel" panose="020B0503020204020204" pitchFamily="34" charset="0"/>
              </a:rPr>
              <a:t>:</a:t>
            </a:r>
          </a:p>
          <a:p>
            <a:pPr lvl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/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it-IT" sz="2400" dirty="0" smtClean="0">
                <a:latin typeface="Corbel" panose="020B0503020204020204" pitchFamily="34" charset="0"/>
              </a:rPr>
              <a:t>GSBPM (Generic Statistical Business Process Model)</a:t>
            </a:r>
            <a:endParaRPr lang="en-US" altLang="it-IT" sz="2400" dirty="0">
              <a:latin typeface="Corbel" panose="020B0503020204020204" pitchFamily="34" charset="0"/>
            </a:endParaRP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it-IT" sz="2400" dirty="0" smtClean="0">
                <a:latin typeface="Corbel" panose="020B0503020204020204" pitchFamily="34" charset="0"/>
              </a:rPr>
              <a:t>GSIM  (Generic Statistical Information Model)</a:t>
            </a:r>
            <a:endParaRPr lang="en-US" altLang="it-IT" sz="2400" dirty="0">
              <a:latin typeface="Corbel" panose="020B0503020204020204" pitchFamily="34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endParaRPr lang="en-US" altLang="it-IT" sz="2400" b="1" dirty="0">
              <a:latin typeface="Corbel" panose="020B0503020204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977" y="1404844"/>
            <a:ext cx="6475023" cy="545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0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912284" y="1835151"/>
            <a:ext cx="10176933" cy="26019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marL="0" indent="0" eaLnBrk="1" hangingPunct="1">
              <a:buClr>
                <a:srgbClr val="CC3300"/>
              </a:buClr>
              <a:buFontTx/>
              <a:buNone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8" name="CasellaDiTesto 1"/>
          <p:cNvSpPr txBox="1">
            <a:spLocks noChangeArrowheads="1"/>
          </p:cNvSpPr>
          <p:nvPr/>
        </p:nvSpPr>
        <p:spPr bwMode="auto">
          <a:xfrm>
            <a:off x="624419" y="1198340"/>
            <a:ext cx="10926605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800100" indent="-34290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3200" dirty="0" err="1" smtClean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Metriche</a:t>
            </a:r>
            <a:endParaRPr lang="en-US" altLang="it-IT" sz="3200" dirty="0">
              <a:solidFill>
                <a:srgbClr val="7F7F7F"/>
              </a:solidFill>
              <a:latin typeface="+mn-lt"/>
              <a:ea typeface="+mj-ea"/>
              <a:cs typeface="+mj-cs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it-IT" altLang="it-IT" sz="2400" dirty="0">
                <a:latin typeface="+mn-lt"/>
                <a:ea typeface="Signika Light" charset="0"/>
                <a:cs typeface="Signika Light" charset="0"/>
              </a:rPr>
              <a:t>Come monitorare la qualità di una procedura di </a:t>
            </a: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validazione di </a:t>
            </a:r>
            <a:r>
              <a:rPr lang="it-IT" altLang="it-IT" sz="2400" dirty="0">
                <a:latin typeface="+mn-lt"/>
                <a:ea typeface="Signika Light" charset="0"/>
                <a:cs typeface="Signika Light" charset="0"/>
              </a:rPr>
              <a:t>dati </a:t>
            </a: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attraverso:</a:t>
            </a:r>
          </a:p>
          <a:p>
            <a:pPr marL="712788" indent="-34925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tabLst>
                <a:tab pos="901700" algn="l"/>
              </a:tabLst>
            </a:pP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le </a:t>
            </a:r>
            <a:r>
              <a:rPr lang="it-IT" altLang="it-IT" sz="2400" dirty="0">
                <a:latin typeface="+mn-lt"/>
                <a:ea typeface="Signika Light" charset="0"/>
                <a:cs typeface="Signika Light" charset="0"/>
              </a:rPr>
              <a:t>proprietà delle regole di validazione: </a:t>
            </a: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completezza,  ridondanza, fattibilità e complessità;</a:t>
            </a:r>
          </a:p>
          <a:p>
            <a:pPr marL="712788" indent="-34925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tabLst>
                <a:tab pos="901700" algn="l"/>
              </a:tabLst>
            </a:pP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i risultati ottenuti applicando le regole sui dati osservati;</a:t>
            </a:r>
          </a:p>
          <a:p>
            <a:pPr marL="712788" indent="-349250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tabLst>
                <a:tab pos="901700" algn="l"/>
              </a:tabLst>
            </a:pPr>
            <a:r>
              <a:rPr lang="it-IT" altLang="it-IT" sz="2400" dirty="0" smtClean="0">
                <a:latin typeface="+mn-lt"/>
                <a:ea typeface="Signika Light" charset="0"/>
                <a:cs typeface="Signika Light" charset="0"/>
              </a:rPr>
              <a:t>i risultati ottenuti applicando le regole sui dati osservati e sui dati di riferimento.</a:t>
            </a:r>
            <a:endParaRPr lang="en-US" altLang="it-IT" sz="2400" dirty="0">
              <a:latin typeface="+mn-lt"/>
              <a:ea typeface="Signika Light" charset="0"/>
              <a:cs typeface="Signik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3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26"/>
          <p:cNvSpPr>
            <a:spLocks noChangeArrowheads="1"/>
          </p:cNvSpPr>
          <p:nvPr/>
        </p:nvSpPr>
        <p:spPr bwMode="auto">
          <a:xfrm>
            <a:off x="719667" y="1268414"/>
            <a:ext cx="10369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it-IT" sz="1400"/>
          </a:p>
          <a:p>
            <a:pPr eaLnBrk="1" hangingPunct="1">
              <a:buFontTx/>
              <a:buNone/>
            </a:pPr>
            <a:endParaRPr lang="en-US" altLang="it-IT" sz="1400"/>
          </a:p>
        </p:txBody>
      </p:sp>
      <p:sp>
        <p:nvSpPr>
          <p:cNvPr id="9220" name="Rettangolo arrotondato 2"/>
          <p:cNvSpPr>
            <a:spLocks noChangeArrowheads="1"/>
          </p:cNvSpPr>
          <p:nvPr/>
        </p:nvSpPr>
        <p:spPr bwMode="auto">
          <a:xfrm>
            <a:off x="912284" y="1835151"/>
            <a:ext cx="10176933" cy="26019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marL="0" indent="0" eaLnBrk="1" hangingPunct="1">
              <a:buClr>
                <a:srgbClr val="CC3300"/>
              </a:buClr>
              <a:buFontTx/>
              <a:buNone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Ø"/>
              <a:defRPr/>
            </a:pPr>
            <a:endParaRPr lang="en-US" altLang="it-IT" dirty="0" smtClean="0"/>
          </a:p>
        </p:txBody>
      </p:sp>
      <p:sp>
        <p:nvSpPr>
          <p:cNvPr id="5" name="CasellaDiTesto 1"/>
          <p:cNvSpPr txBox="1">
            <a:spLocks noChangeArrowheads="1"/>
          </p:cNvSpPr>
          <p:nvPr/>
        </p:nvSpPr>
        <p:spPr bwMode="auto">
          <a:xfrm>
            <a:off x="624418" y="1122456"/>
            <a:ext cx="11128311" cy="5514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eaLnBrk="0" hangingPunct="0"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800100" indent="-342900" algn="l" eaLnBrk="0" hangingPunct="0"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Char char="•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Char char="»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Clr>
                <a:srgbClr val="CC3300"/>
              </a:buClr>
              <a:buNone/>
            </a:pP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Metriche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sulle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proprietà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delle</a:t>
            </a:r>
            <a:r>
              <a:rPr lang="en-US" altLang="it-IT" sz="3200" dirty="0">
                <a:solidFill>
                  <a:srgbClr val="7F7F7F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altLang="it-IT" sz="3200" dirty="0" err="1">
                <a:solidFill>
                  <a:srgbClr val="7F7F7F"/>
                </a:solidFill>
                <a:latin typeface="+mn-lt"/>
                <a:ea typeface="+mj-ea"/>
                <a:cs typeface="+mj-cs"/>
              </a:rPr>
              <a:t>regole</a:t>
            </a:r>
            <a:endParaRPr lang="en-US" altLang="it-IT" sz="3200" dirty="0">
              <a:solidFill>
                <a:srgbClr val="7F7F7F"/>
              </a:solidFill>
              <a:latin typeface="+mn-lt"/>
              <a:ea typeface="+mj-ea"/>
              <a:cs typeface="+mj-cs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  <a:buNone/>
            </a:pPr>
            <a:r>
              <a:rPr lang="en-US" altLang="it-IT" sz="2400" i="1" dirty="0" err="1" smtClean="0">
                <a:latin typeface="+mn-lt"/>
                <a:ea typeface="Signika Light" charset="0"/>
                <a:cs typeface="Signika Light" charset="0"/>
              </a:rPr>
              <a:t>Completezza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: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il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livello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con cui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il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set di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regole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di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validazione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copre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tutti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i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controlli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necessari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per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validare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un dataset</a:t>
            </a:r>
          </a:p>
          <a:p>
            <a:pPr marL="0" indent="0"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  <a:buNone/>
            </a:pPr>
            <a:r>
              <a:rPr lang="en-US" altLang="it-IT" sz="2400" i="1" dirty="0" err="1" smtClean="0">
                <a:latin typeface="+mn-lt"/>
                <a:ea typeface="Signika Light" charset="0"/>
                <a:cs typeface="Signika Light" charset="0"/>
              </a:rPr>
              <a:t>Ridondanza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: un sub set di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regole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, se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rimosse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non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alterano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la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regione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di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accettazione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del dataset (ex. 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x&gt;y, y&gt;0 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, 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x&gt;0)</a:t>
            </a:r>
            <a:endParaRPr lang="en-US" altLang="it-IT" sz="2400" dirty="0" smtClean="0">
              <a:latin typeface="+mn-lt"/>
              <a:ea typeface="Signika Light" charset="0"/>
              <a:cs typeface="Signika Light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  <a:buNone/>
            </a:pPr>
            <a:r>
              <a:rPr lang="en-US" altLang="it-IT" sz="2400" i="1" dirty="0" err="1" smtClean="0">
                <a:latin typeface="+mn-lt"/>
                <a:ea typeface="Signika Light" charset="0"/>
                <a:cs typeface="Signika Light" charset="0"/>
              </a:rPr>
              <a:t>Fattibilità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: se la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regione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di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accettazione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non è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vuota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(ex. x&gt;1, x&lt;0)</a:t>
            </a:r>
          </a:p>
          <a:p>
            <a:pPr marL="0" indent="0"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rgbClr val="CC3300"/>
              </a:buClr>
              <a:buNone/>
            </a:pPr>
            <a:r>
              <a:rPr lang="en-US" altLang="it-IT" sz="2400" i="1" dirty="0" err="1" smtClean="0">
                <a:latin typeface="+mn-lt"/>
                <a:ea typeface="Signika Light" charset="0"/>
                <a:cs typeface="Signika Light" charset="0"/>
              </a:rPr>
              <a:t>Complessità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: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informazioni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necessarie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per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definire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una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regola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,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complessità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computazionale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 (tempo di </a:t>
            </a:r>
            <a:r>
              <a:rPr lang="en-US" altLang="it-IT" sz="2400" dirty="0" err="1" smtClean="0">
                <a:latin typeface="+mn-lt"/>
                <a:ea typeface="Signika Light" charset="0"/>
                <a:cs typeface="Signika Light" charset="0"/>
              </a:rPr>
              <a:t>calcolo</a:t>
            </a:r>
            <a:r>
              <a:rPr lang="en-US" altLang="it-IT" sz="2400" dirty="0" smtClean="0">
                <a:latin typeface="+mn-lt"/>
                <a:ea typeface="Signika Light" charset="0"/>
                <a:cs typeface="Signika Light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56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2183</TotalTime>
  <Words>977</Words>
  <Application>Microsoft Office PowerPoint</Application>
  <PresentationFormat>Personalizzato</PresentationFormat>
  <Paragraphs>141</Paragraphs>
  <Slides>17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</cp:lastModifiedBy>
  <cp:revision>117</cp:revision>
  <cp:lastPrinted>2016-06-22T16:00:08Z</cp:lastPrinted>
  <dcterms:created xsi:type="dcterms:W3CDTF">2016-03-11T16:10:26Z</dcterms:created>
  <dcterms:modified xsi:type="dcterms:W3CDTF">2016-06-23T08:06:55Z</dcterms:modified>
</cp:coreProperties>
</file>