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6" r:id="rId11"/>
    <p:sldId id="274" r:id="rId12"/>
    <p:sldId id="275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907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0"/>
    <a:srgbClr val="C72A31"/>
    <a:srgbClr val="CF1E24"/>
    <a:srgbClr val="BE1520"/>
    <a:srgbClr val="53954A"/>
    <a:srgbClr val="549348"/>
    <a:srgbClr val="484384"/>
    <a:srgbClr val="1C385A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9" autoAdjust="0"/>
  </p:normalViewPr>
  <p:slideViewPr>
    <p:cSldViewPr snapToGrid="0" snapToObjects="1">
      <p:cViewPr varScale="1">
        <p:scale>
          <a:sx n="104" d="100"/>
          <a:sy n="104" d="100"/>
        </p:scale>
        <p:origin x="756" y="102"/>
      </p:cViewPr>
      <p:guideLst>
        <p:guide orient="horz" pos="2160"/>
        <p:guide pos="3840"/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965EE-827B-4837-B009-A518B68D0E32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1F1CB59-5762-4E66-B988-5C08F1F69634}">
      <dgm:prSet phldrT="[Testo]" cust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it-IT" sz="1400" b="1" u="sng" dirty="0">
              <a:solidFill>
                <a:schemeClr val="bg1"/>
              </a:solidFill>
            </a:rPr>
            <a:t>SEZIONE STRATEGICA</a:t>
          </a:r>
        </a:p>
        <a:p>
          <a:r>
            <a:rPr lang="it-IT" sz="1400" u="none" dirty="0">
              <a:solidFill>
                <a:schemeClr val="bg1"/>
              </a:solidFill>
            </a:rPr>
            <a:t>Obiettivi strategici individuati in coerenza con il quadro normativo di riferimento e avuto riguardo delle condizioni esterne ed interne dell’ente</a:t>
          </a:r>
        </a:p>
      </dgm:t>
    </dgm:pt>
    <dgm:pt modelId="{1439F384-8127-41AC-9DF1-59E4A94CED8A}" type="parTrans" cxnId="{34E98225-7057-4B87-AA9D-A5BF80B683D7}">
      <dgm:prSet/>
      <dgm:spPr/>
      <dgm:t>
        <a:bodyPr/>
        <a:lstStyle/>
        <a:p>
          <a:endParaRPr lang="it-IT"/>
        </a:p>
      </dgm:t>
    </dgm:pt>
    <dgm:pt modelId="{6660D658-32F5-41AE-A12B-AF227DB20941}" type="sibTrans" cxnId="{34E98225-7057-4B87-AA9D-A5BF80B683D7}">
      <dgm:prSet/>
      <dgm:spPr/>
      <dgm:t>
        <a:bodyPr/>
        <a:lstStyle/>
        <a:p>
          <a:endParaRPr lang="it-IT"/>
        </a:p>
      </dgm:t>
    </dgm:pt>
    <dgm:pt modelId="{3FD5F36D-D678-445B-95B2-56E53502EC90}">
      <dgm:prSet phldrT="[Testo]" cust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it-IT" sz="1400" b="1" u="sng" dirty="0">
              <a:solidFill>
                <a:schemeClr val="bg1"/>
              </a:solidFill>
            </a:rPr>
            <a:t>Indicatori di BES generali</a:t>
          </a:r>
        </a:p>
        <a:p>
          <a:r>
            <a:rPr lang="it-IT" sz="1400" dirty="0">
              <a:solidFill>
                <a:schemeClr val="bg1"/>
              </a:solidFill>
            </a:rPr>
            <a:t>Indirizzi strategici dell’Ente</a:t>
          </a:r>
        </a:p>
        <a:p>
          <a:r>
            <a:rPr lang="it-IT" sz="1400" dirty="0">
              <a:solidFill>
                <a:schemeClr val="bg1"/>
              </a:solidFill>
            </a:rPr>
            <a:t>Obiettivi strategici da perseguire entro la fine del mandato, per missioni di bilancio</a:t>
          </a:r>
          <a:endParaRPr lang="it-IT" sz="1400" u="sng" dirty="0">
            <a:solidFill>
              <a:schemeClr val="bg1"/>
            </a:solidFill>
          </a:endParaRPr>
        </a:p>
        <a:p>
          <a:r>
            <a:rPr lang="it-IT" sz="1400" b="1" u="sng" dirty="0">
              <a:solidFill>
                <a:schemeClr val="bg1"/>
              </a:solidFill>
            </a:rPr>
            <a:t>BILANCIO DI MANDATO</a:t>
          </a:r>
        </a:p>
      </dgm:t>
    </dgm:pt>
    <dgm:pt modelId="{A790D742-AAE3-4FFE-AF48-44DBF103E986}" type="parTrans" cxnId="{5691917A-2502-49C9-B800-8023CB7A593F}">
      <dgm:prSet/>
      <dgm:spPr/>
      <dgm:t>
        <a:bodyPr/>
        <a:lstStyle/>
        <a:p>
          <a:endParaRPr lang="it-IT"/>
        </a:p>
      </dgm:t>
    </dgm:pt>
    <dgm:pt modelId="{6F951CA8-AB7A-421B-BA42-F7F68D910E4B}" type="sibTrans" cxnId="{5691917A-2502-49C9-B800-8023CB7A593F}">
      <dgm:prSet/>
      <dgm:spPr/>
      <dgm:t>
        <a:bodyPr/>
        <a:lstStyle/>
        <a:p>
          <a:endParaRPr lang="it-IT"/>
        </a:p>
      </dgm:t>
    </dgm:pt>
    <dgm:pt modelId="{CC6414AE-CD0B-49C0-B1BF-3AC7868F8274}">
      <dgm:prSet phldrT="[Testo]" cust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it-IT" sz="1400" b="1" u="sng" dirty="0">
              <a:solidFill>
                <a:schemeClr val="bg1"/>
              </a:solidFill>
            </a:rPr>
            <a:t>SEZIONE OPERATIVA</a:t>
          </a:r>
        </a:p>
        <a:p>
          <a:r>
            <a:rPr lang="it-IT" sz="1400" dirty="0">
              <a:solidFill>
                <a:schemeClr val="bg1"/>
              </a:solidFill>
            </a:rPr>
            <a:t>I programmi operativi per realizzare gli obiettivi strategici individuati per singola missione, nonché la programmazione dettagliata delle OO.PP, del fabbisogno di personale, degli acquisti, delle alienazioni e del patrimonio</a:t>
          </a:r>
        </a:p>
      </dgm:t>
    </dgm:pt>
    <dgm:pt modelId="{176B0DEE-4583-4BFB-AC37-9B2CE2C5E5DF}" type="parTrans" cxnId="{12C67C3A-5762-4D8F-9C06-602D2F39BF06}">
      <dgm:prSet/>
      <dgm:spPr/>
      <dgm:t>
        <a:bodyPr/>
        <a:lstStyle/>
        <a:p>
          <a:endParaRPr lang="it-IT"/>
        </a:p>
      </dgm:t>
    </dgm:pt>
    <dgm:pt modelId="{9A085744-8B06-45B5-9BCA-7DC4DA2E205B}" type="sibTrans" cxnId="{12C67C3A-5762-4D8F-9C06-602D2F39BF06}">
      <dgm:prSet/>
      <dgm:spPr/>
      <dgm:t>
        <a:bodyPr/>
        <a:lstStyle/>
        <a:p>
          <a:endParaRPr lang="it-IT"/>
        </a:p>
      </dgm:t>
    </dgm:pt>
    <dgm:pt modelId="{CF71963B-7F26-4E4C-9F99-3AACD8E6D1C4}">
      <dgm:prSet phldrT="[Testo]" custT="1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endParaRPr lang="it-IT" sz="1200" b="0" u="sng" dirty="0">
            <a:solidFill>
              <a:schemeClr val="bg1"/>
            </a:solidFill>
          </a:endParaRPr>
        </a:p>
        <a:p>
          <a:r>
            <a:rPr lang="it-IT" sz="1400" b="1" u="sng" dirty="0">
              <a:solidFill>
                <a:schemeClr val="bg1"/>
              </a:solidFill>
            </a:rPr>
            <a:t>Indicatori di BES specifici </a:t>
          </a:r>
        </a:p>
        <a:p>
          <a:r>
            <a:rPr lang="it-IT" sz="1400" b="0" u="none" dirty="0">
              <a:solidFill>
                <a:schemeClr val="bg1"/>
              </a:solidFill>
            </a:rPr>
            <a:t>per la valutazione delle performance delle amministrazioni nella programmazione esecutiva e dell’impatto delle politiche pubbliche rispetto ai risultati attesi</a:t>
          </a:r>
        </a:p>
        <a:p>
          <a:r>
            <a:rPr lang="it-IT" sz="1400" b="1" u="sng" dirty="0">
              <a:solidFill>
                <a:schemeClr val="bg1"/>
              </a:solidFill>
            </a:rPr>
            <a:t>PIANO ESECUTIVO DI GESTIONE, PIANO DELLE PERFORMANCE … </a:t>
          </a:r>
        </a:p>
        <a:p>
          <a:endParaRPr lang="it-IT" sz="1200" dirty="0">
            <a:solidFill>
              <a:schemeClr val="tx1"/>
            </a:solidFill>
          </a:endParaRPr>
        </a:p>
      </dgm:t>
    </dgm:pt>
    <dgm:pt modelId="{D5B297AA-BCA5-4DC4-99E9-FA26F5FDAD23}" type="parTrans" cxnId="{21597180-E97C-45CA-9AD6-C4E519DE657A}">
      <dgm:prSet/>
      <dgm:spPr/>
      <dgm:t>
        <a:bodyPr/>
        <a:lstStyle/>
        <a:p>
          <a:endParaRPr lang="it-IT"/>
        </a:p>
      </dgm:t>
    </dgm:pt>
    <dgm:pt modelId="{C7E66CCB-5EF1-4886-8686-4D4373986E4B}" type="sibTrans" cxnId="{21597180-E97C-45CA-9AD6-C4E519DE657A}">
      <dgm:prSet/>
      <dgm:spPr/>
      <dgm:t>
        <a:bodyPr/>
        <a:lstStyle/>
        <a:p>
          <a:endParaRPr lang="it-IT"/>
        </a:p>
      </dgm:t>
    </dgm:pt>
    <dgm:pt modelId="{967C9971-B684-47FE-814E-8325587B18D2}" type="pres">
      <dgm:prSet presAssocID="{306965EE-827B-4837-B009-A518B68D0E32}" presName="diagram" presStyleCnt="0">
        <dgm:presLayoutVars>
          <dgm:dir/>
          <dgm:resizeHandles val="exact"/>
        </dgm:presLayoutVars>
      </dgm:prSet>
      <dgm:spPr/>
    </dgm:pt>
    <dgm:pt modelId="{4B8631DF-9F5F-4D09-BCE7-6991F74A9486}" type="pres">
      <dgm:prSet presAssocID="{F1F1CB59-5762-4E66-B988-5C08F1F69634}" presName="node" presStyleLbl="node1" presStyleIdx="0" presStyleCnt="4" custScaleX="58610" custScaleY="147838" custLinFactNeighborX="74471" custLinFactNeighborY="9173">
        <dgm:presLayoutVars>
          <dgm:bulletEnabled val="1"/>
        </dgm:presLayoutVars>
      </dgm:prSet>
      <dgm:spPr/>
    </dgm:pt>
    <dgm:pt modelId="{A9A7A208-35F3-4CDB-80B0-FE0DE90FAAA9}" type="pres">
      <dgm:prSet presAssocID="{6660D658-32F5-41AE-A12B-AF227DB20941}" presName="sibTrans" presStyleCnt="0"/>
      <dgm:spPr/>
    </dgm:pt>
    <dgm:pt modelId="{B6282238-7BE9-4567-B0AC-88DD9DF311DB}" type="pres">
      <dgm:prSet presAssocID="{3FD5F36D-D678-445B-95B2-56E53502EC90}" presName="node" presStyleLbl="node1" presStyleIdx="1" presStyleCnt="4" custScaleX="61031" custScaleY="143699" custLinFactX="-11042" custLinFactNeighborX="-100000" custLinFactNeighborY="8085">
        <dgm:presLayoutVars>
          <dgm:bulletEnabled val="1"/>
        </dgm:presLayoutVars>
      </dgm:prSet>
      <dgm:spPr/>
    </dgm:pt>
    <dgm:pt modelId="{CB4F8422-5730-47CF-B356-C0CC0012B71A}" type="pres">
      <dgm:prSet presAssocID="{6F951CA8-AB7A-421B-BA42-F7F68D910E4B}" presName="sibTrans" presStyleCnt="0"/>
      <dgm:spPr/>
    </dgm:pt>
    <dgm:pt modelId="{2163B167-0234-4538-904C-4B30370E78EB}" type="pres">
      <dgm:prSet presAssocID="{CC6414AE-CD0B-49C0-B1BF-3AC7868F8274}" presName="node" presStyleLbl="node1" presStyleIdx="2" presStyleCnt="4" custScaleX="67493" custScaleY="147765" custLinFactNeighborX="2879" custLinFactNeighborY="12464">
        <dgm:presLayoutVars>
          <dgm:bulletEnabled val="1"/>
        </dgm:presLayoutVars>
      </dgm:prSet>
      <dgm:spPr/>
    </dgm:pt>
    <dgm:pt modelId="{90F3A3A5-D862-45E1-9131-288E632E7093}" type="pres">
      <dgm:prSet presAssocID="{9A085744-8B06-45B5-9BCA-7DC4DA2E205B}" presName="sibTrans" presStyleCnt="0"/>
      <dgm:spPr/>
    </dgm:pt>
    <dgm:pt modelId="{B1E6A415-04C4-4E8F-BB93-387C93187A3C}" type="pres">
      <dgm:prSet presAssocID="{CF71963B-7F26-4E4C-9F99-3AACD8E6D1C4}" presName="node" presStyleLbl="node1" presStyleIdx="3" presStyleCnt="4" custAng="0" custScaleX="64878" custScaleY="147798" custLinFactNeighborX="41" custLinFactNeighborY="13852">
        <dgm:presLayoutVars>
          <dgm:bulletEnabled val="1"/>
        </dgm:presLayoutVars>
      </dgm:prSet>
      <dgm:spPr/>
    </dgm:pt>
  </dgm:ptLst>
  <dgm:cxnLst>
    <dgm:cxn modelId="{43CD9A6A-1E8E-4898-89E9-0C48A4397560}" type="presOf" srcId="{CF71963B-7F26-4E4C-9F99-3AACD8E6D1C4}" destId="{B1E6A415-04C4-4E8F-BB93-387C93187A3C}" srcOrd="0" destOrd="0" presId="urn:microsoft.com/office/officeart/2005/8/layout/default"/>
    <dgm:cxn modelId="{B9A74395-C154-4D37-BCC4-C462D2BA9471}" type="presOf" srcId="{CC6414AE-CD0B-49C0-B1BF-3AC7868F8274}" destId="{2163B167-0234-4538-904C-4B30370E78EB}" srcOrd="0" destOrd="0" presId="urn:microsoft.com/office/officeart/2005/8/layout/default"/>
    <dgm:cxn modelId="{59625A71-829C-493C-A5E0-AEE76E4F2FCC}" type="presOf" srcId="{306965EE-827B-4837-B009-A518B68D0E32}" destId="{967C9971-B684-47FE-814E-8325587B18D2}" srcOrd="0" destOrd="0" presId="urn:microsoft.com/office/officeart/2005/8/layout/default"/>
    <dgm:cxn modelId="{21597180-E97C-45CA-9AD6-C4E519DE657A}" srcId="{306965EE-827B-4837-B009-A518B68D0E32}" destId="{CF71963B-7F26-4E4C-9F99-3AACD8E6D1C4}" srcOrd="3" destOrd="0" parTransId="{D5B297AA-BCA5-4DC4-99E9-FA26F5FDAD23}" sibTransId="{C7E66CCB-5EF1-4886-8686-4D4373986E4B}"/>
    <dgm:cxn modelId="{C1F61B55-CAC7-4110-9588-9788CD215880}" type="presOf" srcId="{F1F1CB59-5762-4E66-B988-5C08F1F69634}" destId="{4B8631DF-9F5F-4D09-BCE7-6991F74A9486}" srcOrd="0" destOrd="0" presId="urn:microsoft.com/office/officeart/2005/8/layout/default"/>
    <dgm:cxn modelId="{5691917A-2502-49C9-B800-8023CB7A593F}" srcId="{306965EE-827B-4837-B009-A518B68D0E32}" destId="{3FD5F36D-D678-445B-95B2-56E53502EC90}" srcOrd="1" destOrd="0" parTransId="{A790D742-AAE3-4FFE-AF48-44DBF103E986}" sibTransId="{6F951CA8-AB7A-421B-BA42-F7F68D910E4B}"/>
    <dgm:cxn modelId="{34E98225-7057-4B87-AA9D-A5BF80B683D7}" srcId="{306965EE-827B-4837-B009-A518B68D0E32}" destId="{F1F1CB59-5762-4E66-B988-5C08F1F69634}" srcOrd="0" destOrd="0" parTransId="{1439F384-8127-41AC-9DF1-59E4A94CED8A}" sibTransId="{6660D658-32F5-41AE-A12B-AF227DB20941}"/>
    <dgm:cxn modelId="{12C67C3A-5762-4D8F-9C06-602D2F39BF06}" srcId="{306965EE-827B-4837-B009-A518B68D0E32}" destId="{CC6414AE-CD0B-49C0-B1BF-3AC7868F8274}" srcOrd="2" destOrd="0" parTransId="{176B0DEE-4583-4BFB-AC37-9B2CE2C5E5DF}" sibTransId="{9A085744-8B06-45B5-9BCA-7DC4DA2E205B}"/>
    <dgm:cxn modelId="{F5F0CE84-54DC-4E40-86EF-B0D244890FA9}" type="presOf" srcId="{3FD5F36D-D678-445B-95B2-56E53502EC90}" destId="{B6282238-7BE9-4567-B0AC-88DD9DF311DB}" srcOrd="0" destOrd="0" presId="urn:microsoft.com/office/officeart/2005/8/layout/default"/>
    <dgm:cxn modelId="{74A63AFC-4E87-4E13-9649-744D9EA81E2E}" type="presParOf" srcId="{967C9971-B684-47FE-814E-8325587B18D2}" destId="{4B8631DF-9F5F-4D09-BCE7-6991F74A9486}" srcOrd="0" destOrd="0" presId="urn:microsoft.com/office/officeart/2005/8/layout/default"/>
    <dgm:cxn modelId="{4DCA629E-BCD6-4EF3-94DD-583853C5D947}" type="presParOf" srcId="{967C9971-B684-47FE-814E-8325587B18D2}" destId="{A9A7A208-35F3-4CDB-80B0-FE0DE90FAAA9}" srcOrd="1" destOrd="0" presId="urn:microsoft.com/office/officeart/2005/8/layout/default"/>
    <dgm:cxn modelId="{829EC6F9-DF47-45AF-9E56-133421B49839}" type="presParOf" srcId="{967C9971-B684-47FE-814E-8325587B18D2}" destId="{B6282238-7BE9-4567-B0AC-88DD9DF311DB}" srcOrd="2" destOrd="0" presId="urn:microsoft.com/office/officeart/2005/8/layout/default"/>
    <dgm:cxn modelId="{601D641D-629E-4FA3-8A17-D10077F834E5}" type="presParOf" srcId="{967C9971-B684-47FE-814E-8325587B18D2}" destId="{CB4F8422-5730-47CF-B356-C0CC0012B71A}" srcOrd="3" destOrd="0" presId="urn:microsoft.com/office/officeart/2005/8/layout/default"/>
    <dgm:cxn modelId="{8686C84E-B122-4153-AB8F-B6929DF52EB8}" type="presParOf" srcId="{967C9971-B684-47FE-814E-8325587B18D2}" destId="{2163B167-0234-4538-904C-4B30370E78EB}" srcOrd="4" destOrd="0" presId="urn:microsoft.com/office/officeart/2005/8/layout/default"/>
    <dgm:cxn modelId="{4DA6A569-A139-4274-9B1C-5E7A146A637C}" type="presParOf" srcId="{967C9971-B684-47FE-814E-8325587B18D2}" destId="{90F3A3A5-D862-45E1-9131-288E632E7093}" srcOrd="5" destOrd="0" presId="urn:microsoft.com/office/officeart/2005/8/layout/default"/>
    <dgm:cxn modelId="{D49EF9A0-8D2D-41D3-B682-4630F3DB4C98}" type="presParOf" srcId="{967C9971-B684-47FE-814E-8325587B18D2}" destId="{B1E6A415-04C4-4E8F-BB93-387C93187A3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631DF-9F5F-4D09-BCE7-6991F74A9486}">
      <dsp:nvSpPr>
        <dsp:cNvPr id="0" name=""/>
        <dsp:cNvSpPr/>
      </dsp:nvSpPr>
      <dsp:spPr>
        <a:xfrm>
          <a:off x="2468117" y="1139786"/>
          <a:ext cx="1941388" cy="29381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u="sng" kern="1200" dirty="0">
              <a:solidFill>
                <a:schemeClr val="bg1"/>
              </a:solidFill>
            </a:rPr>
            <a:t>SEZIONE STRATEGICA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u="none" kern="1200" dirty="0">
              <a:solidFill>
                <a:schemeClr val="bg1"/>
              </a:solidFill>
            </a:rPr>
            <a:t>Obiettivi strategici individuati in coerenza con il quadro normativo di riferimento e avuto riguardo delle condizioni esterne ed interne dell’ente</a:t>
          </a:r>
        </a:p>
      </dsp:txBody>
      <dsp:txXfrm>
        <a:off x="2468117" y="1139786"/>
        <a:ext cx="1941388" cy="2938177"/>
      </dsp:txXfrm>
    </dsp:sp>
    <dsp:sp modelId="{B6282238-7BE9-4567-B0AC-88DD9DF311DB}">
      <dsp:nvSpPr>
        <dsp:cNvPr id="0" name=""/>
        <dsp:cNvSpPr/>
      </dsp:nvSpPr>
      <dsp:spPr>
        <a:xfrm>
          <a:off x="0" y="1159292"/>
          <a:ext cx="2021580" cy="28559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u="sng" kern="1200" dirty="0">
              <a:solidFill>
                <a:schemeClr val="bg1"/>
              </a:solidFill>
            </a:rPr>
            <a:t>Indicatori di BES generali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bg1"/>
              </a:solidFill>
            </a:rPr>
            <a:t>Indirizzi strategici dell’Ente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bg1"/>
              </a:solidFill>
            </a:rPr>
            <a:t>Obiettivi strategici da perseguire entro la fine del mandato, per missioni di bilancio</a:t>
          </a:r>
          <a:endParaRPr lang="it-IT" sz="1400" u="sng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u="sng" kern="1200" dirty="0">
              <a:solidFill>
                <a:schemeClr val="bg1"/>
              </a:solidFill>
            </a:rPr>
            <a:t>BILANCIO DI MANDATO</a:t>
          </a:r>
        </a:p>
      </dsp:txBody>
      <dsp:txXfrm>
        <a:off x="0" y="1159292"/>
        <a:ext cx="2021580" cy="2855917"/>
      </dsp:txXfrm>
    </dsp:sp>
    <dsp:sp modelId="{2163B167-0234-4538-904C-4B30370E78EB}">
      <dsp:nvSpPr>
        <dsp:cNvPr id="0" name=""/>
        <dsp:cNvSpPr/>
      </dsp:nvSpPr>
      <dsp:spPr>
        <a:xfrm>
          <a:off x="4722161" y="1205918"/>
          <a:ext cx="2235627" cy="29367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u="sng" kern="1200" dirty="0">
              <a:solidFill>
                <a:schemeClr val="bg1"/>
              </a:solidFill>
            </a:rPr>
            <a:t>SEZIONE OPERATIVA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bg1"/>
              </a:solidFill>
            </a:rPr>
            <a:t>I programmi operativi per realizzare gli obiettivi strategici individuati per singola missione, nonché la programmazione dettagliata delle OO.PP, del fabbisogno di personale, degli acquisti, delle alienazioni e del patrimonio</a:t>
          </a:r>
        </a:p>
      </dsp:txBody>
      <dsp:txXfrm>
        <a:off x="4722161" y="1205918"/>
        <a:ext cx="2235627" cy="2936726"/>
      </dsp:txXfrm>
    </dsp:sp>
    <dsp:sp modelId="{B1E6A415-04C4-4E8F-BB93-387C93187A3C}">
      <dsp:nvSpPr>
        <dsp:cNvPr id="0" name=""/>
        <dsp:cNvSpPr/>
      </dsp:nvSpPr>
      <dsp:spPr>
        <a:xfrm>
          <a:off x="7195016" y="1233175"/>
          <a:ext cx="2149008" cy="29373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b="0" u="sng" kern="1200" dirty="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u="sng" kern="1200" dirty="0">
              <a:solidFill>
                <a:schemeClr val="bg1"/>
              </a:solidFill>
            </a:rPr>
            <a:t>Indicatori di BES specifici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u="none" kern="1200" dirty="0">
              <a:solidFill>
                <a:schemeClr val="bg1"/>
              </a:solidFill>
            </a:rPr>
            <a:t>per la valutazione delle performance delle amministrazioni nella programmazione esecutiva e dell’impatto delle politiche pubbliche rispetto ai risultati attesi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u="sng" kern="1200" dirty="0">
              <a:solidFill>
                <a:schemeClr val="bg1"/>
              </a:solidFill>
            </a:rPr>
            <a:t>PIANO ESECUTIVO DI GESTIONE, PIANO DELLE PERFORMANCE …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 dirty="0">
            <a:solidFill>
              <a:schemeClr val="tx1"/>
            </a:solidFill>
          </a:endParaRPr>
        </a:p>
      </dsp:txBody>
      <dsp:txXfrm>
        <a:off x="7195016" y="1233175"/>
        <a:ext cx="2149008" cy="2937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11293851" cy="82073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>
                <a:solidFill>
                  <a:srgbClr val="53954A"/>
                </a:solidFill>
                <a:latin typeface="+mn-lt"/>
                <a:ea typeface="Signika Light" charset="0"/>
                <a:cs typeface="Calibri"/>
              </a:rPr>
              <a:t>AREA TEMATICA 4. </a:t>
            </a:r>
            <a:r>
              <a:rPr lang="it-IT" sz="1100" b="1" dirty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NUOVE FONTI E DOMANDE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altLang="it-IT" sz="1200" b="1" dirty="0"/>
              <a:t>La programmazione territoriale e la promozione del benessere nei territori:</a:t>
            </a:r>
            <a:r>
              <a:rPr lang="it-IT" altLang="it-IT" sz="1200" b="1" baseline="0" dirty="0"/>
              <a:t> </a:t>
            </a:r>
            <a:r>
              <a:rPr lang="it-IT" altLang="it-IT" sz="1200" b="1" dirty="0"/>
              <a:t>il ruolo dell’ente di area vasta</a:t>
            </a:r>
            <a:br>
              <a:rPr lang="it-IT" altLang="it-IT" sz="1200" dirty="0"/>
            </a:br>
            <a:br>
              <a:rPr lang="es-UY" altLang="it-IT" sz="1400" b="1" dirty="0">
                <a:solidFill>
                  <a:schemeClr val="tx1"/>
                </a:solidFill>
              </a:rPr>
            </a:b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76778" y="192931"/>
            <a:ext cx="798576" cy="65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539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DA304A"/>
                </a:solidFill>
              </a:rPr>
              <a:t>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21672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NUOVE FONTI E DOMANDE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altLang="it-IT" sz="2800" b="1" dirty="0">
                <a:solidFill>
                  <a:schemeClr val="bg1"/>
                </a:solidFill>
              </a:rPr>
              <a:t>La programmazione territoriale e la promozione del benessere nei territori: il ruolo dell’ente di area vasta</a:t>
            </a:r>
            <a:br>
              <a:rPr lang="it-IT" altLang="it-IT" sz="3200" dirty="0"/>
            </a:br>
            <a:br>
              <a:rPr lang="es-UY" altLang="it-IT" sz="3600" b="1" dirty="0"/>
            </a:b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PER LA </a:t>
            </a:r>
            <a:b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45"/>
          <a:stretch/>
        </p:blipFill>
        <p:spPr>
          <a:xfrm>
            <a:off x="323742" y="214878"/>
            <a:ext cx="7697036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>
                <a:solidFill>
                  <a:schemeClr val="bg1"/>
                </a:solidFill>
                <a:ea typeface="Signika Light" charset="0"/>
                <a:cs typeface="Arial"/>
              </a:rPr>
              <a:t>14.30 | 16.00</a:t>
            </a: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NICOLA VALLUZZI – Presidente della Provincia di Potenza</a:t>
            </a: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45216" y="1127390"/>
            <a:ext cx="1657872" cy="124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911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La statistica nel ciclo della programmazione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1029080" y="183406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it-IT" b="1" dirty="0"/>
          </a:p>
        </p:txBody>
      </p:sp>
      <p:sp>
        <p:nvSpPr>
          <p:cNvPr id="7" name="Stella a 4 punte 6"/>
          <p:cNvSpPr/>
          <p:nvPr/>
        </p:nvSpPr>
        <p:spPr>
          <a:xfrm>
            <a:off x="4156364" y="2407667"/>
            <a:ext cx="3273666" cy="2428764"/>
          </a:xfrm>
          <a:prstGeom prst="star4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anchor="ctr"/>
          <a:lstStyle/>
          <a:p>
            <a:pPr algn="ctr">
              <a:defRPr/>
            </a:pPr>
            <a:r>
              <a:rPr lang="it-IT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Indicatori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1496024" y="1612270"/>
            <a:ext cx="8848725" cy="4976931"/>
            <a:chOff x="250825" y="1933575"/>
            <a:chExt cx="8848725" cy="4976931"/>
          </a:xfrm>
        </p:grpSpPr>
        <p:sp>
          <p:nvSpPr>
            <p:cNvPr id="10" name="Freccia ad arco 9"/>
            <p:cNvSpPr/>
            <p:nvPr/>
          </p:nvSpPr>
          <p:spPr bwMode="auto">
            <a:xfrm>
              <a:off x="2527300" y="1933575"/>
              <a:ext cx="4087813" cy="4087813"/>
            </a:xfrm>
            <a:prstGeom prst="circularArrow">
              <a:avLst>
                <a:gd name="adj1" fmla="val 5544"/>
                <a:gd name="adj2" fmla="val 804994"/>
                <a:gd name="adj3" fmla="val 13775446"/>
                <a:gd name="adj4" fmla="val 14583450"/>
                <a:gd name="adj5" fmla="val 2177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igura a mano libera 10"/>
            <p:cNvSpPr/>
            <p:nvPr/>
          </p:nvSpPr>
          <p:spPr bwMode="auto">
            <a:xfrm>
              <a:off x="5148263" y="2635250"/>
              <a:ext cx="1914525" cy="957263"/>
            </a:xfrm>
            <a:custGeom>
              <a:avLst/>
              <a:gdLst>
                <a:gd name="connsiteX0" fmla="*/ 0 w 1914636"/>
                <a:gd name="connsiteY0" fmla="*/ 159556 h 957318"/>
                <a:gd name="connsiteX1" fmla="*/ 159556 w 1914636"/>
                <a:gd name="connsiteY1" fmla="*/ 0 h 957318"/>
                <a:gd name="connsiteX2" fmla="*/ 1755080 w 1914636"/>
                <a:gd name="connsiteY2" fmla="*/ 0 h 957318"/>
                <a:gd name="connsiteX3" fmla="*/ 1914636 w 1914636"/>
                <a:gd name="connsiteY3" fmla="*/ 159556 h 957318"/>
                <a:gd name="connsiteX4" fmla="*/ 1914636 w 1914636"/>
                <a:gd name="connsiteY4" fmla="*/ 797762 h 957318"/>
                <a:gd name="connsiteX5" fmla="*/ 1755080 w 1914636"/>
                <a:gd name="connsiteY5" fmla="*/ 957318 h 957318"/>
                <a:gd name="connsiteX6" fmla="*/ 159556 w 1914636"/>
                <a:gd name="connsiteY6" fmla="*/ 957318 h 957318"/>
                <a:gd name="connsiteX7" fmla="*/ 0 w 1914636"/>
                <a:gd name="connsiteY7" fmla="*/ 797762 h 957318"/>
                <a:gd name="connsiteX8" fmla="*/ 0 w 1914636"/>
                <a:gd name="connsiteY8" fmla="*/ 159556 h 95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4636" h="957318">
                  <a:moveTo>
                    <a:pt x="0" y="159556"/>
                  </a:moveTo>
                  <a:cubicBezTo>
                    <a:pt x="0" y="71436"/>
                    <a:pt x="71436" y="0"/>
                    <a:pt x="159556" y="0"/>
                  </a:cubicBezTo>
                  <a:lnTo>
                    <a:pt x="1755080" y="0"/>
                  </a:lnTo>
                  <a:cubicBezTo>
                    <a:pt x="1843200" y="0"/>
                    <a:pt x="1914636" y="71436"/>
                    <a:pt x="1914636" y="159556"/>
                  </a:cubicBezTo>
                  <a:lnTo>
                    <a:pt x="1914636" y="797762"/>
                  </a:lnTo>
                  <a:cubicBezTo>
                    <a:pt x="1914636" y="885882"/>
                    <a:pt x="1843200" y="957318"/>
                    <a:pt x="1755080" y="957318"/>
                  </a:cubicBezTo>
                  <a:lnTo>
                    <a:pt x="159556" y="957318"/>
                  </a:lnTo>
                  <a:cubicBezTo>
                    <a:pt x="71436" y="957318"/>
                    <a:pt x="0" y="885882"/>
                    <a:pt x="0" y="797762"/>
                  </a:cubicBezTo>
                  <a:lnTo>
                    <a:pt x="0" y="159556"/>
                  </a:lnTo>
                  <a:close/>
                </a:path>
              </a:pathLst>
            </a:custGeom>
            <a:solidFill>
              <a:srgbClr val="BE15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942" tIns="202942" rIns="202942" bIns="202942" spcCol="1270" anchor="ctr"/>
            <a:lstStyle/>
            <a:p>
              <a:pPr algn="ctr" defTabSz="1822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800" dirty="0"/>
                <a:t>Valutazione della performance</a:t>
              </a:r>
            </a:p>
          </p:txBody>
        </p:sp>
        <p:sp>
          <p:nvSpPr>
            <p:cNvPr id="12" name="Figura a mano libera 11"/>
            <p:cNvSpPr/>
            <p:nvPr/>
          </p:nvSpPr>
          <p:spPr bwMode="auto">
            <a:xfrm>
              <a:off x="5148263" y="4405313"/>
              <a:ext cx="1914525" cy="957262"/>
            </a:xfrm>
            <a:custGeom>
              <a:avLst/>
              <a:gdLst>
                <a:gd name="connsiteX0" fmla="*/ 0 w 1914636"/>
                <a:gd name="connsiteY0" fmla="*/ 159556 h 957318"/>
                <a:gd name="connsiteX1" fmla="*/ 159556 w 1914636"/>
                <a:gd name="connsiteY1" fmla="*/ 0 h 957318"/>
                <a:gd name="connsiteX2" fmla="*/ 1755080 w 1914636"/>
                <a:gd name="connsiteY2" fmla="*/ 0 h 957318"/>
                <a:gd name="connsiteX3" fmla="*/ 1914636 w 1914636"/>
                <a:gd name="connsiteY3" fmla="*/ 159556 h 957318"/>
                <a:gd name="connsiteX4" fmla="*/ 1914636 w 1914636"/>
                <a:gd name="connsiteY4" fmla="*/ 797762 h 957318"/>
                <a:gd name="connsiteX5" fmla="*/ 1755080 w 1914636"/>
                <a:gd name="connsiteY5" fmla="*/ 957318 h 957318"/>
                <a:gd name="connsiteX6" fmla="*/ 159556 w 1914636"/>
                <a:gd name="connsiteY6" fmla="*/ 957318 h 957318"/>
                <a:gd name="connsiteX7" fmla="*/ 0 w 1914636"/>
                <a:gd name="connsiteY7" fmla="*/ 797762 h 957318"/>
                <a:gd name="connsiteX8" fmla="*/ 0 w 1914636"/>
                <a:gd name="connsiteY8" fmla="*/ 159556 h 95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4636" h="957318">
                  <a:moveTo>
                    <a:pt x="0" y="159556"/>
                  </a:moveTo>
                  <a:cubicBezTo>
                    <a:pt x="0" y="71436"/>
                    <a:pt x="71436" y="0"/>
                    <a:pt x="159556" y="0"/>
                  </a:cubicBezTo>
                  <a:lnTo>
                    <a:pt x="1755080" y="0"/>
                  </a:lnTo>
                  <a:cubicBezTo>
                    <a:pt x="1843200" y="0"/>
                    <a:pt x="1914636" y="71436"/>
                    <a:pt x="1914636" y="159556"/>
                  </a:cubicBezTo>
                  <a:lnTo>
                    <a:pt x="1914636" y="797762"/>
                  </a:lnTo>
                  <a:cubicBezTo>
                    <a:pt x="1914636" y="885882"/>
                    <a:pt x="1843200" y="957318"/>
                    <a:pt x="1755080" y="957318"/>
                  </a:cubicBezTo>
                  <a:lnTo>
                    <a:pt x="159556" y="957318"/>
                  </a:lnTo>
                  <a:cubicBezTo>
                    <a:pt x="71436" y="957318"/>
                    <a:pt x="0" y="885882"/>
                    <a:pt x="0" y="797762"/>
                  </a:cubicBezTo>
                  <a:lnTo>
                    <a:pt x="0" y="159556"/>
                  </a:lnTo>
                  <a:close/>
                </a:path>
              </a:pathLst>
            </a:custGeom>
            <a:solidFill>
              <a:srgbClr val="C72A3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942" tIns="202942" rIns="202942" bIns="202942" spcCol="1270" anchor="ctr"/>
            <a:lstStyle/>
            <a:p>
              <a:pPr algn="ctr" defTabSz="1822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800" dirty="0"/>
                <a:t>Valutazione degli impatti/effetti</a:t>
              </a:r>
            </a:p>
          </p:txBody>
        </p:sp>
        <p:sp>
          <p:nvSpPr>
            <p:cNvPr id="14" name="Figura a mano libera 13"/>
            <p:cNvSpPr/>
            <p:nvPr/>
          </p:nvSpPr>
          <p:spPr bwMode="auto">
            <a:xfrm>
              <a:off x="1987550" y="4405313"/>
              <a:ext cx="1914525" cy="957262"/>
            </a:xfrm>
            <a:custGeom>
              <a:avLst/>
              <a:gdLst>
                <a:gd name="connsiteX0" fmla="*/ 0 w 1914636"/>
                <a:gd name="connsiteY0" fmla="*/ 159556 h 957318"/>
                <a:gd name="connsiteX1" fmla="*/ 159556 w 1914636"/>
                <a:gd name="connsiteY1" fmla="*/ 0 h 957318"/>
                <a:gd name="connsiteX2" fmla="*/ 1755080 w 1914636"/>
                <a:gd name="connsiteY2" fmla="*/ 0 h 957318"/>
                <a:gd name="connsiteX3" fmla="*/ 1914636 w 1914636"/>
                <a:gd name="connsiteY3" fmla="*/ 159556 h 957318"/>
                <a:gd name="connsiteX4" fmla="*/ 1914636 w 1914636"/>
                <a:gd name="connsiteY4" fmla="*/ 797762 h 957318"/>
                <a:gd name="connsiteX5" fmla="*/ 1755080 w 1914636"/>
                <a:gd name="connsiteY5" fmla="*/ 957318 h 957318"/>
                <a:gd name="connsiteX6" fmla="*/ 159556 w 1914636"/>
                <a:gd name="connsiteY6" fmla="*/ 957318 h 957318"/>
                <a:gd name="connsiteX7" fmla="*/ 0 w 1914636"/>
                <a:gd name="connsiteY7" fmla="*/ 797762 h 957318"/>
                <a:gd name="connsiteX8" fmla="*/ 0 w 1914636"/>
                <a:gd name="connsiteY8" fmla="*/ 159556 h 95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4636" h="957318">
                  <a:moveTo>
                    <a:pt x="0" y="159556"/>
                  </a:moveTo>
                  <a:cubicBezTo>
                    <a:pt x="0" y="71436"/>
                    <a:pt x="71436" y="0"/>
                    <a:pt x="159556" y="0"/>
                  </a:cubicBezTo>
                  <a:lnTo>
                    <a:pt x="1755080" y="0"/>
                  </a:lnTo>
                  <a:cubicBezTo>
                    <a:pt x="1843200" y="0"/>
                    <a:pt x="1914636" y="71436"/>
                    <a:pt x="1914636" y="159556"/>
                  </a:cubicBezTo>
                  <a:lnTo>
                    <a:pt x="1914636" y="797762"/>
                  </a:lnTo>
                  <a:cubicBezTo>
                    <a:pt x="1914636" y="885882"/>
                    <a:pt x="1843200" y="957318"/>
                    <a:pt x="1755080" y="957318"/>
                  </a:cubicBezTo>
                  <a:lnTo>
                    <a:pt x="159556" y="957318"/>
                  </a:lnTo>
                  <a:cubicBezTo>
                    <a:pt x="71436" y="957318"/>
                    <a:pt x="0" y="885882"/>
                    <a:pt x="0" y="797762"/>
                  </a:cubicBezTo>
                  <a:lnTo>
                    <a:pt x="0" y="159556"/>
                  </a:lnTo>
                  <a:close/>
                </a:path>
              </a:pathLst>
            </a:custGeom>
            <a:solidFill>
              <a:srgbClr val="BE152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942" tIns="202942" rIns="202942" bIns="202942" spcCol="1270" anchor="ctr"/>
            <a:lstStyle/>
            <a:p>
              <a:pPr algn="ctr" defTabSz="1822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800" dirty="0"/>
                <a:t>Agenda politica</a:t>
              </a:r>
            </a:p>
          </p:txBody>
        </p:sp>
        <p:sp>
          <p:nvSpPr>
            <p:cNvPr id="15" name="Figura a mano libera 14"/>
            <p:cNvSpPr/>
            <p:nvPr/>
          </p:nvSpPr>
          <p:spPr bwMode="auto">
            <a:xfrm>
              <a:off x="2052638" y="2635250"/>
              <a:ext cx="1914525" cy="957263"/>
            </a:xfrm>
            <a:custGeom>
              <a:avLst/>
              <a:gdLst>
                <a:gd name="connsiteX0" fmla="*/ 0 w 1914636"/>
                <a:gd name="connsiteY0" fmla="*/ 159556 h 957318"/>
                <a:gd name="connsiteX1" fmla="*/ 159556 w 1914636"/>
                <a:gd name="connsiteY1" fmla="*/ 0 h 957318"/>
                <a:gd name="connsiteX2" fmla="*/ 1755080 w 1914636"/>
                <a:gd name="connsiteY2" fmla="*/ 0 h 957318"/>
                <a:gd name="connsiteX3" fmla="*/ 1914636 w 1914636"/>
                <a:gd name="connsiteY3" fmla="*/ 159556 h 957318"/>
                <a:gd name="connsiteX4" fmla="*/ 1914636 w 1914636"/>
                <a:gd name="connsiteY4" fmla="*/ 797762 h 957318"/>
                <a:gd name="connsiteX5" fmla="*/ 1755080 w 1914636"/>
                <a:gd name="connsiteY5" fmla="*/ 957318 h 957318"/>
                <a:gd name="connsiteX6" fmla="*/ 159556 w 1914636"/>
                <a:gd name="connsiteY6" fmla="*/ 957318 h 957318"/>
                <a:gd name="connsiteX7" fmla="*/ 0 w 1914636"/>
                <a:gd name="connsiteY7" fmla="*/ 797762 h 957318"/>
                <a:gd name="connsiteX8" fmla="*/ 0 w 1914636"/>
                <a:gd name="connsiteY8" fmla="*/ 159556 h 957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14636" h="957318">
                  <a:moveTo>
                    <a:pt x="0" y="159556"/>
                  </a:moveTo>
                  <a:cubicBezTo>
                    <a:pt x="0" y="71436"/>
                    <a:pt x="71436" y="0"/>
                    <a:pt x="159556" y="0"/>
                  </a:cubicBezTo>
                  <a:lnTo>
                    <a:pt x="1755080" y="0"/>
                  </a:lnTo>
                  <a:cubicBezTo>
                    <a:pt x="1843200" y="0"/>
                    <a:pt x="1914636" y="71436"/>
                    <a:pt x="1914636" y="159556"/>
                  </a:cubicBezTo>
                  <a:lnTo>
                    <a:pt x="1914636" y="797762"/>
                  </a:lnTo>
                  <a:cubicBezTo>
                    <a:pt x="1914636" y="885882"/>
                    <a:pt x="1843200" y="957318"/>
                    <a:pt x="1755080" y="957318"/>
                  </a:cubicBezTo>
                  <a:lnTo>
                    <a:pt x="159556" y="957318"/>
                  </a:lnTo>
                  <a:cubicBezTo>
                    <a:pt x="71436" y="957318"/>
                    <a:pt x="0" y="885882"/>
                    <a:pt x="0" y="797762"/>
                  </a:cubicBezTo>
                  <a:lnTo>
                    <a:pt x="0" y="159556"/>
                  </a:lnTo>
                  <a:close/>
                </a:path>
              </a:pathLst>
            </a:custGeom>
            <a:solidFill>
              <a:srgbClr val="C72A3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942" tIns="202942" rIns="202942" bIns="202942" spcCol="1270" anchor="ctr"/>
            <a:lstStyle/>
            <a:p>
              <a:pPr algn="ctr" defTabSz="18224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t-IT" sz="1800" dirty="0"/>
                <a:t>Definizione dei programmi</a:t>
              </a:r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0825" y="3592513"/>
              <a:ext cx="2017713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b="1" dirty="0">
                  <a:solidFill>
                    <a:srgbClr val="00919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Valutazione ex-ante</a:t>
              </a:r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7081838" y="3592513"/>
              <a:ext cx="201771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b="1" dirty="0">
                  <a:solidFill>
                    <a:srgbClr val="00919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Valutazione ex-post</a:t>
              </a:r>
            </a:p>
          </p:txBody>
        </p:sp>
        <p:sp>
          <p:nvSpPr>
            <p:cNvPr id="19" name="Freccia curva 18"/>
            <p:cNvSpPr/>
            <p:nvPr/>
          </p:nvSpPr>
          <p:spPr>
            <a:xfrm flipV="1">
              <a:off x="4248150" y="5966679"/>
              <a:ext cx="1800225" cy="720725"/>
            </a:xfrm>
            <a:prstGeom prst="bentArrow">
              <a:avLst>
                <a:gd name="adj1" fmla="val 23237"/>
                <a:gd name="adj2" fmla="val 25000"/>
                <a:gd name="adj3" fmla="val 25000"/>
                <a:gd name="adj4" fmla="val 36697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20" name="Documento 19"/>
            <p:cNvSpPr/>
            <p:nvPr/>
          </p:nvSpPr>
          <p:spPr>
            <a:xfrm>
              <a:off x="6048375" y="5973881"/>
              <a:ext cx="2381250" cy="936625"/>
            </a:xfrm>
            <a:prstGeom prst="flowChartDocumen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it-IT" dirty="0"/>
                <a:t>Apprendimento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2179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1516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Il BES come base dati del Documento Unico di Programmazione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50" y="2438400"/>
            <a:ext cx="7181850" cy="4040188"/>
          </a:xfrm>
          <a:prstGeom prst="rect">
            <a:avLst/>
          </a:prstGeom>
        </p:spPr>
      </p:pic>
      <p:graphicFrame>
        <p:nvGraphicFramePr>
          <p:cNvPr id="6" name="Segnaposto contenut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217642"/>
              </p:ext>
            </p:extLst>
          </p:nvPr>
        </p:nvGraphicFramePr>
        <p:xfrm>
          <a:off x="794432" y="1796344"/>
          <a:ext cx="9344025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0224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1516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Conclusioni: una politica più consapevole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019070"/>
            <a:ext cx="9612313" cy="433441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it-IT" sz="2400" dirty="0"/>
              <a:t>Il collegamento diretto tra le informazioni statistiche tratte dalle dimensioni del </a:t>
            </a:r>
            <a:r>
              <a:rPr lang="it-IT" sz="2400" b="1" dirty="0"/>
              <a:t>BES</a:t>
            </a:r>
            <a:r>
              <a:rPr lang="it-IT" sz="2400" dirty="0"/>
              <a:t>, le attività svolte dall’ente attraverso i suoi </a:t>
            </a:r>
            <a:r>
              <a:rPr lang="it-IT" sz="2400" b="1" dirty="0"/>
              <a:t>archivi</a:t>
            </a:r>
            <a:r>
              <a:rPr lang="it-IT" sz="2400" dirty="0"/>
              <a:t> e la programmazione contabile tramite il </a:t>
            </a:r>
            <a:r>
              <a:rPr lang="it-IT" sz="2400" b="1" dirty="0"/>
              <a:t>Documento Unico di Programmazione</a:t>
            </a:r>
            <a:r>
              <a:rPr lang="it-IT" sz="2400" dirty="0"/>
              <a:t>:</a:t>
            </a:r>
          </a:p>
          <a:p>
            <a:pPr marL="447675" algn="just">
              <a:defRPr/>
            </a:pPr>
            <a:r>
              <a:rPr lang="it-IT" sz="2400" dirty="0"/>
              <a:t>rende possibile quantificare </a:t>
            </a:r>
            <a:r>
              <a:rPr lang="it-IT" sz="2400" b="1" dirty="0"/>
              <a:t>“i costi” del benessere </a:t>
            </a:r>
            <a:r>
              <a:rPr lang="it-IT" sz="2400" dirty="0"/>
              <a:t>e valutare anche in termini spesa pubblica la </a:t>
            </a:r>
            <a:r>
              <a:rPr lang="it-IT" sz="2400" b="1" dirty="0"/>
              <a:t>sostenibilità nel tempo di specifiche policy</a:t>
            </a:r>
            <a:r>
              <a:rPr lang="it-IT" sz="2400" dirty="0"/>
              <a:t>;</a:t>
            </a:r>
          </a:p>
          <a:p>
            <a:pPr marL="447675" algn="just">
              <a:defRPr/>
            </a:pPr>
            <a:r>
              <a:rPr lang="it-IT" sz="2400" dirty="0"/>
              <a:t>consente di valutare le </a:t>
            </a:r>
            <a:r>
              <a:rPr lang="it-IT" sz="2400" b="1" dirty="0"/>
              <a:t>scelte di allocazione delle risorse </a:t>
            </a:r>
            <a:r>
              <a:rPr lang="it-IT" sz="2400" dirty="0"/>
              <a:t>rispetto alle </a:t>
            </a:r>
            <a:r>
              <a:rPr lang="it-IT" sz="2400" b="1" dirty="0"/>
              <a:t>finalità perseguite</a:t>
            </a:r>
            <a:r>
              <a:rPr lang="it-IT" sz="2400" dirty="0"/>
              <a:t>, anche in termini di confronto fra enti diversi, in uno o più territori, con possibilità di costruire indicatori utili alla programmazione e alla rendicontazione sociale delle diverse politiche pubbliche;</a:t>
            </a:r>
          </a:p>
          <a:p>
            <a:pPr marL="447675" algn="just">
              <a:defRPr/>
            </a:pPr>
            <a:r>
              <a:rPr lang="it-IT" sz="2400" dirty="0"/>
              <a:t>rende le </a:t>
            </a:r>
            <a:r>
              <a:rPr lang="it-IT" sz="2400" b="1" dirty="0"/>
              <a:t>Istituzioni più consapevoli nella programmazione delle scelte e nella verifica del loro impatto</a:t>
            </a:r>
            <a:r>
              <a:rPr lang="it-IT" sz="2400" dirty="0"/>
              <a:t> sulle comunità amministrate.</a:t>
            </a:r>
          </a:p>
        </p:txBody>
      </p:sp>
    </p:spTree>
    <p:extLst>
      <p:ext uri="{BB962C8B-B14F-4D97-AF65-F5344CB8AC3E}">
        <p14:creationId xmlns:p14="http://schemas.microsoft.com/office/powerpoint/2010/main" val="342673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18497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Il nuovo Ente di Area Vasta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1959853"/>
            <a:ext cx="11187882" cy="433441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it-IT" altLang="it-IT" sz="1800" b="1" dirty="0"/>
              <a:t>La legge 56/14 </a:t>
            </a:r>
            <a:r>
              <a:rPr lang="it-IT" altLang="it-IT" sz="1800" dirty="0"/>
              <a:t>ha riformato l’amministrazione dei territori, ridisegnando il governo locale sulla base dei principi di sussidiarietà, differenziazione e adeguatezza, riordinando le Province come </a:t>
            </a:r>
            <a:r>
              <a:rPr lang="it-IT" altLang="it-IT" sz="1800" b="1" dirty="0"/>
              <a:t>Enti di area vasta di secondo livello</a:t>
            </a:r>
            <a:r>
              <a:rPr lang="it-IT" altLang="it-IT" sz="1800" dirty="0"/>
              <a:t>.</a:t>
            </a:r>
          </a:p>
          <a:p>
            <a:pPr marL="0" indent="0" algn="just">
              <a:buFontTx/>
              <a:buNone/>
            </a:pPr>
            <a:r>
              <a:rPr lang="it-IT" altLang="it-IT" sz="1800" b="1" dirty="0"/>
              <a:t>Il nuovo ordinamento degli Enti di Area Vasta </a:t>
            </a:r>
            <a:r>
              <a:rPr lang="it-IT" altLang="it-IT" sz="1800" dirty="0"/>
              <a:t>avrebbe una copertura anche con l’approvazione della riforma costituzionale attraverso il nuovo </a:t>
            </a:r>
            <a:r>
              <a:rPr lang="it-IT" altLang="it-IT" sz="1800" b="1" dirty="0"/>
              <a:t>articolo 40, comma 4</a:t>
            </a:r>
            <a:r>
              <a:rPr lang="it-IT" altLang="it-IT" sz="1800" dirty="0"/>
              <a:t>.</a:t>
            </a:r>
          </a:p>
          <a:p>
            <a:pPr marL="0" indent="0" algn="just">
              <a:buFontTx/>
              <a:buNone/>
            </a:pPr>
            <a:r>
              <a:rPr lang="it-IT" altLang="it-IT" sz="1800" dirty="0"/>
              <a:t>I capisaldi del nuovo ordinamento sono: </a:t>
            </a:r>
          </a:p>
          <a:p>
            <a:pPr marL="628650" algn="just"/>
            <a:r>
              <a:rPr lang="it-IT" altLang="it-IT" sz="1800" b="1" i="1" dirty="0"/>
              <a:t>la centralità dei Comuni nell’ordinamento locale;</a:t>
            </a:r>
          </a:p>
          <a:p>
            <a:pPr marL="628650" algn="just"/>
            <a:r>
              <a:rPr lang="it-IT" altLang="it-IT" sz="1800" b="1" i="1" dirty="0"/>
              <a:t>l’istituzione delle Città metropolitane;</a:t>
            </a:r>
          </a:p>
          <a:p>
            <a:pPr marL="628650" algn="just"/>
            <a:r>
              <a:rPr lang="it-IT" altLang="it-IT" sz="1800" b="1" i="1" dirty="0"/>
              <a:t>il riordino delle Province come ‘Enti di area vasta’.</a:t>
            </a:r>
          </a:p>
          <a:p>
            <a:pPr marL="0" indent="0" algn="just">
              <a:buFontTx/>
              <a:buNone/>
            </a:pPr>
            <a:r>
              <a:rPr lang="it-IT" altLang="it-IT" sz="1800" dirty="0"/>
              <a:t>Attraverso il riordino del governo locale e </a:t>
            </a:r>
            <a:r>
              <a:rPr lang="it-IT" altLang="it-IT" sz="1800" b="1" dirty="0"/>
              <a:t>l’unificazione della ‘</a:t>
            </a:r>
            <a:r>
              <a:rPr lang="it-IT" altLang="it-IT" sz="1800" b="1" dirty="0" err="1"/>
              <a:t>governance</a:t>
            </a:r>
            <a:r>
              <a:rPr lang="it-IT" altLang="it-IT" sz="1800" b="1" dirty="0"/>
              <a:t>’ politica locale in capo ai Sindaci l’amministrazione dei territori supera i contrasti e diventa ‘integrata’. </a:t>
            </a:r>
          </a:p>
          <a:p>
            <a:pPr marL="0" indent="0" algn="ctr">
              <a:buFontTx/>
              <a:buNone/>
            </a:pPr>
            <a:r>
              <a:rPr lang="it-IT" altLang="it-IT" sz="1800" b="1" dirty="0"/>
              <a:t>Non più Province «enti di mezzo»,</a:t>
            </a:r>
          </a:p>
          <a:p>
            <a:pPr marL="0" indent="0" algn="ctr">
              <a:buFontTx/>
              <a:buNone/>
            </a:pPr>
            <a:r>
              <a:rPr lang="it-IT" altLang="it-IT" sz="1800" b="1" dirty="0"/>
              <a:t>ma sedi di decisione condivisa sulle politiche di area vasta.</a:t>
            </a:r>
            <a:endParaRPr lang="it-IT" altLang="it-IT" sz="18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71554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138155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Le funzioni del nuovo Ente 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1826503"/>
            <a:ext cx="11187882" cy="433441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it-IT" altLang="it-IT" sz="1800" b="1" u="sng" dirty="0"/>
              <a:t>La Legge 56/14 disegna il nuovo Ente intorno a tre tipi di funzioni</a:t>
            </a:r>
            <a:r>
              <a:rPr lang="it-IT" altLang="it-IT" sz="1800" dirty="0"/>
              <a:t>:</a:t>
            </a:r>
          </a:p>
          <a:p>
            <a:pPr marL="0" indent="0" algn="just">
              <a:buFontTx/>
              <a:buNone/>
              <a:defRPr/>
            </a:pPr>
            <a:r>
              <a:rPr lang="it-IT" altLang="it-IT" sz="1800" b="1" i="1" dirty="0"/>
              <a:t>Funzioni proprie</a:t>
            </a:r>
          </a:p>
          <a:p>
            <a:pPr marL="447675" algn="just">
              <a:buFont typeface="Arial" panose="020B0604020202020204" pitchFamily="34" charset="0"/>
              <a:buChar char="•"/>
              <a:defRPr/>
            </a:pPr>
            <a:r>
              <a:rPr lang="it-IT" altLang="it-IT" sz="1800" dirty="0"/>
              <a:t>di programmazione e pianificazione che devono essere rilette oggi in una prospettiva di “programmazione condivisa” in cui l’area vasta diventa un “</a:t>
            </a:r>
            <a:r>
              <a:rPr lang="it-IT" altLang="it-IT" sz="1800" dirty="0" err="1"/>
              <a:t>hub</a:t>
            </a:r>
            <a:r>
              <a:rPr lang="it-IT" altLang="it-IT" sz="1800" dirty="0"/>
              <a:t>” delle autonomie locali all’interno delle quali si possono collocare anche la </a:t>
            </a:r>
            <a:r>
              <a:rPr lang="it-IT" altLang="it-IT" sz="1800" b="1" dirty="0"/>
              <a:t>raccolta dati</a:t>
            </a:r>
            <a:r>
              <a:rPr lang="it-IT" altLang="it-IT" sz="1800" dirty="0"/>
              <a:t>, la </a:t>
            </a:r>
            <a:r>
              <a:rPr lang="it-IT" altLang="it-IT" sz="1800" b="1" dirty="0"/>
              <a:t>statistica</a:t>
            </a:r>
            <a:r>
              <a:rPr lang="it-IT" altLang="it-IT" sz="1800" dirty="0"/>
              <a:t> e </a:t>
            </a:r>
            <a:r>
              <a:rPr lang="it-IT" altLang="it-IT" sz="1800" b="1" dirty="0"/>
              <a:t>l’assistenza tecnica ai Comuni</a:t>
            </a:r>
            <a:r>
              <a:rPr lang="it-IT" altLang="it-IT" sz="1800" dirty="0"/>
              <a:t>;</a:t>
            </a:r>
          </a:p>
          <a:p>
            <a:pPr marL="447675" algn="just">
              <a:buFont typeface="Arial" panose="020B0604020202020204" pitchFamily="34" charset="0"/>
              <a:buChar char="•"/>
              <a:defRPr/>
            </a:pPr>
            <a:r>
              <a:rPr lang="it-IT" altLang="it-IT" sz="1800" dirty="0"/>
              <a:t>di tipo gestionale (viabilità, edilizia scolastica e ambiente) sulle quali nei territori possono essere avviate sperimentazioni per mettere a fattor comune in modo funzionale risorse e competenze gestionali.</a:t>
            </a:r>
          </a:p>
          <a:p>
            <a:pPr marL="0" indent="0" algn="just">
              <a:buFontTx/>
              <a:buNone/>
              <a:defRPr/>
            </a:pPr>
            <a:r>
              <a:rPr lang="it-IT" altLang="it-IT" sz="1800" b="1" i="1" dirty="0"/>
              <a:t>Funzioni delegate dalle leggi regionali</a:t>
            </a:r>
            <a:endParaRPr lang="it-IT" altLang="it-IT" sz="1800" i="1" dirty="0"/>
          </a:p>
          <a:p>
            <a:pPr marL="0" indent="0" algn="just">
              <a:buFontTx/>
              <a:buNone/>
              <a:defRPr/>
            </a:pPr>
            <a:r>
              <a:rPr lang="it-IT" altLang="it-IT" sz="1800" dirty="0"/>
              <a:t>che segnano un equilibrio tra la Regione, gli enti di area vasta e i Comuni del territorio e possono condurre a forme di gestione più funzionali a garantire i servizi ai cittadini e ai territori, in attuazione della legge 56/2014.</a:t>
            </a:r>
          </a:p>
          <a:p>
            <a:pPr marL="0" indent="0" algn="just">
              <a:buFontTx/>
              <a:buNone/>
              <a:defRPr/>
            </a:pPr>
            <a:r>
              <a:rPr lang="it-IT" altLang="it-IT" sz="1800" b="1" i="1" dirty="0"/>
              <a:t>Funzioni trasversali di supporto ai Comuni</a:t>
            </a:r>
            <a:endParaRPr lang="it-IT" altLang="it-IT" sz="1800" i="1" dirty="0"/>
          </a:p>
          <a:p>
            <a:pPr marL="0" indent="0" algn="just">
              <a:buFontTx/>
              <a:buNone/>
              <a:defRPr/>
            </a:pPr>
            <a:r>
              <a:rPr lang="it-IT" altLang="it-IT" sz="1800" dirty="0"/>
              <a:t>le centrali di committenza e le stazioni uniche appaltanti, la gestione unitaria di procedure selettive e concorsi, i sistemi informativi, l’avvocatura, gli uffici Europa, ecc. che possono offrire un grande risultato di recupero di ruolo e di qualificazione dei servizi e degli investimenti pubblici locali.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70029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138155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Il 2016 anno di riorganizzazione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1826503"/>
            <a:ext cx="11187882" cy="433441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it-IT" sz="2000" dirty="0"/>
              <a:t>Il nuovo Ente di Area Vasta ha ora la necessità di </a:t>
            </a:r>
            <a:r>
              <a:rPr lang="it-IT" sz="2000" b="1" u="sng" dirty="0"/>
              <a:t>riordinare le sue strutture per essere in linea con la nuova missione istituzionale. </a:t>
            </a:r>
          </a:p>
          <a:p>
            <a:pPr marL="0" indent="0" algn="just">
              <a:buFontTx/>
              <a:buNone/>
              <a:defRPr/>
            </a:pPr>
            <a:r>
              <a:rPr lang="it-IT" sz="2000" dirty="0"/>
              <a:t>L’anno 2016 è cruciale per definire i </a:t>
            </a:r>
            <a:r>
              <a:rPr lang="it-IT" sz="2000" b="1" dirty="0"/>
              <a:t>piani di riassetto organizzativo </a:t>
            </a:r>
            <a:r>
              <a:rPr lang="it-IT" sz="2000" dirty="0"/>
              <a:t>che portino al passaggio dalle “</a:t>
            </a:r>
            <a:r>
              <a:rPr lang="it-IT" sz="2000" b="1" dirty="0"/>
              <a:t>vecchie Province</a:t>
            </a:r>
            <a:r>
              <a:rPr lang="it-IT" sz="2000" dirty="0"/>
              <a:t>” ai nuovi “</a:t>
            </a:r>
            <a:r>
              <a:rPr lang="it-IT" sz="2000" b="1" dirty="0"/>
              <a:t>Enti di area vasta”</a:t>
            </a:r>
            <a:r>
              <a:rPr lang="it-IT" sz="2000" dirty="0"/>
              <a:t>.  </a:t>
            </a:r>
          </a:p>
          <a:p>
            <a:pPr marL="0" indent="0" algn="just">
              <a:buFontTx/>
              <a:buNone/>
              <a:defRPr/>
            </a:pPr>
            <a:r>
              <a:rPr lang="it-IT" sz="2000" b="1" dirty="0"/>
              <a:t>Occorre costruire un ente di area vasta snello e funzionale</a:t>
            </a:r>
            <a:r>
              <a:rPr lang="it-IT" sz="2000" dirty="0"/>
              <a:t>, un “</a:t>
            </a:r>
            <a:r>
              <a:rPr lang="it-IT" sz="2000" b="1" dirty="0" err="1"/>
              <a:t>hub</a:t>
            </a:r>
            <a:r>
              <a:rPr lang="it-IT" sz="2000" dirty="0"/>
              <a:t>” dell’amministrazione locale, che presenta alcune costanti e alcune variabili, pronto ad adattarsi alle esigenze che emergono nei territori:</a:t>
            </a:r>
          </a:p>
          <a:p>
            <a:pPr marL="628650" algn="just">
              <a:defRPr/>
            </a:pPr>
            <a:r>
              <a:rPr lang="it-IT" sz="2000" dirty="0"/>
              <a:t>un’</a:t>
            </a:r>
            <a:r>
              <a:rPr lang="it-IT" sz="2000" b="1" dirty="0"/>
              <a:t>istituzione </a:t>
            </a:r>
            <a:r>
              <a:rPr lang="it-IT" sz="2000" dirty="0"/>
              <a:t>che utilizza al meglio le risorse proprie per l’esercizio delle funzioni fondamentali riconosciute dallo legge dello Stato;</a:t>
            </a:r>
          </a:p>
          <a:p>
            <a:pPr marL="628650" algn="just">
              <a:defRPr/>
            </a:pPr>
            <a:r>
              <a:rPr lang="it-IT" sz="2000" dirty="0"/>
              <a:t>un’</a:t>
            </a:r>
            <a:r>
              <a:rPr lang="it-IT" sz="2000" b="1" dirty="0"/>
              <a:t>agenzia </a:t>
            </a:r>
            <a:r>
              <a:rPr lang="it-IT" sz="2000" dirty="0"/>
              <a:t>che le Regioni utilizzano per delegare funzioni da esercitare nel territorio e come punto di riferimento per il riordino dei servizi di rilevanza economica locale;</a:t>
            </a:r>
          </a:p>
          <a:p>
            <a:pPr marL="628650" algn="just">
              <a:defRPr/>
            </a:pPr>
            <a:r>
              <a:rPr lang="it-IT" sz="2000" dirty="0"/>
              <a:t>una </a:t>
            </a:r>
            <a:r>
              <a:rPr lang="it-IT" sz="2000" b="1" dirty="0"/>
              <a:t>Casa dei Comuni </a:t>
            </a:r>
            <a:r>
              <a:rPr lang="it-IT" sz="2000" dirty="0"/>
              <a:t>che svolge funzioni a supporto (e con il contributo) dei Comuni singoli e associati (e di altre istituzioni pubbliche) nella </a:t>
            </a:r>
            <a:r>
              <a:rPr lang="it-IT" sz="2000" b="1" dirty="0"/>
              <a:t>prospettiva dell’amministrazione condivisa </a:t>
            </a:r>
            <a:r>
              <a:rPr lang="it-IT" sz="2000" dirty="0"/>
              <a:t>(e non del conflitto di competenza).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58485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51042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L’UPI a sostegno del nuovo Ente di Area Vasta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150354"/>
            <a:ext cx="11187882" cy="4012322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it-IT" altLang="it-IT" sz="2000" dirty="0"/>
              <a:t>L’opera di riorganizzazione non è certo semplice, e tuttavia è proprio nella nuova missione di «Casa dei Comuni» che l’ente può trovare piena valorizzazione. </a:t>
            </a:r>
          </a:p>
          <a:p>
            <a:pPr marL="0" indent="0" algn="just">
              <a:buFontTx/>
              <a:buNone/>
            </a:pPr>
            <a:endParaRPr lang="it-IT" altLang="it-IT" sz="2000" dirty="0"/>
          </a:p>
          <a:p>
            <a:pPr marL="0" indent="0" algn="just">
              <a:buFontTx/>
              <a:buNone/>
            </a:pPr>
            <a:r>
              <a:rPr lang="it-IT" altLang="it-IT" sz="2000" dirty="0"/>
              <a:t>Per questo l’UPI sta accompagnando questo processo, promuovendo ed incentivando la realizzazione di una nuova area all’interno dell’ente, articolata in una serie di ambiti di intervento a sostegno dei Comuni del territorio, strategica per il prossimo futuro.</a:t>
            </a:r>
          </a:p>
          <a:p>
            <a:pPr marL="0" indent="0" algn="ctr">
              <a:buFontTx/>
              <a:buNone/>
            </a:pPr>
            <a:endParaRPr lang="it-IT" altLang="it-IT" sz="2000" b="1" u="sng" dirty="0"/>
          </a:p>
          <a:p>
            <a:pPr marL="0" indent="0" algn="ctr">
              <a:buFontTx/>
              <a:buNone/>
            </a:pPr>
            <a:r>
              <a:rPr lang="it-IT" altLang="it-IT" sz="2000" b="1" u="sng" dirty="0"/>
              <a:t>3 le aree individuate: </a:t>
            </a:r>
          </a:p>
          <a:p>
            <a:pPr marL="0" indent="0" algn="ctr">
              <a:buFontTx/>
              <a:buNone/>
            </a:pPr>
            <a:r>
              <a:rPr lang="it-IT" altLang="it-IT" sz="2000" dirty="0"/>
              <a:t>Stazione Unica Appaltante</a:t>
            </a:r>
          </a:p>
          <a:p>
            <a:pPr marL="0" indent="0" algn="ctr">
              <a:buFontTx/>
              <a:buNone/>
            </a:pPr>
            <a:r>
              <a:rPr lang="it-IT" altLang="it-IT" sz="2000" b="1" dirty="0"/>
              <a:t>Servizi informativi e statistica</a:t>
            </a:r>
          </a:p>
          <a:p>
            <a:pPr marL="0" indent="0" algn="ctr">
              <a:buFontTx/>
              <a:buNone/>
            </a:pPr>
            <a:r>
              <a:rPr lang="it-IT" altLang="it-IT" sz="2000" dirty="0"/>
              <a:t>Bandi Europei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12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96766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1516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L’importanza degli Uffici Statistici nel nuovo Ente di Area Vasta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019070"/>
            <a:ext cx="10221913" cy="433441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it-IT" altLang="it-IT" sz="2000" dirty="0"/>
              <a:t>La prospettiva di una «co-programmazione» con i Comuni dell’area vasta necessita di una lettura costante dei territori: la cifra della riforma è il passaggio dalla logica «ente per ente» alla logica della «</a:t>
            </a:r>
            <a:r>
              <a:rPr lang="it-IT" altLang="it-IT" sz="2000" b="1" dirty="0"/>
              <a:t>amministrazione condivisa</a:t>
            </a:r>
            <a:r>
              <a:rPr lang="it-IT" altLang="it-IT" sz="2000" dirty="0"/>
              <a:t>».</a:t>
            </a:r>
          </a:p>
          <a:p>
            <a:pPr marL="0" indent="0" algn="just">
              <a:buFontTx/>
              <a:buNone/>
            </a:pPr>
            <a:endParaRPr lang="it-IT" altLang="it-IT" sz="2000" dirty="0"/>
          </a:p>
          <a:p>
            <a:pPr marL="0" indent="0" algn="just">
              <a:buFontTx/>
              <a:buNone/>
            </a:pPr>
            <a:r>
              <a:rPr lang="it-IT" altLang="it-IT" sz="2000" dirty="0"/>
              <a:t>Gli Uffici statistici degli Enti di Area Vasta sono le ‘antenne’ attraverso cui è possibile non solo acquisire i dati essenziali, ma anche restituirli nell’immediato affinché possano accompagnare nella consapevolezza, le scelte degli amministratori, per tutti gli enti del territorio, seguendo la strada indicata dal «</a:t>
            </a:r>
            <a:r>
              <a:rPr lang="it-IT" altLang="it-IT" sz="2000" b="1" dirty="0"/>
              <a:t>Patto dei Sindaci</a:t>
            </a:r>
            <a:r>
              <a:rPr lang="it-IT" altLang="it-IT" sz="2000" dirty="0"/>
              <a:t>».</a:t>
            </a:r>
          </a:p>
          <a:p>
            <a:pPr marL="0" indent="0" algn="just">
              <a:buFontTx/>
              <a:buNone/>
            </a:pPr>
            <a:endParaRPr lang="it-IT" altLang="it-IT" sz="2000" dirty="0"/>
          </a:p>
          <a:p>
            <a:pPr marL="800100" lvl="2" indent="0" algn="just">
              <a:buFontTx/>
              <a:buNone/>
            </a:pPr>
            <a:r>
              <a:rPr lang="it-IT" altLang="it-IT" dirty="0"/>
              <a:t>Il </a:t>
            </a:r>
            <a:r>
              <a:rPr lang="it-IT" altLang="it-IT" b="1" dirty="0"/>
              <a:t>Protocollo Istat - Anci - </a:t>
            </a:r>
            <a:r>
              <a:rPr lang="it-IT" altLang="it-IT" b="1" dirty="0" err="1"/>
              <a:t>Upi</a:t>
            </a:r>
            <a:r>
              <a:rPr lang="it-IT" altLang="it-IT" b="1" dirty="0"/>
              <a:t>,  firmato a Torino il 20 aprile 2016</a:t>
            </a:r>
            <a:r>
              <a:rPr lang="it-IT" altLang="it-IT" dirty="0"/>
              <a:t> apre la prospettiva di una collaborazione più stretta </a:t>
            </a:r>
            <a:r>
              <a:rPr lang="it-IT" altLang="it-IT" u="sng" dirty="0"/>
              <a:t>tra Comuni ed Enti di area vasta</a:t>
            </a:r>
            <a:r>
              <a:rPr lang="it-IT" altLang="it-IT" dirty="0"/>
              <a:t>, per </a:t>
            </a:r>
            <a:r>
              <a:rPr lang="it-IT" altLang="it-IT" u="sng" dirty="0"/>
              <a:t>condividere le funzioni statistiche e le funzioni di raccolta dati</a:t>
            </a:r>
            <a:r>
              <a:rPr lang="it-IT" altLang="it-IT" dirty="0"/>
              <a:t>, attraverso </a:t>
            </a:r>
            <a:r>
              <a:rPr lang="it-IT" altLang="it-IT" b="1" i="1" dirty="0"/>
              <a:t>convenzioni stabili</a:t>
            </a:r>
            <a:r>
              <a:rPr lang="it-IT" altLang="it-IT" dirty="0"/>
              <a:t> o </a:t>
            </a:r>
            <a:r>
              <a:rPr lang="it-IT" altLang="it-IT" b="1" i="1" dirty="0"/>
              <a:t>uffici unitari costituiti in forma associata </a:t>
            </a:r>
            <a:r>
              <a:rPr lang="it-IT" altLang="it-IT" dirty="0"/>
              <a:t>nelle aree vaste.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0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659997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1516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Dal BES delle Province al BES dei territori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019070"/>
            <a:ext cx="10221913" cy="433441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it-IT" altLang="it-IT" sz="2000" b="1" u="sng" dirty="0"/>
              <a:t>L’esperienza del BES delle Province è preziosa</a:t>
            </a:r>
          </a:p>
          <a:p>
            <a:pPr marL="0" indent="0" algn="ctr">
              <a:buFontTx/>
              <a:buNone/>
            </a:pPr>
            <a:r>
              <a:rPr lang="it-IT" altLang="it-IT" sz="2000" b="1" u="sng" dirty="0"/>
              <a:t>come prototipo del BES dei territori</a:t>
            </a:r>
          </a:p>
          <a:p>
            <a:pPr marL="0" indent="0" algn="just">
              <a:buFontTx/>
              <a:buNone/>
            </a:pPr>
            <a:endParaRPr lang="it-IT" altLang="it-IT" sz="2000" dirty="0"/>
          </a:p>
          <a:p>
            <a:pPr marL="0" indent="0" algn="just">
              <a:buFontTx/>
              <a:buNone/>
            </a:pPr>
            <a:r>
              <a:rPr lang="it-IT" altLang="it-IT" sz="2000" dirty="0"/>
              <a:t>L’obiettivo di questo Sistema informativo statistico territoriale è proprio quello di </a:t>
            </a:r>
            <a:r>
              <a:rPr lang="it-IT" altLang="it-IT" sz="2000" b="1" dirty="0"/>
              <a:t>rendere disponibili con continuità nuove informazioni statistiche di qualità e con un elevato grado di dettaglio territoriale</a:t>
            </a:r>
            <a:r>
              <a:rPr lang="it-IT" altLang="it-IT" sz="2000" dirty="0"/>
              <a:t>, nonché di produrre indicatori utili a illustrare le specificità di ciascuna comunità locale e ad esplorare le connessioni tra le attività svolte dagli Enti e i livelli di benessere dei territori. </a:t>
            </a:r>
          </a:p>
          <a:p>
            <a:pPr marL="0" indent="0" algn="just">
              <a:buFontTx/>
              <a:buNone/>
            </a:pPr>
            <a:r>
              <a:rPr lang="it-IT" altLang="it-IT" sz="2000" dirty="0"/>
              <a:t>Gli </a:t>
            </a:r>
            <a:r>
              <a:rPr lang="it-IT" altLang="it-IT" sz="2000" b="1" dirty="0"/>
              <a:t>Enti</a:t>
            </a:r>
            <a:r>
              <a:rPr lang="it-IT" altLang="it-IT" sz="2000" dirty="0"/>
              <a:t> che vi hanno aderito stanno collaborando alla costruzione di indicatori specifici, più direttamente connessi alle </a:t>
            </a:r>
            <a:r>
              <a:rPr lang="it-IT" altLang="it-IT" sz="2000" b="1" dirty="0"/>
              <a:t>funzioni svolte dagli Enti locali di Area vasta</a:t>
            </a:r>
            <a:r>
              <a:rPr lang="it-IT" altLang="it-IT" sz="2000" dirty="0"/>
              <a:t> ma sono in grado di valutare il </a:t>
            </a:r>
            <a:r>
              <a:rPr lang="it-IT" altLang="it-IT" sz="2000" b="1" dirty="0" err="1"/>
              <a:t>Bes</a:t>
            </a:r>
            <a:r>
              <a:rPr lang="it-IT" altLang="it-IT" sz="2000" b="1" dirty="0"/>
              <a:t> del loro territorio </a:t>
            </a:r>
            <a:r>
              <a:rPr lang="it-IT" altLang="it-IT" sz="2000" dirty="0"/>
              <a:t>per mezzo di un set di informazioni comuni, coerenti e comparabili con le misure nazionali, che potranno essere condivise per supportare le attività di tutti i Comuni del territorio.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0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169247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1516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Gli Enti di Area Vasta nel progetto BES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2" y="2019071"/>
            <a:ext cx="10221913" cy="394358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</a:pPr>
            <a:r>
              <a:rPr lang="it-IT" altLang="it-IT" sz="2400" dirty="0"/>
              <a:t>A livello locale il lavoro è stato realizzato dagli Uffici di statistica degli enti aderenti in collaborazione con le Sedi territoriali dell'Istat e con il coordinamento del CUSPI e dell’ISTAT. </a:t>
            </a:r>
          </a:p>
          <a:p>
            <a:pPr marL="0" indent="0" algn="just">
              <a:buFontTx/>
              <a:buNone/>
            </a:pPr>
            <a:endParaRPr lang="it-IT" altLang="it-IT" sz="2400" dirty="0"/>
          </a:p>
          <a:p>
            <a:pPr marL="0" indent="0" algn="ctr">
              <a:buFontTx/>
              <a:buNone/>
            </a:pPr>
            <a:r>
              <a:rPr lang="it-IT" altLang="it-IT" sz="2400" dirty="0"/>
              <a:t>Per l’anno 2015 hanno aderito alla rete di progetto</a:t>
            </a:r>
          </a:p>
          <a:p>
            <a:pPr marL="0" indent="0" algn="ctr">
              <a:buFontTx/>
              <a:buNone/>
            </a:pPr>
            <a:r>
              <a:rPr lang="it-IT" altLang="it-IT" sz="2400" b="1" u="sng" dirty="0"/>
              <a:t>26 Uffici di statistica di Province o Città Metropolitane</a:t>
            </a:r>
          </a:p>
          <a:p>
            <a:pPr marL="0" indent="0" algn="ctr">
              <a:buFontTx/>
              <a:buNone/>
            </a:pPr>
            <a:r>
              <a:rPr lang="it-IT" altLang="it-IT" sz="2400" dirty="0"/>
              <a:t>Alessandria, Vercelli, Genova, Mantova, Cremona, Treviso, Trieste, Parma, Bologna, Ravenna, Rimini, Pesaro e Urbino, Ancona, Lucca, Pisa, Siena, Grosseto, Terni, Roma, Napoli, Salerno, Bari, Lecce, Potenza, Rovigo e Reggio di Calabria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400" dirty="0"/>
          </a:p>
          <a:p>
            <a:pPr marL="0" indent="0">
              <a:buNone/>
            </a:pP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1245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15163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5400000" algn="ctr" rotWithShape="0">
                    <a:srgbClr val="000000"/>
                  </a:outerShdw>
                </a:effectLst>
                <a:latin typeface="+mn-lt"/>
              </a:rPr>
              <a:t>Il BES e la nuova contabilità armonizzata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69911" y="1885950"/>
            <a:ext cx="10183813" cy="4467536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it-IT" altLang="it-IT" sz="2000" b="1" dirty="0"/>
              <a:t>La nuova contabilità armonizzata </a:t>
            </a:r>
            <a:r>
              <a:rPr lang="it-IT" altLang="it-IT" sz="2000" dirty="0"/>
              <a:t>rende i </a:t>
            </a:r>
            <a:r>
              <a:rPr lang="it-IT" altLang="it-IT" sz="2000" b="1" dirty="0"/>
              <a:t>bilanci</a:t>
            </a:r>
            <a:r>
              <a:rPr lang="it-IT" altLang="it-IT" sz="2000" dirty="0"/>
              <a:t> delle amministrazioni pubbliche </a:t>
            </a:r>
            <a:r>
              <a:rPr lang="it-IT" altLang="it-IT" sz="2000" b="1" dirty="0"/>
              <a:t>omogenei, confrontabili, aggregabili</a:t>
            </a:r>
            <a:r>
              <a:rPr lang="it-IT" altLang="it-IT" sz="2000" dirty="0"/>
              <a:t>, al fine di consentire il controllo dei conti pubblici nazionali.</a:t>
            </a:r>
          </a:p>
          <a:p>
            <a:pPr marL="0" indent="0" algn="just">
              <a:buFontTx/>
              <a:buNone/>
              <a:defRPr/>
            </a:pPr>
            <a:r>
              <a:rPr lang="it-IT" altLang="it-IT" sz="2000" dirty="0"/>
              <a:t>Il </a:t>
            </a:r>
            <a:r>
              <a:rPr lang="it-IT" altLang="it-IT" sz="2000" b="1" dirty="0"/>
              <a:t>Documento unico di Programmazione (DUP) </a:t>
            </a:r>
            <a:r>
              <a:rPr lang="it-IT" altLang="it-IT" sz="2000" dirty="0"/>
              <a:t>attiva un processo di analisi e valutazione per </a:t>
            </a:r>
            <a:r>
              <a:rPr lang="it-IT" altLang="it-IT" sz="2000" b="1" dirty="0"/>
              <a:t>organizzare attività e risorse a fini sociali e di promozione dello sviluppo economico e civile </a:t>
            </a:r>
            <a:r>
              <a:rPr lang="it-IT" altLang="it-IT" sz="2000" dirty="0"/>
              <a:t>della comunità di riferimento attraverso:</a:t>
            </a:r>
          </a:p>
          <a:p>
            <a:pPr marL="542925" algn="just">
              <a:defRPr/>
            </a:pPr>
            <a:r>
              <a:rPr lang="it-IT" altLang="it-IT" sz="2000" dirty="0"/>
              <a:t>una lettura socio-economica del territorio di riferimento e della domanda di servizi pubblici;</a:t>
            </a:r>
          </a:p>
          <a:p>
            <a:pPr marL="542925" algn="just">
              <a:defRPr/>
            </a:pPr>
            <a:r>
              <a:rPr lang="it-IT" altLang="it-IT" sz="2000" dirty="0"/>
              <a:t>strumenti idonei a valutare l’efficacia e l’efficienza dell’azione amministrativa e di governo locale.</a:t>
            </a:r>
          </a:p>
          <a:p>
            <a:pPr marL="0" lvl="2" indent="0" algn="just">
              <a:buFontTx/>
              <a:buNone/>
              <a:defRPr/>
            </a:pPr>
            <a:endParaRPr lang="it-IT" altLang="it-IT" dirty="0"/>
          </a:p>
          <a:p>
            <a:pPr marL="0" lvl="2" indent="0" algn="just">
              <a:buFontTx/>
              <a:buNone/>
              <a:defRPr/>
            </a:pPr>
            <a:r>
              <a:rPr lang="it-IT" altLang="it-IT" dirty="0"/>
              <a:t>Non bastano criteri meramente contabili. Servono informazioni documentate sull’attività amministrativa svolta e sull’evoluzione della realtà amministrata:</a:t>
            </a:r>
          </a:p>
          <a:p>
            <a:pPr marL="0" lvl="2" indent="0" algn="ctr">
              <a:buFontTx/>
              <a:buNone/>
              <a:defRPr/>
            </a:pPr>
            <a:endParaRPr lang="it-IT" altLang="it-IT" b="1" dirty="0"/>
          </a:p>
          <a:p>
            <a:pPr marL="0" lvl="2" indent="0" algn="ctr">
              <a:buFontTx/>
              <a:buNone/>
              <a:defRPr/>
            </a:pPr>
            <a:r>
              <a:rPr lang="it-IT" altLang="it-IT" b="1" dirty="0"/>
              <a:t>Gli indicatori generali e specifici del BES possono fornire questa base di conoscenza</a:t>
            </a:r>
          </a:p>
        </p:txBody>
      </p:sp>
    </p:spTree>
    <p:extLst>
      <p:ext uri="{BB962C8B-B14F-4D97-AF65-F5344CB8AC3E}">
        <p14:creationId xmlns:p14="http://schemas.microsoft.com/office/powerpoint/2010/main" val="131877420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1504</Words>
  <Application>Microsoft Office PowerPoint</Application>
  <PresentationFormat>Widescreen</PresentationFormat>
  <Paragraphs>113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Signika</vt:lpstr>
      <vt:lpstr>Signika Light</vt:lpstr>
      <vt:lpstr>Personalizza struttura</vt:lpstr>
      <vt:lpstr>COMPORTAMENTI INDIVIDUALI  E RELAZIONI SOCIALI  IN TRASFORMAZIONE  UNA SFIDA PER LA  STATISTICA UFFICIALE </vt:lpstr>
      <vt:lpstr>Il nuovo Ente di Area Vasta</vt:lpstr>
      <vt:lpstr>Le funzioni del nuovo Ente </vt:lpstr>
      <vt:lpstr>Il 2016 anno di riorganizzazione</vt:lpstr>
      <vt:lpstr>L’UPI a sostegno del nuovo Ente di Area Vasta</vt:lpstr>
      <vt:lpstr>L’importanza degli Uffici Statistici nel nuovo Ente di Area Vasta</vt:lpstr>
      <vt:lpstr>Dal BES delle Province al BES dei territori</vt:lpstr>
      <vt:lpstr>Gli Enti di Area Vasta nel progetto BES</vt:lpstr>
      <vt:lpstr>Il BES e la nuova contabilità armonizzata</vt:lpstr>
      <vt:lpstr>La statistica nel ciclo della programmazione</vt:lpstr>
      <vt:lpstr>Il BES come base dati del Documento Unico di Programmazione</vt:lpstr>
      <vt:lpstr>Conclusioni: una politica più consapevole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Gaetano Palombelli</cp:lastModifiedBy>
  <cp:revision>81</cp:revision>
  <cp:lastPrinted>2016-03-21T17:06:08Z</cp:lastPrinted>
  <dcterms:created xsi:type="dcterms:W3CDTF">2016-03-11T16:10:26Z</dcterms:created>
  <dcterms:modified xsi:type="dcterms:W3CDTF">2016-06-22T09:09:05Z</dcterms:modified>
</cp:coreProperties>
</file>