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6" r:id="rId4"/>
    <p:sldId id="267" r:id="rId5"/>
    <p:sldId id="268" r:id="rId6"/>
    <p:sldId id="269" r:id="rId7"/>
    <p:sldId id="272" r:id="rId8"/>
    <p:sldId id="273" r:id="rId9"/>
    <p:sldId id="275" r:id="rId10"/>
    <p:sldId id="276" r:id="rId11"/>
    <p:sldId id="277" r:id="rId12"/>
    <p:sldId id="278" r:id="rId13"/>
    <p:sldId id="284" r:id="rId14"/>
    <p:sldId id="285" r:id="rId15"/>
    <p:sldId id="286" r:id="rId16"/>
    <p:sldId id="287" r:id="rId17"/>
    <p:sldId id="288" r:id="rId18"/>
    <p:sldId id="265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07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0"/>
    <a:srgbClr val="005654"/>
    <a:srgbClr val="00737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9" autoAdjust="0"/>
  </p:normalViewPr>
  <p:slideViewPr>
    <p:cSldViewPr snapToGrid="0" snapToObjects="1">
      <p:cViewPr varScale="1">
        <p:scale>
          <a:sx n="75" d="100"/>
          <a:sy n="75" d="100"/>
        </p:scale>
        <p:origin x="510" y="54"/>
      </p:cViewPr>
      <p:guideLst>
        <p:guide orient="horz" pos="2160"/>
        <p:guide pos="3840"/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23/06/2016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Le competenze matematiche: 2 livelli,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Eseguire calcoli con i decimali, con le percentuali o con le frazioni (usando una calcolatrice o un computer se necessario); Eseguire calcoli utilizzando procedure matematiche o statistiche avanzate (utilizzando un calcolatore o un computer se necessario). 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 pubblici campionati: Agenzie Del Territorio (Catania, Massa Carrara),</a:t>
            </a:r>
            <a:r>
              <a:rPr lang="it-IT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Agenzie Delle Dogane (Brescia, Viterbo), Agenzie Delle Entrate (Milano, Palermo, Potenza, Vercelli), Camera Di Commercio Di Roma, INPS,</a:t>
            </a:r>
            <a:r>
              <a:rPr lang="it-IT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FFICIO Provinciale del Tesoro di Treviso.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790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00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009190"/>
                </a:solidFill>
                <a:latin typeface="+mn-lt"/>
                <a:ea typeface="Signika Light" charset="0"/>
                <a:cs typeface="Calibri"/>
              </a:rPr>
              <a:t>AREA TEMATICA 3.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INNOVAZIONI E SPERIMENTAZIONI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Titolo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presentazione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009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INNOVAZIONI E SPERIMENTAZIONI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Quali e quante competenze quantitative </a:t>
            </a:r>
            <a:endParaRPr lang="it-IT" sz="3200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per </a:t>
            </a:r>
            <a:r>
              <a:rPr lang="it-IT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la P.A.?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23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14.30 | 16.00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Leonello Tronti 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809" y="2124883"/>
            <a:ext cx="3669682" cy="4278914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500" dirty="0">
                <a:solidFill>
                  <a:srgbClr val="595959"/>
                </a:solidFill>
              </a:rPr>
              <a:t>I</a:t>
            </a:r>
            <a:r>
              <a:rPr lang="it-IT" sz="1500" dirty="0" smtClean="0">
                <a:solidFill>
                  <a:srgbClr val="595959"/>
                </a:solidFill>
              </a:rPr>
              <a:t> </a:t>
            </a:r>
            <a:r>
              <a:rPr lang="it-IT" sz="1500" dirty="0">
                <a:solidFill>
                  <a:srgbClr val="595959"/>
                </a:solidFill>
              </a:rPr>
              <a:t>punteggi medi ottenuti nelle prove di </a:t>
            </a:r>
            <a:r>
              <a:rPr lang="it-IT" sz="1500" i="1" dirty="0" err="1" smtClean="0">
                <a:solidFill>
                  <a:srgbClr val="595959"/>
                </a:solidFill>
              </a:rPr>
              <a:t>numeracy</a:t>
            </a:r>
            <a:r>
              <a:rPr lang="it-IT" sz="1500" dirty="0" smtClean="0">
                <a:solidFill>
                  <a:srgbClr val="595959"/>
                </a:solidFill>
              </a:rPr>
              <a:t> dai dipendenti pubblici europei mostrano anzitutto che esiste una discreta correlazione tra </a:t>
            </a:r>
            <a:r>
              <a:rPr lang="it-IT" sz="1500" i="1" dirty="0" err="1" smtClean="0">
                <a:solidFill>
                  <a:srgbClr val="595959"/>
                </a:solidFill>
              </a:rPr>
              <a:t>numeracy</a:t>
            </a:r>
            <a:r>
              <a:rPr lang="it-IT" sz="1500" dirty="0" smtClean="0">
                <a:solidFill>
                  <a:srgbClr val="595959"/>
                </a:solidFill>
              </a:rPr>
              <a:t> e </a:t>
            </a:r>
            <a:r>
              <a:rPr lang="it-IT" sz="1500" i="1" dirty="0" err="1" smtClean="0">
                <a:solidFill>
                  <a:srgbClr val="595959"/>
                </a:solidFill>
              </a:rPr>
              <a:t>literacy</a:t>
            </a:r>
            <a:r>
              <a:rPr lang="it-IT" sz="1500" i="1" dirty="0">
                <a:solidFill>
                  <a:srgbClr val="595959"/>
                </a:solidFill>
              </a:rPr>
              <a:t> </a:t>
            </a:r>
            <a:r>
              <a:rPr lang="it-IT" sz="1500" dirty="0" smtClean="0">
                <a:solidFill>
                  <a:srgbClr val="595959"/>
                </a:solidFill>
              </a:rPr>
              <a:t>(quest’ultima competenza è rilevata mediante test di lettura e comprensione di  documenti, quali: indicazioni</a:t>
            </a:r>
            <a:r>
              <a:rPr lang="it-IT" sz="1500" dirty="0">
                <a:solidFill>
                  <a:srgbClr val="595959"/>
                </a:solidFill>
              </a:rPr>
              <a:t>, istruzioni, lettere, memo, e-mail, articoli, libri, manuali, bollette, fatture, diagrammi, cartine</a:t>
            </a:r>
            <a:r>
              <a:rPr lang="it-IT" sz="1500" dirty="0" smtClean="0">
                <a:solidFill>
                  <a:srgbClr val="595959"/>
                </a:solidFill>
              </a:rPr>
              <a:t>).</a:t>
            </a:r>
          </a:p>
          <a:p>
            <a:pPr algn="l"/>
            <a:r>
              <a:rPr lang="it-IT" sz="1500" dirty="0" smtClean="0">
                <a:solidFill>
                  <a:srgbClr val="595959"/>
                </a:solidFill>
              </a:rPr>
              <a:t>Per </a:t>
            </a:r>
            <a:r>
              <a:rPr lang="it-IT" sz="1500" dirty="0">
                <a:solidFill>
                  <a:srgbClr val="595959"/>
                </a:solidFill>
              </a:rPr>
              <a:t>quanto riguarda la </a:t>
            </a:r>
            <a:r>
              <a:rPr lang="it-IT" sz="1500" i="1" dirty="0" err="1">
                <a:solidFill>
                  <a:srgbClr val="595959"/>
                </a:solidFill>
              </a:rPr>
              <a:t>numeracy</a:t>
            </a:r>
            <a:r>
              <a:rPr lang="it-IT" sz="1500" dirty="0">
                <a:solidFill>
                  <a:srgbClr val="595959"/>
                </a:solidFill>
              </a:rPr>
              <a:t>, </a:t>
            </a:r>
            <a:r>
              <a:rPr lang="it-IT" sz="1500" dirty="0" smtClean="0">
                <a:solidFill>
                  <a:srgbClr val="595959"/>
                </a:solidFill>
              </a:rPr>
              <a:t>Paesi Bassi, Finlandia, Belgio (Fiandre), </a:t>
            </a:r>
            <a:r>
              <a:rPr lang="it-IT" sz="1500" dirty="0">
                <a:solidFill>
                  <a:srgbClr val="595959"/>
                </a:solidFill>
              </a:rPr>
              <a:t>Repubblica Slovacca e Danimarca</a:t>
            </a:r>
            <a:r>
              <a:rPr lang="it-IT" sz="1500" dirty="0" smtClean="0">
                <a:solidFill>
                  <a:srgbClr val="595959"/>
                </a:solidFill>
              </a:rPr>
              <a:t>  </a:t>
            </a:r>
            <a:r>
              <a:rPr lang="it-IT" sz="1500" dirty="0">
                <a:solidFill>
                  <a:srgbClr val="595959"/>
                </a:solidFill>
              </a:rPr>
              <a:t>raggiungano i punteggi medi più </a:t>
            </a:r>
            <a:r>
              <a:rPr lang="it-IT" sz="1500" dirty="0" smtClean="0">
                <a:solidFill>
                  <a:srgbClr val="595959"/>
                </a:solidFill>
              </a:rPr>
              <a:t>elevati. </a:t>
            </a:r>
            <a:r>
              <a:rPr lang="it-IT" sz="1500" dirty="0">
                <a:solidFill>
                  <a:srgbClr val="595959"/>
                </a:solidFill>
              </a:rPr>
              <a:t>P</a:t>
            </a:r>
            <a:r>
              <a:rPr lang="it-IT" sz="1500" dirty="0" smtClean="0">
                <a:solidFill>
                  <a:srgbClr val="595959"/>
                </a:solidFill>
              </a:rPr>
              <a:t>iù contenuti sono i valori di Regno </a:t>
            </a:r>
            <a:r>
              <a:rPr lang="it-IT" sz="1500" dirty="0">
                <a:solidFill>
                  <a:srgbClr val="595959"/>
                </a:solidFill>
              </a:rPr>
              <a:t>Unito, Polonia, Irlanda, Francia, Spagna e </a:t>
            </a:r>
            <a:r>
              <a:rPr lang="it-IT" sz="1500" dirty="0" smtClean="0">
                <a:solidFill>
                  <a:srgbClr val="595959"/>
                </a:solidFill>
              </a:rPr>
              <a:t>Italia, che risulta ultima. </a:t>
            </a:r>
          </a:p>
          <a:p>
            <a:pPr algn="l"/>
            <a:r>
              <a:rPr lang="it-IT" sz="1500" dirty="0">
                <a:solidFill>
                  <a:srgbClr val="595959"/>
                </a:solidFill>
              </a:rPr>
              <a:t>I</a:t>
            </a:r>
            <a:r>
              <a:rPr lang="it-IT" sz="1500" dirty="0" smtClean="0">
                <a:solidFill>
                  <a:srgbClr val="595959"/>
                </a:solidFill>
              </a:rPr>
              <a:t> risultati italiani sono, ovviamente, migliori per i dipendenti pubblici che per il complesso della popolazione, ma purtroppo la graduatoria tra i paesi rimane pressoché identica.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96567"/>
            <a:ext cx="4382098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0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La </a:t>
            </a:r>
            <a:r>
              <a:rPr lang="it-IT" sz="3000" i="1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numeracy</a:t>
            </a:r>
            <a:r>
              <a:rPr lang="it-IT" sz="3000" i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br>
              <a:rPr lang="it-IT" sz="3000" i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it-IT" sz="30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dei dipendenti pubblici</a:t>
            </a:r>
            <a:endParaRPr lang="it-IT" sz="30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07" y="1045031"/>
            <a:ext cx="7212096" cy="5427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38" y="6012612"/>
            <a:ext cx="417671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04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450775" y="1518004"/>
            <a:ext cx="6160362" cy="45977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Sul tema delle competenze dei dipendenti pubblici, il DFP ha promosso il progetto </a:t>
            </a:r>
            <a:r>
              <a:rPr lang="it-IT" sz="2000" dirty="0" smtClean="0">
                <a:ea typeface="Signika Light" charset="0"/>
                <a:cs typeface="Signika Light" charset="0"/>
              </a:rPr>
              <a:t>«Organizzazione</a:t>
            </a:r>
            <a:r>
              <a:rPr lang="it-IT" sz="2000" dirty="0">
                <a:ea typeface="Signika Light" charset="0"/>
                <a:cs typeface="Signika Light" charset="0"/>
              </a:rPr>
              <a:t>, Apprendimento e Competenze nella Pubblica </a:t>
            </a:r>
            <a:r>
              <a:rPr lang="it-IT" sz="2000" dirty="0" smtClean="0">
                <a:ea typeface="Signika Light" charset="0"/>
                <a:cs typeface="Signika Light" charset="0"/>
              </a:rPr>
              <a:t>Amministrazione» </a:t>
            </a:r>
            <a:r>
              <a:rPr lang="it-IT" sz="2000" dirty="0">
                <a:ea typeface="Signika Light" charset="0"/>
                <a:cs typeface="Signika Light" charset="0"/>
              </a:rPr>
              <a:t>(OAC-PA): </a:t>
            </a:r>
          </a:p>
          <a:p>
            <a:pPr>
              <a:spcBef>
                <a:spcPts val="600"/>
              </a:spcBef>
            </a:pPr>
            <a:r>
              <a:rPr lang="it-IT" sz="2000" dirty="0">
                <a:ea typeface="Signika Light" charset="0"/>
                <a:cs typeface="Signika Light" charset="0"/>
              </a:rPr>
              <a:t>la prima indagine </a:t>
            </a:r>
            <a:r>
              <a:rPr lang="it-IT" sz="2000" dirty="0" smtClean="0">
                <a:ea typeface="Signika Light" charset="0"/>
                <a:cs typeface="Signika Light" charset="0"/>
              </a:rPr>
              <a:t>italiana </a:t>
            </a:r>
            <a:r>
              <a:rPr lang="it-IT" sz="2000" dirty="0">
                <a:ea typeface="Signika Light" charset="0"/>
                <a:cs typeface="Signika Light" charset="0"/>
              </a:rPr>
              <a:t>sulle competenze </a:t>
            </a:r>
            <a:r>
              <a:rPr lang="it-IT" sz="2000" dirty="0" smtClean="0">
                <a:ea typeface="Signika Light" charset="0"/>
                <a:cs typeface="Signika Light" charset="0"/>
              </a:rPr>
              <a:t>dei </a:t>
            </a:r>
            <a:r>
              <a:rPr lang="it-IT" sz="2000" dirty="0">
                <a:ea typeface="Signika Light" charset="0"/>
                <a:cs typeface="Signika Light" charset="0"/>
              </a:rPr>
              <a:t>dipendenti </a:t>
            </a:r>
            <a:r>
              <a:rPr lang="it-IT" sz="2000" dirty="0" smtClean="0">
                <a:ea typeface="Signika Light" charset="0"/>
                <a:cs typeface="Signika Light" charset="0"/>
              </a:rPr>
              <a:t>pubblici; 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>
              <a:spcBef>
                <a:spcPts val="600"/>
              </a:spcBef>
            </a:pPr>
            <a:r>
              <a:rPr lang="it-IT" sz="2000" dirty="0">
                <a:ea typeface="Signika Light" charset="0"/>
                <a:cs typeface="Signika Light" charset="0"/>
              </a:rPr>
              <a:t>uno strumento conoscitivo essenziale per </a:t>
            </a:r>
            <a:r>
              <a:rPr lang="it-IT" sz="2000" dirty="0" smtClean="0">
                <a:ea typeface="Signika Light" charset="0"/>
                <a:cs typeface="Signika Light" charset="0"/>
              </a:rPr>
              <a:t>la gestione </a:t>
            </a:r>
            <a:r>
              <a:rPr lang="it-IT" sz="2000" dirty="0">
                <a:ea typeface="Signika Light" charset="0"/>
                <a:cs typeface="Signika Light" charset="0"/>
              </a:rPr>
              <a:t>e </a:t>
            </a:r>
            <a:r>
              <a:rPr lang="it-IT" sz="2000" dirty="0" smtClean="0">
                <a:ea typeface="Signika Light" charset="0"/>
                <a:cs typeface="Signika Light" charset="0"/>
              </a:rPr>
              <a:t>lo sviluppo delle </a:t>
            </a:r>
            <a:r>
              <a:rPr lang="it-IT" sz="2000" dirty="0">
                <a:ea typeface="Signika Light" charset="0"/>
                <a:cs typeface="Signika Light" charset="0"/>
              </a:rPr>
              <a:t>competenze del personale </a:t>
            </a:r>
            <a:r>
              <a:rPr lang="it-IT" sz="2000" dirty="0" smtClean="0">
                <a:ea typeface="Signika Light" charset="0"/>
                <a:cs typeface="Signika Light" charset="0"/>
              </a:rPr>
              <a:t>pubblico,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Con l’obiettivo </a:t>
            </a:r>
            <a:r>
              <a:rPr lang="it-IT" sz="2000" dirty="0">
                <a:ea typeface="Signika Light" charset="0"/>
                <a:cs typeface="Signika Light" charset="0"/>
              </a:rPr>
              <a:t>conoscitivo </a:t>
            </a:r>
            <a:r>
              <a:rPr lang="it-IT" sz="2000" dirty="0" smtClean="0">
                <a:ea typeface="Signika Light" charset="0"/>
                <a:cs typeface="Signika Light" charset="0"/>
              </a:rPr>
              <a:t>di: 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>
              <a:spcBef>
                <a:spcPts val="600"/>
              </a:spcBef>
            </a:pPr>
            <a:r>
              <a:rPr lang="it-IT" sz="2000" dirty="0" smtClean="0">
                <a:ea typeface="Signika Light" charset="0"/>
                <a:cs typeface="Signika Light" charset="0"/>
              </a:rPr>
              <a:t>individuare diffusione </a:t>
            </a:r>
            <a:r>
              <a:rPr lang="it-IT" sz="2000" dirty="0">
                <a:ea typeface="Signika Light" charset="0"/>
                <a:cs typeface="Signika Light" charset="0"/>
              </a:rPr>
              <a:t>e </a:t>
            </a:r>
            <a:r>
              <a:rPr lang="it-IT" sz="2000" dirty="0" smtClean="0">
                <a:ea typeface="Signika Light" charset="0"/>
                <a:cs typeface="Signika Light" charset="0"/>
              </a:rPr>
              <a:t>frequenza </a:t>
            </a:r>
            <a:r>
              <a:rPr lang="it-IT" sz="2000" dirty="0">
                <a:ea typeface="Signika Light" charset="0"/>
                <a:cs typeface="Signika Light" charset="0"/>
              </a:rPr>
              <a:t>di impiego delle competenze trasversali (potenzialmente comuni a tutti i profili professionali</a:t>
            </a:r>
            <a:r>
              <a:rPr lang="it-IT" sz="2000" dirty="0" smtClean="0">
                <a:ea typeface="Signika Light" charset="0"/>
                <a:cs typeface="Signika Light" charset="0"/>
              </a:rPr>
              <a:t>), </a:t>
            </a:r>
            <a:r>
              <a:rPr lang="it-IT" sz="2000" dirty="0">
                <a:ea typeface="Signika Light" charset="0"/>
                <a:cs typeface="Signika Light" charset="0"/>
              </a:rPr>
              <a:t>messe in atto da dipendenti e dirigenti </a:t>
            </a:r>
            <a:r>
              <a:rPr lang="it-IT" sz="2000" dirty="0" smtClean="0">
                <a:ea typeface="Signika Light" charset="0"/>
                <a:cs typeface="Signika Light" charset="0"/>
              </a:rPr>
              <a:t>nel </a:t>
            </a:r>
            <a:r>
              <a:rPr lang="it-IT" sz="2000" dirty="0">
                <a:ea typeface="Signika Light" charset="0"/>
                <a:cs typeface="Signika Light" charset="0"/>
              </a:rPr>
              <a:t>loro lavoro; </a:t>
            </a:r>
          </a:p>
          <a:p>
            <a:pPr>
              <a:spcBef>
                <a:spcPts val="600"/>
              </a:spcBef>
            </a:pPr>
            <a:r>
              <a:rPr lang="it-IT" sz="2000" dirty="0">
                <a:ea typeface="Signika Light" charset="0"/>
                <a:cs typeface="Signika Light" charset="0"/>
              </a:rPr>
              <a:t>in particolare, la diffusione delle competenze strategiche ai fini dell’apprendimento organizzativo.</a:t>
            </a:r>
          </a:p>
          <a:p>
            <a:pPr marL="0" indent="0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40766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OAC-PA: le competenze trasversali agite dai dipendenti pubblici nel loro lavoro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67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367647" y="1363629"/>
            <a:ext cx="6243489" cy="45977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L’indagine </a:t>
            </a:r>
            <a:r>
              <a:rPr lang="it-IT" sz="2000" dirty="0" smtClean="0">
                <a:ea typeface="Signika Light" charset="0"/>
                <a:cs typeface="Signika Light" charset="0"/>
              </a:rPr>
              <a:t>OAC-PA ha </a:t>
            </a:r>
            <a:r>
              <a:rPr lang="it-IT" sz="2000" dirty="0">
                <a:ea typeface="Signika Light" charset="0"/>
                <a:cs typeface="Signika Light" charset="0"/>
              </a:rPr>
              <a:t>coinvolto, con un processo di campionamento a due </a:t>
            </a:r>
            <a:r>
              <a:rPr lang="it-IT" sz="2000" dirty="0" smtClean="0">
                <a:ea typeface="Signika Light" charset="0"/>
                <a:cs typeface="Signika Light" charset="0"/>
              </a:rPr>
              <a:t>stadi: 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>
              <a:spcBef>
                <a:spcPts val="600"/>
              </a:spcBef>
            </a:pPr>
            <a:r>
              <a:rPr lang="it-IT" sz="1800" dirty="0">
                <a:ea typeface="Signika Light" charset="0"/>
                <a:cs typeface="Signika Light" charset="0"/>
              </a:rPr>
              <a:t>1.983 dipendenti contrattualizzati (</a:t>
            </a:r>
            <a:r>
              <a:rPr lang="it-IT" sz="1800" dirty="0" err="1">
                <a:ea typeface="Signika Light" charset="0"/>
                <a:cs typeface="Signika Light" charset="0"/>
              </a:rPr>
              <a:t>escl</a:t>
            </a:r>
            <a:r>
              <a:rPr lang="it-IT" sz="1800" dirty="0">
                <a:ea typeface="Signika Light" charset="0"/>
                <a:cs typeface="Signika Light" charset="0"/>
              </a:rPr>
              <a:t>. militari, magistrati, diplomatici, prefetti, prof. universitari),  </a:t>
            </a:r>
          </a:p>
          <a:p>
            <a:pPr>
              <a:spcBef>
                <a:spcPts val="600"/>
              </a:spcBef>
            </a:pPr>
            <a:r>
              <a:rPr lang="it-IT" sz="1800" dirty="0">
                <a:ea typeface="Signika Light" charset="0"/>
                <a:cs typeface="Signika Light" charset="0"/>
              </a:rPr>
              <a:t>in 203 istituzioni pubbliche. 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Ed </a:t>
            </a:r>
            <a:r>
              <a:rPr lang="it-IT" sz="2000" dirty="0">
                <a:ea typeface="Signika Light" charset="0"/>
                <a:cs typeface="Signika Light" charset="0"/>
              </a:rPr>
              <a:t>è stata progettata in modo da raccogliere </a:t>
            </a:r>
            <a:r>
              <a:rPr lang="it-IT" sz="2000" dirty="0" smtClean="0">
                <a:ea typeface="Signika Light" charset="0"/>
                <a:cs typeface="Signika Light" charset="0"/>
              </a:rPr>
              <a:t>informazioni: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>
              <a:spcBef>
                <a:spcPts val="600"/>
              </a:spcBef>
            </a:pPr>
            <a:r>
              <a:rPr lang="it-IT" sz="1800" dirty="0" smtClean="0">
                <a:ea typeface="Signika Light" charset="0"/>
                <a:cs typeface="Signika Light" charset="0"/>
              </a:rPr>
              <a:t>sulle </a:t>
            </a:r>
            <a:r>
              <a:rPr lang="it-IT" sz="1800" dirty="0">
                <a:ea typeface="Signika Light" charset="0"/>
                <a:cs typeface="Signika Light" charset="0"/>
              </a:rPr>
              <a:t>competenze agite da dipendenti e dirigenti nell’esercizio del loro lavoro (diffusione e frequenza); </a:t>
            </a:r>
          </a:p>
          <a:p>
            <a:pPr>
              <a:spcBef>
                <a:spcPts val="600"/>
              </a:spcBef>
            </a:pPr>
            <a:r>
              <a:rPr lang="it-IT" sz="1800" dirty="0" smtClean="0">
                <a:ea typeface="Signika Light" charset="0"/>
                <a:cs typeface="Signika Light" charset="0"/>
              </a:rPr>
              <a:t>sulle </a:t>
            </a:r>
            <a:r>
              <a:rPr lang="it-IT" sz="1800" dirty="0">
                <a:ea typeface="Signika Light" charset="0"/>
                <a:cs typeface="Signika Light" charset="0"/>
              </a:rPr>
              <a:t>modalità di acquisizione delle competenze; </a:t>
            </a:r>
          </a:p>
          <a:p>
            <a:pPr>
              <a:spcBef>
                <a:spcPts val="600"/>
              </a:spcBef>
            </a:pPr>
            <a:r>
              <a:rPr lang="it-IT" sz="1800" dirty="0" smtClean="0">
                <a:ea typeface="Signika Light" charset="0"/>
                <a:cs typeface="Signika Light" charset="0"/>
              </a:rPr>
              <a:t>sulla </a:t>
            </a:r>
            <a:r>
              <a:rPr lang="it-IT" sz="1800" dirty="0">
                <a:ea typeface="Signika Light" charset="0"/>
                <a:cs typeface="Signika Light" charset="0"/>
              </a:rPr>
              <a:t>presenza e diffusione di pratiche e dimensioni organizzative che favoriscono lo sviluppo delle competenze-chiave per il miglioramento continuo di processi e servizi;</a:t>
            </a:r>
          </a:p>
          <a:p>
            <a:pPr>
              <a:spcBef>
                <a:spcPts val="600"/>
              </a:spcBef>
            </a:pPr>
            <a:r>
              <a:rPr lang="it-IT" sz="1800" dirty="0" smtClean="0">
                <a:ea typeface="Signika Light" charset="0"/>
                <a:cs typeface="Signika Light" charset="0"/>
              </a:rPr>
              <a:t>sulla </a:t>
            </a:r>
            <a:r>
              <a:rPr lang="it-IT" sz="1800" dirty="0">
                <a:ea typeface="Signika Light" charset="0"/>
                <a:cs typeface="Signika Light" charset="0"/>
              </a:rPr>
              <a:t>diffusione nelle Amministrazioni di luoghi di lavoro «ad alta performance» (AP); </a:t>
            </a:r>
          </a:p>
          <a:p>
            <a:pPr>
              <a:spcBef>
                <a:spcPts val="600"/>
              </a:spcBef>
            </a:pPr>
            <a:r>
              <a:rPr lang="it-IT" sz="1800" dirty="0" smtClean="0">
                <a:ea typeface="Signika Light" charset="0"/>
                <a:cs typeface="Signika Light" charset="0"/>
              </a:rPr>
              <a:t>sulle </a:t>
            </a:r>
            <a:r>
              <a:rPr lang="it-IT" sz="1800" dirty="0">
                <a:ea typeface="Signika Light" charset="0"/>
                <a:cs typeface="Signika Light" charset="0"/>
              </a:rPr>
              <a:t>competenze che i lavoratori ritengono di dover rafforzare per svolgere meglio i propri compiti. </a:t>
            </a:r>
          </a:p>
          <a:p>
            <a:pPr marL="0" indent="0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81788" y="1348294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Caratteristiche di OAC-PA</a:t>
            </a:r>
          </a:p>
        </p:txBody>
      </p:sp>
    </p:spTree>
    <p:extLst>
      <p:ext uri="{BB962C8B-B14F-4D97-AF65-F5344CB8AC3E}">
        <p14:creationId xmlns:p14="http://schemas.microsoft.com/office/powerpoint/2010/main" val="294284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274239"/>
            <a:ext cx="11071754" cy="103610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rgbClr val="7F7F7F"/>
                </a:solidFill>
                <a:latin typeface="+mn-lt"/>
              </a:rPr>
              <a:t>Diffusione % delle competenze per comparto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13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185602"/>
              </p:ext>
            </p:extLst>
          </p:nvPr>
        </p:nvGraphicFramePr>
        <p:xfrm>
          <a:off x="609600" y="2040011"/>
          <a:ext cx="10972800" cy="3870561"/>
        </p:xfrm>
        <a:graphic>
          <a:graphicData uri="http://schemas.openxmlformats.org/drawingml/2006/table">
            <a:tbl>
              <a:tblPr firstRow="1" bandRow="1"/>
              <a:tblGrid>
                <a:gridCol w="1167319"/>
                <a:gridCol w="1037533"/>
                <a:gridCol w="1092530"/>
                <a:gridCol w="1056904"/>
                <a:gridCol w="1163782"/>
                <a:gridCol w="1353787"/>
                <a:gridCol w="1365662"/>
                <a:gridCol w="1469663"/>
                <a:gridCol w="1265620"/>
              </a:tblGrid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800" dirty="0">
                        <a:effectLst/>
                        <a:latin typeface="Calibri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Soluzione problemi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Lavoro in gruppo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Literacy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Autonomia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Competenze matematiche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Cura degli altri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Analisi e program-mazione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Interazione </a:t>
                      </a:r>
                      <a:r>
                        <a:rPr lang="it-IT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internazionale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 centrale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51,7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36,8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49,1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36,1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9,8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2,6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Enti pubblici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44,8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39,2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52,0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16,7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20,5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0,8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Regioni e Province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51,1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36,7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52,1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23,1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14,0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0,6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7,4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Comuni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46,1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35,9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48,9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25,4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12,2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5,9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5,7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4,9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Aziende sanitarie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66,8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69,6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45,5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39,2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11,4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9,3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6,6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1,2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Università non docenti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60,8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43,1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46,6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21,9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16,2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5,0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3,5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8,7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Scuola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68,6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45,8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34,4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29,8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13,2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9,2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9,2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4,9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61,1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48,6</a:t>
                      </a:r>
                      <a:endParaRPr lang="it-IT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42,6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30,5</a:t>
                      </a:r>
                      <a:endParaRPr lang="it-IT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12,9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7,3</a:t>
                      </a:r>
                      <a:endParaRPr lang="it-IT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6,7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3,9</a:t>
                      </a:r>
                      <a:endParaRPr lang="it-IT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29698" y="5877013"/>
            <a:ext cx="3959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PCM, Dipartimento della funzione pubblica, OAC-PA.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34162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123313"/>
            <a:ext cx="11071754" cy="103610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rgbClr val="7F7F7F"/>
                </a:solidFill>
                <a:latin typeface="+mn-lt"/>
              </a:rPr>
              <a:t>Diffusione % delle competenze per </a:t>
            </a:r>
            <a:r>
              <a:rPr lang="it-IT" sz="3200" dirty="0" smtClean="0">
                <a:solidFill>
                  <a:srgbClr val="7F7F7F"/>
                </a:solidFill>
                <a:latin typeface="+mn-lt"/>
              </a:rPr>
              <a:t>gruppo professionale</a:t>
            </a:r>
            <a:endParaRPr lang="it-IT" sz="32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14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385170"/>
              </p:ext>
            </p:extLst>
          </p:nvPr>
        </p:nvGraphicFramePr>
        <p:xfrm>
          <a:off x="609600" y="1693769"/>
          <a:ext cx="10972800" cy="4333641"/>
        </p:xfrm>
        <a:graphic>
          <a:graphicData uri="http://schemas.openxmlformats.org/drawingml/2006/table">
            <a:tbl>
              <a:tblPr firstRow="1" bandRow="1"/>
              <a:tblGrid>
                <a:gridCol w="1167319"/>
                <a:gridCol w="1037533"/>
                <a:gridCol w="1092530"/>
                <a:gridCol w="1056904"/>
                <a:gridCol w="1163782"/>
                <a:gridCol w="1353787"/>
                <a:gridCol w="1365662"/>
                <a:gridCol w="1469663"/>
                <a:gridCol w="1265620"/>
              </a:tblGrid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Calibri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Soluzione problemi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Lavoro in gruppo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Literacy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Autonomia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Competenze matematiche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Cura degli altri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Analisi e program-mazione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Interazione </a:t>
                      </a:r>
                      <a:r>
                        <a:rPr lang="it-IT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internazionale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Dirigenti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82,6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72,9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54,3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17,9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Medici e OOSS laureati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74,7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79,1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9,7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Infermieri specializzati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62,4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83,9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8,7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1,9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Insegnanti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47,3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30,6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Tecnici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37,3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Amministrativi apicali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31,7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Amministrativi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45,6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37,4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Operai e ausiliari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29,1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18,4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15,9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4,6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9,9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61,1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48,6</a:t>
                      </a:r>
                      <a:endParaRPr lang="it-IT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42,6</a:t>
                      </a: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30,5</a:t>
                      </a:r>
                      <a:endParaRPr lang="it-IT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12,9</a:t>
                      </a:r>
                      <a:endParaRPr lang="it-IT" sz="1800" b="1" dirty="0">
                        <a:solidFill>
                          <a:srgbClr val="0091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7,3</a:t>
                      </a:r>
                      <a:endParaRPr lang="it-IT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6,7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3,9</a:t>
                      </a:r>
                      <a:endParaRPr lang="it-IT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20820" y="6027939"/>
            <a:ext cx="3959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PCM, Dipartimento della funzione pubblica, OAC-PA.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18180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105557"/>
            <a:ext cx="11071754" cy="103610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rgbClr val="7F7F7F"/>
                </a:solidFill>
                <a:latin typeface="+mn-lt"/>
              </a:rPr>
              <a:t>Frequenza di uso delle competenze per comparto </a:t>
            </a:r>
            <a:r>
              <a:rPr lang="it-IT" sz="2400" i="1" dirty="0">
                <a:solidFill>
                  <a:srgbClr val="7F7F7F"/>
                </a:solidFill>
                <a:latin typeface="+mn-lt"/>
              </a:rPr>
              <a:t>(valore </a:t>
            </a:r>
            <a:r>
              <a:rPr lang="it-IT" sz="2400" i="1" dirty="0" err="1">
                <a:solidFill>
                  <a:srgbClr val="7F7F7F"/>
                </a:solidFill>
                <a:latin typeface="+mn-lt"/>
              </a:rPr>
              <a:t>max</a:t>
            </a:r>
            <a:r>
              <a:rPr lang="it-IT" sz="2400" i="1" dirty="0">
                <a:solidFill>
                  <a:srgbClr val="7F7F7F"/>
                </a:solidFill>
                <a:latin typeface="+mn-lt"/>
              </a:rPr>
              <a:t> = 1 tutti i giorni, </a:t>
            </a:r>
            <a:r>
              <a:rPr lang="it-IT" sz="2400" i="1" dirty="0" err="1">
                <a:solidFill>
                  <a:srgbClr val="7F7F7F"/>
                </a:solidFill>
                <a:latin typeface="+mn-lt"/>
              </a:rPr>
              <a:t>min</a:t>
            </a:r>
            <a:r>
              <a:rPr lang="it-IT" sz="2400" i="1" dirty="0">
                <a:solidFill>
                  <a:srgbClr val="7F7F7F"/>
                </a:solidFill>
                <a:latin typeface="+mn-lt"/>
              </a:rPr>
              <a:t> = 5, mai, non rientra tra i miei </a:t>
            </a:r>
            <a:r>
              <a:rPr lang="it-IT" sz="2400" i="1" dirty="0" smtClean="0">
                <a:solidFill>
                  <a:srgbClr val="7F7F7F"/>
                </a:solidFill>
                <a:latin typeface="+mn-lt"/>
              </a:rPr>
              <a:t>compiti; </a:t>
            </a:r>
            <a:r>
              <a:rPr lang="it-IT" sz="2400" i="1" dirty="0">
                <a:solidFill>
                  <a:srgbClr val="7F7F7F"/>
                </a:solidFill>
                <a:latin typeface="+mn-lt"/>
              </a:rPr>
              <a:t>valori medi)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15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098387"/>
              </p:ext>
            </p:extLst>
          </p:nvPr>
        </p:nvGraphicFramePr>
        <p:xfrm>
          <a:off x="609600" y="2040011"/>
          <a:ext cx="10972800" cy="3744774"/>
        </p:xfrm>
        <a:graphic>
          <a:graphicData uri="http://schemas.openxmlformats.org/drawingml/2006/table">
            <a:tbl>
              <a:tblPr firstRow="1" bandRow="1"/>
              <a:tblGrid>
                <a:gridCol w="1167319"/>
                <a:gridCol w="1037533"/>
                <a:gridCol w="1092530"/>
                <a:gridCol w="1056904"/>
                <a:gridCol w="1163782"/>
                <a:gridCol w="1353787"/>
                <a:gridCol w="1365662"/>
                <a:gridCol w="1469663"/>
                <a:gridCol w="1265620"/>
              </a:tblGrid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800" dirty="0">
                        <a:effectLst/>
                        <a:latin typeface="Calibri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Soluzione problemi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Lavoro in gruppo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Literacy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Autonomia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Competenze matematiche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Cura degli altri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Analisi e program-mazione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Interazione </a:t>
                      </a:r>
                      <a:r>
                        <a:rPr lang="it-IT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internazionale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 centrale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Enti pubblici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Regioni, </a:t>
                      </a:r>
                      <a:r>
                        <a:rPr lang="it-IT" sz="14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Province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Comuni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Aziende sanitarie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Università </a:t>
                      </a:r>
                      <a:r>
                        <a:rPr lang="it-IT" sz="1400" kern="1200" dirty="0" err="1" smtClean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n.d.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Scuola</a:t>
                      </a:r>
                      <a:endParaRPr lang="it-IT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29698" y="5814867"/>
            <a:ext cx="3959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PCM, Dipartimento della funzione pubblica, OAC-PA.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71523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990143"/>
            <a:ext cx="11071754" cy="103610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rgbClr val="7F7F7F"/>
                </a:solidFill>
              </a:rPr>
              <a:t>Frequenza di uso delle competenze per </a:t>
            </a:r>
            <a:r>
              <a:rPr lang="it-IT" sz="3200" dirty="0" smtClean="0">
                <a:solidFill>
                  <a:srgbClr val="7F7F7F"/>
                </a:solidFill>
              </a:rPr>
              <a:t>gruppo professionale </a:t>
            </a:r>
            <a:r>
              <a:rPr lang="it-IT" sz="2400" i="1" dirty="0">
                <a:solidFill>
                  <a:srgbClr val="7F7F7F"/>
                </a:solidFill>
              </a:rPr>
              <a:t>(valore </a:t>
            </a:r>
            <a:r>
              <a:rPr lang="it-IT" sz="2400" i="1" dirty="0" err="1">
                <a:solidFill>
                  <a:srgbClr val="7F7F7F"/>
                </a:solidFill>
              </a:rPr>
              <a:t>max</a:t>
            </a:r>
            <a:r>
              <a:rPr lang="it-IT" sz="2400" i="1" dirty="0">
                <a:solidFill>
                  <a:srgbClr val="7F7F7F"/>
                </a:solidFill>
              </a:rPr>
              <a:t> = 1 tutti i giorni, </a:t>
            </a:r>
            <a:r>
              <a:rPr lang="it-IT" sz="2400" i="1" dirty="0" err="1">
                <a:solidFill>
                  <a:srgbClr val="7F7F7F"/>
                </a:solidFill>
              </a:rPr>
              <a:t>min</a:t>
            </a:r>
            <a:r>
              <a:rPr lang="it-IT" sz="2400" i="1" dirty="0">
                <a:solidFill>
                  <a:srgbClr val="7F7F7F"/>
                </a:solidFill>
              </a:rPr>
              <a:t> = 5, mai, non rientra tra i miei compiti; valori medi)</a:t>
            </a:r>
            <a:endParaRPr lang="it-IT" sz="24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16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246105"/>
              </p:ext>
            </p:extLst>
          </p:nvPr>
        </p:nvGraphicFramePr>
        <p:xfrm>
          <a:off x="609600" y="1800305"/>
          <a:ext cx="10972800" cy="4333641"/>
        </p:xfrm>
        <a:graphic>
          <a:graphicData uri="http://schemas.openxmlformats.org/drawingml/2006/table">
            <a:tbl>
              <a:tblPr firstRow="1" bandRow="1"/>
              <a:tblGrid>
                <a:gridCol w="1167319"/>
                <a:gridCol w="1037533"/>
                <a:gridCol w="1092530"/>
                <a:gridCol w="1056904"/>
                <a:gridCol w="1163782"/>
                <a:gridCol w="1353787"/>
                <a:gridCol w="1365662"/>
                <a:gridCol w="1469663"/>
                <a:gridCol w="1265620"/>
              </a:tblGrid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Calibri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Soluzione problemi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Lavoro in gruppo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Literacy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Autonomia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Competenze matematiche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Cura degli altri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Analisi e program-mazione</a:t>
                      </a:r>
                      <a:endParaRPr lang="it-I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Interazione </a:t>
                      </a:r>
                      <a:r>
                        <a:rPr lang="it-IT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internazionale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2A31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Dirigenti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Medici e OOSS laureati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Infermieri specializzati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Insegnanti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Tecnici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Amministrativi apicali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Amministrativi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Operai e ausiliari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06" marR="43006" marT="9216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919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11942" y="6134475"/>
            <a:ext cx="3959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PCM, Dipartimento della funzione pubblica, OAC-PA.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2746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264179"/>
            <a:ext cx="40020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La nuvola di punti di diffusione e frequenza per comparto e gruppo professionale sottolinea la forte relazione che lega le due dimensioni (la retta di regressione ha un R</a:t>
            </a:r>
            <a:r>
              <a:rPr lang="it-IT" sz="1800" baseline="30000" dirty="0" smtClean="0">
                <a:solidFill>
                  <a:srgbClr val="595959"/>
                </a:solidFill>
              </a:rPr>
              <a:t>2</a:t>
            </a:r>
            <a:r>
              <a:rPr lang="it-IT" sz="1800" dirty="0">
                <a:solidFill>
                  <a:srgbClr val="595959"/>
                </a:solidFill>
              </a:rPr>
              <a:t> </a:t>
            </a:r>
            <a:r>
              <a:rPr lang="it-IT" sz="1800" dirty="0" smtClean="0">
                <a:solidFill>
                  <a:srgbClr val="595959"/>
                </a:solidFill>
              </a:rPr>
              <a:t>di 0,72): all’aumentare della diffusione aumenta anche la frequenza di utilizzo.</a:t>
            </a:r>
          </a:p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Sotto la retta, con valori elevati e una frequenza relativamente maggiore di quanto ipotizzato dalla relazione, gli amministrativi (generici e apicali), i tecnici,  il personale dei governi locali (Comuni, Regioni e Province) e dell’Università.</a:t>
            </a:r>
          </a:p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Notevole anche il caso dei medici e degli infermieri laureati.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70046"/>
            <a:ext cx="4194592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Diffusione e frequenza di              utilizzo delle competenze matematiche nella PA</a:t>
            </a:r>
            <a:endParaRPr lang="it-IT" sz="28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764504" y="5823745"/>
            <a:ext cx="4667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Elaborazioni su dati PCM, Dipartimento della funzione pubblica, OAC-PA.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777" y="1110161"/>
            <a:ext cx="6904730" cy="471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4"/>
            <a:ext cx="5833730" cy="45977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Una parola d’ordine del modello di innovazione organizzativa sperimentato con grande successo da Fiat Chrysler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Automobiles</a:t>
            </a:r>
            <a:r>
              <a:rPr lang="it-IT" sz="2000" dirty="0" smtClean="0">
                <a:ea typeface="Signika Light" charset="0"/>
                <a:cs typeface="Signika Light" charset="0"/>
              </a:rPr>
              <a:t> è: «</a:t>
            </a:r>
            <a:r>
              <a:rPr lang="it-IT" sz="2000" dirty="0" smtClean="0">
                <a:solidFill>
                  <a:srgbClr val="009190"/>
                </a:solidFill>
                <a:ea typeface="Signika Light" charset="0"/>
                <a:cs typeface="Signika Light" charset="0"/>
              </a:rPr>
              <a:t>ciò che non si può misurare non si può migliorare</a:t>
            </a:r>
            <a:r>
              <a:rPr lang="it-IT" sz="2000" dirty="0" smtClean="0">
                <a:ea typeface="Signika Light" charset="0"/>
                <a:cs typeface="Signika Light" charset="0"/>
              </a:rPr>
              <a:t>».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Credo che renda bene il problema culturale che la Pubblica Amministrazione italiana deve saper affrontare e risolvere per poter davvero potenziare la sua capacità istituzionale e amministrativa e aprire così il cammino a un servizio pubblico all’altezza di quanto i cittadini e il legislatore si attendono.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In questa direzione, il ruolo della diffusione più ampia di competenze quantitative, sia specialistiche che generali, </a:t>
            </a:r>
            <a:r>
              <a:rPr lang="it-IT" sz="2000" smtClean="0">
                <a:ea typeface="Signika Light" charset="0"/>
                <a:cs typeface="Signika Light" charset="0"/>
              </a:rPr>
              <a:t>è un </a:t>
            </a:r>
            <a:r>
              <a:rPr lang="it-IT" sz="2000" dirty="0" smtClean="0">
                <a:ea typeface="Signika Light" charset="0"/>
                <a:cs typeface="Signika Light" charset="0"/>
              </a:rPr>
              <a:t>pilastro fondamentale.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C’è bisogno di una «rivoluzione culturale»?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0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474518"/>
            <a:ext cx="5833730" cy="45977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Il </a:t>
            </a:r>
            <a:r>
              <a:rPr lang="it-IT" sz="2000" dirty="0" smtClean="0">
                <a:ea typeface="Signika Light" charset="0"/>
                <a:cs typeface="Signika Light" charset="0"/>
              </a:rPr>
              <a:t>riconoscimento </a:t>
            </a:r>
            <a:r>
              <a:rPr lang="it-IT" sz="2000" dirty="0">
                <a:ea typeface="Signika Light" charset="0"/>
                <a:cs typeface="Signika Light" charset="0"/>
              </a:rPr>
              <a:t>della conoscenza come motore della produttività e della crescita </a:t>
            </a:r>
            <a:r>
              <a:rPr lang="it-IT" sz="2000" dirty="0" smtClean="0">
                <a:ea typeface="Signika Light" charset="0"/>
                <a:cs typeface="Signika Light" charset="0"/>
              </a:rPr>
              <a:t>fonda il </a:t>
            </a:r>
            <a:r>
              <a:rPr lang="it-IT" sz="2000" dirty="0">
                <a:ea typeface="Signika Light" charset="0"/>
                <a:cs typeface="Signika Light" charset="0"/>
              </a:rPr>
              <a:t>ruolo </a:t>
            </a:r>
            <a:r>
              <a:rPr lang="it-IT" sz="2000" i="1" dirty="0">
                <a:ea typeface="Signika Light" charset="0"/>
                <a:cs typeface="Signika Light" charset="0"/>
              </a:rPr>
              <a:t>dell’apprendimento</a:t>
            </a:r>
            <a:r>
              <a:rPr lang="it-IT" sz="2000" dirty="0">
                <a:ea typeface="Signika Light" charset="0"/>
                <a:cs typeface="Signika Light" charset="0"/>
              </a:rPr>
              <a:t> nel determinare la performance delle organizzazioni (pubbliche o private). </a:t>
            </a:r>
            <a:endParaRPr lang="it-IT" sz="2000" dirty="0" smtClean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L’attuale fase di sviluppo </a:t>
            </a:r>
            <a:r>
              <a:rPr lang="it-IT" sz="2000" dirty="0" smtClean="0">
                <a:ea typeface="Signika Light" charset="0"/>
                <a:cs typeface="Signika Light" charset="0"/>
              </a:rPr>
              <a:t>di servizi, prodotti e processi è </a:t>
            </a:r>
            <a:r>
              <a:rPr lang="it-IT" sz="2000" dirty="0">
                <a:ea typeface="Signika Light" charset="0"/>
                <a:cs typeface="Signika Light" charset="0"/>
              </a:rPr>
              <a:t>caratterizzata da </a:t>
            </a:r>
            <a:r>
              <a:rPr lang="it-IT" sz="2000" dirty="0" smtClean="0">
                <a:ea typeface="Signika Light" charset="0"/>
                <a:cs typeface="Signika Light" charset="0"/>
              </a:rPr>
              <a:t>percorsi </a:t>
            </a:r>
            <a:r>
              <a:rPr lang="it-IT" sz="2000" dirty="0">
                <a:ea typeface="Signika Light" charset="0"/>
                <a:cs typeface="Signika Light" charset="0"/>
              </a:rPr>
              <a:t>di innovazione permanente, che prescrivono al lavoro: </a:t>
            </a:r>
          </a:p>
          <a:p>
            <a:r>
              <a:rPr lang="it-IT" sz="2000" dirty="0">
                <a:ea typeface="Signika Light" charset="0"/>
                <a:cs typeface="Signika Light" charset="0"/>
              </a:rPr>
              <a:t>più alti livelli di formazione, </a:t>
            </a:r>
          </a:p>
          <a:p>
            <a:r>
              <a:rPr lang="it-IT" sz="2000" dirty="0">
                <a:ea typeface="Signika Light" charset="0"/>
                <a:cs typeface="Signika Light" charset="0"/>
              </a:rPr>
              <a:t>capacità di apprendimento continuo,</a:t>
            </a:r>
          </a:p>
          <a:p>
            <a:r>
              <a:rPr lang="it-IT" sz="2000" dirty="0" smtClean="0">
                <a:ea typeface="Signika Light" charset="0"/>
                <a:cs typeface="Signika Light" charset="0"/>
              </a:rPr>
              <a:t>nuove competenze: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 lvl="1"/>
            <a:r>
              <a:rPr lang="it-IT" sz="1600" dirty="0">
                <a:ea typeface="Signika Light" charset="0"/>
                <a:cs typeface="Signika Light" charset="0"/>
              </a:rPr>
              <a:t>da un lato </a:t>
            </a:r>
            <a:r>
              <a:rPr lang="it-IT" sz="1600" i="1" dirty="0">
                <a:ea typeface="Signika Light" charset="0"/>
                <a:cs typeface="Signika Light" charset="0"/>
              </a:rPr>
              <a:t>specialistiche</a:t>
            </a:r>
            <a:r>
              <a:rPr lang="it-IT" sz="1600" dirty="0">
                <a:ea typeface="Signika Light" charset="0"/>
                <a:cs typeface="Signika Light" charset="0"/>
              </a:rPr>
              <a:t>, mirate al progresso tecnico di prodotti, processi e organizzazione,</a:t>
            </a:r>
          </a:p>
          <a:p>
            <a:pPr lvl="1"/>
            <a:r>
              <a:rPr lang="it-IT" sz="1600" dirty="0">
                <a:ea typeface="Signika Light" charset="0"/>
                <a:cs typeface="Signika Light" charset="0"/>
              </a:rPr>
              <a:t>dall’altro </a:t>
            </a:r>
            <a:r>
              <a:rPr lang="it-IT" sz="1600" i="1" dirty="0">
                <a:ea typeface="Signika Light" charset="0"/>
                <a:cs typeface="Signika Light" charset="0"/>
              </a:rPr>
              <a:t>comportamentali</a:t>
            </a:r>
            <a:r>
              <a:rPr lang="it-IT" sz="1600" dirty="0">
                <a:ea typeface="Signika Light" charset="0"/>
                <a:cs typeface="Signika Light" charset="0"/>
              </a:rPr>
              <a:t>, mirate a favorire la diffusione dell’innovazione, e quindi </a:t>
            </a:r>
            <a:r>
              <a:rPr lang="it-IT" sz="1600" dirty="0" smtClean="0">
                <a:ea typeface="Signika Light" charset="0"/>
                <a:cs typeface="Signika Light" charset="0"/>
              </a:rPr>
              <a:t>l’adattabilità</a:t>
            </a:r>
            <a:r>
              <a:rPr lang="it-IT" sz="1600" dirty="0">
                <a:ea typeface="Signika Light" charset="0"/>
                <a:cs typeface="Signika Light" charset="0"/>
              </a:rPr>
              <a:t>, </a:t>
            </a:r>
            <a:r>
              <a:rPr lang="it-IT" sz="1600" dirty="0" smtClean="0">
                <a:ea typeface="Signika Light" charset="0"/>
                <a:cs typeface="Signika Light" charset="0"/>
              </a:rPr>
              <a:t>la </a:t>
            </a:r>
            <a:r>
              <a:rPr lang="it-IT" sz="1600" dirty="0">
                <a:ea typeface="Signika Light" charset="0"/>
                <a:cs typeface="Signika Light" charset="0"/>
              </a:rPr>
              <a:t>cooperazione, </a:t>
            </a:r>
            <a:r>
              <a:rPr lang="it-IT" sz="1600" dirty="0" smtClean="0">
                <a:ea typeface="Signika Light" charset="0"/>
                <a:cs typeface="Signika Light" charset="0"/>
              </a:rPr>
              <a:t>la </a:t>
            </a:r>
            <a:r>
              <a:rPr lang="it-IT" sz="1600" dirty="0">
                <a:ea typeface="Signika Light" charset="0"/>
                <a:cs typeface="Signika Light" charset="0"/>
              </a:rPr>
              <a:t>flessibilità funzionale.</a:t>
            </a:r>
          </a:p>
          <a:p>
            <a:pPr marL="0" indent="0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34665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Economia della conoscenza e sviluppo delle competenze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206667"/>
            <a:ext cx="4065587" cy="4398849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Il </a:t>
            </a: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dato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è l’unità di informazione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elementare: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un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segnale (ad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es. un numero, un accadimento, un’opinione, un’immagine, un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suono); </a:t>
            </a:r>
            <a:endParaRPr lang="it-IT" sz="1800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Siamo circondati da segnali, ma un segnale da solo significa poco, quasi nulla. </a:t>
            </a:r>
          </a:p>
          <a:p>
            <a:pPr algn="l"/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Ad un grado di complessità maggiore si colloca </a:t>
            </a: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l’informazione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costituita da uno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o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più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spesso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molti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dati,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accompagnati da metadati, che aiutano a contestualizzare e interpretare i dati, e quindi ne qualificano il valore informativo. 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Nell’informazione il segnale (ad esempio, un numero) viene posto in relazione (temporale, spaziale, metodologica) con altri segnali (altri numeri); </a:t>
            </a:r>
            <a:r>
              <a:rPr lang="it-IT" sz="1600" dirty="0" smtClean="0">
                <a:solidFill>
                  <a:schemeClr val="bg2">
                    <a:lumMod val="25000"/>
                  </a:schemeClr>
                </a:solidFill>
              </a:rPr>
              <a:t>le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relazioni tra i segnali che l’osservatore è in grado di stabilire gli consentono di coglierne meglio il </a:t>
            </a:r>
            <a:r>
              <a:rPr lang="it-IT" sz="1600" dirty="0" smtClean="0">
                <a:solidFill>
                  <a:schemeClr val="bg2">
                    <a:lumMod val="25000"/>
                  </a:schemeClr>
                </a:solidFill>
              </a:rPr>
              <a:t>significato. </a:t>
            </a:r>
            <a:endParaRPr lang="it-IT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208549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La Piramide DIKW</a:t>
            </a:r>
            <a:br>
              <a:rPr lang="it-IT" sz="3200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3200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(N. Henry, 1974)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8774" y="1417113"/>
            <a:ext cx="6492803" cy="431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7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492274"/>
            <a:ext cx="5833730" cy="45977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Più in alto ancora si colloca la </a:t>
            </a:r>
            <a:r>
              <a:rPr lang="it-IT" sz="2000" b="1" dirty="0">
                <a:ea typeface="Signika Light" charset="0"/>
                <a:cs typeface="Signika Light" charset="0"/>
              </a:rPr>
              <a:t>conoscenza</a:t>
            </a:r>
            <a:r>
              <a:rPr lang="it-IT" sz="2000" dirty="0">
                <a:ea typeface="Signika Light" charset="0"/>
                <a:cs typeface="Signika Light" charset="0"/>
              </a:rPr>
              <a:t>, che </a:t>
            </a:r>
            <a:r>
              <a:rPr lang="it-IT" sz="2000" dirty="0" smtClean="0">
                <a:ea typeface="Signika Light" charset="0"/>
                <a:cs typeface="Signika Light" charset="0"/>
              </a:rPr>
              <a:t>definisce la comprensione </a:t>
            </a:r>
            <a:r>
              <a:rPr lang="it-IT" sz="2000" dirty="0">
                <a:ea typeface="Signika Light" charset="0"/>
                <a:cs typeface="Signika Light" charset="0"/>
              </a:rPr>
              <a:t>di più informazioni e </a:t>
            </a:r>
            <a:r>
              <a:rPr lang="it-IT" sz="2000" dirty="0" smtClean="0">
                <a:ea typeface="Signika Light" charset="0"/>
                <a:cs typeface="Signika Light" charset="0"/>
              </a:rPr>
              <a:t> la coscienza </a:t>
            </a:r>
            <a:r>
              <a:rPr lang="it-IT" sz="2000" dirty="0">
                <a:ea typeface="Signika Light" charset="0"/>
                <a:cs typeface="Signika Light" charset="0"/>
              </a:rPr>
              <a:t>che </a:t>
            </a:r>
            <a:r>
              <a:rPr lang="it-IT" sz="2000" dirty="0" smtClean="0">
                <a:ea typeface="Signika Light" charset="0"/>
                <a:cs typeface="Signika Light" charset="0"/>
              </a:rPr>
              <a:t>possono </a:t>
            </a:r>
            <a:r>
              <a:rPr lang="it-IT" sz="2000" dirty="0">
                <a:ea typeface="Signika Light" charset="0"/>
                <a:cs typeface="Signika Light" charset="0"/>
              </a:rPr>
              <a:t>essere connesse </a:t>
            </a:r>
            <a:r>
              <a:rPr lang="it-IT" sz="2000" dirty="0" smtClean="0">
                <a:ea typeface="Signika Light" charset="0"/>
                <a:cs typeface="Signika Light" charset="0"/>
              </a:rPr>
              <a:t>tra </a:t>
            </a:r>
            <a:r>
              <a:rPr lang="it-IT" sz="2000" dirty="0">
                <a:ea typeface="Signika Light" charset="0"/>
                <a:cs typeface="Signika Light" charset="0"/>
              </a:rPr>
              <a:t>loro in una teoria (ipotesi sul funzionamento della realtà).</a:t>
            </a:r>
          </a:p>
          <a:p>
            <a:pPr>
              <a:spcBef>
                <a:spcPts val="0"/>
              </a:spcBef>
            </a:pPr>
            <a:r>
              <a:rPr lang="it-IT" sz="1800" dirty="0">
                <a:ea typeface="Signika Light" charset="0"/>
                <a:cs typeface="Signika Light" charset="0"/>
              </a:rPr>
              <a:t>La teoria, se verificata, o meglio ‘non falsificata’ (secondo la lezione di Popper) con gli opportuni strumenti statistici, ha un valore molto superiore alle singole informazioni, in quanto consente di intervenire sulla realtà per </a:t>
            </a:r>
            <a:r>
              <a:rPr lang="it-IT" sz="1800" dirty="0" smtClean="0">
                <a:ea typeface="Signika Light" charset="0"/>
                <a:cs typeface="Signika Light" charset="0"/>
              </a:rPr>
              <a:t>modificarla secondo i propri obiettivi. </a:t>
            </a:r>
            <a:endParaRPr lang="it-IT" sz="18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Al culmine della piramide si colloca la </a:t>
            </a:r>
            <a:r>
              <a:rPr lang="it-IT" sz="2000" b="1" dirty="0" smtClean="0">
                <a:ea typeface="Signika Light" charset="0"/>
                <a:cs typeface="Signika Light" charset="0"/>
              </a:rPr>
              <a:t>sapienza</a:t>
            </a:r>
            <a:r>
              <a:rPr lang="it-IT" sz="2000" dirty="0" smtClean="0">
                <a:ea typeface="Signika Light" charset="0"/>
                <a:cs typeface="Signika Light" charset="0"/>
              </a:rPr>
              <a:t> (o saggezza), </a:t>
            </a:r>
            <a:r>
              <a:rPr lang="it-IT" sz="2000" dirty="0">
                <a:ea typeface="Signika Light" charset="0"/>
                <a:cs typeface="Signika Light" charset="0"/>
              </a:rPr>
              <a:t>ovvero la capacità di utilizzare e combinare le diverse conoscenze per favorire il progresso materiale e morale degli individui, </a:t>
            </a:r>
            <a:r>
              <a:rPr lang="it-IT" sz="2000" dirty="0" smtClean="0">
                <a:ea typeface="Signika Light" charset="0"/>
                <a:cs typeface="Signika Light" charset="0"/>
              </a:rPr>
              <a:t>dell’organizzazione </a:t>
            </a:r>
            <a:r>
              <a:rPr lang="it-IT" sz="2000" dirty="0">
                <a:ea typeface="Signika Light" charset="0"/>
                <a:cs typeface="Signika Light" charset="0"/>
              </a:rPr>
              <a:t>e della </a:t>
            </a:r>
            <a:r>
              <a:rPr lang="it-IT" sz="2000" dirty="0" smtClean="0">
                <a:ea typeface="Signika Light" charset="0"/>
                <a:cs typeface="Signika Light" charset="0"/>
              </a:rPr>
              <a:t>società intera.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>
              <a:spcBef>
                <a:spcPts val="0"/>
              </a:spcBef>
            </a:pPr>
            <a:r>
              <a:rPr lang="it-IT" sz="1800" dirty="0">
                <a:ea typeface="Signika Light" charset="0"/>
                <a:cs typeface="Signika Light" charset="0"/>
              </a:rPr>
              <a:t>Tocca alla </a:t>
            </a:r>
            <a:r>
              <a:rPr lang="it-IT" sz="1800" dirty="0" smtClean="0">
                <a:ea typeface="Signika Light" charset="0"/>
                <a:cs typeface="Signika Light" charset="0"/>
              </a:rPr>
              <a:t>sapienza definire </a:t>
            </a:r>
            <a:r>
              <a:rPr lang="it-IT" sz="1800" dirty="0">
                <a:ea typeface="Signika Light" charset="0"/>
                <a:cs typeface="Signika Light" charset="0"/>
              </a:rPr>
              <a:t>gli obiettivi che debbono essere perseguiti attraverso l’uso </a:t>
            </a:r>
            <a:r>
              <a:rPr lang="it-IT" sz="1800" dirty="0" smtClean="0">
                <a:ea typeface="Signika Light" charset="0"/>
                <a:cs typeface="Signika Light" charset="0"/>
              </a:rPr>
              <a:t>della </a:t>
            </a:r>
            <a:r>
              <a:rPr lang="it-IT" sz="1800" dirty="0">
                <a:ea typeface="Signika Light" charset="0"/>
                <a:cs typeface="Signika Light" charset="0"/>
              </a:rPr>
              <a:t>conoscenza.</a:t>
            </a:r>
          </a:p>
          <a:p>
            <a:pPr marL="0" indent="0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08031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Conoscenza             e sapienza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12" y="3391270"/>
            <a:ext cx="3650791" cy="242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598810"/>
            <a:ext cx="5833730" cy="45977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Nel paradigma produttivo dell’economia della conoscenza, la competenza si ridefinisce come capacità di svolgere i compiti lavorativi: </a:t>
            </a:r>
          </a:p>
          <a:p>
            <a:r>
              <a:rPr lang="it-IT" sz="2000" dirty="0">
                <a:ea typeface="Signika Light" charset="0"/>
                <a:cs typeface="Signika Light" charset="0"/>
              </a:rPr>
              <a:t>non solo in modo desiderabile (o professionale), </a:t>
            </a:r>
          </a:p>
          <a:p>
            <a:r>
              <a:rPr lang="it-IT" sz="2000" dirty="0">
                <a:ea typeface="Signika Light" charset="0"/>
                <a:cs typeface="Signika Light" charset="0"/>
              </a:rPr>
              <a:t>ma anche in accordo con il principio del miglioramento </a:t>
            </a:r>
            <a:r>
              <a:rPr lang="it-IT" sz="2000" dirty="0" smtClean="0">
                <a:ea typeface="Signika Light" charset="0"/>
                <a:cs typeface="Signika Light" charset="0"/>
              </a:rPr>
              <a:t>continuo (</a:t>
            </a:r>
            <a:r>
              <a:rPr lang="it-IT" sz="2000" i="1" dirty="0" err="1" smtClean="0">
                <a:ea typeface="Signika Light" charset="0"/>
                <a:cs typeface="Signika Light" charset="0"/>
              </a:rPr>
              <a:t>kaizen</a:t>
            </a:r>
            <a:r>
              <a:rPr lang="it-IT" sz="2000" dirty="0" smtClean="0">
                <a:ea typeface="Signika Light" charset="0"/>
                <a:cs typeface="Signika Light" charset="0"/>
              </a:rPr>
              <a:t>). 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Diventa ancor più chiaro che la competenza emerge soltanto in presenza della </a:t>
            </a:r>
            <a:r>
              <a:rPr lang="it-IT" sz="2000" i="1" dirty="0">
                <a:ea typeface="Signika Light" charset="0"/>
                <a:cs typeface="Signika Light" charset="0"/>
              </a:rPr>
              <a:t>volontà di usarla</a:t>
            </a:r>
            <a:r>
              <a:rPr lang="it-IT" sz="2000" dirty="0">
                <a:ea typeface="Signika Light" charset="0"/>
                <a:cs typeface="Signika Light" charset="0"/>
              </a:rPr>
              <a:t>. </a:t>
            </a: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Per questo </a:t>
            </a:r>
            <a:r>
              <a:rPr lang="it-IT" sz="2000" dirty="0" err="1">
                <a:ea typeface="Signika Light" charset="0"/>
                <a:cs typeface="Signika Light" charset="0"/>
              </a:rPr>
              <a:t>Boyatzis</a:t>
            </a:r>
            <a:r>
              <a:rPr lang="it-IT" sz="2000" dirty="0">
                <a:ea typeface="Signika Light" charset="0"/>
                <a:cs typeface="Signika Light" charset="0"/>
              </a:rPr>
              <a:t> (2008) definisce le </a:t>
            </a:r>
            <a:r>
              <a:rPr lang="it-IT" sz="2000" dirty="0" smtClean="0">
                <a:ea typeface="Signika Light" charset="0"/>
                <a:cs typeface="Signika Light" charset="0"/>
              </a:rPr>
              <a:t>competenze: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r>
              <a:rPr lang="it-IT" sz="2000" dirty="0">
                <a:ea typeface="Signika Light" charset="0"/>
                <a:cs typeface="Signika Light" charset="0"/>
              </a:rPr>
              <a:t>«insiemi di comportamenti correlati ma diversi, organizzati attorno a un sottostante </a:t>
            </a:r>
            <a:r>
              <a:rPr lang="it-IT" sz="2000" i="1" dirty="0">
                <a:ea typeface="Signika Light" charset="0"/>
                <a:cs typeface="Signika Light" charset="0"/>
              </a:rPr>
              <a:t>costrutto intenzionale</a:t>
            </a:r>
            <a:r>
              <a:rPr lang="it-IT" sz="2000" dirty="0">
                <a:ea typeface="Signika Light" charset="0"/>
                <a:cs typeface="Signika Light" charset="0"/>
              </a:rPr>
              <a:t>». </a:t>
            </a:r>
          </a:p>
          <a:p>
            <a:pPr marL="0" indent="0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529981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Competenza </a:t>
            </a:r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         e </a:t>
            </a:r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miglioramento continuo</a:t>
            </a:r>
          </a:p>
        </p:txBody>
      </p:sp>
    </p:spTree>
    <p:extLst>
      <p:ext uri="{BB962C8B-B14F-4D97-AF65-F5344CB8AC3E}">
        <p14:creationId xmlns:p14="http://schemas.microsoft.com/office/powerpoint/2010/main" val="228290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247611"/>
            <a:ext cx="4312805" cy="3470801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L’apprendimento organizzativo è il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frutto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della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combinazione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sistematica: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del lavoro competente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con la valutazione della qualità delle azioni messe in campo, a partire dai risultati ottenuti.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sz="9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L’aspetto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che definisce un’«organizzazione che apprende»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it-IT" sz="1800" i="1" dirty="0" err="1" smtClean="0">
                <a:solidFill>
                  <a:schemeClr val="bg2">
                    <a:lumMod val="25000"/>
                  </a:schemeClr>
                </a:solidFill>
              </a:rPr>
              <a:t>learning</a:t>
            </a:r>
            <a:r>
              <a:rPr lang="it-IT" sz="18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sz="1800" i="1" dirty="0" err="1" smtClean="0">
                <a:solidFill>
                  <a:schemeClr val="bg2">
                    <a:lumMod val="25000"/>
                  </a:schemeClr>
                </a:solidFill>
              </a:rPr>
              <a:t>organization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) è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che essa, attraverso lo sviluppo delle competenze e della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valutazione: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“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espande continuamente la capacità di creare il proprio futuro – un futuro che realizza i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</a:rPr>
              <a:t>risultati desiderati” 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Senge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1990).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38728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b="1" dirty="0" smtClean="0">
                <a:solidFill>
                  <a:srgbClr val="009190"/>
                </a:solidFill>
                <a:latin typeface="+mn-lt"/>
              </a:rPr>
              <a:t>Competenza, valutazione</a:t>
            </a:r>
            <a:br>
              <a:rPr lang="it-IT" sz="3200" b="1" dirty="0" smtClean="0">
                <a:solidFill>
                  <a:srgbClr val="009190"/>
                </a:solidFill>
                <a:latin typeface="+mn-lt"/>
              </a:rPr>
            </a:br>
            <a:r>
              <a:rPr lang="it-IT" sz="3200" b="1" dirty="0" smtClean="0">
                <a:solidFill>
                  <a:srgbClr val="009190"/>
                </a:solidFill>
                <a:latin typeface="+mn-lt"/>
              </a:rPr>
              <a:t>e </a:t>
            </a:r>
            <a:r>
              <a:rPr lang="it-IT" sz="3200" b="1" i="1" dirty="0" err="1" smtClean="0">
                <a:solidFill>
                  <a:srgbClr val="009190"/>
                </a:solidFill>
                <a:latin typeface="+mn-lt"/>
              </a:rPr>
              <a:t>learning</a:t>
            </a:r>
            <a:r>
              <a:rPr lang="it-IT" sz="3200" b="1" i="1" dirty="0" smtClean="0">
                <a:solidFill>
                  <a:srgbClr val="009190"/>
                </a:solidFill>
                <a:latin typeface="+mn-lt"/>
              </a:rPr>
              <a:t> </a:t>
            </a:r>
            <a:r>
              <a:rPr lang="it-IT" sz="3200" b="1" i="1" dirty="0" err="1" smtClean="0">
                <a:solidFill>
                  <a:srgbClr val="009190"/>
                </a:solidFill>
                <a:latin typeface="+mn-lt"/>
              </a:rPr>
              <a:t>organization</a:t>
            </a:r>
            <a:r>
              <a:rPr lang="it-IT" sz="3200" dirty="0" smtClean="0">
                <a:solidFill>
                  <a:srgbClr val="009190"/>
                </a:solidFill>
                <a:latin typeface="+mn-lt"/>
              </a:rPr>
              <a:t/>
            </a:r>
            <a:br>
              <a:rPr lang="it-IT" sz="3200" dirty="0" smtClean="0">
                <a:solidFill>
                  <a:srgbClr val="009190"/>
                </a:solidFill>
                <a:latin typeface="+mn-lt"/>
              </a:rPr>
            </a:br>
            <a:r>
              <a:rPr lang="it-IT" sz="3200" dirty="0" smtClean="0">
                <a:solidFill>
                  <a:srgbClr val="009190"/>
                </a:solidFill>
                <a:latin typeface="+mn-lt"/>
              </a:rPr>
              <a:t/>
            </a:r>
            <a:br>
              <a:rPr lang="it-IT" sz="3200" dirty="0" smtClean="0">
                <a:solidFill>
                  <a:srgbClr val="009190"/>
                </a:solidFill>
                <a:latin typeface="+mn-lt"/>
              </a:rPr>
            </a:br>
            <a:endParaRPr lang="it-IT" sz="3200" dirty="0">
              <a:solidFill>
                <a:srgbClr val="009190"/>
              </a:solidFill>
              <a:latin typeface="+mn-lt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6442" y="1705560"/>
            <a:ext cx="5790270" cy="401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0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1795631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800" dirty="0" smtClean="0"/>
              <a:t>Alcune </a:t>
            </a:r>
            <a:r>
              <a:rPr lang="it-IT" sz="1800" dirty="0"/>
              <a:t>competenze </a:t>
            </a:r>
            <a:r>
              <a:rPr lang="it-IT" sz="1800" dirty="0" smtClean="0"/>
              <a:t>fondamentali per il rafforzamento della </a:t>
            </a:r>
            <a:r>
              <a:rPr lang="it-IT" sz="1800" dirty="0"/>
              <a:t>capacità </a:t>
            </a:r>
            <a:r>
              <a:rPr lang="it-IT" sz="1800" dirty="0" smtClean="0"/>
              <a:t>istituzionale/amministrativa: </a:t>
            </a:r>
            <a:endParaRPr lang="it-IT" sz="18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i="1" dirty="0" smtClean="0"/>
              <a:t>capacità </a:t>
            </a:r>
            <a:r>
              <a:rPr lang="it-IT" sz="1800" i="1" dirty="0"/>
              <a:t>di misurare</a:t>
            </a:r>
            <a:r>
              <a:rPr lang="it-IT" sz="1800" dirty="0"/>
              <a:t>, in modo da </a:t>
            </a:r>
            <a:r>
              <a:rPr lang="it-IT" sz="1800" dirty="0" smtClean="0"/>
              <a:t>porre </a:t>
            </a:r>
            <a:r>
              <a:rPr lang="it-IT" sz="1800" dirty="0"/>
              <a:t>in relazione in modo corretto gli obiettivi </a:t>
            </a:r>
            <a:r>
              <a:rPr lang="it-IT" sz="1800" dirty="0" smtClean="0"/>
              <a:t>dell’azione pubblica ai </a:t>
            </a:r>
            <a:r>
              <a:rPr lang="it-IT" sz="1800" dirty="0"/>
              <a:t>costi e agli eventuali ricavi, per l’amministrazione o per il benessere </a:t>
            </a:r>
            <a:r>
              <a:rPr lang="it-IT" sz="1800" dirty="0" smtClean="0"/>
              <a:t>collettivo;</a:t>
            </a:r>
            <a:endParaRPr lang="it-IT" sz="18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i="1" dirty="0" smtClean="0"/>
              <a:t>capacità </a:t>
            </a:r>
            <a:r>
              <a:rPr lang="it-IT" sz="1800" i="1" dirty="0"/>
              <a:t>di programmare</a:t>
            </a:r>
            <a:r>
              <a:rPr lang="it-IT" sz="1800" dirty="0"/>
              <a:t>, in modo da interagire </a:t>
            </a:r>
            <a:r>
              <a:rPr lang="it-IT" sz="1800" dirty="0" smtClean="0"/>
              <a:t>con </a:t>
            </a:r>
            <a:r>
              <a:rPr lang="it-IT" sz="1800" dirty="0"/>
              <a:t>i soggetti coinvolti nelle esperienze di pianificazione collaborativa (i diversi uffici dell’amministrazione stessa, altre amministrazioni, cittadini, imprese, terzo settore, varie forme di partenariato, ecc.); 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i="1" dirty="0" smtClean="0"/>
              <a:t>capacità </a:t>
            </a:r>
            <a:r>
              <a:rPr lang="it-IT" sz="1800" i="1" dirty="0"/>
              <a:t>di valutare</a:t>
            </a:r>
            <a:r>
              <a:rPr lang="it-IT" sz="1800" dirty="0"/>
              <a:t>, apprendere e migliorare, come base della costruzione di amministrazioni </a:t>
            </a:r>
            <a:r>
              <a:rPr lang="it-IT" sz="1800" i="1" dirty="0" err="1"/>
              <a:t>learning</a:t>
            </a:r>
            <a:r>
              <a:rPr lang="it-IT" sz="1800" dirty="0"/>
              <a:t> e di efficaci politiche mirate </a:t>
            </a:r>
            <a:r>
              <a:rPr lang="it-IT" sz="1800" dirty="0" smtClean="0"/>
              <a:t>a costruire </a:t>
            </a:r>
            <a:r>
              <a:rPr lang="it-IT" sz="1800" dirty="0"/>
              <a:t>nei </a:t>
            </a:r>
            <a:r>
              <a:rPr lang="it-IT" sz="1800" dirty="0" smtClean="0"/>
              <a:t>territori </a:t>
            </a:r>
            <a:r>
              <a:rPr lang="it-IT" sz="1800" dirty="0"/>
              <a:t>esempi </a:t>
            </a:r>
            <a:r>
              <a:rPr lang="it-IT" sz="1800" dirty="0" smtClean="0"/>
              <a:t>concreti </a:t>
            </a:r>
            <a:r>
              <a:rPr lang="it-IT" sz="1800" dirty="0"/>
              <a:t>di </a:t>
            </a:r>
            <a:r>
              <a:rPr lang="it-IT" sz="1800" i="1" dirty="0" err="1"/>
              <a:t>learning</a:t>
            </a:r>
            <a:r>
              <a:rPr lang="it-IT" sz="1800" i="1" dirty="0"/>
              <a:t> </a:t>
            </a:r>
            <a:r>
              <a:rPr lang="it-IT" sz="1800" i="1" dirty="0" err="1"/>
              <a:t>economies</a:t>
            </a:r>
            <a:r>
              <a:rPr lang="it-IT" sz="1800" dirty="0"/>
              <a:t>. </a:t>
            </a: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800" dirty="0"/>
          </a:p>
          <a:p>
            <a:pPr algn="l"/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1843467"/>
            <a:ext cx="5476045" cy="4449345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 termine </a:t>
            </a:r>
            <a:r>
              <a:rPr lang="it-IT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Institutional</a:t>
            </a:r>
            <a:r>
              <a:rPr lang="it-IT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Capacity</a:t>
            </a:r>
            <a:r>
              <a:rPr lang="it-IT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Building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ICB) indica i mezzi e i processi attraverso i quali i governi nazionali e le comunità locali sviluppano le competenze e le esperienze necessarie per gestire le loro risorse in modo sostenibile. </a:t>
            </a:r>
          </a:p>
          <a:p>
            <a:pPr algn="l"/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 concetto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 acquisito dagli anni ’90 un ruolo centrale nelle politiche di sviluppo – anzitutto a livello delle Nazioni Unite (</a:t>
            </a:r>
            <a:r>
              <a:rPr lang="it-IT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United</a:t>
            </a:r>
            <a:r>
              <a:rPr lang="it-IT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Nations Development Program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e poi di altri organismi sovranazionali, tra cui l’Unione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Europea (FSE e FESR).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ICB individua il processo di rafforzamento dell’efficacia delle istituzioni attraverso la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condivisione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delle risorse di conoscenza, lo sviluppo delle risorse relazionali e della capacità della loro mobilitazione.</a:t>
            </a:r>
          </a:p>
          <a:p>
            <a:pPr algn="l"/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Indica anche la capacità di facilitare i processi decisionali partecipativi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livello centrale o locale).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160948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Le competenze per l’</a:t>
            </a:r>
            <a:r>
              <a:rPr lang="it-IT" sz="3200" i="1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institutional</a:t>
            </a:r>
            <a:r>
              <a:rPr lang="it-IT" sz="3200" i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it-IT" sz="3200" i="1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capacity</a:t>
            </a:r>
            <a:r>
              <a:rPr lang="it-IT" sz="3200" i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building</a:t>
            </a:r>
            <a:endParaRPr lang="it-IT" sz="3200" i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848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254388" y="1112046"/>
            <a:ext cx="6356748" cy="45977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Il </a:t>
            </a:r>
            <a:r>
              <a:rPr lang="it-IT" sz="2000" dirty="0" smtClean="0">
                <a:ea typeface="Signika Light" charset="0"/>
                <a:cs typeface="Signika Light" charset="0"/>
              </a:rPr>
              <a:t>questionario del più importante documento internazionale di valutazione comparativa delle pubbliche amministrazioni centrali (Ocse, «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Government</a:t>
            </a:r>
            <a:r>
              <a:rPr lang="it-IT" sz="2000" dirty="0" smtClean="0">
                <a:ea typeface="Signika Light" charset="0"/>
                <a:cs typeface="Signika Light" charset="0"/>
              </a:rPr>
              <a:t>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at</a:t>
            </a:r>
            <a:r>
              <a:rPr lang="it-IT" sz="2000" dirty="0" smtClean="0">
                <a:ea typeface="Signika Light" charset="0"/>
                <a:cs typeface="Signika Light" charset="0"/>
              </a:rPr>
              <a:t> a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Glance</a:t>
            </a:r>
            <a:r>
              <a:rPr lang="it-IT" sz="2000" dirty="0" smtClean="0">
                <a:ea typeface="Signika Light" charset="0"/>
                <a:cs typeface="Signika Light" charset="0"/>
              </a:rPr>
              <a:t>») individua in ordine gerarchico, dopo la posizione del </a:t>
            </a:r>
            <a:r>
              <a:rPr lang="it-IT" sz="2000" i="1" dirty="0" smtClean="0">
                <a:ea typeface="Signika Light" charset="0"/>
                <a:cs typeface="Signika Light" charset="0"/>
              </a:rPr>
              <a:t>middle management</a:t>
            </a:r>
            <a:r>
              <a:rPr lang="it-IT" sz="2000" dirty="0" smtClean="0">
                <a:ea typeface="Signika Light" charset="0"/>
                <a:cs typeface="Signika Light" charset="0"/>
              </a:rPr>
              <a:t>, tre (e solo tre) figure fondamentali di professionisti (</a:t>
            </a:r>
            <a:r>
              <a:rPr lang="it-IT" sz="2000" i="1" dirty="0" err="1" smtClean="0">
                <a:ea typeface="Signika Light" charset="0"/>
                <a:cs typeface="Signika Light" charset="0"/>
              </a:rPr>
              <a:t>professionals</a:t>
            </a:r>
            <a:r>
              <a:rPr lang="it-IT" sz="2000" dirty="0" smtClean="0">
                <a:ea typeface="Signika Light" charset="0"/>
                <a:cs typeface="Signika Light" charset="0"/>
              </a:rPr>
              <a:t>): </a:t>
            </a:r>
          </a:p>
          <a:p>
            <a:pPr>
              <a:spcBef>
                <a:spcPts val="600"/>
              </a:spcBef>
            </a:pPr>
            <a:r>
              <a:rPr lang="it-IT" sz="2000" dirty="0" smtClean="0">
                <a:solidFill>
                  <a:srgbClr val="009190"/>
                </a:solidFill>
                <a:ea typeface="Signika Light" charset="0"/>
                <a:cs typeface="Signika Light" charset="0"/>
              </a:rPr>
              <a:t>Economista, </a:t>
            </a:r>
            <a:endParaRPr lang="it-IT" sz="2000" dirty="0">
              <a:solidFill>
                <a:srgbClr val="009190"/>
              </a:solidFill>
              <a:ea typeface="Signika Light" charset="0"/>
              <a:cs typeface="Signika Light" charset="0"/>
            </a:endParaRPr>
          </a:p>
          <a:p>
            <a:pPr>
              <a:spcBef>
                <a:spcPts val="600"/>
              </a:spcBef>
            </a:pPr>
            <a:r>
              <a:rPr lang="it-IT" sz="2000" dirty="0" smtClean="0">
                <a:solidFill>
                  <a:srgbClr val="009190"/>
                </a:solidFill>
                <a:ea typeface="Signika Light" charset="0"/>
                <a:cs typeface="Signika Light" charset="0"/>
              </a:rPr>
              <a:t>Analista di policy,</a:t>
            </a:r>
            <a:endParaRPr lang="it-IT" sz="2000" dirty="0">
              <a:solidFill>
                <a:srgbClr val="009190"/>
              </a:solidFill>
              <a:ea typeface="Signika Light" charset="0"/>
              <a:cs typeface="Signika Light" charset="0"/>
            </a:endParaRPr>
          </a:p>
          <a:p>
            <a:pPr>
              <a:spcBef>
                <a:spcPts val="600"/>
              </a:spcBef>
            </a:pPr>
            <a:r>
              <a:rPr lang="it-IT" sz="2000" dirty="0" smtClean="0">
                <a:solidFill>
                  <a:srgbClr val="009190"/>
                </a:solidFill>
                <a:ea typeface="Signika Light" charset="0"/>
                <a:cs typeface="Signika Light" charset="0"/>
              </a:rPr>
              <a:t>Statistico. </a:t>
            </a:r>
            <a:endParaRPr lang="it-IT" sz="1600" dirty="0" smtClean="0">
              <a:solidFill>
                <a:srgbClr val="009190"/>
              </a:solidFill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Si tratta, in tutti e tre i casi, di figure professionali con rilevanti competenze di analisi quantitativa. 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Inutile notare che queste figure, che gli altri paesi sviluppati ritengono fondamentali per la buona conduzione della cosa pubblica, nel nostro Paese risultano </a:t>
            </a:r>
            <a:r>
              <a:rPr lang="it-IT" sz="2000" dirty="0" smtClean="0">
                <a:ea typeface="Signika Light" charset="0"/>
                <a:cs typeface="Signika Light" charset="0"/>
              </a:rPr>
              <a:t>pressoché assenti</a:t>
            </a:r>
            <a:r>
              <a:rPr lang="it-IT" sz="2000" dirty="0" smtClean="0">
                <a:ea typeface="Signika Light" charset="0"/>
                <a:cs typeface="Signika Light" charset="0"/>
              </a:rPr>
              <a:t>, tanto dall’ordinamento quanto dalla contrattazione collettiva.</a:t>
            </a: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L</a:t>
            </a:r>
            <a:r>
              <a:rPr lang="it-IT" sz="2000" dirty="0" smtClean="0">
                <a:ea typeface="Signika Light" charset="0"/>
                <a:cs typeface="Signika Light" charset="0"/>
              </a:rPr>
              <a:t>’assenza suggerisce un problema di vero e proprio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disalleneamento</a:t>
            </a:r>
            <a:r>
              <a:rPr lang="it-IT" sz="2000" dirty="0" smtClean="0">
                <a:ea typeface="Signika Light" charset="0"/>
                <a:cs typeface="Signika Light" charset="0"/>
              </a:rPr>
              <a:t> culturale dell’Italia.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19779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Le figure professionali mancanti 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161104" y="2015595"/>
            <a:ext cx="5459396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I</a:t>
            </a:r>
            <a:r>
              <a:rPr lang="it-IT" sz="1400" dirty="0" smtClean="0"/>
              <a:t> dati si riferiscono a 17 </a:t>
            </a:r>
            <a:r>
              <a:rPr lang="it-IT" sz="1400" dirty="0"/>
              <a:t>paesi europei (Austria, </a:t>
            </a:r>
            <a:r>
              <a:rPr lang="it-IT" sz="1400" dirty="0" smtClean="0"/>
              <a:t>Belgio (Fiandre), Danimarca, </a:t>
            </a:r>
            <a:r>
              <a:rPr lang="it-IT" sz="1400" dirty="0"/>
              <a:t>Estonia, </a:t>
            </a:r>
            <a:r>
              <a:rPr lang="it-IT" sz="1400" dirty="0" smtClean="0"/>
              <a:t>Finlandia, Francia, Germania, Irlanda, Italia, Norvegia, </a:t>
            </a:r>
            <a:r>
              <a:rPr lang="it-IT" sz="1400" dirty="0"/>
              <a:t>Paesi Bassi, </a:t>
            </a:r>
            <a:r>
              <a:rPr lang="it-IT" sz="1400" dirty="0" smtClean="0"/>
              <a:t>Polonia, </a:t>
            </a:r>
            <a:r>
              <a:rPr lang="it-IT" sz="1400" dirty="0"/>
              <a:t>Regno Unito (</a:t>
            </a:r>
            <a:r>
              <a:rPr lang="it-IT" sz="1400" dirty="0" smtClean="0"/>
              <a:t>Inghilterra </a:t>
            </a:r>
            <a:r>
              <a:rPr lang="it-IT" sz="1400" dirty="0"/>
              <a:t>e Irlanda del Nord</a:t>
            </a:r>
            <a:r>
              <a:rPr lang="it-IT" sz="1400" dirty="0" smtClean="0"/>
              <a:t>), Repubblica </a:t>
            </a:r>
            <a:r>
              <a:rPr lang="it-IT" sz="1400" dirty="0"/>
              <a:t>Ceca, </a:t>
            </a:r>
            <a:r>
              <a:rPr lang="it-IT" sz="1400" dirty="0" smtClean="0"/>
              <a:t>Repubblica Slovacca, Spagna e Svezia.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Pur non essendo poco numerosi i </a:t>
            </a:r>
            <a:r>
              <a:rPr lang="it-IT" sz="1400" dirty="0" err="1" smtClean="0"/>
              <a:t>sottocampioni</a:t>
            </a:r>
            <a:r>
              <a:rPr lang="it-IT" sz="1400" dirty="0" smtClean="0"/>
              <a:t> di lavoratori che dichiarano di lavorare per il settore pubblico (18,0% in IT, 22,8% in F, 19,8% in D, 20,7% in ES…), i dati non possono essere considerati come strettamente rappresentativi perché il </a:t>
            </a:r>
            <a:r>
              <a:rPr lang="it-IT" sz="1400" dirty="0"/>
              <a:t>campione </a:t>
            </a:r>
            <a:r>
              <a:rPr lang="it-IT" sz="1400" dirty="0" smtClean="0"/>
              <a:t>PIAAC </a:t>
            </a:r>
            <a:r>
              <a:rPr lang="it-IT" sz="1400" dirty="0"/>
              <a:t>non è </a:t>
            </a:r>
            <a:r>
              <a:rPr lang="it-IT" sz="1400" dirty="0" smtClean="0"/>
              <a:t>progettato </a:t>
            </a:r>
            <a:r>
              <a:rPr lang="it-IT" sz="1400" dirty="0"/>
              <a:t>per indagare il settore pubblico. </a:t>
            </a:r>
            <a:endParaRPr lang="it-IT" sz="14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 </a:t>
            </a:r>
            <a:r>
              <a:rPr lang="it-IT" sz="1400" dirty="0"/>
              <a:t>dati qui presentati sono, pertanto, di tipo puramente </a:t>
            </a:r>
            <a:r>
              <a:rPr lang="it-IT" sz="1400" dirty="0" smtClean="0"/>
              <a:t>esplorativo; ma mostrano tuttavia </a:t>
            </a:r>
            <a:r>
              <a:rPr lang="it-IT" sz="1400" dirty="0"/>
              <a:t>alcune tendenze e </a:t>
            </a:r>
            <a:r>
              <a:rPr lang="it-IT" sz="1400" dirty="0" smtClean="0"/>
              <a:t>forniscono spunti </a:t>
            </a:r>
            <a:r>
              <a:rPr lang="it-IT" sz="1400" dirty="0"/>
              <a:t>per ulteriori </a:t>
            </a:r>
            <a:r>
              <a:rPr lang="it-IT" sz="1400" dirty="0" smtClean="0"/>
              <a:t>approfondimenti.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PIAAC rileva e analizza molte, e diverse competenze. In questa presentazione si soffermiamo però soltanto sui dati sulla </a:t>
            </a:r>
            <a:r>
              <a:rPr lang="it-IT" sz="1400" i="1" dirty="0" err="1" smtClean="0"/>
              <a:t>numeracy</a:t>
            </a:r>
            <a:r>
              <a:rPr lang="it-IT" sz="1400" dirty="0" smtClean="0"/>
              <a:t> , ovvero sulla capacita rilevata mediante test di: </a:t>
            </a:r>
          </a:p>
          <a:p>
            <a:pPr marL="0" indent="0">
              <a:spcBef>
                <a:spcPts val="0"/>
              </a:spcBef>
              <a:buClr>
                <a:srgbClr val="DA304A"/>
              </a:buClr>
              <a:buSzPct val="160000"/>
              <a:buNone/>
            </a:pPr>
            <a:r>
              <a:rPr lang="it-IT" sz="1400" dirty="0" smtClean="0"/>
              <a:t>	«</a:t>
            </a:r>
            <a:r>
              <a:rPr lang="it-IT" sz="1400" dirty="0"/>
              <a:t>Calcolare prezzi, costi o bilanci; usare frazioni, decimali o </a:t>
            </a:r>
            <a:r>
              <a:rPr lang="it-IT" sz="1400" dirty="0" smtClean="0"/>
              <a:t>	percentuali</a:t>
            </a:r>
            <a:r>
              <a:rPr lang="it-IT" sz="1400" dirty="0"/>
              <a:t>; usare calcolatrici; preparare grafici o tabelle; </a:t>
            </a:r>
            <a:r>
              <a:rPr lang="it-IT" sz="1400" dirty="0" smtClean="0"/>
              <a:t>	usare algebra </a:t>
            </a:r>
            <a:r>
              <a:rPr lang="it-IT" sz="1400" dirty="0"/>
              <a:t>o formule; usare funzioni matematiche o </a:t>
            </a:r>
            <a:r>
              <a:rPr lang="it-IT" sz="1400" dirty="0" smtClean="0"/>
              <a:t>	statistiche </a:t>
            </a:r>
            <a:r>
              <a:rPr lang="it-IT" sz="1400" dirty="0"/>
              <a:t>avanzate </a:t>
            </a:r>
            <a:r>
              <a:rPr lang="it-IT" sz="1400" dirty="0" smtClean="0"/>
              <a:t>(analisi matematica, trigonometria</a:t>
            </a:r>
            <a:r>
              <a:rPr lang="it-IT" sz="1400" dirty="0"/>
              <a:t>, </a:t>
            </a:r>
            <a:r>
              <a:rPr lang="it-IT" sz="1400" dirty="0" smtClean="0"/>
              <a:t>	regressioni ecc.)».</a:t>
            </a:r>
            <a:endParaRPr lang="it-IT" sz="14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690856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 Programma PIAAC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it-IT" sz="1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Programme</a:t>
            </a:r>
            <a:r>
              <a:rPr lang="it-IT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the </a:t>
            </a:r>
            <a:r>
              <a:rPr lang="it-IT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International</a:t>
            </a:r>
            <a:r>
              <a:rPr lang="it-IT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Assessment</a:t>
            </a:r>
            <a:r>
              <a:rPr lang="it-IT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</a:t>
            </a:r>
            <a:r>
              <a:rPr lang="it-IT" sz="1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Adult</a:t>
            </a:r>
            <a:r>
              <a:rPr lang="it-IT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Competencies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),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promosso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dall’OCSE nel corso del 2011-2012 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realizzato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24 Paesi tra cui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l’Italia (da parte </a:t>
            </a:r>
            <a:r>
              <a:rPr lang="it-IT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dell’Isfol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 è forse il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più importante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studio che fornisce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base statistica e di analisi necessaria per affrontare le principali questioni politiche riguardanti l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tematiche relative al grado di sviluppo delle competenze della popolazione.</a:t>
            </a:r>
          </a:p>
          <a:p>
            <a:pPr algn="l"/>
            <a:r>
              <a:rPr lang="it-IT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L’Isfol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attraverso il database di PIAAC ha realizzato un esercizio esplorativo, con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l’obiettivo di presentare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alcuni risultati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emersi dall’indagine PIAAC in riferimento alle competenze possedute e agite dai lavoratori del settore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pubblico,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Italia e in Europa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(Di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Francesco,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Bastianelli, Roma, 2014). 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i="1" dirty="0" err="1">
                <a:solidFill>
                  <a:schemeClr val="bg2">
                    <a:lumMod val="25000"/>
                  </a:schemeClr>
                </a:solidFill>
                <a:latin typeface="+mn-lt"/>
              </a:rPr>
              <a:t>Literacy</a:t>
            </a:r>
            <a:r>
              <a:rPr lang="it-IT" sz="32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e </a:t>
            </a:r>
            <a:r>
              <a:rPr lang="it-IT" sz="3200" i="1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Numeracy</a:t>
            </a:r>
            <a:r>
              <a:rPr lang="it-IT" sz="32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secondo </a:t>
            </a:r>
            <a:r>
              <a:rPr lang="it-IT" sz="32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PIAAC</a:t>
            </a:r>
          </a:p>
        </p:txBody>
      </p:sp>
    </p:spTree>
    <p:extLst>
      <p:ext uri="{BB962C8B-B14F-4D97-AF65-F5344CB8AC3E}">
        <p14:creationId xmlns:p14="http://schemas.microsoft.com/office/powerpoint/2010/main" val="13450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</TotalTime>
  <Words>2493</Words>
  <Application>Microsoft Office PowerPoint</Application>
  <PresentationFormat>Widescreen</PresentationFormat>
  <Paragraphs>465</Paragraphs>
  <Slides>18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Signika</vt:lpstr>
      <vt:lpstr>Signika Light</vt:lpstr>
      <vt:lpstr>Signika Semibold</vt:lpstr>
      <vt:lpstr>Times New Roman</vt:lpstr>
      <vt:lpstr>Wingdings</vt:lpstr>
      <vt:lpstr>Personalizza struttura</vt:lpstr>
      <vt:lpstr>COMPORTAMENTI INDIVIDUALI  E RELAZIONI SOCIALI  IN TRASFORMAZIONE  UNA SFIDA PER LA  STATISTICA UFFICIALE </vt:lpstr>
      <vt:lpstr>Economia della conoscenza e sviluppo delle competenze</vt:lpstr>
      <vt:lpstr>La Piramide DIKW (N. Henry, 1974)</vt:lpstr>
      <vt:lpstr>Conoscenza             e sapienza</vt:lpstr>
      <vt:lpstr>Competenza          e miglioramento continuo</vt:lpstr>
      <vt:lpstr>Competenza, valutazione e learning organization  </vt:lpstr>
      <vt:lpstr>Le competenze per l’institutional capacity building</vt:lpstr>
      <vt:lpstr>Le figure professionali mancanti </vt:lpstr>
      <vt:lpstr>Literacy e Numeracy secondo PIAAC</vt:lpstr>
      <vt:lpstr>La numeracy  dei dipendenti pubblici</vt:lpstr>
      <vt:lpstr>OAC-PA: le competenze trasversali agite dai dipendenti pubblici nel loro lavoro</vt:lpstr>
      <vt:lpstr>Caratteristiche di OAC-PA</vt:lpstr>
      <vt:lpstr>Diffusione % delle competenze per comparto</vt:lpstr>
      <vt:lpstr>Diffusione % delle competenze per gruppo professionale</vt:lpstr>
      <vt:lpstr>Frequenza di uso delle competenze per comparto (valore max = 1 tutti i giorni, min = 5, mai, non rientra tra i miei compiti; valori medi)</vt:lpstr>
      <vt:lpstr>Frequenza di uso delle competenze per gruppo professionale (valore max = 1 tutti i giorni, min = 5, mai, non rientra tra i miei compiti; valori medi)</vt:lpstr>
      <vt:lpstr>Diffusione e frequenza di              utilizzo delle competenze matematiche nella PA</vt:lpstr>
      <vt:lpstr>C’è bisogno di una «rivoluzione culturale»?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Noleggio</cp:lastModifiedBy>
  <cp:revision>111</cp:revision>
  <cp:lastPrinted>2016-03-21T17:06:08Z</cp:lastPrinted>
  <dcterms:created xsi:type="dcterms:W3CDTF">2016-03-11T16:10:26Z</dcterms:created>
  <dcterms:modified xsi:type="dcterms:W3CDTF">2016-06-23T12:21:47Z</dcterms:modified>
</cp:coreProperties>
</file>