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528" r:id="rId3"/>
    <p:sldId id="529" r:id="rId4"/>
    <p:sldId id="530" r:id="rId5"/>
    <p:sldId id="541" r:id="rId6"/>
    <p:sldId id="542" r:id="rId7"/>
    <p:sldId id="533" r:id="rId8"/>
    <p:sldId id="535" r:id="rId9"/>
    <p:sldId id="509" r:id="rId10"/>
    <p:sldId id="511" r:id="rId11"/>
    <p:sldId id="512" r:id="rId12"/>
    <p:sldId id="513" r:id="rId13"/>
    <p:sldId id="515" r:id="rId14"/>
    <p:sldId id="516" r:id="rId15"/>
    <p:sldId id="519" r:id="rId16"/>
    <p:sldId id="544" r:id="rId17"/>
    <p:sldId id="532" r:id="rId18"/>
    <p:sldId id="522" r:id="rId19"/>
    <p:sldId id="537" r:id="rId20"/>
    <p:sldId id="538" r:id="rId21"/>
    <p:sldId id="539" r:id="rId22"/>
    <p:sldId id="540" r:id="rId23"/>
    <p:sldId id="536" r:id="rId24"/>
    <p:sldId id="526" r:id="rId25"/>
    <p:sldId id="545" r:id="rId26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1pPr>
    <a:lvl2pPr indent="3429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2pPr>
    <a:lvl3pPr indent="6858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3pPr>
    <a:lvl4pPr indent="10287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4pPr>
    <a:lvl5pPr indent="13716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5pPr>
    <a:lvl6pPr indent="17145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6pPr>
    <a:lvl7pPr indent="20574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7pPr>
    <a:lvl8pPr indent="24003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8pPr>
    <a:lvl9pPr indent="2743200" algn="ctr" defTabSz="457200">
      <a:defRPr sz="4200">
        <a:solidFill>
          <a:srgbClr val="FFFFFF"/>
        </a:solidFill>
        <a:effectLst>
          <a:outerShdw blurRad="25400" dist="25400" dir="18900000" rotWithShape="0">
            <a:srgbClr val="000000">
              <a:alpha val="75000"/>
            </a:srgbClr>
          </a:outerShdw>
        </a:effectLst>
        <a:latin typeface="+mn-lt"/>
        <a:ea typeface="+mn-ea"/>
        <a:cs typeface="+mn-cs"/>
        <a:sym typeface="Monac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FAFA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0" autoAdjust="0"/>
    <p:restoredTop sz="86410" autoAdjust="0"/>
  </p:normalViewPr>
  <p:slideViewPr>
    <p:cSldViewPr snapToGrid="0" snapToObjects="1">
      <p:cViewPr varScale="1">
        <p:scale>
          <a:sx n="55" d="100"/>
          <a:sy n="55" d="100"/>
        </p:scale>
        <p:origin x="-1496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88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938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14400" y="1828800"/>
            <a:ext cx="11176000" cy="3048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14400" y="5016500"/>
            <a:ext cx="111760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</a:lvl1pPr>
            <a:lvl2pPr marL="0" indent="0" algn="ctr">
              <a:spcBef>
                <a:spcPts val="0"/>
              </a:spcBef>
              <a:buSzTx/>
              <a:buFontTx/>
              <a:buNone/>
            </a:lvl2pPr>
            <a:lvl3pPr marL="0" indent="0" algn="ctr">
              <a:spcBef>
                <a:spcPts val="0"/>
              </a:spcBef>
              <a:buSzTx/>
              <a:buFontTx/>
              <a:buNone/>
            </a:lvl3pPr>
            <a:lvl4pPr marL="0" indent="0" algn="ctr">
              <a:spcBef>
                <a:spcPts val="0"/>
              </a:spcBef>
              <a:buSzTx/>
              <a:buFontTx/>
              <a:buNone/>
            </a:lvl4pPr>
            <a:lvl5pPr marL="0" indent="0" algn="ctr">
              <a:spcBef>
                <a:spcPts val="0"/>
              </a:spcBef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2057400"/>
            <a:ext cx="5854700" cy="2857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47700" y="5067300"/>
            <a:ext cx="5854700" cy="2692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3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3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3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3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14400" y="2819400"/>
            <a:ext cx="5461000" cy="5715000"/>
          </a:xfrm>
          <a:prstGeom prst="rect">
            <a:avLst/>
          </a:prstGeom>
        </p:spPr>
        <p:txBody>
          <a:bodyPr/>
          <a:lstStyle>
            <a:lvl1pPr marL="866321" indent="-485321">
              <a:spcBef>
                <a:spcPts val="3600"/>
              </a:spcBef>
              <a:buBlip>
                <a:blip r:embed="rId2"/>
              </a:buBlip>
              <a:defRPr sz="3200"/>
            </a:lvl1pPr>
            <a:lvl2pPr marL="1450521" indent="-485321">
              <a:spcBef>
                <a:spcPts val="3600"/>
              </a:spcBef>
              <a:buBlip>
                <a:blip r:embed="rId2"/>
              </a:buBlip>
              <a:defRPr sz="3200"/>
            </a:lvl2pPr>
            <a:lvl3pPr marL="2034721" indent="-485321">
              <a:spcBef>
                <a:spcPts val="3600"/>
              </a:spcBef>
              <a:buBlip>
                <a:blip r:embed="rId2"/>
              </a:buBlip>
              <a:defRPr sz="3200"/>
            </a:lvl3pPr>
            <a:lvl4pPr marL="2618921" indent="-485321">
              <a:spcBef>
                <a:spcPts val="3600"/>
              </a:spcBef>
              <a:buBlip>
                <a:blip r:embed="rId2"/>
              </a:buBlip>
              <a:defRPr sz="3200"/>
            </a:lvl4pPr>
            <a:lvl5pPr marL="3203121" indent="-485321">
              <a:spcBef>
                <a:spcPts val="36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772400" y="2819400"/>
            <a:ext cx="4318000" cy="5715000"/>
          </a:xfrm>
          <a:prstGeom prst="rect">
            <a:avLst/>
          </a:prstGeom>
        </p:spPr>
        <p:txBody>
          <a:bodyPr/>
          <a:lstStyle>
            <a:lvl1pPr marL="866321" indent="-485321">
              <a:spcBef>
                <a:spcPts val="3600"/>
              </a:spcBef>
              <a:buBlip>
                <a:blip r:embed="rId2"/>
              </a:buBlip>
              <a:defRPr sz="3200"/>
            </a:lvl1pPr>
            <a:lvl2pPr marL="1450521" indent="-485321">
              <a:spcBef>
                <a:spcPts val="3600"/>
              </a:spcBef>
              <a:buBlip>
                <a:blip r:embed="rId2"/>
              </a:buBlip>
              <a:defRPr sz="3200"/>
            </a:lvl2pPr>
            <a:lvl3pPr marL="2034721" indent="-485321">
              <a:spcBef>
                <a:spcPts val="3600"/>
              </a:spcBef>
              <a:buBlip>
                <a:blip r:embed="rId2"/>
              </a:buBlip>
              <a:defRPr sz="3200"/>
            </a:lvl3pPr>
            <a:lvl4pPr marL="2618921" indent="-485321">
              <a:spcBef>
                <a:spcPts val="3600"/>
              </a:spcBef>
              <a:buBlip>
                <a:blip r:embed="rId2"/>
              </a:buBlip>
              <a:defRPr sz="3200"/>
            </a:lvl4pPr>
            <a:lvl5pPr marL="3203121" indent="-485321">
              <a:spcBef>
                <a:spcPts val="36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6340" y="176106"/>
            <a:ext cx="8473630" cy="14269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29221" y="9351715"/>
            <a:ext cx="779238" cy="182881"/>
          </a:xfrm>
          <a:prstGeom prst="rect">
            <a:avLst/>
          </a:prstGeom>
        </p:spPr>
        <p:txBody>
          <a:bodyPr lIns="109262" tIns="54631" rIns="109262" bIns="54631"/>
          <a:lstStyle>
            <a:lvl1pPr>
              <a:defRPr/>
            </a:lvl1pPr>
          </a:lstStyle>
          <a:p>
            <a:fld id="{77370424-6A85-944E-9F94-ED7FEE2D38AC}" type="slidenum">
              <a:rPr lang="en-US"/>
              <a:pPr/>
              <a:t>‹n.›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6342" y="9351715"/>
            <a:ext cx="2740823" cy="182881"/>
          </a:xfrm>
          <a:prstGeom prst="rect">
            <a:avLst/>
          </a:prstGeom>
          <a:noFill/>
        </p:spPr>
        <p:txBody>
          <a:bodyPr vert="horz" wrap="square" lIns="0" tIns="54631" rIns="109262" bIns="54631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1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747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203200"/>
            <a:ext cx="11176000" cy="2540000"/>
          </a:xfrm>
          <a:prstGeom prst="rect">
            <a:avLst/>
          </a:prstGeom>
          <a:ln w="12700">
            <a:miter lim="400000"/>
          </a:ln>
          <a:effectLst>
            <a:outerShdw blurRad="25400" dist="25400" dir="189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2819400"/>
            <a:ext cx="11176000" cy="5715000"/>
          </a:xfrm>
          <a:prstGeom prst="rect">
            <a:avLst/>
          </a:prstGeom>
          <a:ln w="12700">
            <a:miter lim="400000"/>
          </a:ln>
          <a:effectLst>
            <a:outerShdw blurRad="25400" dist="25400" dir="189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0"/>
              </a:buBlip>
            </a:lvl1pPr>
            <a:lvl2pPr>
              <a:buBlip>
                <a:blip r:embed="rId10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0"/>
              </a:buBlip>
            </a:lvl4pPr>
            <a:lvl5pPr>
              <a:buBlip>
                <a:blip r:embed="rId10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  <p:sldLayoutId id="2147483658" r:id="rId5"/>
    <p:sldLayoutId id="2147483660" r:id="rId6"/>
    <p:sldLayoutId id="2147483661" r:id="rId7"/>
  </p:sldLayoutIdLst>
  <p:transition xmlns:p14="http://schemas.microsoft.com/office/powerpoint/2010/main" spd="med"/>
  <p:txStyles>
    <p:titleStyle>
      <a:lvl1pPr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1pPr>
      <a:lvl2pPr indent="2286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2pPr>
      <a:lvl3pPr indent="4572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3pPr>
      <a:lvl4pPr indent="6858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4pPr>
      <a:lvl5pPr indent="9144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5pPr>
      <a:lvl6pPr indent="11430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6pPr>
      <a:lvl7pPr indent="13716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7pPr>
      <a:lvl8pPr indent="16002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8pPr>
      <a:lvl9pPr indent="1828800" algn="ctr" defTabSz="457200">
        <a:defRPr sz="7000">
          <a:solidFill>
            <a:srgbClr val="FFFFFF"/>
          </a:solidFill>
          <a:latin typeface="+mn-lt"/>
          <a:ea typeface="+mn-ea"/>
          <a:cs typeface="+mn-cs"/>
          <a:sym typeface="Monaco"/>
        </a:defRPr>
      </a:lvl9pPr>
    </p:titleStyle>
    <p:bodyStyle>
      <a:lvl1pPr marL="9061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1pPr>
      <a:lvl2pPr marL="14903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2pPr>
      <a:lvl3pPr marL="20745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3pPr>
      <a:lvl4pPr marL="26587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4pPr>
      <a:lvl5pPr marL="32429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5pPr>
      <a:lvl6pPr marL="35985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6pPr>
      <a:lvl7pPr marL="39541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7pPr>
      <a:lvl8pPr marL="43097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8pPr>
      <a:lvl9pPr marL="4665322" indent="-525122" defTabSz="457200">
        <a:spcBef>
          <a:spcPts val="3000"/>
        </a:spcBef>
        <a:buSzPct val="90000"/>
        <a:buFont typeface="Gill Sans"/>
        <a:buBlip>
          <a:blip r:embed="rId10"/>
        </a:buBlip>
        <a:defRPr sz="3600">
          <a:solidFill>
            <a:srgbClr val="FFFFFF"/>
          </a:solidFill>
          <a:latin typeface="+mn-lt"/>
          <a:ea typeface="+mn-ea"/>
          <a:cs typeface="+mn-cs"/>
          <a:sym typeface="Monaco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Monac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uca.tremolada@ilsole24or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fodata.ilsole24ore.com/2016/01/27/ecco-come-e-cambiata-litalia-delle-pensioni-la-spesa-e-pari-al-17-del-pil/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it-IT" sz="9600" dirty="0" smtClean="0">
                <a:solidFill>
                  <a:schemeClr val="tx1"/>
                </a:solidFill>
              </a:rPr>
              <a:t/>
            </a:r>
            <a:br>
              <a:rPr lang="it-IT" sz="9600" dirty="0" smtClean="0">
                <a:solidFill>
                  <a:schemeClr val="tx1"/>
                </a:solidFill>
              </a:rPr>
            </a:br>
            <a:r>
              <a:rPr lang="it-IT" sz="9600" dirty="0" smtClean="0">
                <a:solidFill>
                  <a:schemeClr val="tx1"/>
                </a:solidFill>
              </a:rPr>
              <a:t>Statistica</a:t>
            </a:r>
            <a:br>
              <a:rPr lang="it-IT" sz="9600" dirty="0" smtClean="0">
                <a:solidFill>
                  <a:schemeClr val="tx1"/>
                </a:solidFill>
              </a:rPr>
            </a:br>
            <a:r>
              <a:rPr lang="it-IT" sz="9600" dirty="0" smtClean="0">
                <a:solidFill>
                  <a:schemeClr val="tx1"/>
                </a:solidFill>
              </a:rPr>
              <a:t>Finanza </a:t>
            </a:r>
            <a:br>
              <a:rPr lang="it-IT" sz="9600" dirty="0" smtClean="0">
                <a:solidFill>
                  <a:schemeClr val="tx1"/>
                </a:solidFill>
              </a:rPr>
            </a:br>
            <a:r>
              <a:rPr lang="it-IT" sz="9600" dirty="0" smtClean="0">
                <a:solidFill>
                  <a:schemeClr val="tx1"/>
                </a:solidFill>
              </a:rPr>
              <a:t>e </a:t>
            </a:r>
            <a:r>
              <a:rPr lang="it-IT" sz="9600" dirty="0" err="1" smtClean="0">
                <a:solidFill>
                  <a:schemeClr val="tx1"/>
                </a:solidFill>
              </a:rPr>
              <a:t>Newsgames</a:t>
            </a:r>
            <a:endParaRPr sz="7000" dirty="0">
              <a:solidFill>
                <a:schemeClr val="tx1"/>
              </a:solidFill>
            </a:endParaRP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14400" y="5495293"/>
            <a:ext cx="11176000" cy="33104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Luca Tremolada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</a:rPr>
              <a:t>@</a:t>
            </a:r>
            <a:r>
              <a:rPr sz="3600" dirty="0" smtClean="0">
                <a:solidFill>
                  <a:srgbClr val="FFFFFF"/>
                </a:solidFill>
              </a:rPr>
              <a:t>lucatremolad</a:t>
            </a:r>
            <a:r>
              <a:rPr lang="it-IT" sz="3600" dirty="0" smtClean="0">
                <a:solidFill>
                  <a:srgbClr val="FFFFFF"/>
                </a:solidFill>
              </a:rPr>
              <a:t>a 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it-IT" sz="3600" dirty="0" smtClean="0">
                <a:solidFill>
                  <a:srgbClr val="FFFFFF"/>
                </a:solidFill>
              </a:rPr>
              <a:t> </a:t>
            </a:r>
            <a:r>
              <a:rPr lang="it-IT" sz="3600" dirty="0" smtClean="0">
                <a:solidFill>
                  <a:srgbClr val="FFFFFF"/>
                </a:solidFill>
              </a:rPr>
              <a:t>Più forza ai </a:t>
            </a:r>
            <a:r>
              <a:rPr lang="it-IT" sz="3600" smtClean="0">
                <a:solidFill>
                  <a:srgbClr val="FFFFFF"/>
                </a:solidFill>
              </a:rPr>
              <a:t>dati 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it-IT" sz="3600" smtClean="0">
                <a:solidFill>
                  <a:srgbClr val="FFFFFF"/>
                </a:solidFill>
              </a:rPr>
              <a:t>un </a:t>
            </a:r>
            <a:r>
              <a:rPr lang="it-IT" sz="3600" dirty="0" smtClean="0">
                <a:solidFill>
                  <a:srgbClr val="FFFFFF"/>
                </a:solidFill>
              </a:rPr>
              <a:t>valore per il Paese  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it-IT" dirty="0" smtClean="0"/>
              <a:t>. </a:t>
            </a:r>
            <a:endParaRPr lang="it-IT" dirty="0"/>
          </a:p>
          <a:p>
            <a:pPr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it-IT" sz="3600" dirty="0" smtClean="0">
                <a:solidFill>
                  <a:srgbClr val="FFFFFF"/>
                </a:solidFill>
              </a:rPr>
              <a:t> </a:t>
            </a:r>
            <a:r>
              <a:rPr lang="it-IT" sz="3600" dirty="0" smtClean="0">
                <a:solidFill>
                  <a:srgbClr val="FFFFFF"/>
                </a:solidFill>
              </a:rPr>
              <a:t>Roma 23 giugno </a:t>
            </a:r>
            <a:r>
              <a:rPr lang="it-IT" sz="3600" dirty="0" smtClean="0">
                <a:solidFill>
                  <a:srgbClr val="FFFFFF"/>
                </a:solidFill>
              </a:rPr>
              <a:t>2016</a:t>
            </a:r>
            <a:endParaRPr sz="36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u="sng" dirty="0">
                <a:solidFill>
                  <a:srgbClr val="FFFFFF"/>
                </a:solidFill>
                <a:hlinkClick r:id="rId2"/>
              </a:rPr>
              <a:t>luca.tremolada@</a:t>
            </a:r>
            <a:r>
              <a:rPr sz="3600" u="sng" dirty="0" smtClean="0">
                <a:solidFill>
                  <a:srgbClr val="FFFFFF"/>
                </a:solidFill>
                <a:hlinkClick r:id="rId2"/>
              </a:rPr>
              <a:t>ilsole24ore.com</a:t>
            </a:r>
            <a:endParaRPr lang="it-IT" sz="3600" u="sng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690293" y="4075691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47466" y="8056846"/>
            <a:ext cx="10265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rtl="0" latinLnBrk="1" hangingPunct="0"/>
            <a:endParaRPr kumimoji="0" lang="it-IT" sz="4200" b="1" i="0" u="none" strike="noStrike" spc="150" normalizeH="0" baseline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nq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69" y="12700"/>
            <a:ext cx="7727331" cy="97409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642366" y="77272"/>
            <a:ext cx="9306740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000" dirty="0" smtClean="0"/>
              <a:t>News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000" dirty="0" err="1" smtClean="0"/>
              <a:t>discovery</a:t>
            </a:r>
            <a:r>
              <a:rPr lang="it-IT" sz="8000" dirty="0" smtClean="0"/>
              <a:t> </a:t>
            </a:r>
            <a:endParaRPr kumimoji="0" lang="it-IT" sz="8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6872639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lc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7747000" cy="66929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asellaDiTesto 2"/>
          <p:cNvSpPr txBox="1"/>
          <p:nvPr/>
        </p:nvSpPr>
        <p:spPr>
          <a:xfrm>
            <a:off x="-1270096" y="1475931"/>
            <a:ext cx="759879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News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by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numbers</a:t>
            </a:r>
            <a:r>
              <a:rPr kumimoji="0" lang="it-IT" sz="8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 </a:t>
            </a:r>
            <a:endParaRPr kumimoji="0" lang="it-IT" sz="8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530206233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rregol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34" y="0"/>
            <a:ext cx="6740866" cy="9753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16066" y="2031042"/>
            <a:ext cx="6219092" cy="3211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Fact</a:t>
            </a:r>
            <a:r>
              <a:rPr kumimoji="0" lang="it-IT" sz="8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Checking</a:t>
            </a:r>
            <a:endParaRPr kumimoji="0" lang="it-IT" sz="80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710423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lit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0"/>
            <a:ext cx="7480300" cy="8115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049804" y="1511139"/>
            <a:ext cx="689662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it-IT" sz="4800" dirty="0" smtClean="0"/>
              <a:t>Investigative</a:t>
            </a:r>
          </a:p>
          <a:p>
            <a:pPr rtl="0" latinLnBrk="1" hangingPunct="0"/>
            <a:r>
              <a:rPr lang="it-IT" sz="4800" dirty="0" smtClean="0"/>
              <a:t> </a:t>
            </a:r>
            <a:r>
              <a:rPr lang="it-IT" sz="4800" dirty="0" err="1"/>
              <a:t>journalism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299265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cc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82" y="0"/>
            <a:ext cx="5739618" cy="9753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8398" y="908116"/>
            <a:ext cx="6890170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How to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Find</a:t>
            </a: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 </a:t>
            </a:r>
            <a:r>
              <a:rPr kumimoji="0" lang="it-IT" sz="4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correlation</a:t>
            </a: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 </a:t>
            </a:r>
            <a:r>
              <a:rPr kumimoji="0" lang="it-IT" sz="4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tool</a:t>
            </a:r>
            <a:endParaRPr kumimoji="0" lang="it-IT" sz="42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err="1" smtClean="0"/>
              <a:t>Geocoding</a:t>
            </a:r>
            <a:r>
              <a:rPr lang="it-IT" dirty="0" smtClean="0"/>
              <a:t> Index</a:t>
            </a: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967633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ipend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99" y="0"/>
            <a:ext cx="5875901" cy="9753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12567" y="5177368"/>
            <a:ext cx="7201011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Benchmark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For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err="1" smtClean="0"/>
              <a:t>Journalism</a:t>
            </a: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55553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Tableau Software</a:t>
            </a:r>
          </a:p>
          <a:p>
            <a:r>
              <a:rPr lang="it-IT" dirty="0" smtClean="0"/>
              <a:t>Microsoft </a:t>
            </a:r>
            <a:r>
              <a:rPr lang="it-IT" dirty="0" err="1" smtClean="0"/>
              <a:t>Power</a:t>
            </a:r>
            <a:r>
              <a:rPr lang="it-IT" dirty="0" smtClean="0"/>
              <a:t> BI</a:t>
            </a:r>
          </a:p>
          <a:p>
            <a:r>
              <a:rPr lang="it-IT" dirty="0" err="1" smtClean="0"/>
              <a:t>Infogram</a:t>
            </a:r>
            <a:endParaRPr lang="it-IT" dirty="0" smtClean="0"/>
          </a:p>
          <a:p>
            <a:r>
              <a:rPr lang="it-IT" dirty="0" smtClean="0"/>
              <a:t>Neutralità </a:t>
            </a:r>
          </a:p>
        </p:txBody>
      </p:sp>
    </p:spTree>
    <p:extLst>
      <p:ext uri="{BB962C8B-B14F-4D97-AF65-F5344CB8AC3E}">
        <p14:creationId xmlns:p14="http://schemas.microsoft.com/office/powerpoint/2010/main" val="24366236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News game </a:t>
            </a:r>
          </a:p>
          <a:p>
            <a:r>
              <a:rPr lang="it-IT" dirty="0"/>
              <a:t>I</a:t>
            </a:r>
            <a:r>
              <a:rPr lang="it-IT" dirty="0" smtClean="0"/>
              <a:t>nterfacce uomo-macchina</a:t>
            </a:r>
          </a:p>
          <a:p>
            <a:r>
              <a:rPr lang="it-IT" dirty="0" smtClean="0"/>
              <a:t>Progettazione simulatori manageriali</a:t>
            </a:r>
          </a:p>
        </p:txBody>
      </p:sp>
    </p:spTree>
    <p:extLst>
      <p:ext uri="{BB962C8B-B14F-4D97-AF65-F5344CB8AC3E}">
        <p14:creationId xmlns:p14="http://schemas.microsoft.com/office/powerpoint/2010/main" val="2137980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ewsg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17600"/>
            <a:ext cx="5080000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4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lustrat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095"/>
            <a:ext cx="13004800" cy="68175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214479" y="656808"/>
            <a:ext cx="1028033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La </a:t>
            </a:r>
            <a:r>
              <a:rPr kumimoji="0" lang="it-IT" sz="4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Molleindustria</a:t>
            </a: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 </a:t>
            </a: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8665548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Chi sono i nuovi utenti del Sole 24 Ore?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Manager</a:t>
            </a:r>
          </a:p>
          <a:p>
            <a:r>
              <a:rPr lang="it-IT" dirty="0" smtClean="0"/>
              <a:t>Notai </a:t>
            </a:r>
          </a:p>
          <a:p>
            <a:r>
              <a:rPr lang="it-IT" dirty="0" smtClean="0"/>
              <a:t>Commercialisti</a:t>
            </a:r>
          </a:p>
          <a:p>
            <a:r>
              <a:rPr lang="it-IT" dirty="0" smtClean="0"/>
              <a:t>Professori universitari</a:t>
            </a:r>
          </a:p>
          <a:p>
            <a:r>
              <a:rPr lang="it-IT" dirty="0" smtClean="0"/>
              <a:t>Insegnanti</a:t>
            </a:r>
          </a:p>
          <a:p>
            <a:r>
              <a:rPr lang="it-IT" dirty="0" smtClean="0"/>
              <a:t>Studenti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413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3004800" cy="82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58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13004800" cy="70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3304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13004800" cy="70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7289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psule_Progetto Ustica_ITA_B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073400"/>
            <a:ext cx="4873752" cy="35844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75194" y="1269829"/>
            <a:ext cx="833665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Progetto Ustica </a:t>
            </a: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9992574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74800"/>
            <a:ext cx="11704320" cy="65836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46144" y="810063"/>
            <a:ext cx="715940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The Town of Light</a:t>
            </a:r>
            <a:r>
              <a:rPr kumimoji="0" lang="it-IT" sz="4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 </a:t>
            </a: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234758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481199" y="3962742"/>
            <a:ext cx="1385368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Monaco"/>
              </a:rPr>
              <a:t>www.infodata.ilsole24ore.com</a:t>
            </a:r>
            <a:endParaRPr kumimoji="0" lang="it-IT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350518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cercano dai giornalisti?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checking</a:t>
            </a:r>
            <a:endParaRPr lang="it-IT" dirty="0" smtClean="0"/>
          </a:p>
          <a:p>
            <a:r>
              <a:rPr lang="it-IT" dirty="0" smtClean="0"/>
              <a:t>Numeri </a:t>
            </a:r>
          </a:p>
          <a:p>
            <a:r>
              <a:rPr lang="it-IT" dirty="0" smtClean="0"/>
              <a:t>Contesto </a:t>
            </a:r>
          </a:p>
          <a:p>
            <a:r>
              <a:rPr lang="it-IT" dirty="0" smtClean="0"/>
              <a:t>Notizie</a:t>
            </a:r>
            <a:endParaRPr lang="it-IT" dirty="0"/>
          </a:p>
        </p:txBody>
      </p:sp>
      <p:pic>
        <p:nvPicPr>
          <p:cNvPr id="4" name="Immagine 3" descr="giornalismo-narrativo-giornalismo-delle-stor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98" y="3801576"/>
            <a:ext cx="6191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26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serve ai  giornalisti?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Programmatori</a:t>
            </a:r>
          </a:p>
          <a:p>
            <a:r>
              <a:rPr lang="it-IT" dirty="0" err="1" smtClean="0"/>
              <a:t>Storytelling</a:t>
            </a:r>
            <a:endParaRPr lang="it-IT" dirty="0" smtClean="0"/>
          </a:p>
          <a:p>
            <a:r>
              <a:rPr lang="it-IT" dirty="0" err="1" smtClean="0"/>
              <a:t>Gamification</a:t>
            </a:r>
            <a:endParaRPr lang="it-IT" dirty="0" smtClean="0"/>
          </a:p>
          <a:p>
            <a:r>
              <a:rPr lang="it-IT" dirty="0" smtClean="0"/>
              <a:t>Social  </a:t>
            </a:r>
            <a:endParaRPr lang="it-IT" dirty="0"/>
          </a:p>
        </p:txBody>
      </p:sp>
      <p:pic>
        <p:nvPicPr>
          <p:cNvPr id="5" name="Immagine 4" descr="robot-giornali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3546722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61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Nasce </a:t>
            </a:r>
          </a:p>
        </p:txBody>
      </p:sp>
      <p:pic>
        <p:nvPicPr>
          <p:cNvPr id="4" name="Immagine 3" descr="profilo_infod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41" y="585311"/>
            <a:ext cx="8868775" cy="86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5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home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8" y="2819400"/>
            <a:ext cx="5518349" cy="9753600"/>
          </a:xfrm>
          <a:prstGeom prst="rect">
            <a:avLst/>
          </a:prstGeom>
        </p:spPr>
      </p:pic>
      <p:pic>
        <p:nvPicPr>
          <p:cNvPr id="5" name="Immagine 4" descr="screenshot-www.infodata.ilsole24ore.com 2016-06-22 13-24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03200"/>
            <a:ext cx="12788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0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Chi siamo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Il Data Blog del Sole 24 ORE nasce nel 2011 da una idea di Luca Tremolada e Andrea </a:t>
            </a:r>
            <a:r>
              <a:rPr lang="it-IT" dirty="0" err="1"/>
              <a:t>Gianotti</a:t>
            </a:r>
            <a:r>
              <a:rPr lang="it-IT" dirty="0"/>
              <a:t> come strumento per analizzare i fatti attraverso i numeri.</a:t>
            </a:r>
          </a:p>
          <a:p>
            <a:r>
              <a:rPr lang="it-IT" dirty="0"/>
              <a:t>Tra gli autori giornalisti del Sole 24 Ore, statistici, matematici e amanti delle cifre. Partecipano anche gli studenti dei Master della Business School del Sole 24 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9690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Missione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Cosa proviamo a fare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96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ENSIONI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95" y="0"/>
            <a:ext cx="5729105" cy="9753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4675" y="206102"/>
            <a:ext cx="700830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000" dirty="0" err="1" smtClean="0"/>
              <a:t>Geocoding</a:t>
            </a:r>
            <a:endParaRPr lang="it-IT" sz="8000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000" dirty="0" err="1"/>
              <a:t>E</a:t>
            </a:r>
            <a:r>
              <a:rPr lang="it-IT" sz="8000" dirty="0" err="1" smtClean="0"/>
              <a:t>conomic</a:t>
            </a:r>
            <a:r>
              <a:rPr lang="it-IT" sz="8000" dirty="0" smtClean="0"/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000" dirty="0" smtClean="0"/>
              <a:t>Data</a:t>
            </a:r>
            <a:endParaRPr kumimoji="0" lang="it-IT" sz="8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5400" dir="18900000" rotWithShape="0">
                  <a:srgbClr val="000000">
                    <a:alpha val="75000"/>
                  </a:srgbClr>
                </a:outerShdw>
              </a:effectLst>
              <a:uFillTx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4151997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aco"/>
        <a:ea typeface="Monaco"/>
        <a:cs typeface="Monaco"/>
      </a:majorFont>
      <a:minorFont>
        <a:latin typeface="Monaco"/>
        <a:ea typeface="Monaco"/>
        <a:cs typeface="Monac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>
          <a:outerShdw blurRad="25400" dist="25400" dir="18900000" rotWithShape="0">
            <a:srgbClr val="000000">
              <a:alpha val="7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25400" dir="5400000" rotWithShape="0">
                <a:srgbClr val="000000">
                  <a:alpha val="85000"/>
                </a:srgbClr>
              </a:outerShdw>
            </a:effectLst>
            <a:uFillTx/>
            <a:latin typeface="+mn-lt"/>
            <a:ea typeface="+mn-ea"/>
            <a:cs typeface="+mn-cs"/>
            <a:sym typeface="Mona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>
          <a:outerShdw blurRad="25400" dist="25400" dir="18900000" rotWithShape="0">
            <a:srgbClr val="000000">
              <a:alpha val="7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5400" dir="18900000" rotWithShape="0">
                <a:srgbClr val="000000">
                  <a:alpha val="75000"/>
                </a:srgbClr>
              </a:outerShdw>
            </a:effectLst>
            <a:uFillTx/>
            <a:latin typeface="+mn-lt"/>
            <a:ea typeface="+mn-ea"/>
            <a:cs typeface="+mn-cs"/>
            <a:sym typeface="Mona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aco"/>
        <a:ea typeface="Monaco"/>
        <a:cs typeface="Monaco"/>
      </a:majorFont>
      <a:minorFont>
        <a:latin typeface="Monaco"/>
        <a:ea typeface="Monaco"/>
        <a:cs typeface="Monac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>
          <a:outerShdw blurRad="25400" dist="25400" dir="18900000" rotWithShape="0">
            <a:srgbClr val="000000">
              <a:alpha val="7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25400" dir="5400000" rotWithShape="0">
                <a:srgbClr val="000000">
                  <a:alpha val="85000"/>
                </a:srgbClr>
              </a:outerShdw>
            </a:effectLst>
            <a:uFillTx/>
            <a:latin typeface="+mn-lt"/>
            <a:ea typeface="+mn-ea"/>
            <a:cs typeface="+mn-cs"/>
            <a:sym typeface="Mona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>
          <a:outerShdw blurRad="25400" dist="25400" dir="18900000" rotWithShape="0">
            <a:srgbClr val="000000">
              <a:alpha val="7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5400" dir="18900000" rotWithShape="0">
                <a:srgbClr val="000000">
                  <a:alpha val="75000"/>
                </a:srgbClr>
              </a:outerShdw>
            </a:effectLst>
            <a:uFillTx/>
            <a:latin typeface="+mn-lt"/>
            <a:ea typeface="+mn-ea"/>
            <a:cs typeface="+mn-cs"/>
            <a:sym typeface="Mona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Alta moda.thmx</Template>
  <TotalTime>18381</TotalTime>
  <Words>120</Words>
  <Application>Microsoft Macintosh PowerPoint</Application>
  <PresentationFormat>Personalizzato</PresentationFormat>
  <Paragraphs>66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White</vt:lpstr>
      <vt:lpstr> Statistica Finanza  e Newsgames</vt:lpstr>
      <vt:lpstr>Chi sono i nuovi utenti del Sole 24 Ore?</vt:lpstr>
      <vt:lpstr>Cosa cercano dai giornalisti?</vt:lpstr>
      <vt:lpstr>Cosa serve ai  giornalisti?</vt:lpstr>
      <vt:lpstr>Presentazione di PowerPoint</vt:lpstr>
      <vt:lpstr>Presentazione di PowerPoint</vt:lpstr>
      <vt:lpstr>Chi siamo</vt:lpstr>
      <vt:lpstr>Missione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 tool </vt:lpstr>
      <vt:lpstr>Next step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Journalism</dc:title>
  <dc:creator>Tremolada Luca</dc:creator>
  <cp:lastModifiedBy>*** ***</cp:lastModifiedBy>
  <cp:revision>83</cp:revision>
  <dcterms:modified xsi:type="dcterms:W3CDTF">2016-06-23T07:40:49Z</dcterms:modified>
</cp:coreProperties>
</file>