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2" r:id="rId4"/>
    <p:sldId id="268" r:id="rId5"/>
    <p:sldId id="270" r:id="rId6"/>
    <p:sldId id="271" r:id="rId7"/>
    <p:sldId id="262" r:id="rId8"/>
    <p:sldId id="273" r:id="rId9"/>
    <p:sldId id="274" r:id="rId10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386">
          <p15:clr>
            <a:srgbClr val="A4A3A4"/>
          </p15:clr>
        </p15:guide>
        <p15:guide id="3" pos="3840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1" autoAdjust="0"/>
    <p:restoredTop sz="94588" autoAdjust="0"/>
  </p:normalViewPr>
  <p:slideViewPr>
    <p:cSldViewPr snapToGrid="0" snapToObjects="1">
      <p:cViewPr>
        <p:scale>
          <a:sx n="78" d="100"/>
          <a:sy n="78" d="100"/>
        </p:scale>
        <p:origin x="-96" y="-372"/>
      </p:cViewPr>
      <p:guideLst>
        <p:guide orient="horz" pos="2160"/>
        <p:guide orient="horz" pos="2386"/>
        <p:guide pos="3840"/>
        <p:guide pos="1999"/>
      </p:guideLst>
    </p:cSldViewPr>
  </p:slideViewPr>
  <p:outlineViewPr>
    <p:cViewPr>
      <p:scale>
        <a:sx n="33" d="100"/>
        <a:sy n="33" d="100"/>
      </p:scale>
      <p:origin x="0" y="-27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19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68E317-0974-464F-BCDF-CE54F50E93E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AE1D5A0-DFCA-4BC7-8A39-E68951816471}">
      <dgm:prSet phldrT="[Testo]"/>
      <dgm:spPr/>
      <dgm:t>
        <a:bodyPr/>
        <a:lstStyle/>
        <a:p>
          <a:r>
            <a:rPr lang="it-IT" dirty="0" smtClean="0"/>
            <a:t>Roma Capitale</a:t>
          </a:r>
          <a:endParaRPr lang="it-IT" dirty="0"/>
        </a:p>
      </dgm:t>
    </dgm:pt>
    <dgm:pt modelId="{B276DB52-2623-4957-9BD6-78945AD8B2C0}" type="parTrans" cxnId="{5F93F6B9-B92B-4E51-887E-549866F9923E}">
      <dgm:prSet/>
      <dgm:spPr/>
      <dgm:t>
        <a:bodyPr/>
        <a:lstStyle/>
        <a:p>
          <a:endParaRPr lang="it-IT"/>
        </a:p>
      </dgm:t>
    </dgm:pt>
    <dgm:pt modelId="{91D5148B-45A3-4989-ADBC-96F459DFBC3B}" type="sibTrans" cxnId="{5F93F6B9-B92B-4E51-887E-549866F9923E}">
      <dgm:prSet/>
      <dgm:spPr/>
      <dgm:t>
        <a:bodyPr/>
        <a:lstStyle/>
        <a:p>
          <a:endParaRPr lang="it-IT"/>
        </a:p>
      </dgm:t>
    </dgm:pt>
    <dgm:pt modelId="{D27D331B-159A-4D0A-B8B2-E25FF6246183}">
      <dgm:prSet phldrT="[Testo]"/>
      <dgm:spPr/>
      <dgm:t>
        <a:bodyPr/>
        <a:lstStyle/>
        <a:p>
          <a:r>
            <a:rPr lang="it-IT" dirty="0" smtClean="0"/>
            <a:t>Conoscenza del territorio nel dettaglio dei municipi</a:t>
          </a:r>
          <a:endParaRPr lang="it-IT" dirty="0"/>
        </a:p>
      </dgm:t>
    </dgm:pt>
    <dgm:pt modelId="{FE8743C8-4180-49D5-862D-304006E96440}" type="parTrans" cxnId="{B7820F52-4991-4DC4-8968-166F5896B9E2}">
      <dgm:prSet/>
      <dgm:spPr/>
      <dgm:t>
        <a:bodyPr/>
        <a:lstStyle/>
        <a:p>
          <a:endParaRPr lang="it-IT"/>
        </a:p>
      </dgm:t>
    </dgm:pt>
    <dgm:pt modelId="{4E58276D-4E2E-4B6A-8DBC-75BD7D9E3AF8}" type="sibTrans" cxnId="{B7820F52-4991-4DC4-8968-166F5896B9E2}">
      <dgm:prSet/>
      <dgm:spPr/>
      <dgm:t>
        <a:bodyPr/>
        <a:lstStyle/>
        <a:p>
          <a:endParaRPr lang="it-IT"/>
        </a:p>
      </dgm:t>
    </dgm:pt>
    <dgm:pt modelId="{8AB345FC-1A66-4D6D-A72D-10013C9A71B9}">
      <dgm:prSet phldrT="[Testo]"/>
      <dgm:spPr/>
      <dgm:t>
        <a:bodyPr/>
        <a:lstStyle/>
        <a:p>
          <a:r>
            <a:rPr lang="it-IT" dirty="0" smtClean="0"/>
            <a:t>Accesso alle fonti amministrative, in primis le fonti anagrafiche</a:t>
          </a:r>
          <a:endParaRPr lang="it-IT" dirty="0"/>
        </a:p>
      </dgm:t>
    </dgm:pt>
    <dgm:pt modelId="{3C196BC3-FD5A-435A-8AD9-2028466891B1}" type="parTrans" cxnId="{0D1C6752-B3A4-4294-8266-15892BCDEEAB}">
      <dgm:prSet/>
      <dgm:spPr/>
      <dgm:t>
        <a:bodyPr/>
        <a:lstStyle/>
        <a:p>
          <a:endParaRPr lang="it-IT"/>
        </a:p>
      </dgm:t>
    </dgm:pt>
    <dgm:pt modelId="{4002BF2B-7A69-4724-8751-CCB0E04A89ED}" type="sibTrans" cxnId="{0D1C6752-B3A4-4294-8266-15892BCDEEAB}">
      <dgm:prSet/>
      <dgm:spPr/>
      <dgm:t>
        <a:bodyPr/>
        <a:lstStyle/>
        <a:p>
          <a:endParaRPr lang="it-IT"/>
        </a:p>
      </dgm:t>
    </dgm:pt>
    <dgm:pt modelId="{CC675331-D3F6-4733-92B8-E586D07B4AF3}">
      <dgm:prSet phldrT="[Testo]"/>
      <dgm:spPr/>
      <dgm:t>
        <a:bodyPr/>
        <a:lstStyle/>
        <a:p>
          <a:r>
            <a:rPr lang="it-IT" dirty="0" smtClean="0"/>
            <a:t>Città metropolitana</a:t>
          </a:r>
          <a:endParaRPr lang="it-IT" dirty="0"/>
        </a:p>
      </dgm:t>
    </dgm:pt>
    <dgm:pt modelId="{BFB017A4-9FA7-45FA-8663-822954F061B4}" type="parTrans" cxnId="{CF3A22F8-F1E1-4203-A7D1-F0899FE86196}">
      <dgm:prSet/>
      <dgm:spPr/>
      <dgm:t>
        <a:bodyPr/>
        <a:lstStyle/>
        <a:p>
          <a:endParaRPr lang="it-IT"/>
        </a:p>
      </dgm:t>
    </dgm:pt>
    <dgm:pt modelId="{EBD835CE-1089-4F82-91E4-CD6F2315CA82}" type="sibTrans" cxnId="{CF3A22F8-F1E1-4203-A7D1-F0899FE86196}">
      <dgm:prSet/>
      <dgm:spPr/>
      <dgm:t>
        <a:bodyPr/>
        <a:lstStyle/>
        <a:p>
          <a:endParaRPr lang="it-IT"/>
        </a:p>
      </dgm:t>
    </dgm:pt>
    <dgm:pt modelId="{9999C1E6-DC01-44A6-95B7-4DD682EF5FDE}">
      <dgm:prSet phldrT="[Testo]"/>
      <dgm:spPr/>
      <dgm:t>
        <a:bodyPr/>
        <a:lstStyle/>
        <a:p>
          <a:r>
            <a:rPr lang="it-IT" dirty="0" smtClean="0"/>
            <a:t>Conoscenza del territorio nel dettaglio dei 120 comuni</a:t>
          </a:r>
          <a:endParaRPr lang="it-IT" dirty="0"/>
        </a:p>
      </dgm:t>
    </dgm:pt>
    <dgm:pt modelId="{B842BF0F-02C0-4D6E-BAA8-A2167CB0A075}" type="parTrans" cxnId="{277E3E4D-5ECF-4DA4-BD27-DF19683039F1}">
      <dgm:prSet/>
      <dgm:spPr/>
      <dgm:t>
        <a:bodyPr/>
        <a:lstStyle/>
        <a:p>
          <a:endParaRPr lang="it-IT"/>
        </a:p>
      </dgm:t>
    </dgm:pt>
    <dgm:pt modelId="{B3014942-823A-4C96-875A-80A08CD22EDF}" type="sibTrans" cxnId="{277E3E4D-5ECF-4DA4-BD27-DF19683039F1}">
      <dgm:prSet/>
      <dgm:spPr/>
      <dgm:t>
        <a:bodyPr/>
        <a:lstStyle/>
        <a:p>
          <a:endParaRPr lang="it-IT"/>
        </a:p>
      </dgm:t>
    </dgm:pt>
    <dgm:pt modelId="{1D11594A-E47F-4383-9D46-51794A82E785}">
      <dgm:prSet phldrT="[Testo]"/>
      <dgm:spPr/>
      <dgm:t>
        <a:bodyPr/>
        <a:lstStyle/>
        <a:p>
          <a:r>
            <a:rPr lang="it-IT" dirty="0" smtClean="0"/>
            <a:t>Attivazione di flussi di dati e sistematizzazione di fonti con disponibilità di dati a livello comunale</a:t>
          </a:r>
          <a:endParaRPr lang="it-IT" dirty="0"/>
        </a:p>
      </dgm:t>
    </dgm:pt>
    <dgm:pt modelId="{2AAC1BD3-1B88-4F64-A41C-F2ABA4045F48}" type="parTrans" cxnId="{EC829D10-597E-408B-8D12-890A58C29C70}">
      <dgm:prSet/>
      <dgm:spPr/>
      <dgm:t>
        <a:bodyPr/>
        <a:lstStyle/>
        <a:p>
          <a:endParaRPr lang="it-IT"/>
        </a:p>
      </dgm:t>
    </dgm:pt>
    <dgm:pt modelId="{7263DDE2-2456-42FC-9510-E5C91F2812DF}" type="sibTrans" cxnId="{EC829D10-597E-408B-8D12-890A58C29C70}">
      <dgm:prSet/>
      <dgm:spPr/>
      <dgm:t>
        <a:bodyPr/>
        <a:lstStyle/>
        <a:p>
          <a:endParaRPr lang="it-IT"/>
        </a:p>
      </dgm:t>
    </dgm:pt>
    <dgm:pt modelId="{35804A54-A357-46BC-96F8-666D7F40FFD4}">
      <dgm:prSet phldrT="[Testo]"/>
      <dgm:spPr/>
      <dgm:t>
        <a:bodyPr/>
        <a:lstStyle/>
        <a:p>
          <a:r>
            <a:rPr lang="it-IT" dirty="0" smtClean="0"/>
            <a:t>Calcolo di indicatori a livello municipale</a:t>
          </a:r>
          <a:endParaRPr lang="it-IT" dirty="0"/>
        </a:p>
      </dgm:t>
    </dgm:pt>
    <dgm:pt modelId="{096DF536-2516-411E-AE2C-502DAE68801D}" type="parTrans" cxnId="{84929AF8-DED4-41BD-9104-A4F021933944}">
      <dgm:prSet/>
      <dgm:spPr/>
      <dgm:t>
        <a:bodyPr/>
        <a:lstStyle/>
        <a:p>
          <a:endParaRPr lang="it-IT"/>
        </a:p>
      </dgm:t>
    </dgm:pt>
    <dgm:pt modelId="{B8024216-7BA1-472B-AFBE-4E374776E647}" type="sibTrans" cxnId="{84929AF8-DED4-41BD-9104-A4F021933944}">
      <dgm:prSet/>
      <dgm:spPr/>
      <dgm:t>
        <a:bodyPr/>
        <a:lstStyle/>
        <a:p>
          <a:endParaRPr lang="it-IT"/>
        </a:p>
      </dgm:t>
    </dgm:pt>
    <dgm:pt modelId="{F382370B-4D25-4CCD-B5DA-668DF563B724}">
      <dgm:prSet phldrT="[Testo]"/>
      <dgm:spPr/>
      <dgm:t>
        <a:bodyPr/>
        <a:lstStyle/>
        <a:p>
          <a:r>
            <a:rPr lang="it-IT" dirty="0" smtClean="0"/>
            <a:t>Confronto con le altre città metropolitane</a:t>
          </a:r>
          <a:endParaRPr lang="it-IT" dirty="0"/>
        </a:p>
      </dgm:t>
    </dgm:pt>
    <dgm:pt modelId="{3FED49BE-DF2F-489A-B231-ED1F494EFB33}" type="parTrans" cxnId="{7719C18F-6D11-4E8F-9294-228B7BFF9FAF}">
      <dgm:prSet/>
      <dgm:spPr/>
      <dgm:t>
        <a:bodyPr/>
        <a:lstStyle/>
        <a:p>
          <a:endParaRPr lang="it-IT"/>
        </a:p>
      </dgm:t>
    </dgm:pt>
    <dgm:pt modelId="{73380B07-1E71-4542-888C-8F0C08E2C71E}" type="sibTrans" cxnId="{7719C18F-6D11-4E8F-9294-228B7BFF9FAF}">
      <dgm:prSet/>
      <dgm:spPr/>
      <dgm:t>
        <a:bodyPr/>
        <a:lstStyle/>
        <a:p>
          <a:endParaRPr lang="it-IT"/>
        </a:p>
      </dgm:t>
    </dgm:pt>
    <dgm:pt modelId="{5FAF06EA-173E-4E2D-B517-487138BF1002}" type="pres">
      <dgm:prSet presAssocID="{1568E317-0974-464F-BCDF-CE54F50E93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F985B8E-323A-4E5C-9B4C-C6DD93C86B60}" type="pres">
      <dgm:prSet presAssocID="{3AE1D5A0-DFCA-4BC7-8A39-E68951816471}" presName="linNode" presStyleCnt="0"/>
      <dgm:spPr/>
    </dgm:pt>
    <dgm:pt modelId="{21920C28-0B9C-4DA4-A18D-7D32EFA4EAB9}" type="pres">
      <dgm:prSet presAssocID="{3AE1D5A0-DFCA-4BC7-8A39-E6895181647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41EEAA-B514-478C-BDBE-2B8D0B4DC841}" type="pres">
      <dgm:prSet presAssocID="{3AE1D5A0-DFCA-4BC7-8A39-E68951816471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38F20A-04B8-4B53-A398-65E350ADC11E}" type="pres">
      <dgm:prSet presAssocID="{91D5148B-45A3-4989-ADBC-96F459DFBC3B}" presName="sp" presStyleCnt="0"/>
      <dgm:spPr/>
    </dgm:pt>
    <dgm:pt modelId="{EE730037-0102-42E7-A695-1D52C12B83DF}" type="pres">
      <dgm:prSet presAssocID="{CC675331-D3F6-4733-92B8-E586D07B4AF3}" presName="linNode" presStyleCnt="0"/>
      <dgm:spPr/>
    </dgm:pt>
    <dgm:pt modelId="{CE1B545E-1614-4BC7-8F1D-81F5F40F4B44}" type="pres">
      <dgm:prSet presAssocID="{CC675331-D3F6-4733-92B8-E586D07B4AF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A407AD-B889-4CFA-A668-4DDF921CA45A}" type="pres">
      <dgm:prSet presAssocID="{CC675331-D3F6-4733-92B8-E586D07B4AF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2666545-8E6D-4D6A-8AA2-9692394EBDA2}" type="presOf" srcId="{9999C1E6-DC01-44A6-95B7-4DD682EF5FDE}" destId="{6DA407AD-B889-4CFA-A668-4DDF921CA45A}" srcOrd="0" destOrd="0" presId="urn:microsoft.com/office/officeart/2005/8/layout/vList5"/>
    <dgm:cxn modelId="{CF3A22F8-F1E1-4203-A7D1-F0899FE86196}" srcId="{1568E317-0974-464F-BCDF-CE54F50E93E2}" destId="{CC675331-D3F6-4733-92B8-E586D07B4AF3}" srcOrd="1" destOrd="0" parTransId="{BFB017A4-9FA7-45FA-8663-822954F061B4}" sibTransId="{EBD835CE-1089-4F82-91E4-CD6F2315CA82}"/>
    <dgm:cxn modelId="{0A208330-4AE3-4CEB-A28D-4ECEFF9ACE13}" type="presOf" srcId="{1568E317-0974-464F-BCDF-CE54F50E93E2}" destId="{5FAF06EA-173E-4E2D-B517-487138BF1002}" srcOrd="0" destOrd="0" presId="urn:microsoft.com/office/officeart/2005/8/layout/vList5"/>
    <dgm:cxn modelId="{EC829D10-597E-408B-8D12-890A58C29C70}" srcId="{CC675331-D3F6-4733-92B8-E586D07B4AF3}" destId="{1D11594A-E47F-4383-9D46-51794A82E785}" srcOrd="1" destOrd="0" parTransId="{2AAC1BD3-1B88-4F64-A41C-F2ABA4045F48}" sibTransId="{7263DDE2-2456-42FC-9510-E5C91F2812DF}"/>
    <dgm:cxn modelId="{B7820F52-4991-4DC4-8968-166F5896B9E2}" srcId="{3AE1D5A0-DFCA-4BC7-8A39-E68951816471}" destId="{D27D331B-159A-4D0A-B8B2-E25FF6246183}" srcOrd="0" destOrd="0" parTransId="{FE8743C8-4180-49D5-862D-304006E96440}" sibTransId="{4E58276D-4E2E-4B6A-8DBC-75BD7D9E3AF8}"/>
    <dgm:cxn modelId="{0D1C6752-B3A4-4294-8266-15892BCDEEAB}" srcId="{3AE1D5A0-DFCA-4BC7-8A39-E68951816471}" destId="{8AB345FC-1A66-4D6D-A72D-10013C9A71B9}" srcOrd="1" destOrd="0" parTransId="{3C196BC3-FD5A-435A-8AD9-2028466891B1}" sibTransId="{4002BF2B-7A69-4724-8751-CCB0E04A89ED}"/>
    <dgm:cxn modelId="{A63CCC06-5398-49B7-B51B-5F6521144E15}" type="presOf" srcId="{8AB345FC-1A66-4D6D-A72D-10013C9A71B9}" destId="{A341EEAA-B514-478C-BDBE-2B8D0B4DC841}" srcOrd="0" destOrd="1" presId="urn:microsoft.com/office/officeart/2005/8/layout/vList5"/>
    <dgm:cxn modelId="{277E3E4D-5ECF-4DA4-BD27-DF19683039F1}" srcId="{CC675331-D3F6-4733-92B8-E586D07B4AF3}" destId="{9999C1E6-DC01-44A6-95B7-4DD682EF5FDE}" srcOrd="0" destOrd="0" parTransId="{B842BF0F-02C0-4D6E-BAA8-A2167CB0A075}" sibTransId="{B3014942-823A-4C96-875A-80A08CD22EDF}"/>
    <dgm:cxn modelId="{7719C18F-6D11-4E8F-9294-228B7BFF9FAF}" srcId="{CC675331-D3F6-4733-92B8-E586D07B4AF3}" destId="{F382370B-4D25-4CCD-B5DA-668DF563B724}" srcOrd="2" destOrd="0" parTransId="{3FED49BE-DF2F-489A-B231-ED1F494EFB33}" sibTransId="{73380B07-1E71-4542-888C-8F0C08E2C71E}"/>
    <dgm:cxn modelId="{84929AF8-DED4-41BD-9104-A4F021933944}" srcId="{3AE1D5A0-DFCA-4BC7-8A39-E68951816471}" destId="{35804A54-A357-46BC-96F8-666D7F40FFD4}" srcOrd="2" destOrd="0" parTransId="{096DF536-2516-411E-AE2C-502DAE68801D}" sibTransId="{B8024216-7BA1-472B-AFBE-4E374776E647}"/>
    <dgm:cxn modelId="{45411B75-297A-4B17-A24F-D5717C520225}" type="presOf" srcId="{3AE1D5A0-DFCA-4BC7-8A39-E68951816471}" destId="{21920C28-0B9C-4DA4-A18D-7D32EFA4EAB9}" srcOrd="0" destOrd="0" presId="urn:microsoft.com/office/officeart/2005/8/layout/vList5"/>
    <dgm:cxn modelId="{04209970-3002-4085-B254-A8A34187C20E}" type="presOf" srcId="{D27D331B-159A-4D0A-B8B2-E25FF6246183}" destId="{A341EEAA-B514-478C-BDBE-2B8D0B4DC841}" srcOrd="0" destOrd="0" presId="urn:microsoft.com/office/officeart/2005/8/layout/vList5"/>
    <dgm:cxn modelId="{674DB12B-D5D9-45B5-810D-81D275799717}" type="presOf" srcId="{CC675331-D3F6-4733-92B8-E586D07B4AF3}" destId="{CE1B545E-1614-4BC7-8F1D-81F5F40F4B44}" srcOrd="0" destOrd="0" presId="urn:microsoft.com/office/officeart/2005/8/layout/vList5"/>
    <dgm:cxn modelId="{497EA539-C8CB-4556-A987-99E7050985CC}" type="presOf" srcId="{1D11594A-E47F-4383-9D46-51794A82E785}" destId="{6DA407AD-B889-4CFA-A668-4DDF921CA45A}" srcOrd="0" destOrd="1" presId="urn:microsoft.com/office/officeart/2005/8/layout/vList5"/>
    <dgm:cxn modelId="{9C377155-9532-4AAA-8526-249F17D8E158}" type="presOf" srcId="{35804A54-A357-46BC-96F8-666D7F40FFD4}" destId="{A341EEAA-B514-478C-BDBE-2B8D0B4DC841}" srcOrd="0" destOrd="2" presId="urn:microsoft.com/office/officeart/2005/8/layout/vList5"/>
    <dgm:cxn modelId="{5F93F6B9-B92B-4E51-887E-549866F9923E}" srcId="{1568E317-0974-464F-BCDF-CE54F50E93E2}" destId="{3AE1D5A0-DFCA-4BC7-8A39-E68951816471}" srcOrd="0" destOrd="0" parTransId="{B276DB52-2623-4957-9BD6-78945AD8B2C0}" sibTransId="{91D5148B-45A3-4989-ADBC-96F459DFBC3B}"/>
    <dgm:cxn modelId="{B87DF552-E9E6-48B7-BAFE-719F92BEA460}" type="presOf" srcId="{F382370B-4D25-4CCD-B5DA-668DF563B724}" destId="{6DA407AD-B889-4CFA-A668-4DDF921CA45A}" srcOrd="0" destOrd="2" presId="urn:microsoft.com/office/officeart/2005/8/layout/vList5"/>
    <dgm:cxn modelId="{E230FEA0-4914-48B9-AF3C-19D1ABC3643B}" type="presParOf" srcId="{5FAF06EA-173E-4E2D-B517-487138BF1002}" destId="{9F985B8E-323A-4E5C-9B4C-C6DD93C86B60}" srcOrd="0" destOrd="0" presId="urn:microsoft.com/office/officeart/2005/8/layout/vList5"/>
    <dgm:cxn modelId="{6AC2AF37-6F54-4007-A7E0-D40E010A389A}" type="presParOf" srcId="{9F985B8E-323A-4E5C-9B4C-C6DD93C86B60}" destId="{21920C28-0B9C-4DA4-A18D-7D32EFA4EAB9}" srcOrd="0" destOrd="0" presId="urn:microsoft.com/office/officeart/2005/8/layout/vList5"/>
    <dgm:cxn modelId="{1E415C22-F9E6-4689-9332-93A41E737E3C}" type="presParOf" srcId="{9F985B8E-323A-4E5C-9B4C-C6DD93C86B60}" destId="{A341EEAA-B514-478C-BDBE-2B8D0B4DC841}" srcOrd="1" destOrd="0" presId="urn:microsoft.com/office/officeart/2005/8/layout/vList5"/>
    <dgm:cxn modelId="{89F419E1-7D94-4272-B2D4-5FDB52D00AD3}" type="presParOf" srcId="{5FAF06EA-173E-4E2D-B517-487138BF1002}" destId="{DB38F20A-04B8-4B53-A398-65E350ADC11E}" srcOrd="1" destOrd="0" presId="urn:microsoft.com/office/officeart/2005/8/layout/vList5"/>
    <dgm:cxn modelId="{A607FE2B-4186-417F-A1EF-39872B7C4195}" type="presParOf" srcId="{5FAF06EA-173E-4E2D-B517-487138BF1002}" destId="{EE730037-0102-42E7-A695-1D52C12B83DF}" srcOrd="2" destOrd="0" presId="urn:microsoft.com/office/officeart/2005/8/layout/vList5"/>
    <dgm:cxn modelId="{ECA2764E-9142-4BEB-A423-2F82836998D5}" type="presParOf" srcId="{EE730037-0102-42E7-A695-1D52C12B83DF}" destId="{CE1B545E-1614-4BC7-8F1D-81F5F40F4B44}" srcOrd="0" destOrd="0" presId="urn:microsoft.com/office/officeart/2005/8/layout/vList5"/>
    <dgm:cxn modelId="{871722E6-D58B-4D50-9BD1-BD5FF17EADE4}" type="presParOf" srcId="{EE730037-0102-42E7-A695-1D52C12B83DF}" destId="{6DA407AD-B889-4CFA-A668-4DDF921CA4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7ED4F8-ACA9-49F7-8314-88C4B32AAC17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4C1F6C8B-1866-4A05-A7A8-F88D1C0D5FB8}">
      <dgm:prSet phldrT="[Testo]" custT="1"/>
      <dgm:spPr/>
      <dgm:t>
        <a:bodyPr/>
        <a:lstStyle/>
        <a:p>
          <a:r>
            <a:rPr lang="it-IT" sz="2000" b="1" dirty="0" smtClean="0">
              <a:solidFill>
                <a:schemeClr val="accent5"/>
              </a:solidFill>
            </a:rPr>
            <a:t>Rapporto annuale</a:t>
          </a:r>
          <a:endParaRPr lang="it-IT" sz="2000" b="1" dirty="0">
            <a:solidFill>
              <a:schemeClr val="accent5"/>
            </a:solidFill>
          </a:endParaRPr>
        </a:p>
      </dgm:t>
    </dgm:pt>
    <dgm:pt modelId="{B92F855C-7EAC-4F2C-BABD-7A890DC3A6A2}" type="parTrans" cxnId="{5E3148FB-0FDB-4DAA-A0F9-697CB50F29A3}">
      <dgm:prSet/>
      <dgm:spPr/>
      <dgm:t>
        <a:bodyPr/>
        <a:lstStyle/>
        <a:p>
          <a:endParaRPr lang="it-IT" sz="2000">
            <a:solidFill>
              <a:schemeClr val="accent5"/>
            </a:solidFill>
          </a:endParaRPr>
        </a:p>
      </dgm:t>
    </dgm:pt>
    <dgm:pt modelId="{885ED4ED-F5EB-4BEA-8052-18F8A06E5166}" type="sibTrans" cxnId="{5E3148FB-0FDB-4DAA-A0F9-697CB50F29A3}">
      <dgm:prSet/>
      <dgm:spPr/>
      <dgm:t>
        <a:bodyPr/>
        <a:lstStyle/>
        <a:p>
          <a:endParaRPr lang="it-IT" sz="2000">
            <a:solidFill>
              <a:schemeClr val="accent5"/>
            </a:solidFill>
          </a:endParaRPr>
        </a:p>
      </dgm:t>
    </dgm:pt>
    <dgm:pt modelId="{6DE431DB-BFF1-44F0-9C7B-992777F780F8}" type="pres">
      <dgm:prSet presAssocID="{F97ED4F8-ACA9-49F7-8314-88C4B32AAC1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49F1F06-B23C-4E11-A934-1944F24AAC85}" type="pres">
      <dgm:prSet presAssocID="{F97ED4F8-ACA9-49F7-8314-88C4B32AAC17}" presName="ellipse" presStyleLbl="trBgShp" presStyleIdx="0" presStyleCnt="1" custLinFactNeighborX="494" custLinFactNeighborY="-48566"/>
      <dgm:spPr/>
      <dgm:t>
        <a:bodyPr/>
        <a:lstStyle/>
        <a:p>
          <a:endParaRPr lang="it-IT"/>
        </a:p>
      </dgm:t>
    </dgm:pt>
    <dgm:pt modelId="{1BB7E7B3-EF7A-4D0F-82F8-86F05416D861}" type="pres">
      <dgm:prSet presAssocID="{F97ED4F8-ACA9-49F7-8314-88C4B32AAC17}" presName="arrow1" presStyleLbl="fgShp" presStyleIdx="0" presStyleCnt="1" custLinFactY="1634" custLinFactNeighborX="-11833" custLinFactNeighborY="100000"/>
      <dgm:spPr/>
      <dgm:t>
        <a:bodyPr/>
        <a:lstStyle/>
        <a:p>
          <a:endParaRPr lang="it-IT"/>
        </a:p>
      </dgm:t>
    </dgm:pt>
    <dgm:pt modelId="{E39B6C1B-4908-4F12-A05D-F8838104F635}" type="pres">
      <dgm:prSet presAssocID="{F97ED4F8-ACA9-49F7-8314-88C4B32AAC17}" presName="rectangle" presStyleLbl="revTx" presStyleIdx="0" presStyleCnt="1" custLinFactNeighborX="-304" custLinFactNeighborY="-1821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F1687B-1141-428A-B0CE-D16C36817344}" type="pres">
      <dgm:prSet presAssocID="{F97ED4F8-ACA9-49F7-8314-88C4B32AAC17}" presName="funnel" presStyleLbl="trAlignAcc1" presStyleIdx="0" presStyleCnt="1" custScaleX="142857" custScaleY="154628" custLinFactNeighborX="0" custLinFactNeighborY="5273"/>
      <dgm:spPr/>
      <dgm:t>
        <a:bodyPr/>
        <a:lstStyle/>
        <a:p>
          <a:endParaRPr lang="it-IT"/>
        </a:p>
      </dgm:t>
    </dgm:pt>
  </dgm:ptLst>
  <dgm:cxnLst>
    <dgm:cxn modelId="{1A569800-4B05-4AB8-A411-31F80B91D826}" type="presOf" srcId="{F97ED4F8-ACA9-49F7-8314-88C4B32AAC17}" destId="{6DE431DB-BFF1-44F0-9C7B-992777F780F8}" srcOrd="0" destOrd="0" presId="urn:microsoft.com/office/officeart/2005/8/layout/funnel1"/>
    <dgm:cxn modelId="{5E3148FB-0FDB-4DAA-A0F9-697CB50F29A3}" srcId="{F97ED4F8-ACA9-49F7-8314-88C4B32AAC17}" destId="{4C1F6C8B-1866-4A05-A7A8-F88D1C0D5FB8}" srcOrd="0" destOrd="0" parTransId="{B92F855C-7EAC-4F2C-BABD-7A890DC3A6A2}" sibTransId="{885ED4ED-F5EB-4BEA-8052-18F8A06E5166}"/>
    <dgm:cxn modelId="{F2FA7656-E3E7-4BC7-9E84-0D5AD68E5604}" type="presOf" srcId="{4C1F6C8B-1866-4A05-A7A8-F88D1C0D5FB8}" destId="{E39B6C1B-4908-4F12-A05D-F8838104F635}" srcOrd="0" destOrd="0" presId="urn:microsoft.com/office/officeart/2005/8/layout/funnel1"/>
    <dgm:cxn modelId="{518749A5-40FF-45DE-9AFF-AB658C2032F2}" type="presParOf" srcId="{6DE431DB-BFF1-44F0-9C7B-992777F780F8}" destId="{749F1F06-B23C-4E11-A934-1944F24AAC85}" srcOrd="0" destOrd="0" presId="urn:microsoft.com/office/officeart/2005/8/layout/funnel1"/>
    <dgm:cxn modelId="{C5DC15EB-6BB7-45C8-A20D-EB8924261E54}" type="presParOf" srcId="{6DE431DB-BFF1-44F0-9C7B-992777F780F8}" destId="{1BB7E7B3-EF7A-4D0F-82F8-86F05416D861}" srcOrd="1" destOrd="0" presId="urn:microsoft.com/office/officeart/2005/8/layout/funnel1"/>
    <dgm:cxn modelId="{A52F85BA-D2DB-4F3D-A24A-B50FDA36A1E8}" type="presParOf" srcId="{6DE431DB-BFF1-44F0-9C7B-992777F780F8}" destId="{E39B6C1B-4908-4F12-A05D-F8838104F635}" srcOrd="2" destOrd="0" presId="urn:microsoft.com/office/officeart/2005/8/layout/funnel1"/>
    <dgm:cxn modelId="{D1969CB2-4D49-4BD3-B747-0A7394734E86}" type="presParOf" srcId="{6DE431DB-BFF1-44F0-9C7B-992777F780F8}" destId="{46F1687B-1141-428A-B0CE-D16C36817344}" srcOrd="3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1EEAA-B514-478C-BDBE-2B8D0B4DC841}">
      <dsp:nvSpPr>
        <dsp:cNvPr id="0" name=""/>
        <dsp:cNvSpPr/>
      </dsp:nvSpPr>
      <dsp:spPr>
        <a:xfrm rot="5400000">
          <a:off x="3392273" y="-935627"/>
          <a:ext cx="1695338" cy="399053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Conoscenza del territorio nel dettaglio dei municipi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Accesso alle fonti amministrative, in primis le fonti anagrafiche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Calcolo di indicatori a livello municipale</a:t>
          </a:r>
          <a:endParaRPr lang="it-IT" sz="1600" kern="1200" dirty="0"/>
        </a:p>
      </dsp:txBody>
      <dsp:txXfrm rot="-5400000">
        <a:off x="2244675" y="294731"/>
        <a:ext cx="3907774" cy="1529818"/>
      </dsp:txXfrm>
    </dsp:sp>
    <dsp:sp modelId="{21920C28-0B9C-4DA4-A18D-7D32EFA4EAB9}">
      <dsp:nvSpPr>
        <dsp:cNvPr id="0" name=""/>
        <dsp:cNvSpPr/>
      </dsp:nvSpPr>
      <dsp:spPr>
        <a:xfrm>
          <a:off x="0" y="53"/>
          <a:ext cx="2244675" cy="2119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Roma Capitale</a:t>
          </a:r>
          <a:endParaRPr lang="it-IT" sz="2400" kern="1200" dirty="0"/>
        </a:p>
      </dsp:txBody>
      <dsp:txXfrm>
        <a:off x="103449" y="103502"/>
        <a:ext cx="2037777" cy="1912275"/>
      </dsp:txXfrm>
    </dsp:sp>
    <dsp:sp modelId="{6DA407AD-B889-4CFA-A668-4DDF921CA45A}">
      <dsp:nvSpPr>
        <dsp:cNvPr id="0" name=""/>
        <dsp:cNvSpPr/>
      </dsp:nvSpPr>
      <dsp:spPr>
        <a:xfrm rot="5400000">
          <a:off x="3392273" y="1289504"/>
          <a:ext cx="1695338" cy="399053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Conoscenza del territorio nel dettaglio dei 120 comuni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Attivazione di flussi di dati e sistematizzazione di fonti con disponibilità di dati a livello comunale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Confronto con le altre città metropolitane</a:t>
          </a:r>
          <a:endParaRPr lang="it-IT" sz="1600" kern="1200" dirty="0"/>
        </a:p>
      </dsp:txBody>
      <dsp:txXfrm rot="-5400000">
        <a:off x="2244675" y="2519862"/>
        <a:ext cx="3907774" cy="1529818"/>
      </dsp:txXfrm>
    </dsp:sp>
    <dsp:sp modelId="{CE1B545E-1614-4BC7-8F1D-81F5F40F4B44}">
      <dsp:nvSpPr>
        <dsp:cNvPr id="0" name=""/>
        <dsp:cNvSpPr/>
      </dsp:nvSpPr>
      <dsp:spPr>
        <a:xfrm>
          <a:off x="0" y="2225185"/>
          <a:ext cx="2244675" cy="2119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Città metropolitana</a:t>
          </a:r>
          <a:endParaRPr lang="it-IT" sz="2400" kern="1200" dirty="0"/>
        </a:p>
      </dsp:txBody>
      <dsp:txXfrm>
        <a:off x="103449" y="2328634"/>
        <a:ext cx="2037777" cy="1912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F1F06-B23C-4E11-A934-1944F24AAC85}">
      <dsp:nvSpPr>
        <dsp:cNvPr id="0" name=""/>
        <dsp:cNvSpPr/>
      </dsp:nvSpPr>
      <dsp:spPr>
        <a:xfrm>
          <a:off x="1177520" y="164255"/>
          <a:ext cx="4226814" cy="1467916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7E7B3-EF7A-4D0F-82F8-86F05416D861}">
      <dsp:nvSpPr>
        <dsp:cNvPr id="0" name=""/>
        <dsp:cNvSpPr/>
      </dsp:nvSpPr>
      <dsp:spPr>
        <a:xfrm>
          <a:off x="2770094" y="5004416"/>
          <a:ext cx="819150" cy="524256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6C1B-4908-4F12-A05D-F8838104F635}">
      <dsp:nvSpPr>
        <dsp:cNvPr id="0" name=""/>
        <dsp:cNvSpPr/>
      </dsp:nvSpPr>
      <dsp:spPr>
        <a:xfrm>
          <a:off x="1298686" y="4711949"/>
          <a:ext cx="3931920" cy="982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accent5"/>
              </a:solidFill>
            </a:rPr>
            <a:t>Rapporto annuale</a:t>
          </a:r>
          <a:endParaRPr lang="it-IT" sz="2000" b="1" kern="1200" dirty="0">
            <a:solidFill>
              <a:schemeClr val="accent5"/>
            </a:solidFill>
          </a:endParaRPr>
        </a:p>
      </dsp:txBody>
      <dsp:txXfrm>
        <a:off x="1298686" y="4711949"/>
        <a:ext cx="3931920" cy="982980"/>
      </dsp:txXfrm>
    </dsp:sp>
    <dsp:sp modelId="{46F1687B-1141-428A-B0CE-D16C36817344}">
      <dsp:nvSpPr>
        <dsp:cNvPr id="0" name=""/>
        <dsp:cNvSpPr/>
      </dsp:nvSpPr>
      <dsp:spPr>
        <a:xfrm>
          <a:off x="3" y="-111907"/>
          <a:ext cx="6553193" cy="567452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6FCC01F-CE39-462A-A9C4-37CF338C5A2D}" type="datetimeFigureOut">
              <a:rPr lang="it-IT"/>
              <a:pPr>
                <a:defRPr/>
              </a:pPr>
              <a:t>11/07/2016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35C20A-8C85-4750-846E-7700AC8295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625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BD2B40-6404-4FC0-B905-36D116D7C51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147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148036-08A2-42A1-AA7E-DCA7F038744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993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1508" name="Segnaposto numero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F93408DD-2CF6-4B2C-95DB-7183F8109559}" type="slidenum">
              <a:rPr lang="it-IT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it-I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676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82C4D5-A3CA-4739-A69A-02221CB8049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897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221F88-7C2A-4954-8700-607EC70D042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996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247EAC-FDD2-4203-8FE6-C10912159F6E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1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35BAA-C1E4-4E57-B4D2-F54C6D69F85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572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>
          <a:xfrm>
            <a:off x="9958388" y="6478588"/>
            <a:ext cx="719137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0DBA5-A6FD-4FC0-BC71-1E674A88869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215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3" y="968375"/>
            <a:ext cx="10998200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Immagin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>
            <a:fillRect/>
          </a:stretch>
        </p:blipFill>
        <p:spPr bwMode="auto">
          <a:xfrm>
            <a:off x="10647363" y="5776913"/>
            <a:ext cx="1544637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magin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063" y="179388"/>
            <a:ext cx="1976437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3" y="354013"/>
            <a:ext cx="8331200" cy="52387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ts val="1080"/>
              </a:lnSpc>
              <a:spcAft>
                <a:spcPts val="600"/>
              </a:spcAft>
              <a:defRPr/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 GIUGNO 2016 </a:t>
            </a:r>
          </a:p>
          <a:p>
            <a:pPr fontAlgn="auto">
              <a:lnSpc>
                <a:spcPts val="1080"/>
              </a:lnSpc>
              <a:spcAft>
                <a:spcPts val="0"/>
              </a:spcAft>
              <a:defRPr/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SPAZIO CONFRONTI  </a:t>
            </a:r>
          </a:p>
          <a:p>
            <a:pPr fontAlgn="auto"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it-IT" sz="1200" dirty="0" smtClean="0">
                <a:latin typeface="+mn-lt"/>
                <a:ea typeface="Signika Light" charset="0"/>
                <a:cs typeface="Arial"/>
              </a:rPr>
              <a:t>L’esperienza di Roma Capitale e della Città metropolitana: un approccio integrato all’uso di dati statistici e amministrativi</a:t>
            </a:r>
            <a:endParaRPr lang="it-IT" sz="1200" dirty="0"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8388" y="6478588"/>
            <a:ext cx="719137" cy="319087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b="0" i="0" smtClean="0">
                <a:solidFill>
                  <a:srgbClr val="7F7F7F"/>
                </a:solidFill>
                <a:latin typeface="+mj-lt"/>
              </a:defRPr>
            </a:lvl1pPr>
          </a:lstStyle>
          <a:p>
            <a:pPr>
              <a:defRPr/>
            </a:pPr>
            <a:fld id="{65CB166B-0424-42F7-87BC-EAE4AD68E4E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031" name="Segnaposto titolo 2"/>
          <p:cNvSpPr>
            <a:spLocks noGrp="1"/>
          </p:cNvSpPr>
          <p:nvPr>
            <p:ph type="title"/>
          </p:nvPr>
        </p:nvSpPr>
        <p:spPr bwMode="auto">
          <a:xfrm>
            <a:off x="601663" y="179388"/>
            <a:ext cx="10515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613"/>
            <a:ext cx="12192000" cy="3481387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rgbClr val="DA304A"/>
                </a:solidFill>
              </a:rPr>
              <a:t>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173413" y="3811588"/>
            <a:ext cx="8221662" cy="175736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lnSpc>
                <a:spcPts val="18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SPAZIO CONFRONTI</a:t>
            </a:r>
          </a:p>
          <a:p>
            <a:pPr eaLnBrk="1" fontAlgn="auto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 eaLnBrk="1" fontAlgn="auto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dirty="0">
                <a:solidFill>
                  <a:schemeClr val="bg1"/>
                </a:solidFill>
                <a:latin typeface="+mn-lt"/>
                <a:ea typeface="Signika Light" charset="0"/>
                <a:cs typeface="Arial"/>
              </a:rPr>
              <a:t>L’esperienza di Roma Capitale e della Città metropolitana: un approccio integrato all’uso di dati statistici</a:t>
            </a:r>
          </a:p>
        </p:txBody>
      </p:sp>
      <p:sp>
        <p:nvSpPr>
          <p:cNvPr id="3077" name="Titolo 1"/>
          <p:cNvSpPr>
            <a:spLocks noGrp="1"/>
          </p:cNvSpPr>
          <p:nvPr>
            <p:ph type="ctrTitle" idx="4294967295"/>
          </p:nvPr>
        </p:nvSpPr>
        <p:spPr>
          <a:xfrm>
            <a:off x="611188" y="384175"/>
            <a:ext cx="5051425" cy="1587500"/>
          </a:xfrm>
        </p:spPr>
        <p:txBody>
          <a:bodyPr lIns="0" tIns="0" rIns="0" bIns="0" anchor="t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COMPORTAMENTI INDIVIDUALI </a:t>
            </a:r>
            <a:b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E RELAZIONI SOCIALI </a:t>
            </a:r>
            <a:b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IN TRASFORMAZIONE </a:t>
            </a:r>
            <a:b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UNA SFIDA PER LA </a:t>
            </a:r>
            <a:br>
              <a:rPr lang="it-IT" sz="2400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STATISTICA UFFICIALE </a:t>
            </a:r>
          </a:p>
        </p:txBody>
      </p:sp>
      <p:pic>
        <p:nvPicPr>
          <p:cNvPr id="3078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4313"/>
            <a:ext cx="114268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5" y="5859463"/>
            <a:ext cx="481013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3683000"/>
            <a:ext cx="57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sellaDiTesto 18"/>
          <p:cNvSpPr txBox="1"/>
          <p:nvPr/>
        </p:nvSpPr>
        <p:spPr>
          <a:xfrm>
            <a:off x="3173413" y="5958777"/>
            <a:ext cx="8577262" cy="3754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eaLnBrk="1" fontAlgn="auto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Teresa Ammendola| 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Ufficio </a:t>
            </a: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di Statistica della 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Città </a:t>
            </a: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metropolitana 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di </a:t>
            </a: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Roma Capitale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88" y="3811588"/>
            <a:ext cx="0" cy="2581275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7891463" y="6499225"/>
            <a:ext cx="2743200" cy="365125"/>
          </a:xfrm>
        </p:spPr>
        <p:txBody>
          <a:bodyPr/>
          <a:lstStyle/>
          <a:p>
            <a:pPr>
              <a:defRPr/>
            </a:pPr>
            <a:fld id="{B6B11D68-1DB3-4E2B-ACF8-3706C29C9141}" type="slidenum">
              <a:rPr lang="it-IT"/>
              <a:pPr>
                <a:defRPr/>
              </a:pPr>
              <a:t>2</a:t>
            </a:fld>
            <a:endParaRPr lang="it-IT" dirty="0"/>
          </a:p>
        </p:txBody>
      </p:sp>
      <p:sp>
        <p:nvSpPr>
          <p:cNvPr id="5123" name="Sottotitolo 2"/>
          <p:cNvSpPr>
            <a:spLocks noGrp="1"/>
          </p:cNvSpPr>
          <p:nvPr>
            <p:ph type="subTitle" idx="4294967295"/>
          </p:nvPr>
        </p:nvSpPr>
        <p:spPr bwMode="auto">
          <a:xfrm>
            <a:off x="5490431" y="1716088"/>
            <a:ext cx="6015037" cy="441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it-IT" sz="2000" dirty="0" smtClean="0">
                <a:ea typeface="Signika Light"/>
                <a:cs typeface="Signika Light"/>
              </a:rPr>
              <a:t>Dal primo gennaio 2015 comincia ufficialmente ad operare la Città metropolitana di Roma Capitale.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000" dirty="0" smtClean="0">
                <a:ea typeface="Signika Light"/>
                <a:cs typeface="Signika Light"/>
              </a:rPr>
              <a:t>La Città metropolitana e Roma Capitale hanno il medesimo sindaco: pur nella diversità di funzioni le attività dei due  Enti sono, almeno sulla carta, estremamente interconnesse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000" dirty="0" smtClean="0">
                <a:ea typeface="Signika Light"/>
                <a:cs typeface="Signika Light"/>
              </a:rPr>
              <a:t>La statistica è, secondo la norma, </a:t>
            </a:r>
            <a:r>
              <a:rPr lang="it-IT" sz="2000" b="1" dirty="0" smtClean="0">
                <a:ea typeface="Signika Light"/>
                <a:cs typeface="Signika Light"/>
              </a:rPr>
              <a:t>funzione fondamentale</a:t>
            </a:r>
            <a:r>
              <a:rPr lang="it-IT" sz="2000" dirty="0" smtClean="0">
                <a:ea typeface="Signika Light"/>
                <a:cs typeface="Signika Light"/>
              </a:rPr>
              <a:t> di Roma Capitale (come di tutti i comuni)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000" dirty="0" smtClean="0">
                <a:ea typeface="Signika Light"/>
                <a:cs typeface="Signika Light"/>
              </a:rPr>
              <a:t>Alle città metropolitane è attribuita dalla legge la funzione di </a:t>
            </a:r>
            <a:r>
              <a:rPr lang="it-IT" sz="2000" b="1" dirty="0" smtClean="0">
                <a:ea typeface="Signika Light"/>
                <a:cs typeface="Signika Light"/>
              </a:rPr>
              <a:t>raccolta ed elaborazione dati</a:t>
            </a:r>
            <a:r>
              <a:rPr lang="it-IT" sz="2000" dirty="0" smtClean="0">
                <a:ea typeface="Signika Light"/>
                <a:cs typeface="Signika Light"/>
              </a:rPr>
              <a:t> (Legge del Rio, 56/2014) 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088"/>
            <a:ext cx="4294187" cy="2557462"/>
          </a:xfrm>
        </p:spPr>
        <p:txBody>
          <a:bodyPr lIns="0" tIns="0" rIns="0" bIns="0" anchor="t">
            <a:normAutofit/>
          </a:bodyPr>
          <a:lstStyle/>
          <a:p>
            <a:r>
              <a:rPr lang="it-IT" b="1" dirty="0" smtClean="0">
                <a:solidFill>
                  <a:srgbClr val="E26F31"/>
                </a:solidFill>
                <a:latin typeface="Calibri" panose="020F0502020204030204" pitchFamily="34" charset="0"/>
                <a:ea typeface="Signika Semibold"/>
                <a:cs typeface="Signika Semibold"/>
              </a:rPr>
              <a:t>La genesi della collaborazione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7891463" y="6499225"/>
            <a:ext cx="2743200" cy="365125"/>
          </a:xfrm>
          <a:prstGeom prst="rect">
            <a:avLst/>
          </a:prstGeom>
          <a:noFill/>
        </p:spPr>
        <p:txBody>
          <a:bodyPr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4A79AE5-8D8D-4F3D-9F92-5085D6DB2880}" type="slidenum">
              <a:rPr lang="it-IT">
                <a:solidFill>
                  <a:srgbClr val="7F7F7F"/>
                </a:solidFill>
                <a:latin typeface="+mj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it-IT" dirty="0">
              <a:solidFill>
                <a:srgbClr val="7F7F7F"/>
              </a:solidFill>
              <a:latin typeface="+mj-lt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2232025"/>
            <a:ext cx="4379912" cy="2557463"/>
          </a:xfrm>
        </p:spPr>
        <p:txBody>
          <a:bodyPr lIns="0" tIns="0" rIns="0" bIns="0"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 due uffici di statistica:</a:t>
            </a:r>
            <a:b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Abilità e competenze specifiche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4400062" y="1716419"/>
          <a:ext cx="6235210" cy="434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7891463" y="6499225"/>
            <a:ext cx="2743200" cy="365125"/>
          </a:xfrm>
        </p:spPr>
        <p:txBody>
          <a:bodyPr/>
          <a:lstStyle/>
          <a:p>
            <a:pPr>
              <a:defRPr/>
            </a:pPr>
            <a:fld id="{E6441F5E-702C-435D-AC68-193C0EE4EBD6}" type="slidenum">
              <a:rPr lang="it-IT"/>
              <a:pPr>
                <a:defRPr/>
              </a:pPr>
              <a:t>4</a:t>
            </a:fld>
            <a:endParaRPr lang="it-IT" dirty="0"/>
          </a:p>
        </p:txBody>
      </p:sp>
      <p:sp>
        <p:nvSpPr>
          <p:cNvPr id="9219" name="Sottotitolo 2"/>
          <p:cNvSpPr>
            <a:spLocks noGrp="1"/>
          </p:cNvSpPr>
          <p:nvPr>
            <p:ph type="subTitle" idx="4294967295"/>
          </p:nvPr>
        </p:nvSpPr>
        <p:spPr bwMode="auto">
          <a:xfrm>
            <a:off x="5776913" y="1803400"/>
            <a:ext cx="5834062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it-IT" sz="2000" dirty="0" smtClean="0">
                <a:ea typeface="Signika Light"/>
                <a:cs typeface="Signika Light"/>
              </a:rPr>
              <a:t>Nel rispetto delle attribuzioni normative specifiche e delle specifiche competenze consolidate “sul campo” dai due uffici, viene siglato, a livello tecnico, un protocollo operativo tra finalizzato alla realizzazione del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3600" b="1" dirty="0" smtClean="0">
                <a:solidFill>
                  <a:srgbClr val="CF1E24"/>
                </a:solidFill>
                <a:ea typeface="Signika Light"/>
                <a:cs typeface="Signika Light"/>
              </a:rPr>
              <a:t>Primo Rapporto Statistico sull’Area Metropolitana Romana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2000" b="1" dirty="0" smtClean="0">
              <a:solidFill>
                <a:srgbClr val="CF1E24"/>
              </a:solidFill>
              <a:ea typeface="Signika Light"/>
              <a:cs typeface="Signika Ligh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2000" b="1" dirty="0" smtClean="0">
              <a:solidFill>
                <a:srgbClr val="CF1E24"/>
              </a:solidFill>
              <a:ea typeface="Signika Light"/>
              <a:cs typeface="Signika Ligh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2000" b="1" dirty="0" smtClean="0">
              <a:solidFill>
                <a:srgbClr val="CF1E24"/>
              </a:solidFill>
              <a:ea typeface="Signika Light"/>
              <a:cs typeface="Signika Light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27086" y="1024427"/>
            <a:ext cx="4379912" cy="2557462"/>
          </a:xfrm>
        </p:spPr>
        <p:txBody>
          <a:bodyPr lIns="0" tIns="0" rIns="0" bIns="0"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protocollo operativo fra gli uffici di statistica</a:t>
            </a:r>
            <a:br>
              <a:rPr lang="it-IT" sz="36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6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della Città metropolitana e di Roma Capitale</a:t>
            </a:r>
            <a:endParaRPr lang="it-IT" sz="36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904" y="3547452"/>
            <a:ext cx="2422352" cy="3310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7891463" y="6499225"/>
            <a:ext cx="2743200" cy="365125"/>
          </a:xfrm>
        </p:spPr>
        <p:txBody>
          <a:bodyPr/>
          <a:lstStyle/>
          <a:p>
            <a:pPr>
              <a:defRPr/>
            </a:pPr>
            <a:fld id="{ADCC9006-980B-498D-896D-2C8DA5FF3108}" type="slidenum">
              <a:rPr lang="it-IT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230188" y="1998663"/>
            <a:ext cx="4379912" cy="2557462"/>
          </a:xfrm>
        </p:spPr>
        <p:txBody>
          <a:bodyPr lIns="0" tIns="0" rIns="0" bIns="0" anchor="t">
            <a:normAutofit/>
          </a:bodyPr>
          <a:lstStyle/>
          <a:p>
            <a:r>
              <a:rPr lang="it-IT" sz="2800" b="1" smtClean="0">
                <a:solidFill>
                  <a:srgbClr val="E26F31"/>
                </a:solidFill>
                <a:latin typeface="Calibri" panose="020F0502020204030204" pitchFamily="34" charset="0"/>
                <a:ea typeface="Signika Semibold"/>
                <a:cs typeface="Signika Semibold"/>
              </a:rPr>
              <a:t>I contenuti del Rapporto</a:t>
            </a:r>
            <a:br>
              <a:rPr lang="it-IT" sz="2800" b="1" smtClean="0">
                <a:solidFill>
                  <a:srgbClr val="E26F31"/>
                </a:solidFill>
                <a:latin typeface="Calibri" panose="020F0502020204030204" pitchFamily="34" charset="0"/>
                <a:ea typeface="Signika Semibold"/>
                <a:cs typeface="Signika Semibold"/>
              </a:rPr>
            </a:br>
            <a:r>
              <a:rPr lang="it-IT" sz="2800" b="1" smtClean="0">
                <a:solidFill>
                  <a:srgbClr val="E26F31"/>
                </a:solidFill>
                <a:latin typeface="Calibri" panose="020F0502020204030204" pitchFamily="34" charset="0"/>
                <a:ea typeface="Signika Semibold"/>
                <a:cs typeface="Signika Semibold"/>
              </a:rPr>
              <a:t/>
            </a:r>
            <a:br>
              <a:rPr lang="it-IT" sz="2800" b="1" smtClean="0">
                <a:solidFill>
                  <a:srgbClr val="E26F31"/>
                </a:solidFill>
                <a:latin typeface="Calibri" panose="020F0502020204030204" pitchFamily="34" charset="0"/>
                <a:ea typeface="Signika Semibold"/>
                <a:cs typeface="Signika Semibold"/>
              </a:rPr>
            </a:br>
            <a:r>
              <a:rPr lang="it-IT" sz="1800" b="1" smtClean="0">
                <a:latin typeface="Calibri" panose="020F0502020204030204" pitchFamily="34" charset="0"/>
                <a:ea typeface="Signika Semibold"/>
                <a:cs typeface="Signika Semibold"/>
              </a:rPr>
              <a:t>Il Rapporto sistematizza un consistente patrimonio di informazione statistica analizzato dai due uffici e che in parte confluisce anche nei documenti di programmazione dei due Enti</a:t>
            </a:r>
            <a:r>
              <a:rPr lang="it-IT" sz="2800" b="1" smtClean="0">
                <a:solidFill>
                  <a:srgbClr val="E26F31"/>
                </a:solidFill>
                <a:latin typeface="Calibri" panose="020F0502020204030204" pitchFamily="34" charset="0"/>
                <a:ea typeface="Signika Semibold"/>
                <a:cs typeface="Signika Semibold"/>
              </a:rPr>
              <a:t> </a:t>
            </a:r>
          </a:p>
        </p:txBody>
      </p:sp>
      <p:pic>
        <p:nvPicPr>
          <p:cNvPr id="1434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50" y="1511300"/>
            <a:ext cx="4279900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ma 6"/>
          <p:cNvGraphicFramePr/>
          <p:nvPr/>
        </p:nvGraphicFramePr>
        <p:xfrm>
          <a:off x="4441882" y="1295399"/>
          <a:ext cx="6553200" cy="556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7891463" y="6499225"/>
            <a:ext cx="2743200" cy="365125"/>
          </a:xfrm>
        </p:spPr>
        <p:txBody>
          <a:bodyPr/>
          <a:lstStyle/>
          <a:p>
            <a:pPr>
              <a:defRPr/>
            </a:pPr>
            <a:fld id="{18D2AD67-0A8B-4709-A8EB-A1AB3D095BA0}" type="slidenum">
              <a:rPr lang="it-IT"/>
              <a:pPr>
                <a:defRPr/>
              </a:pPr>
              <a:t>6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3390900"/>
            <a:ext cx="4379912" cy="2557463"/>
          </a:xfrm>
        </p:spPr>
        <p:txBody>
          <a:bodyPr lIns="0" tIns="0" rIns="0" bIns="0"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Le fonti dei dati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949825" y="1482467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4000" dirty="0" smtClean="0"/>
              <a:t>•Da statistica ufficiale</a:t>
            </a:r>
          </a:p>
          <a:p>
            <a:r>
              <a:rPr lang="it-IT" sz="4000" dirty="0" smtClean="0"/>
              <a:t>•Da Enti e Istituti di ricerca pubblici e privati accreditati e riconosciuti</a:t>
            </a:r>
          </a:p>
          <a:p>
            <a:r>
              <a:rPr lang="it-IT" sz="4000" dirty="0" smtClean="0"/>
              <a:t>•Dati da archivi amministrativi interni</a:t>
            </a:r>
          </a:p>
          <a:p>
            <a:r>
              <a:rPr lang="it-IT" sz="4000" dirty="0" smtClean="0"/>
              <a:t>•</a:t>
            </a:r>
            <a:r>
              <a:rPr lang="it-IT" sz="4000" dirty="0" smtClean="0">
                <a:solidFill>
                  <a:srgbClr val="FF0000"/>
                </a:solidFill>
              </a:rPr>
              <a:t>Il futuro: big data</a:t>
            </a:r>
            <a:endParaRPr lang="it-IT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9599613" y="6478588"/>
            <a:ext cx="1077912" cy="319087"/>
          </a:xfrm>
        </p:spPr>
        <p:txBody>
          <a:bodyPr/>
          <a:lstStyle/>
          <a:p>
            <a:pPr>
              <a:defRPr/>
            </a:pPr>
            <a:fld id="{7898AF2B-DDDC-4EAF-A656-FC37014CCF06}" type="slidenum">
              <a:rPr lang="it-IT"/>
              <a:pPr>
                <a:defRPr/>
              </a:pPr>
              <a:t>7</a:t>
            </a:fld>
            <a:endParaRPr lang="it-IT" dirty="0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93725" y="1455738"/>
            <a:ext cx="9402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3200" b="1">
                <a:solidFill>
                  <a:srgbClr val="E26F31"/>
                </a:solidFill>
                <a:ea typeface="Signika Semibold"/>
                <a:cs typeface="Signika Semibold"/>
              </a:rPr>
              <a:t>Punti di forza e criticità del lavoro sin qui svolto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93725" y="2316163"/>
            <a:ext cx="4929188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/>
              <a:t>Punti di forza: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/>
              <a:t>Copertura territoriale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/>
              <a:t>Tempestività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/>
              <a:t>Efficientamento del lavoro: stop duplicazioni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93725" y="2316163"/>
            <a:ext cx="4929188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/>
              <a:t>Punti di forza: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/>
              <a:t>Copertura territoriale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/>
              <a:t>Tempestività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/>
              <a:t>Efficientamento del lavoro: stop duplicazioni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93725" y="2316163"/>
            <a:ext cx="4929188" cy="2031325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b="1" u="sng" dirty="0">
                <a:solidFill>
                  <a:schemeClr val="bg1"/>
                </a:solidFill>
              </a:rPr>
              <a:t>Punti di forza</a:t>
            </a:r>
            <a:r>
              <a:rPr lang="it-IT" b="1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b="1" dirty="0">
                <a:solidFill>
                  <a:schemeClr val="bg1"/>
                </a:solidFill>
              </a:rPr>
              <a:t>Copertura territoriale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b="1" dirty="0">
                <a:solidFill>
                  <a:schemeClr val="bg1"/>
                </a:solidFill>
              </a:rPr>
              <a:t>Tempestività nella produzione delle analisi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b="1" dirty="0" err="1">
                <a:solidFill>
                  <a:schemeClr val="bg1"/>
                </a:solidFill>
              </a:rPr>
              <a:t>Efficientamento</a:t>
            </a:r>
            <a:r>
              <a:rPr lang="it-IT" b="1" dirty="0">
                <a:solidFill>
                  <a:schemeClr val="bg1"/>
                </a:solidFill>
              </a:rPr>
              <a:t> del lavoro: stop </a:t>
            </a:r>
            <a:r>
              <a:rPr lang="it-IT" b="1" dirty="0" smtClean="0">
                <a:solidFill>
                  <a:schemeClr val="bg1"/>
                </a:solidFill>
              </a:rPr>
              <a:t>duplicazioni</a:t>
            </a:r>
            <a:endParaRPr lang="it-IT" b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</a:pP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694362" y="2316163"/>
            <a:ext cx="4868130" cy="2031325"/>
          </a:xfrm>
          <a:prstGeom prst="rect">
            <a:avLst/>
          </a:prstGeom>
          <a:solidFill>
            <a:srgbClr val="BE15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b="1" u="sng" dirty="0">
                <a:solidFill>
                  <a:schemeClr val="bg1"/>
                </a:solidFill>
              </a:rPr>
              <a:t>Criticità:</a:t>
            </a:r>
            <a:r>
              <a:rPr lang="it-IT" b="1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b="1" dirty="0">
                <a:solidFill>
                  <a:schemeClr val="bg1"/>
                </a:solidFill>
              </a:rPr>
              <a:t>Disponibilità delle fonti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b="1" dirty="0">
                <a:solidFill>
                  <a:schemeClr val="bg1"/>
                </a:solidFill>
              </a:rPr>
              <a:t>Tempestività dei dati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b="1" dirty="0">
                <a:solidFill>
                  <a:schemeClr val="bg1"/>
                </a:solidFill>
              </a:rPr>
              <a:t>Disallineamenti tra le diverse fonti di </a:t>
            </a:r>
            <a:r>
              <a:rPr lang="it-IT" b="1" dirty="0" smtClean="0">
                <a:solidFill>
                  <a:schemeClr val="bg1"/>
                </a:solidFill>
              </a:rPr>
              <a:t>dati</a:t>
            </a:r>
          </a:p>
          <a:p>
            <a:pPr>
              <a:spcBef>
                <a:spcPct val="50000"/>
              </a:spcBef>
            </a:pPr>
            <a:endParaRPr lang="it-IT" b="1" dirty="0">
              <a:solidFill>
                <a:schemeClr val="bg1"/>
              </a:solidFill>
              <a:ea typeface="Signika Semibold"/>
              <a:cs typeface="Signika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9599613" y="6478588"/>
            <a:ext cx="1077912" cy="319087"/>
          </a:xfrm>
          <a:prstGeom prst="rect">
            <a:avLst/>
          </a:prstGeom>
          <a:noFill/>
        </p:spPr>
        <p:txBody>
          <a:bodyPr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E429E21-0A64-4BF5-97B8-332B5B9C0388}" type="slidenum">
              <a:rPr lang="it-IT">
                <a:solidFill>
                  <a:srgbClr val="7F7F7F"/>
                </a:solidFill>
                <a:latin typeface="+mj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it-IT" dirty="0">
              <a:solidFill>
                <a:srgbClr val="7F7F7F"/>
              </a:solidFill>
              <a:latin typeface="+mj-lt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93725" y="1455738"/>
            <a:ext cx="10450513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sz="3200" b="1">
                <a:solidFill>
                  <a:srgbClr val="E26F31"/>
                </a:solidFill>
                <a:ea typeface="Signika Semibold"/>
                <a:cs typeface="Signika Semibold"/>
              </a:rPr>
              <a:t>Punti di forza e criticità del lavoro sin qui svolto.</a:t>
            </a:r>
          </a:p>
          <a:p>
            <a:pPr eaLnBrk="1" hangingPunct="1">
              <a:lnSpc>
                <a:spcPct val="90000"/>
              </a:lnSpc>
            </a:pPr>
            <a:r>
              <a:rPr lang="it-IT" sz="3200" b="1">
                <a:solidFill>
                  <a:srgbClr val="E26F31"/>
                </a:solidFill>
                <a:ea typeface="Signika Semibold"/>
                <a:cs typeface="Signika Semibold"/>
              </a:rPr>
              <a:t>Tre casi concreti:</a:t>
            </a:r>
          </a:p>
          <a:p>
            <a:pPr eaLnBrk="1" hangingPunct="1">
              <a:lnSpc>
                <a:spcPct val="90000"/>
              </a:lnSpc>
            </a:pPr>
            <a:endParaRPr lang="it-IT" sz="3200" b="1">
              <a:solidFill>
                <a:srgbClr val="E26F31"/>
              </a:solidFill>
              <a:ea typeface="Signika Semibold"/>
              <a:cs typeface="Signika Semibold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it-IT" sz="3200" b="1">
                <a:solidFill>
                  <a:srgbClr val="BE1520"/>
                </a:solidFill>
                <a:ea typeface="Signika Semibold"/>
                <a:cs typeface="Signika Semibold"/>
              </a:rPr>
              <a:t>POPOLAZIONE – </a:t>
            </a:r>
            <a:r>
              <a:rPr lang="it-IT" sz="3200" b="1">
                <a:solidFill>
                  <a:srgbClr val="D43D25"/>
                </a:solidFill>
                <a:ea typeface="Signika Semibold"/>
                <a:cs typeface="Signika Semibold"/>
              </a:rPr>
              <a:t>Fonti anagrafiche/Fonti Istat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it-IT" sz="3200" b="1">
              <a:solidFill>
                <a:srgbClr val="D43D25"/>
              </a:solidFill>
              <a:ea typeface="Signika Semibold"/>
              <a:cs typeface="Signika Semibold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it-IT" sz="3200" b="1">
                <a:solidFill>
                  <a:srgbClr val="BE1520"/>
                </a:solidFill>
                <a:ea typeface="Signika Semibold"/>
                <a:cs typeface="Signika Semibold"/>
              </a:rPr>
              <a:t>TURISMO – </a:t>
            </a:r>
            <a:r>
              <a:rPr lang="it-IT" sz="3200" b="1">
                <a:solidFill>
                  <a:srgbClr val="D43D25"/>
                </a:solidFill>
                <a:ea typeface="Signika Semibold"/>
                <a:cs typeface="Signika Semibold"/>
              </a:rPr>
              <a:t>Troppe fonti? E la statistica ufficiale?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it-IT" sz="3200" b="1">
              <a:solidFill>
                <a:srgbClr val="D43D25"/>
              </a:solidFill>
              <a:ea typeface="Signika Semibold"/>
              <a:cs typeface="Signika Semibold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it-IT" sz="3200" b="1">
                <a:solidFill>
                  <a:srgbClr val="BE1520"/>
                </a:solidFill>
                <a:ea typeface="Signika Semibold"/>
                <a:cs typeface="Signika Semibold"/>
              </a:rPr>
              <a:t> ASILI NIDO – </a:t>
            </a:r>
            <a:r>
              <a:rPr lang="it-IT" sz="3200" b="1">
                <a:solidFill>
                  <a:srgbClr val="D43D25"/>
                </a:solidFill>
                <a:ea typeface="Signika Semibold"/>
                <a:cs typeface="Signika Semibold"/>
              </a:rPr>
              <a:t>L’importanza del dato amministrativo</a:t>
            </a:r>
          </a:p>
          <a:p>
            <a:pPr eaLnBrk="1" hangingPunct="1">
              <a:lnSpc>
                <a:spcPct val="90000"/>
              </a:lnSpc>
            </a:pPr>
            <a:endParaRPr lang="it-IT" sz="3200" b="1">
              <a:solidFill>
                <a:srgbClr val="D43D25"/>
              </a:solidFill>
              <a:ea typeface="Signika Semibold"/>
              <a:cs typeface="Signika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9599613" y="6478588"/>
            <a:ext cx="1077912" cy="319087"/>
          </a:xfrm>
          <a:prstGeom prst="rect">
            <a:avLst/>
          </a:prstGeom>
          <a:noFill/>
        </p:spPr>
        <p:txBody>
          <a:bodyPr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31E754-C05F-4CD8-94CE-F09455A50697}" type="slidenum">
              <a:rPr lang="it-IT">
                <a:solidFill>
                  <a:srgbClr val="7F7F7F"/>
                </a:solidFill>
                <a:latin typeface="+mj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it-IT" dirty="0">
              <a:solidFill>
                <a:srgbClr val="7F7F7F"/>
              </a:solidFill>
              <a:latin typeface="+mj-lt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33350" y="1455738"/>
            <a:ext cx="11747500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it-IT" sz="3200" b="1">
                <a:solidFill>
                  <a:srgbClr val="E26F31"/>
                </a:solidFill>
                <a:ea typeface="Signika Semibold"/>
                <a:cs typeface="Signika Semibold"/>
              </a:rPr>
              <a:t>GRAZIE PER L’ATTENZIONE</a:t>
            </a:r>
          </a:p>
          <a:p>
            <a:pPr algn="ctr" eaLnBrk="1" hangingPunct="1">
              <a:lnSpc>
                <a:spcPct val="90000"/>
              </a:lnSpc>
            </a:pPr>
            <a:endParaRPr lang="it-IT" sz="3200" b="1">
              <a:solidFill>
                <a:srgbClr val="E26F31"/>
              </a:solidFill>
              <a:ea typeface="Signika Semibold"/>
              <a:cs typeface="Signika Semibold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it-IT" sz="3200" b="1">
                <a:solidFill>
                  <a:srgbClr val="E26F31"/>
                </a:solidFill>
                <a:ea typeface="Signika Semibold"/>
                <a:cs typeface="Signika Semibold"/>
              </a:rPr>
              <a:t>ARRIVEDERCI IN AUTUNNO PER LA PRESENTAZIONE DEL</a:t>
            </a:r>
          </a:p>
          <a:p>
            <a:pPr algn="ctr" eaLnBrk="1" hangingPunct="1">
              <a:lnSpc>
                <a:spcPct val="90000"/>
              </a:lnSpc>
            </a:pPr>
            <a:endParaRPr lang="it-IT" sz="3200" b="1">
              <a:solidFill>
                <a:srgbClr val="E26F31"/>
              </a:solidFill>
              <a:ea typeface="Signika Semibold"/>
              <a:cs typeface="Signika Semibold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it-IT" sz="3200" b="1">
                <a:solidFill>
                  <a:srgbClr val="BE1520"/>
                </a:solidFill>
                <a:ea typeface="Signika Semibold"/>
                <a:cs typeface="Signika Semibold"/>
              </a:rPr>
              <a:t>PRIMO RAPPORTO </a:t>
            </a:r>
          </a:p>
          <a:p>
            <a:pPr algn="ctr" eaLnBrk="1" hangingPunct="1">
              <a:lnSpc>
                <a:spcPct val="90000"/>
              </a:lnSpc>
            </a:pPr>
            <a:r>
              <a:rPr lang="it-IT" sz="3200" b="1">
                <a:solidFill>
                  <a:srgbClr val="BE1520"/>
                </a:solidFill>
                <a:ea typeface="Signika Semibold"/>
                <a:cs typeface="Signika Semibold"/>
              </a:rPr>
              <a:t>SULL’AREA METROPOLITANA ROMANA</a:t>
            </a:r>
          </a:p>
          <a:p>
            <a:pPr algn="ctr" eaLnBrk="1" hangingPunct="1">
              <a:lnSpc>
                <a:spcPct val="90000"/>
              </a:lnSpc>
            </a:pPr>
            <a:endParaRPr lang="it-IT" sz="3200" b="1">
              <a:solidFill>
                <a:srgbClr val="E26F31"/>
              </a:solidFill>
              <a:ea typeface="Signika Semibold"/>
              <a:cs typeface="Signika Semibold"/>
            </a:endParaRPr>
          </a:p>
          <a:p>
            <a:pPr algn="ctr" eaLnBrk="1" hangingPunct="1">
              <a:lnSpc>
                <a:spcPct val="90000"/>
              </a:lnSpc>
              <a:buFontTx/>
              <a:buAutoNum type="arabicPeriod"/>
            </a:pPr>
            <a:endParaRPr lang="it-IT" sz="3200" b="1">
              <a:solidFill>
                <a:srgbClr val="D43D25"/>
              </a:solidFill>
              <a:ea typeface="Signika Semibold"/>
              <a:cs typeface="Signika Semibold"/>
            </a:endParaRPr>
          </a:p>
          <a:p>
            <a:pPr algn="ctr" eaLnBrk="1" hangingPunct="1">
              <a:lnSpc>
                <a:spcPct val="90000"/>
              </a:lnSpc>
            </a:pPr>
            <a:endParaRPr lang="it-IT" sz="3200" b="1">
              <a:solidFill>
                <a:srgbClr val="D43D25"/>
              </a:solidFill>
              <a:ea typeface="Signika Semibold"/>
              <a:cs typeface="Signika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</TotalTime>
  <Words>407</Words>
  <Application>Microsoft Office PowerPoint</Application>
  <PresentationFormat>Personalizzato</PresentationFormat>
  <Paragraphs>77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Personalizza struttura</vt:lpstr>
      <vt:lpstr>COMPORTAMENTI INDIVIDUALI  E RELAZIONI SOCIALI  IN TRASFORMAZIONE  UNA SFIDA PER LA  STATISTICA UFFICIALE </vt:lpstr>
      <vt:lpstr>La genesi della collaborazione</vt:lpstr>
      <vt:lpstr>I due uffici di statistica: Abilità e competenze specifiche</vt:lpstr>
      <vt:lpstr>Il protocollo operativo fra gli uffici di statistica della Città metropolitana e di Roma Capitale</vt:lpstr>
      <vt:lpstr>I contenuti del Rapporto  Il Rapporto sistematizza un consistente patrimonio di informazione statistica analizzato dai due uffici e che in parte confluisce anche nei documenti di programmazione dei due Enti </vt:lpstr>
      <vt:lpstr>Le fonti dei dati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Daniela DL. Lauriello</cp:lastModifiedBy>
  <cp:revision>82</cp:revision>
  <cp:lastPrinted>2016-03-21T17:06:08Z</cp:lastPrinted>
  <dcterms:created xsi:type="dcterms:W3CDTF">2016-03-11T16:10:26Z</dcterms:created>
  <dcterms:modified xsi:type="dcterms:W3CDTF">2016-07-11T17:03:47Z</dcterms:modified>
</cp:coreProperties>
</file>