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5"/>
  </p:notesMasterIdLst>
  <p:sldIdLst>
    <p:sldId id="256" r:id="rId2"/>
    <p:sldId id="275" r:id="rId3"/>
    <p:sldId id="265" r:id="rId4"/>
    <p:sldId id="266" r:id="rId5"/>
    <p:sldId id="267" r:id="rId6"/>
    <p:sldId id="269" r:id="rId7"/>
    <p:sldId id="270" r:id="rId8"/>
    <p:sldId id="271" r:id="rId9"/>
    <p:sldId id="268" r:id="rId10"/>
    <p:sldId id="273" r:id="rId11"/>
    <p:sldId id="274" r:id="rId12"/>
    <p:sldId id="276" r:id="rId13"/>
    <p:sldId id="277" r:id="rId14"/>
  </p:sldIdLst>
  <p:sldSz cx="12192000" cy="6858000"/>
  <p:notesSz cx="6815138" cy="99441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484384"/>
    <a:srgbClr val="1C385A"/>
    <a:srgbClr val="BE1520"/>
    <a:srgbClr val="CF1E24"/>
    <a:srgbClr val="C72A31"/>
    <a:srgbClr val="DA30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8" autoAdjust="0"/>
    <p:restoredTop sz="94619" autoAdjust="0"/>
  </p:normalViewPr>
  <p:slideViewPr>
    <p:cSldViewPr snapToGrid="0" snapToObjects="1">
      <p:cViewPr>
        <p:scale>
          <a:sx n="100" d="100"/>
          <a:sy n="100" d="100"/>
        </p:scale>
        <p:origin x="-264" y="-156"/>
      </p:cViewPr>
      <p:guideLst>
        <p:guide orient="horz" pos="907"/>
        <p:guide pos="1999"/>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53226" cy="4989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60335" y="0"/>
            <a:ext cx="2953226" cy="498932"/>
          </a:xfrm>
          <a:prstGeom prst="rect">
            <a:avLst/>
          </a:prstGeom>
        </p:spPr>
        <p:txBody>
          <a:bodyPr vert="horz" lIns="91440" tIns="45720" rIns="91440" bIns="45720" rtlCol="0"/>
          <a:lstStyle>
            <a:lvl1pPr algn="r">
              <a:defRPr sz="1200"/>
            </a:lvl1pPr>
          </a:lstStyle>
          <a:p>
            <a:fld id="{4347B1F3-FB2D-A247-9676-97B3C010A75B}" type="datetimeFigureOut">
              <a:rPr lang="it-IT" smtClean="0"/>
              <a:t>23/06/2016</a:t>
            </a:fld>
            <a:endParaRPr lang="it-IT"/>
          </a:p>
        </p:txBody>
      </p:sp>
      <p:sp>
        <p:nvSpPr>
          <p:cNvPr id="4" name="Segnaposto immagine diapositiva 3"/>
          <p:cNvSpPr>
            <a:spLocks noGrp="1" noRot="1" noChangeAspect="1"/>
          </p:cNvSpPr>
          <p:nvPr>
            <p:ph type="sldImg" idx="2"/>
          </p:nvPr>
        </p:nvSpPr>
        <p:spPr>
          <a:xfrm>
            <a:off x="425450" y="1243013"/>
            <a:ext cx="5964238" cy="335597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1514" y="4785598"/>
            <a:ext cx="5452110" cy="3915489"/>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45170"/>
            <a:ext cx="2953226" cy="498931"/>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60335" y="9445170"/>
            <a:ext cx="2953226" cy="498931"/>
          </a:xfrm>
          <a:prstGeom prst="rect">
            <a:avLst/>
          </a:prstGeom>
        </p:spPr>
        <p:txBody>
          <a:bodyPr vert="horz" lIns="91440" tIns="45720" rIns="91440" bIns="45720" rtlCol="0" anchor="b"/>
          <a:lstStyle>
            <a:lvl1pPr algn="r">
              <a:defRPr sz="1200"/>
            </a:lvl1pPr>
          </a:lstStyle>
          <a:p>
            <a:fld id="{A5BAA04C-CF00-2442-8489-B17C223CBBD3}" type="slidenum">
              <a:rPr lang="it-IT" smtClean="0"/>
              <a:t>‹N›</a:t>
            </a:fld>
            <a:endParaRPr lang="it-IT"/>
          </a:p>
        </p:txBody>
      </p:sp>
    </p:spTree>
    <p:extLst>
      <p:ext uri="{BB962C8B-B14F-4D97-AF65-F5344CB8AC3E}">
        <p14:creationId xmlns:p14="http://schemas.microsoft.com/office/powerpoint/2010/main" val="95630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smtClean="0"/>
          </a:p>
        </p:txBody>
      </p:sp>
      <p:sp>
        <p:nvSpPr>
          <p:cNvPr id="4" name="Segnaposto numero diapositiva 3"/>
          <p:cNvSpPr>
            <a:spLocks noGrp="1"/>
          </p:cNvSpPr>
          <p:nvPr>
            <p:ph type="sldNum" sz="quarter" idx="10"/>
          </p:nvPr>
        </p:nvSpPr>
        <p:spPr/>
        <p:txBody>
          <a:bodyPr/>
          <a:lstStyle/>
          <a:p>
            <a:fld id="{A5BAA04C-CF00-2442-8489-B17C223CBBD3}" type="slidenum">
              <a:rPr lang="it-IT" smtClean="0"/>
              <a:t>1</a:t>
            </a:fld>
            <a:endParaRPr lang="it-IT"/>
          </a:p>
        </p:txBody>
      </p:sp>
    </p:spTree>
    <p:extLst>
      <p:ext uri="{BB962C8B-B14F-4D97-AF65-F5344CB8AC3E}">
        <p14:creationId xmlns:p14="http://schemas.microsoft.com/office/powerpoint/2010/main" val="948465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ina interna">
    <p:spTree>
      <p:nvGrpSpPr>
        <p:cNvPr id="1" name=""/>
        <p:cNvGrpSpPr/>
        <p:nvPr/>
      </p:nvGrpSpPr>
      <p:grpSpPr>
        <a:xfrm>
          <a:off x="0" y="0"/>
          <a:ext cx="0" cy="0"/>
          <a:chOff x="0" y="0"/>
          <a:chExt cx="0" cy="0"/>
        </a:xfrm>
      </p:grpSpPr>
      <p:sp>
        <p:nvSpPr>
          <p:cNvPr id="7" name="Segnaposto numero diapositiva 5"/>
          <p:cNvSpPr>
            <a:spLocks noGrp="1"/>
          </p:cNvSpPr>
          <p:nvPr>
            <p:ph type="sldNum" sz="quarter" idx="4"/>
          </p:nvPr>
        </p:nvSpPr>
        <p:spPr>
          <a:xfrm>
            <a:off x="9959132" y="6478588"/>
            <a:ext cx="717915" cy="319088"/>
          </a:xfrm>
          <a:prstGeom prst="rect">
            <a:avLst/>
          </a:prstGeom>
        </p:spPr>
        <p:txBody>
          <a:bodyPr/>
          <a:lstStyle>
            <a:lvl1pPr algn="r">
              <a:defRPr b="0" i="0">
                <a:solidFill>
                  <a:srgbClr val="7F7F7F"/>
                </a:solidFill>
                <a:latin typeface="+mj-lt"/>
              </a:defRPr>
            </a:lvl1pPr>
          </a:lstStyle>
          <a:p>
            <a:fld id="{5C7FE145-5F5F-9146-8268-470DD024125C}" type="slidenum">
              <a:rPr lang="it-IT" smtClean="0"/>
              <a:pPr/>
              <a:t>‹N›</a:t>
            </a:fld>
            <a:endParaRPr lang="it-IT" dirty="0"/>
          </a:p>
        </p:txBody>
      </p:sp>
    </p:spTree>
    <p:extLst>
      <p:ext uri="{BB962C8B-B14F-4D97-AF65-F5344CB8AC3E}">
        <p14:creationId xmlns:p14="http://schemas.microsoft.com/office/powerpoint/2010/main" val="13691533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9" name="Connettore 1 8"/>
          <p:cNvCxnSpPr/>
          <p:nvPr userDrawn="1"/>
        </p:nvCxnSpPr>
        <p:spPr>
          <a:xfrm flipH="1">
            <a:off x="601664" y="968418"/>
            <a:ext cx="10997669" cy="0"/>
          </a:xfrm>
          <a:prstGeom prst="line">
            <a:avLst/>
          </a:prstGeom>
          <a:ln w="25400" cap="rnd">
            <a:solidFill>
              <a:srgbClr val="C72A31"/>
            </a:solidFill>
            <a:miter lim="800000"/>
          </a:ln>
        </p:spPr>
        <p:style>
          <a:lnRef idx="1">
            <a:schemeClr val="accent1"/>
          </a:lnRef>
          <a:fillRef idx="0">
            <a:schemeClr val="accent1"/>
          </a:fillRef>
          <a:effectRef idx="0">
            <a:schemeClr val="accent1"/>
          </a:effectRef>
          <a:fontRef idx="minor">
            <a:schemeClr val="tx1"/>
          </a:fontRef>
        </p:style>
      </p:cxnSp>
      <p:pic>
        <p:nvPicPr>
          <p:cNvPr id="8" name="Immagine 7"/>
          <p:cNvPicPr>
            <a:picLocks noChangeAspect="1"/>
          </p:cNvPicPr>
          <p:nvPr userDrawn="1"/>
        </p:nvPicPr>
        <p:blipFill rotWithShape="1">
          <a:blip r:embed="rId3">
            <a:extLst>
              <a:ext uri="{28A0092B-C50C-407E-A947-70E740481C1C}">
                <a14:useLocalDpi xmlns:a14="http://schemas.microsoft.com/office/drawing/2010/main" val="0"/>
              </a:ext>
            </a:extLst>
          </a:blip>
          <a:srcRect t="13814" r="74033" b="37508"/>
          <a:stretch/>
        </p:blipFill>
        <p:spPr>
          <a:xfrm>
            <a:off x="10647499" y="5776731"/>
            <a:ext cx="1544501" cy="1081270"/>
          </a:xfrm>
          <a:prstGeom prst="rect">
            <a:avLst/>
          </a:prstGeom>
        </p:spPr>
      </p:pic>
      <p:sp>
        <p:nvSpPr>
          <p:cNvPr id="11" name="Titolo 1"/>
          <p:cNvSpPr txBox="1">
            <a:spLocks/>
          </p:cNvSpPr>
          <p:nvPr userDrawn="1"/>
        </p:nvSpPr>
        <p:spPr>
          <a:xfrm>
            <a:off x="601662" y="353490"/>
            <a:ext cx="7627989" cy="538609"/>
          </a:xfrm>
          <a:prstGeom prst="rect">
            <a:avLst/>
          </a:prstGeom>
        </p:spPr>
        <p:txBody>
          <a:bodyPr wrap="square" lIns="0" tIns="0" rIns="0" bIns="0" anchor="t" anchorCtr="0">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ts val="1080"/>
              </a:lnSpc>
              <a:spcAft>
                <a:spcPts val="600"/>
              </a:spcAft>
            </a:pPr>
            <a:r>
              <a:rPr lang="it-IT" sz="1100" b="1" dirty="0" smtClean="0">
                <a:solidFill>
                  <a:schemeClr val="tx1">
                    <a:lumMod val="65000"/>
                    <a:lumOff val="35000"/>
                  </a:schemeClr>
                </a:solidFill>
                <a:latin typeface="Calibri"/>
                <a:ea typeface="Signika" charset="0"/>
                <a:cs typeface="Calibri"/>
              </a:rPr>
              <a:t>ROMA 24</a:t>
            </a:r>
            <a:r>
              <a:rPr lang="it-IT" sz="1100" b="1" baseline="0" dirty="0" smtClean="0">
                <a:solidFill>
                  <a:schemeClr val="tx1">
                    <a:lumMod val="65000"/>
                    <a:lumOff val="35000"/>
                  </a:schemeClr>
                </a:solidFill>
                <a:latin typeface="Calibri"/>
                <a:ea typeface="Signika" charset="0"/>
                <a:cs typeface="Calibri"/>
              </a:rPr>
              <a:t> </a:t>
            </a:r>
            <a:r>
              <a:rPr lang="it-IT" sz="1100" b="1" dirty="0" smtClean="0">
                <a:solidFill>
                  <a:schemeClr val="tx1">
                    <a:lumMod val="65000"/>
                    <a:lumOff val="35000"/>
                  </a:schemeClr>
                </a:solidFill>
                <a:latin typeface="Calibri"/>
                <a:ea typeface="Signika" charset="0"/>
                <a:cs typeface="Calibri"/>
              </a:rPr>
              <a:t>GIUGNO 2016 </a:t>
            </a:r>
          </a:p>
          <a:p>
            <a:pPr>
              <a:lnSpc>
                <a:spcPts val="1080"/>
              </a:lnSpc>
              <a:spcAft>
                <a:spcPts val="0"/>
              </a:spcAft>
            </a:pPr>
            <a:r>
              <a:rPr lang="it-IT" sz="1100" b="1" dirty="0" smtClean="0">
                <a:solidFill>
                  <a:srgbClr val="484384"/>
                </a:solidFill>
                <a:latin typeface="+mn-lt"/>
                <a:ea typeface="Signika Light" charset="0"/>
                <a:cs typeface="Calibri"/>
              </a:rPr>
              <a:t>AREA TEMATICA 2. </a:t>
            </a:r>
            <a:r>
              <a:rPr lang="it-IT" sz="1100" b="1" dirty="0" smtClean="0">
                <a:solidFill>
                  <a:schemeClr val="tx1"/>
                </a:solidFill>
                <a:latin typeface="+mn-lt"/>
                <a:ea typeface="Signika Light" charset="0"/>
                <a:cs typeface="Calibri"/>
              </a:rPr>
              <a:t>TEMI EMERGENTI</a:t>
            </a:r>
          </a:p>
          <a:p>
            <a:pPr>
              <a:lnSpc>
                <a:spcPts val="1080"/>
              </a:lnSpc>
              <a:spcBef>
                <a:spcPts val="300"/>
              </a:spcBef>
              <a:spcAft>
                <a:spcPts val="600"/>
              </a:spcAft>
            </a:pPr>
            <a:r>
              <a:rPr lang="it-IT" sz="1200" dirty="0" smtClean="0">
                <a:solidFill>
                  <a:schemeClr val="tx1"/>
                </a:solidFill>
                <a:latin typeface="+mn-lt"/>
                <a:ea typeface="Signika Light" charset="0"/>
                <a:cs typeface="Arial"/>
              </a:rPr>
              <a:t>Immigrazione e sbarchi di rifugiati: due facce della stessa medaglia?(!) </a:t>
            </a:r>
            <a:endParaRPr lang="it-IT" sz="1200" dirty="0">
              <a:solidFill>
                <a:schemeClr val="tx1"/>
              </a:solidFill>
              <a:latin typeface="+mn-lt"/>
              <a:ea typeface="Signika Light" charset="0"/>
              <a:cs typeface="Arial"/>
            </a:endParaRPr>
          </a:p>
        </p:txBody>
      </p:sp>
      <p:sp>
        <p:nvSpPr>
          <p:cNvPr id="7" name="Segnaposto numero diapositiva 5"/>
          <p:cNvSpPr>
            <a:spLocks noGrp="1"/>
          </p:cNvSpPr>
          <p:nvPr>
            <p:ph type="sldNum" sz="quarter" idx="4"/>
          </p:nvPr>
        </p:nvSpPr>
        <p:spPr>
          <a:xfrm>
            <a:off x="9959132" y="6478588"/>
            <a:ext cx="717915" cy="319088"/>
          </a:xfrm>
          <a:prstGeom prst="rect">
            <a:avLst/>
          </a:prstGeom>
        </p:spPr>
        <p:txBody>
          <a:bodyPr/>
          <a:lstStyle>
            <a:lvl1pPr algn="r">
              <a:defRPr b="0" i="0">
                <a:solidFill>
                  <a:srgbClr val="7F7F7F"/>
                </a:solidFill>
                <a:latin typeface="+mj-lt"/>
              </a:defRPr>
            </a:lvl1pPr>
          </a:lstStyle>
          <a:p>
            <a:fld id="{5C7FE145-5F5F-9146-8268-470DD024125C}" type="slidenum">
              <a:rPr lang="it-IT" smtClean="0"/>
              <a:pPr/>
              <a:t>‹N›</a:t>
            </a:fld>
            <a:endParaRPr lang="it-IT" dirty="0"/>
          </a:p>
        </p:txBody>
      </p:sp>
    </p:spTree>
    <p:extLst>
      <p:ext uri="{BB962C8B-B14F-4D97-AF65-F5344CB8AC3E}">
        <p14:creationId xmlns:p14="http://schemas.microsoft.com/office/powerpoint/2010/main" val="185279241"/>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emf"/><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2.png"/><Relationship Id="rId1" Type="http://schemas.openxmlformats.org/officeDocument/2006/relationships/slideLayout" Target="../slideLayouts/slideLayout1.xml"/><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1.xml"/><Relationship Id="rId4"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ttangolo 10"/>
          <p:cNvSpPr/>
          <p:nvPr/>
        </p:nvSpPr>
        <p:spPr>
          <a:xfrm>
            <a:off x="0" y="1"/>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Rettangolo 5"/>
          <p:cNvSpPr/>
          <p:nvPr/>
        </p:nvSpPr>
        <p:spPr>
          <a:xfrm>
            <a:off x="0" y="3376083"/>
            <a:ext cx="12192000" cy="3481918"/>
          </a:xfrm>
          <a:prstGeom prst="rect">
            <a:avLst/>
          </a:prstGeom>
          <a:solidFill>
            <a:srgbClr val="4843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rgbClr val="DA304A"/>
                </a:solidFill>
              </a:rPr>
              <a:t> </a:t>
            </a:r>
            <a:endParaRPr lang="it-IT" dirty="0">
              <a:solidFill>
                <a:srgbClr val="DA304A"/>
              </a:solidFill>
            </a:endParaRPr>
          </a:p>
        </p:txBody>
      </p:sp>
      <p:sp>
        <p:nvSpPr>
          <p:cNvPr id="15" name="CasellaDiTesto 14"/>
          <p:cNvSpPr txBox="1"/>
          <p:nvPr/>
        </p:nvSpPr>
        <p:spPr>
          <a:xfrm>
            <a:off x="3173412" y="3811955"/>
            <a:ext cx="8221860" cy="1346522"/>
          </a:xfrm>
          <a:prstGeom prst="rect">
            <a:avLst/>
          </a:prstGeom>
          <a:noFill/>
        </p:spPr>
        <p:txBody>
          <a:bodyPr wrap="square" lIns="0" tIns="0" rIns="0" bIns="0" rtlCol="0">
            <a:spAutoFit/>
          </a:bodyPr>
          <a:lstStyle/>
          <a:p>
            <a:pPr>
              <a:lnSpc>
                <a:spcPts val="1880"/>
              </a:lnSpc>
            </a:pPr>
            <a:r>
              <a:rPr lang="it-IT" sz="2800" dirty="0" smtClean="0">
                <a:solidFill>
                  <a:schemeClr val="bg1"/>
                </a:solidFill>
                <a:latin typeface="+mj-lt"/>
                <a:ea typeface="Signika Light" charset="0"/>
                <a:cs typeface="Arial"/>
              </a:rPr>
              <a:t>TEMI EMERGENTI</a:t>
            </a:r>
            <a:endParaRPr lang="it-IT" sz="1200" dirty="0">
              <a:solidFill>
                <a:schemeClr val="bg1"/>
              </a:solidFill>
              <a:latin typeface="+mj-lt"/>
              <a:ea typeface="Signika Light" charset="0"/>
              <a:cs typeface="Arial"/>
            </a:endParaRPr>
          </a:p>
          <a:p>
            <a:pPr>
              <a:lnSpc>
                <a:spcPts val="2160"/>
              </a:lnSpc>
            </a:pPr>
            <a:endParaRPr lang="it-IT" sz="2800" dirty="0">
              <a:solidFill>
                <a:schemeClr val="bg1"/>
              </a:solidFill>
              <a:latin typeface="+mj-lt"/>
              <a:ea typeface="Signika Light" charset="0"/>
              <a:cs typeface="Arial"/>
            </a:endParaRPr>
          </a:p>
          <a:p>
            <a:pPr>
              <a:lnSpc>
                <a:spcPts val="3200"/>
              </a:lnSpc>
            </a:pPr>
            <a:r>
              <a:rPr lang="it-IT" sz="3200" dirty="0" smtClean="0">
                <a:solidFill>
                  <a:schemeClr val="bg1"/>
                </a:solidFill>
                <a:latin typeface="+mj-lt"/>
                <a:ea typeface="Signika Light" charset="0"/>
                <a:cs typeface="Arial"/>
              </a:rPr>
              <a:t>Immigrazione e sbarchi di rifugiati: </a:t>
            </a:r>
          </a:p>
          <a:p>
            <a:pPr>
              <a:lnSpc>
                <a:spcPts val="3200"/>
              </a:lnSpc>
            </a:pPr>
            <a:r>
              <a:rPr lang="it-IT" sz="3200" dirty="0" smtClean="0">
                <a:solidFill>
                  <a:schemeClr val="bg1"/>
                </a:solidFill>
                <a:latin typeface="+mj-lt"/>
                <a:ea typeface="Signika Light" charset="0"/>
                <a:cs typeface="Arial"/>
              </a:rPr>
              <a:t>due facce della stessa medaglia?(!) </a:t>
            </a:r>
            <a:endParaRPr lang="it-IT" sz="3200" dirty="0">
              <a:solidFill>
                <a:schemeClr val="bg1"/>
              </a:solidFill>
              <a:latin typeface="+mj-lt"/>
              <a:ea typeface="Signika Light" charset="0"/>
              <a:cs typeface="Arial"/>
            </a:endParaRPr>
          </a:p>
        </p:txBody>
      </p:sp>
      <p:sp>
        <p:nvSpPr>
          <p:cNvPr id="2" name="Titolo 1"/>
          <p:cNvSpPr>
            <a:spLocks noGrp="1"/>
          </p:cNvSpPr>
          <p:nvPr>
            <p:ph type="ctrTitle" idx="4294967295"/>
          </p:nvPr>
        </p:nvSpPr>
        <p:spPr>
          <a:xfrm>
            <a:off x="611254" y="384211"/>
            <a:ext cx="5050820" cy="1611125"/>
          </a:xfrm>
          <a:prstGeom prst="rect">
            <a:avLst/>
          </a:prstGeom>
        </p:spPr>
        <p:txBody>
          <a:bodyPr wrap="square" lIns="0" tIns="0" rIns="0" bIns="0" anchor="t" anchorCtr="0">
            <a:spAutoFit/>
          </a:bodyPr>
          <a:lstStyle/>
          <a:p>
            <a:pPr algn="l">
              <a:lnSpc>
                <a:spcPts val="2500"/>
              </a:lnSpc>
            </a:pPr>
            <a:r>
              <a:rPr lang="it-IT" sz="2400" b="1" dirty="0" smtClean="0">
                <a:solidFill>
                  <a:schemeClr val="bg1"/>
                </a:solidFill>
                <a:latin typeface="Signika" charset="0"/>
                <a:ea typeface="Signika" charset="0"/>
                <a:cs typeface="Signika" charset="0"/>
              </a:rPr>
              <a:t>COMPORTAMENTI INDIVIDUALI </a:t>
            </a:r>
            <a:br>
              <a:rPr lang="it-IT" sz="2400" b="1" dirty="0" smtClean="0">
                <a:solidFill>
                  <a:schemeClr val="bg1"/>
                </a:solidFill>
                <a:latin typeface="Signika" charset="0"/>
                <a:ea typeface="Signika" charset="0"/>
                <a:cs typeface="Signika" charset="0"/>
              </a:rPr>
            </a:br>
            <a:r>
              <a:rPr lang="it-IT" sz="2400" b="1" dirty="0" smtClean="0">
                <a:solidFill>
                  <a:schemeClr val="bg1"/>
                </a:solidFill>
                <a:latin typeface="Signika" charset="0"/>
                <a:ea typeface="Signika" charset="0"/>
                <a:cs typeface="Signika" charset="0"/>
              </a:rPr>
              <a:t>E RELAZIONI SOCIALI </a:t>
            </a:r>
            <a:br>
              <a:rPr lang="it-IT" sz="2400" b="1" dirty="0" smtClean="0">
                <a:solidFill>
                  <a:schemeClr val="bg1"/>
                </a:solidFill>
                <a:latin typeface="Signika" charset="0"/>
                <a:ea typeface="Signika" charset="0"/>
                <a:cs typeface="Signika" charset="0"/>
              </a:rPr>
            </a:br>
            <a:r>
              <a:rPr lang="it-IT" sz="2400" b="1" dirty="0" smtClean="0">
                <a:solidFill>
                  <a:schemeClr val="bg1"/>
                </a:solidFill>
                <a:latin typeface="Signika" charset="0"/>
                <a:ea typeface="Signika" charset="0"/>
                <a:cs typeface="Signika" charset="0"/>
              </a:rPr>
              <a:t>IN TRASFORMAZIONE </a:t>
            </a:r>
            <a:br>
              <a:rPr lang="it-IT" sz="2400" b="1" dirty="0" smtClean="0">
                <a:solidFill>
                  <a:schemeClr val="bg1"/>
                </a:solidFill>
                <a:latin typeface="Signika" charset="0"/>
                <a:ea typeface="Signika" charset="0"/>
                <a:cs typeface="Signika" charset="0"/>
              </a:rPr>
            </a:br>
            <a:r>
              <a:rPr lang="it-IT" sz="2400" dirty="0">
                <a:solidFill>
                  <a:schemeClr val="bg1"/>
                </a:solidFill>
                <a:latin typeface="Signika" charset="0"/>
                <a:ea typeface="Signika" charset="0"/>
                <a:cs typeface="Signika" charset="0"/>
              </a:rPr>
              <a:t>UNA SFIDA </a:t>
            </a:r>
            <a:r>
              <a:rPr lang="it-IT" sz="2400" dirty="0" smtClean="0">
                <a:solidFill>
                  <a:schemeClr val="bg1"/>
                </a:solidFill>
                <a:latin typeface="Signika" charset="0"/>
                <a:ea typeface="Signika" charset="0"/>
                <a:cs typeface="Signika" charset="0"/>
              </a:rPr>
              <a:t>PER </a:t>
            </a:r>
            <a:r>
              <a:rPr lang="it-IT" sz="2400" dirty="0">
                <a:solidFill>
                  <a:schemeClr val="bg1"/>
                </a:solidFill>
                <a:latin typeface="Signika" charset="0"/>
                <a:ea typeface="Signika" charset="0"/>
                <a:cs typeface="Signika" charset="0"/>
              </a:rPr>
              <a:t>LA </a:t>
            </a:r>
            <a:r>
              <a:rPr lang="it-IT" sz="2400" dirty="0" smtClean="0">
                <a:solidFill>
                  <a:schemeClr val="bg1"/>
                </a:solidFill>
                <a:latin typeface="Signika" charset="0"/>
                <a:ea typeface="Signika" charset="0"/>
                <a:cs typeface="Signika" charset="0"/>
              </a:rPr>
              <a:t/>
            </a:r>
            <a:br>
              <a:rPr lang="it-IT" sz="2400" dirty="0" smtClean="0">
                <a:solidFill>
                  <a:schemeClr val="bg1"/>
                </a:solidFill>
                <a:latin typeface="Signika" charset="0"/>
                <a:ea typeface="Signika" charset="0"/>
                <a:cs typeface="Signika" charset="0"/>
              </a:rPr>
            </a:br>
            <a:r>
              <a:rPr lang="it-IT" sz="2400" dirty="0" smtClean="0">
                <a:solidFill>
                  <a:schemeClr val="bg1"/>
                </a:solidFill>
                <a:latin typeface="Signika" charset="0"/>
                <a:ea typeface="Signika" charset="0"/>
                <a:cs typeface="Signika" charset="0"/>
              </a:rPr>
              <a:t>STATISTICA UFFICIALE </a:t>
            </a:r>
            <a:endParaRPr lang="it-IT" sz="2400" dirty="0">
              <a:solidFill>
                <a:schemeClr val="bg1"/>
              </a:solidFill>
              <a:latin typeface="Signika" charset="0"/>
              <a:ea typeface="Signika" charset="0"/>
              <a:cs typeface="Signika" charset="0"/>
            </a:endParaRPr>
          </a:p>
        </p:txBody>
      </p:sp>
      <p:pic>
        <p:nvPicPr>
          <p:cNvPr id="3" name="Immagine 2"/>
          <p:cNvPicPr>
            <a:picLocks noChangeAspect="1"/>
          </p:cNvPicPr>
          <p:nvPr/>
        </p:nvPicPr>
        <p:blipFill rotWithShape="1">
          <a:blip r:embed="rId3">
            <a:extLst>
              <a:ext uri="{28A0092B-C50C-407E-A947-70E740481C1C}">
                <a14:useLocalDpi xmlns:a14="http://schemas.microsoft.com/office/drawing/2010/main" val="0"/>
              </a:ext>
            </a:extLst>
          </a:blip>
          <a:srcRect r="33157"/>
          <a:stretch/>
        </p:blipFill>
        <p:spPr>
          <a:xfrm>
            <a:off x="323742" y="214878"/>
            <a:ext cx="7638551" cy="2895775"/>
          </a:xfrm>
          <a:prstGeom prst="rect">
            <a:avLst/>
          </a:prstGeom>
        </p:spPr>
      </p:pic>
      <p:sp>
        <p:nvSpPr>
          <p:cNvPr id="14" name="Rettangolo 13"/>
          <p:cNvSpPr/>
          <p:nvPr/>
        </p:nvSpPr>
        <p:spPr>
          <a:xfrm>
            <a:off x="125412" y="4357526"/>
            <a:ext cx="2772274" cy="836126"/>
          </a:xfrm>
          <a:prstGeom prst="rect">
            <a:avLst/>
          </a:prstGeom>
        </p:spPr>
        <p:txBody>
          <a:bodyPr wrap="square">
            <a:spAutoFit/>
          </a:bodyPr>
          <a:lstStyle/>
          <a:p>
            <a:pPr algn="r">
              <a:lnSpc>
                <a:spcPts val="2900"/>
              </a:lnSpc>
            </a:pPr>
            <a:r>
              <a:rPr lang="it-IT" dirty="0" smtClean="0">
                <a:solidFill>
                  <a:schemeClr val="bg1"/>
                </a:solidFill>
                <a:ea typeface="Signika Light" charset="0"/>
                <a:cs typeface="Arial"/>
              </a:rPr>
              <a:t>24 GIUGNO 2016 </a:t>
            </a:r>
          </a:p>
          <a:p>
            <a:pPr algn="r">
              <a:lnSpc>
                <a:spcPts val="2900"/>
              </a:lnSpc>
            </a:pPr>
            <a:r>
              <a:rPr lang="it-IT" dirty="0" smtClean="0">
                <a:solidFill>
                  <a:schemeClr val="bg1"/>
                </a:solidFill>
                <a:ea typeface="Signika Light" charset="0"/>
                <a:cs typeface="Arial"/>
              </a:rPr>
              <a:t>09.30 | 11.00</a:t>
            </a:r>
            <a:endParaRPr lang="it-IT" dirty="0">
              <a:solidFill>
                <a:schemeClr val="bg1"/>
              </a:solidFill>
              <a:ea typeface="Signika Light" charset="0"/>
              <a:cs typeface="Arial"/>
            </a:endParaRPr>
          </a:p>
        </p:txBody>
      </p:sp>
      <p:pic>
        <p:nvPicPr>
          <p:cNvPr id="12" name="Immagine 11" descr="Logo12esimaOk-21.ep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16714" y="5859742"/>
            <a:ext cx="480972" cy="625265"/>
          </a:xfrm>
          <a:prstGeom prst="rect">
            <a:avLst/>
          </a:prstGeom>
        </p:spPr>
      </p:pic>
      <p:pic>
        <p:nvPicPr>
          <p:cNvPr id="13" name="Immagine 12" descr="Logo12esimaOk-22.eps"/>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26186" y="3683343"/>
            <a:ext cx="571500" cy="609600"/>
          </a:xfrm>
          <a:prstGeom prst="rect">
            <a:avLst/>
          </a:prstGeom>
        </p:spPr>
      </p:pic>
      <p:sp>
        <p:nvSpPr>
          <p:cNvPr id="17" name="CasellaDiTesto 16"/>
          <p:cNvSpPr txBox="1"/>
          <p:nvPr/>
        </p:nvSpPr>
        <p:spPr>
          <a:xfrm>
            <a:off x="3173412" y="6056410"/>
            <a:ext cx="8221860" cy="410369"/>
          </a:xfrm>
          <a:prstGeom prst="rect">
            <a:avLst/>
          </a:prstGeom>
          <a:noFill/>
        </p:spPr>
        <p:txBody>
          <a:bodyPr wrap="square" lIns="0" tIns="0" rIns="0" bIns="0" rtlCol="0">
            <a:spAutoFit/>
          </a:bodyPr>
          <a:lstStyle/>
          <a:p>
            <a:pPr>
              <a:lnSpc>
                <a:spcPts val="3200"/>
              </a:lnSpc>
            </a:pPr>
            <a:r>
              <a:rPr lang="it-IT" sz="2000" dirty="0" smtClean="0">
                <a:solidFill>
                  <a:schemeClr val="bg1"/>
                </a:solidFill>
                <a:latin typeface="+mj-lt"/>
                <a:ea typeface="Signika Light" charset="0"/>
                <a:cs typeface="Arial"/>
              </a:rPr>
              <a:t>Salvatore Strozza | Università di Napoli Federico II / AISP-SIS</a:t>
            </a:r>
            <a:endParaRPr lang="it-IT" sz="2000" dirty="0">
              <a:solidFill>
                <a:schemeClr val="bg1"/>
              </a:solidFill>
              <a:latin typeface="+mj-lt"/>
              <a:ea typeface="Signika Light" charset="0"/>
              <a:cs typeface="Arial"/>
            </a:endParaRPr>
          </a:p>
        </p:txBody>
      </p:sp>
      <p:cxnSp>
        <p:nvCxnSpPr>
          <p:cNvPr id="19" name="Connettore 1 18"/>
          <p:cNvCxnSpPr/>
          <p:nvPr/>
        </p:nvCxnSpPr>
        <p:spPr>
          <a:xfrm>
            <a:off x="2998756" y="3811955"/>
            <a:ext cx="0" cy="2580211"/>
          </a:xfrm>
          <a:prstGeom prst="line">
            <a:avLst/>
          </a:prstGeom>
          <a:ln w="28575" cmpd="sng">
            <a:solidFill>
              <a:schemeClr val="bg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470589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67" y="3748082"/>
            <a:ext cx="11516582" cy="2132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10</a:t>
            </a:fld>
            <a:endParaRPr lang="it-IT" dirty="0"/>
          </a:p>
        </p:txBody>
      </p:sp>
      <p:sp>
        <p:nvSpPr>
          <p:cNvPr id="9" name="Titolo 1"/>
          <p:cNvSpPr>
            <a:spLocks noGrp="1"/>
          </p:cNvSpPr>
          <p:nvPr>
            <p:ph type="ctrTitle" idx="4294967295"/>
          </p:nvPr>
        </p:nvSpPr>
        <p:spPr>
          <a:xfrm>
            <a:off x="5153024" y="416990"/>
            <a:ext cx="6486525" cy="741356"/>
          </a:xfrm>
          <a:prstGeom prst="rect">
            <a:avLst/>
          </a:prstGeom>
        </p:spPr>
        <p:txBody>
          <a:bodyPr lIns="0" tIns="0" rIns="0" bIns="0" anchor="t" anchorCtr="0"/>
          <a:lstStyle/>
          <a:p>
            <a:pPr algn="r"/>
            <a:r>
              <a:rPr lang="it-IT" sz="3200" b="1" spc="-50" dirty="0" smtClean="0">
                <a:solidFill>
                  <a:srgbClr val="C00000"/>
                </a:solidFill>
                <a:latin typeface="+mn-lt"/>
              </a:rPr>
              <a:t>3</a:t>
            </a:r>
            <a:r>
              <a:rPr lang="it-IT" sz="3200" b="1" spc="-50" dirty="0" smtClean="0">
                <a:solidFill>
                  <a:srgbClr val="C00000"/>
                </a:solidFill>
                <a:latin typeface="+mn-lt"/>
              </a:rPr>
              <a:t>. La presenza sul territorio: ripartizioni</a:t>
            </a:r>
            <a:endParaRPr lang="it-IT" sz="3200" b="1" spc="-50" dirty="0">
              <a:solidFill>
                <a:srgbClr val="C00000"/>
              </a:solidFill>
              <a:latin typeface="+mn-lt"/>
            </a:endParaRPr>
          </a:p>
        </p:txBody>
      </p:sp>
      <p:sp>
        <p:nvSpPr>
          <p:cNvPr id="10" name="CasellaDiTesto 9"/>
          <p:cNvSpPr txBox="1"/>
          <p:nvPr/>
        </p:nvSpPr>
        <p:spPr>
          <a:xfrm>
            <a:off x="333367" y="6493531"/>
            <a:ext cx="6496058" cy="307777"/>
          </a:xfrm>
          <a:prstGeom prst="rect">
            <a:avLst/>
          </a:prstGeom>
          <a:noFill/>
        </p:spPr>
        <p:txBody>
          <a:bodyPr wrap="square" rtlCol="0">
            <a:spAutoFit/>
          </a:bodyPr>
          <a:lstStyle/>
          <a:p>
            <a:r>
              <a:rPr lang="it-IT" sz="1400" b="1" dirty="0" smtClean="0">
                <a:solidFill>
                  <a:srgbClr val="00B050"/>
                </a:solidFill>
              </a:rPr>
              <a:t>Fonti: Istat e Ministero </a:t>
            </a:r>
            <a:r>
              <a:rPr lang="it-IT" sz="1400" b="1" dirty="0" smtClean="0">
                <a:solidFill>
                  <a:srgbClr val="00B050"/>
                </a:solidFill>
              </a:rPr>
              <a:t>dell’interno (in parte tratto da </a:t>
            </a:r>
            <a:r>
              <a:rPr lang="it-IT" sz="1400" b="1" dirty="0" err="1" smtClean="0">
                <a:solidFill>
                  <a:srgbClr val="00B050"/>
                </a:solidFill>
              </a:rPr>
              <a:t>Golini</a:t>
            </a:r>
            <a:r>
              <a:rPr lang="it-IT" sz="1400" b="1" dirty="0" smtClean="0">
                <a:solidFill>
                  <a:srgbClr val="00B050"/>
                </a:solidFill>
              </a:rPr>
              <a:t> e Nasso, 2016).</a:t>
            </a:r>
            <a:endParaRPr lang="it-IT" sz="1400" b="1" dirty="0">
              <a:solidFill>
                <a:srgbClr val="00B050"/>
              </a:solidFill>
            </a:endParaRPr>
          </a:p>
        </p:txBody>
      </p:sp>
      <p:sp>
        <p:nvSpPr>
          <p:cNvPr id="2" name="Rettangolo arrotondato 1"/>
          <p:cNvSpPr/>
          <p:nvPr/>
        </p:nvSpPr>
        <p:spPr>
          <a:xfrm>
            <a:off x="4781550" y="3943350"/>
            <a:ext cx="1085850" cy="1971675"/>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Sottotitolo 2"/>
          <p:cNvSpPr txBox="1">
            <a:spLocks/>
          </p:cNvSpPr>
          <p:nvPr/>
        </p:nvSpPr>
        <p:spPr>
          <a:xfrm>
            <a:off x="333367" y="1057275"/>
            <a:ext cx="11516582" cy="2580817"/>
          </a:xfrm>
          <a:prstGeom prst="rect">
            <a:avLst/>
          </a:prstGeom>
        </p:spPr>
        <p:txBody>
          <a:bodyPr lIns="0" tIns="0" rIns="0" bIns="0"/>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just">
              <a:spcBef>
                <a:spcPts val="0"/>
              </a:spcBef>
              <a:spcAft>
                <a:spcPts val="600"/>
              </a:spcAft>
              <a:buClr>
                <a:srgbClr val="DA304A"/>
              </a:buClr>
              <a:buSzPct val="160000"/>
              <a:buNone/>
            </a:pPr>
            <a:r>
              <a:rPr lang="it-IT" sz="1600" spc="-20" dirty="0" smtClean="0">
                <a:solidFill>
                  <a:srgbClr val="002060"/>
                </a:solidFill>
              </a:rPr>
              <a:t>L’accoglienza è articolata in 3 fasi (d.lgs. 142/2015): </a:t>
            </a:r>
          </a:p>
          <a:p>
            <a:pPr marL="285750" indent="-285750" algn="just">
              <a:spcBef>
                <a:spcPts val="0"/>
              </a:spcBef>
              <a:spcAft>
                <a:spcPts val="600"/>
              </a:spcAft>
              <a:buClr>
                <a:srgbClr val="DA304A"/>
              </a:buClr>
              <a:buSzPct val="160000"/>
              <a:buFont typeface="Wingdings" charset="2"/>
              <a:buChar char="§"/>
            </a:pPr>
            <a:r>
              <a:rPr lang="it-IT" sz="1600" spc="-20" dirty="0">
                <a:solidFill>
                  <a:srgbClr val="002060"/>
                </a:solidFill>
              </a:rPr>
              <a:t>Subito dopo lo sbarco sul territorio </a:t>
            </a:r>
            <a:r>
              <a:rPr lang="it-IT" sz="1600" spc="-20" dirty="0" smtClean="0">
                <a:solidFill>
                  <a:srgbClr val="002060"/>
                </a:solidFill>
              </a:rPr>
              <a:t>italiano gli stranieri sono accolti nei centri di primissimo soccorso e accoglienza</a:t>
            </a:r>
            <a:r>
              <a:rPr lang="it-IT" sz="1600" spc="-20" dirty="0" smtClean="0">
                <a:solidFill>
                  <a:srgbClr val="002060"/>
                </a:solidFill>
              </a:rPr>
              <a:t>. È prevista la possibilità di attivare </a:t>
            </a:r>
            <a:r>
              <a:rPr lang="it-IT" sz="1600" b="1" spc="-20" dirty="0" smtClean="0">
                <a:solidFill>
                  <a:srgbClr val="002060"/>
                </a:solidFill>
                <a:effectLst>
                  <a:outerShdw blurRad="38100" dist="38100" dir="2700000" algn="tl">
                    <a:srgbClr val="000000">
                      <a:alpha val="43137"/>
                    </a:srgbClr>
                  </a:outerShdw>
                </a:effectLst>
              </a:rPr>
              <a:t>strutture temporanee di accoglienza</a:t>
            </a:r>
            <a:r>
              <a:rPr lang="it-IT" sz="1600" spc="-20" dirty="0" smtClean="0">
                <a:solidFill>
                  <a:srgbClr val="002060"/>
                </a:solidFill>
              </a:rPr>
              <a:t> per far fronte ad arrivi consistenti e ravvicinati. La permanenza è generalmente molto breve e dura il tempo dell’identificazione dello straniero da parte delle forze dell’ordine, l’accertamento della volontà di richiedere la protezione internazionale, l’individu</a:t>
            </a:r>
            <a:r>
              <a:rPr lang="it-IT" sz="1600" spc="-20" dirty="0" smtClean="0">
                <a:solidFill>
                  <a:srgbClr val="002060"/>
                </a:solidFill>
              </a:rPr>
              <a:t>azione dei potenziali candidati alla procedura di ricollocazione</a:t>
            </a:r>
            <a:r>
              <a:rPr lang="it-IT" sz="1600" spc="-20" dirty="0" smtClean="0">
                <a:solidFill>
                  <a:srgbClr val="002060"/>
                </a:solidFill>
              </a:rPr>
              <a:t>. Cinque sono gli </a:t>
            </a:r>
            <a:r>
              <a:rPr lang="it-IT" sz="1600" b="1" spc="-20" dirty="0" smtClean="0">
                <a:solidFill>
                  <a:srgbClr val="002060"/>
                </a:solidFill>
                <a:effectLst>
                  <a:outerShdw blurRad="38100" dist="38100" dir="2700000" algn="tl">
                    <a:srgbClr val="000000">
                      <a:alpha val="43137"/>
                    </a:srgbClr>
                  </a:outerShdw>
                </a:effectLst>
              </a:rPr>
              <a:t>hot-spot</a:t>
            </a:r>
            <a:r>
              <a:rPr lang="it-IT" sz="1600" spc="-20" dirty="0" smtClean="0">
                <a:solidFill>
                  <a:srgbClr val="002060"/>
                </a:solidFill>
              </a:rPr>
              <a:t> aperti sulle coste meridionali: Lampedusa, Pozzallo, Porto Empedocle, Trapani e Taranto. </a:t>
            </a:r>
          </a:p>
          <a:p>
            <a:pPr marL="285750" indent="-285750" algn="just">
              <a:spcBef>
                <a:spcPts val="0"/>
              </a:spcBef>
              <a:spcAft>
                <a:spcPts val="600"/>
              </a:spcAft>
              <a:buClr>
                <a:srgbClr val="DA304A"/>
              </a:buClr>
              <a:buSzPct val="160000"/>
              <a:buFont typeface="Wingdings" charset="2"/>
              <a:buChar char="§"/>
            </a:pPr>
            <a:r>
              <a:rPr lang="it-IT" sz="1600" dirty="0" smtClean="0">
                <a:solidFill>
                  <a:srgbClr val="002060"/>
                </a:solidFill>
              </a:rPr>
              <a:t>Successivamente gli </a:t>
            </a:r>
            <a:r>
              <a:rPr lang="it-IT" sz="1600" dirty="0">
                <a:solidFill>
                  <a:srgbClr val="002060"/>
                </a:solidFill>
              </a:rPr>
              <a:t>stranieri che manifestano la volontà di richiedere la protezione </a:t>
            </a:r>
            <a:r>
              <a:rPr lang="it-IT" sz="1600" dirty="0" smtClean="0">
                <a:solidFill>
                  <a:srgbClr val="002060"/>
                </a:solidFill>
              </a:rPr>
              <a:t>internazionale sono ospitati nei </a:t>
            </a:r>
            <a:r>
              <a:rPr lang="it-IT" sz="1600" dirty="0" smtClean="0">
                <a:solidFill>
                  <a:srgbClr val="002060"/>
                </a:solidFill>
              </a:rPr>
              <a:t>centri governativi di prima accoglienza, dove rimangono per il tempo necessario alla formalizzazione della domanda (non più di 30 giorni).</a:t>
            </a:r>
            <a:endParaRPr lang="it-IT" sz="1600" dirty="0" smtClean="0">
              <a:solidFill>
                <a:srgbClr val="002060"/>
              </a:solidFill>
            </a:endParaRPr>
          </a:p>
          <a:p>
            <a:pPr marL="285750" indent="-285750" algn="just">
              <a:spcBef>
                <a:spcPts val="0"/>
              </a:spcBef>
              <a:spcAft>
                <a:spcPts val="600"/>
              </a:spcAft>
              <a:buClr>
                <a:srgbClr val="DA304A"/>
              </a:buClr>
              <a:buSzPct val="160000"/>
              <a:buFont typeface="Wingdings" charset="2"/>
              <a:buChar char="§"/>
            </a:pPr>
            <a:r>
              <a:rPr lang="it-IT" sz="1600" dirty="0" smtClean="0">
                <a:solidFill>
                  <a:srgbClr val="002060"/>
                </a:solidFill>
              </a:rPr>
              <a:t>Infine, vengono trasferiti nei centri di seconda accoglienza (nel </a:t>
            </a:r>
            <a:r>
              <a:rPr lang="it-IT" sz="1600" b="1" dirty="0" smtClean="0">
                <a:solidFill>
                  <a:srgbClr val="002060"/>
                </a:solidFill>
                <a:effectLst>
                  <a:outerShdw blurRad="38100" dist="38100" dir="2700000" algn="tl">
                    <a:srgbClr val="000000">
                      <a:alpha val="43137"/>
                    </a:srgbClr>
                  </a:outerShdw>
                </a:effectLst>
              </a:rPr>
              <a:t>sistema SPRAR</a:t>
            </a:r>
            <a:r>
              <a:rPr lang="it-IT" sz="1600" dirty="0" smtClean="0">
                <a:solidFill>
                  <a:srgbClr val="002060"/>
                </a:solidFill>
              </a:rPr>
              <a:t>) in cui rimangono fino alla decisione dell’istanza da parte della Commissione territoriale per il riconoscimento della protezione internazionale.</a:t>
            </a:r>
            <a:endParaRPr lang="it-IT" sz="1600" dirty="0" smtClean="0">
              <a:solidFill>
                <a:srgbClr val="002060"/>
              </a:solidFill>
            </a:endParaRPr>
          </a:p>
        </p:txBody>
      </p:sp>
    </p:spTree>
    <p:extLst>
      <p:ext uri="{BB962C8B-B14F-4D97-AF65-F5344CB8AC3E}">
        <p14:creationId xmlns:p14="http://schemas.microsoft.com/office/powerpoint/2010/main" val="1007874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46" y="1047746"/>
            <a:ext cx="10580275" cy="55215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11</a:t>
            </a:fld>
            <a:endParaRPr lang="it-IT" dirty="0"/>
          </a:p>
        </p:txBody>
      </p:sp>
      <p:sp>
        <p:nvSpPr>
          <p:cNvPr id="9" name="Titolo 1"/>
          <p:cNvSpPr>
            <a:spLocks noGrp="1"/>
          </p:cNvSpPr>
          <p:nvPr>
            <p:ph type="ctrTitle" idx="4294967295"/>
          </p:nvPr>
        </p:nvSpPr>
        <p:spPr>
          <a:xfrm>
            <a:off x="5153024" y="416990"/>
            <a:ext cx="6486525" cy="741356"/>
          </a:xfrm>
          <a:prstGeom prst="rect">
            <a:avLst/>
          </a:prstGeom>
        </p:spPr>
        <p:txBody>
          <a:bodyPr lIns="0" tIns="0" rIns="0" bIns="0" anchor="t" anchorCtr="0"/>
          <a:lstStyle/>
          <a:p>
            <a:pPr algn="r"/>
            <a:r>
              <a:rPr lang="it-IT" sz="3200" b="1" dirty="0" smtClean="0">
                <a:solidFill>
                  <a:srgbClr val="C00000"/>
                </a:solidFill>
                <a:latin typeface="+mn-lt"/>
              </a:rPr>
              <a:t>3</a:t>
            </a:r>
            <a:r>
              <a:rPr lang="it-IT" sz="3200" b="1" dirty="0" smtClean="0">
                <a:solidFill>
                  <a:srgbClr val="C00000"/>
                </a:solidFill>
                <a:latin typeface="+mn-lt"/>
              </a:rPr>
              <a:t>. La presenza sul territorio: regioni</a:t>
            </a:r>
            <a:endParaRPr lang="it-IT" sz="3200" b="1" dirty="0">
              <a:solidFill>
                <a:srgbClr val="C00000"/>
              </a:solidFill>
              <a:latin typeface="+mn-lt"/>
            </a:endParaRPr>
          </a:p>
        </p:txBody>
      </p:sp>
      <p:sp>
        <p:nvSpPr>
          <p:cNvPr id="10" name="CasellaDiTesto 9"/>
          <p:cNvSpPr txBox="1"/>
          <p:nvPr/>
        </p:nvSpPr>
        <p:spPr>
          <a:xfrm>
            <a:off x="342896" y="6567396"/>
            <a:ext cx="5753104" cy="307777"/>
          </a:xfrm>
          <a:prstGeom prst="rect">
            <a:avLst/>
          </a:prstGeom>
          <a:noFill/>
        </p:spPr>
        <p:txBody>
          <a:bodyPr wrap="square" rtlCol="0">
            <a:spAutoFit/>
          </a:bodyPr>
          <a:lstStyle/>
          <a:p>
            <a:r>
              <a:rPr lang="it-IT" sz="1400" b="1" dirty="0" smtClean="0">
                <a:solidFill>
                  <a:srgbClr val="00B050"/>
                </a:solidFill>
              </a:rPr>
              <a:t>Fonti: Istat e Ministero </a:t>
            </a:r>
            <a:r>
              <a:rPr lang="it-IT" sz="1400" b="1" dirty="0" smtClean="0">
                <a:solidFill>
                  <a:srgbClr val="00B050"/>
                </a:solidFill>
              </a:rPr>
              <a:t>dell’interno (in parte tratto da </a:t>
            </a:r>
            <a:r>
              <a:rPr lang="it-IT" sz="1400" b="1" dirty="0" err="1" smtClean="0">
                <a:solidFill>
                  <a:srgbClr val="00B050"/>
                </a:solidFill>
              </a:rPr>
              <a:t>Golini</a:t>
            </a:r>
            <a:r>
              <a:rPr lang="it-IT" sz="1400" b="1" dirty="0" smtClean="0">
                <a:solidFill>
                  <a:srgbClr val="00B050"/>
                </a:solidFill>
              </a:rPr>
              <a:t> e Nasso, 2016).</a:t>
            </a:r>
            <a:endParaRPr lang="it-IT" sz="1400" b="1" dirty="0">
              <a:solidFill>
                <a:srgbClr val="00B050"/>
              </a:solidFill>
            </a:endParaRPr>
          </a:p>
        </p:txBody>
      </p:sp>
      <p:sp>
        <p:nvSpPr>
          <p:cNvPr id="2" name="Rettangolo arrotondato 1"/>
          <p:cNvSpPr/>
          <p:nvPr/>
        </p:nvSpPr>
        <p:spPr>
          <a:xfrm>
            <a:off x="4371975" y="1304925"/>
            <a:ext cx="1000125" cy="5262471"/>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CasellaDiTesto 2"/>
          <p:cNvSpPr txBox="1"/>
          <p:nvPr/>
        </p:nvSpPr>
        <p:spPr>
          <a:xfrm>
            <a:off x="7810500" y="6550243"/>
            <a:ext cx="2714625" cy="369332"/>
          </a:xfrm>
          <a:prstGeom prst="rect">
            <a:avLst/>
          </a:prstGeom>
          <a:noFill/>
        </p:spPr>
        <p:txBody>
          <a:bodyPr wrap="square" rtlCol="0">
            <a:spAutoFit/>
          </a:bodyPr>
          <a:lstStyle/>
          <a:p>
            <a:r>
              <a:rPr lang="it-IT" b="1" dirty="0" smtClean="0">
                <a:solidFill>
                  <a:schemeClr val="accent6">
                    <a:lumMod val="75000"/>
                  </a:schemeClr>
                </a:solidFill>
              </a:rPr>
              <a:t>IRD =     22,7         26,3 in %</a:t>
            </a:r>
            <a:endParaRPr lang="it-IT" b="1" dirty="0">
              <a:solidFill>
                <a:schemeClr val="accent6">
                  <a:lumMod val="75000"/>
                </a:schemeClr>
              </a:solidFill>
            </a:endParaRPr>
          </a:p>
        </p:txBody>
      </p:sp>
    </p:spTree>
    <p:extLst>
      <p:ext uri="{BB962C8B-B14F-4D97-AF65-F5344CB8AC3E}">
        <p14:creationId xmlns:p14="http://schemas.microsoft.com/office/powerpoint/2010/main" val="19932469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12</a:t>
            </a:fld>
            <a:endParaRPr lang="it-IT" dirty="0"/>
          </a:p>
        </p:txBody>
      </p:sp>
      <p:sp>
        <p:nvSpPr>
          <p:cNvPr id="9" name="Titolo 1"/>
          <p:cNvSpPr>
            <a:spLocks noGrp="1"/>
          </p:cNvSpPr>
          <p:nvPr>
            <p:ph type="ctrTitle" idx="4294967295"/>
          </p:nvPr>
        </p:nvSpPr>
        <p:spPr>
          <a:xfrm>
            <a:off x="5153024" y="416990"/>
            <a:ext cx="6486525" cy="741356"/>
          </a:xfrm>
          <a:prstGeom prst="rect">
            <a:avLst/>
          </a:prstGeom>
        </p:spPr>
        <p:txBody>
          <a:bodyPr lIns="0" tIns="0" rIns="0" bIns="0" anchor="t" anchorCtr="0"/>
          <a:lstStyle/>
          <a:p>
            <a:pPr algn="r"/>
            <a:r>
              <a:rPr lang="it-IT" sz="3200" b="1" dirty="0" smtClean="0">
                <a:solidFill>
                  <a:srgbClr val="C00000"/>
                </a:solidFill>
                <a:latin typeface="+mn-lt"/>
              </a:rPr>
              <a:t>4. Considerazioni e quesiti «finali»</a:t>
            </a:r>
            <a:endParaRPr lang="it-IT" sz="3200" b="1" dirty="0">
              <a:solidFill>
                <a:srgbClr val="C00000"/>
              </a:solidFill>
              <a:latin typeface="+mn-lt"/>
            </a:endParaRPr>
          </a:p>
        </p:txBody>
      </p:sp>
      <p:sp>
        <p:nvSpPr>
          <p:cNvPr id="11" name="Sottotitolo 2"/>
          <p:cNvSpPr txBox="1">
            <a:spLocks/>
          </p:cNvSpPr>
          <p:nvPr/>
        </p:nvSpPr>
        <p:spPr>
          <a:xfrm>
            <a:off x="590551" y="990600"/>
            <a:ext cx="11048998" cy="5391150"/>
          </a:xfrm>
          <a:prstGeom prst="rect">
            <a:avLst/>
          </a:prstGeom>
        </p:spPr>
        <p:txBody>
          <a:bodyPr lIns="0" tIns="0" rIns="0" bIns="0"/>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just">
              <a:spcBef>
                <a:spcPts val="0"/>
              </a:spcBef>
              <a:spcAft>
                <a:spcPts val="600"/>
              </a:spcAft>
              <a:buClr>
                <a:srgbClr val="DA304A"/>
              </a:buClr>
              <a:buSzPct val="160000"/>
              <a:buFont typeface="Arial" pitchFamily="34" charset="0"/>
              <a:buChar char="•"/>
            </a:pPr>
            <a:r>
              <a:rPr lang="it-IT" sz="2400" b="1" dirty="0" smtClean="0">
                <a:solidFill>
                  <a:srgbClr val="002060"/>
                </a:solidFill>
              </a:rPr>
              <a:t> </a:t>
            </a:r>
            <a:r>
              <a:rPr lang="it-IT" sz="2200" b="1" spc="-50" dirty="0">
                <a:solidFill>
                  <a:srgbClr val="002060"/>
                </a:solidFill>
              </a:rPr>
              <a:t>L’accoglienza dei profughi è questione umanitaria che bisognerà governare con regole certe e armonizzate a livello europeo e con risorse economiche, strutturali e umane adeguate,  tenendo presente che si tratta di persone e </a:t>
            </a:r>
            <a:r>
              <a:rPr lang="it-IT" sz="2200" b="1" spc="-50" dirty="0" smtClean="0">
                <a:solidFill>
                  <a:srgbClr val="002060"/>
                </a:solidFill>
              </a:rPr>
              <a:t>famiglie a cui va garantita la possibilità di poter </a:t>
            </a:r>
            <a:r>
              <a:rPr lang="it-IT" sz="2200" b="1" spc="-50" dirty="0">
                <a:solidFill>
                  <a:srgbClr val="002060"/>
                </a:solidFill>
              </a:rPr>
              <a:t>contribuire alla crescita economica e sociale del </a:t>
            </a:r>
            <a:r>
              <a:rPr lang="it-IT" sz="2200" b="1" spc="-50" dirty="0" smtClean="0">
                <a:solidFill>
                  <a:srgbClr val="002060"/>
                </a:solidFill>
              </a:rPr>
              <a:t>paese.</a:t>
            </a:r>
          </a:p>
          <a:p>
            <a:pPr algn="just">
              <a:spcBef>
                <a:spcPts val="0"/>
              </a:spcBef>
              <a:spcAft>
                <a:spcPts val="600"/>
              </a:spcAft>
              <a:buClr>
                <a:srgbClr val="DA304A"/>
              </a:buClr>
              <a:buSzPct val="160000"/>
              <a:buFont typeface="Arial" pitchFamily="34" charset="0"/>
              <a:buChar char="•"/>
            </a:pPr>
            <a:r>
              <a:rPr lang="it-IT" sz="2200" b="1" spc="-100" dirty="0" smtClean="0">
                <a:solidFill>
                  <a:srgbClr val="002060"/>
                </a:solidFill>
              </a:rPr>
              <a:t>Attivare corridoi umanitari, favorire l’esame delle domande di asilo prima dell’arrivo nell’Unione, promuovere azioni volte a spegnere i focolai di guerra, favorire la democrazia e lo sviluppo economico dei paesi di origine, …, sono indicazioni davvero importanti anche se in alcuni casi difficili da perseguire. In questa sede appare interessante porsi anche qualche domanda specifica e per certi versi marginale.</a:t>
            </a:r>
            <a:endParaRPr lang="it-IT" sz="2200" b="1" spc="-100" dirty="0">
              <a:solidFill>
                <a:srgbClr val="002060"/>
              </a:solidFill>
            </a:endParaRPr>
          </a:p>
          <a:p>
            <a:pPr algn="just">
              <a:spcBef>
                <a:spcPts val="0"/>
              </a:spcBef>
              <a:spcAft>
                <a:spcPts val="600"/>
              </a:spcAft>
              <a:buClr>
                <a:srgbClr val="DA304A"/>
              </a:buClr>
              <a:buSzPct val="160000"/>
              <a:buFont typeface="Arial" pitchFamily="34" charset="0"/>
              <a:buChar char="•"/>
            </a:pPr>
            <a:r>
              <a:rPr lang="it-IT" sz="2200" b="1" dirty="0">
                <a:solidFill>
                  <a:srgbClr val="002060"/>
                </a:solidFill>
              </a:rPr>
              <a:t> </a:t>
            </a:r>
            <a:r>
              <a:rPr lang="it-IT" sz="2200" b="1" spc="-40" dirty="0" smtClean="0">
                <a:solidFill>
                  <a:srgbClr val="002060"/>
                </a:solidFill>
              </a:rPr>
              <a:t>Così come sembra auspicabile il superamento della </a:t>
            </a:r>
            <a:r>
              <a:rPr lang="it-IT" sz="2200" b="1" spc="-40" dirty="0">
                <a:solidFill>
                  <a:srgbClr val="002060"/>
                </a:solidFill>
              </a:rPr>
              <a:t>separazione tra politiche degli ingressi e politiche di integrazione, rafforzando il nesso ammissione-integrazione (</a:t>
            </a:r>
            <a:r>
              <a:rPr lang="it-IT" sz="2200" b="1" spc="-40" dirty="0" err="1">
                <a:solidFill>
                  <a:srgbClr val="002060"/>
                </a:solidFill>
              </a:rPr>
              <a:t>Caponio</a:t>
            </a:r>
            <a:r>
              <a:rPr lang="it-IT" sz="2200" b="1" spc="-40" dirty="0">
                <a:solidFill>
                  <a:srgbClr val="002060"/>
                </a:solidFill>
              </a:rPr>
              <a:t>, 2013</a:t>
            </a:r>
            <a:r>
              <a:rPr lang="it-IT" sz="2200" b="1" spc="-40" dirty="0" smtClean="0">
                <a:solidFill>
                  <a:srgbClr val="002060"/>
                </a:solidFill>
              </a:rPr>
              <a:t>), non sarebbe anche opportuno inquadrare i flussi in arrivo all’interno di una cornice unitaria flessibile e (entro certi limiti) indipendente dalla distinzione tra tipologie  immigratorie? </a:t>
            </a:r>
          </a:p>
          <a:p>
            <a:pPr algn="just">
              <a:spcBef>
                <a:spcPts val="0"/>
              </a:spcBef>
              <a:spcAft>
                <a:spcPts val="600"/>
              </a:spcAft>
              <a:buClr>
                <a:srgbClr val="DA304A"/>
              </a:buClr>
              <a:buSzPct val="160000"/>
              <a:buFont typeface="Arial" pitchFamily="34" charset="0"/>
              <a:buChar char="•"/>
            </a:pPr>
            <a:r>
              <a:rPr lang="it-IT" sz="2200" b="1" spc="-50" dirty="0" smtClean="0">
                <a:solidFill>
                  <a:srgbClr val="002060"/>
                </a:solidFill>
              </a:rPr>
              <a:t>In Italia le eccezionali ma ricorrenti procedure di regolarizzazione sono state il principale strumento di gestione </a:t>
            </a:r>
            <a:r>
              <a:rPr lang="it-IT" sz="2200" b="1" i="1" spc="-50" dirty="0" smtClean="0">
                <a:solidFill>
                  <a:srgbClr val="002060"/>
                </a:solidFill>
              </a:rPr>
              <a:t>ex post</a:t>
            </a:r>
            <a:r>
              <a:rPr lang="it-IT" sz="2200" b="1" spc="-50" dirty="0" smtClean="0">
                <a:solidFill>
                  <a:srgbClr val="002060"/>
                </a:solidFill>
              </a:rPr>
              <a:t> dei flussi migratori per lavoro (oltre 2,3 milioni di regolarizzati in 25 anni), i migranti economici sbarcati sulle coste italiane in questi anni non sarebbero assimilabili alle centinaia di migliaia di over-stayer e immigrati «camuffati» arrivati negli ultimi due decenni e regolarizzatisi?</a:t>
            </a:r>
          </a:p>
        </p:txBody>
      </p:sp>
    </p:spTree>
    <p:extLst>
      <p:ext uri="{BB962C8B-B14F-4D97-AF65-F5344CB8AC3E}">
        <p14:creationId xmlns:p14="http://schemas.microsoft.com/office/powerpoint/2010/main" val="255423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13</a:t>
            </a:fld>
            <a:endParaRPr lang="it-IT" dirty="0"/>
          </a:p>
        </p:txBody>
      </p:sp>
      <p:sp>
        <p:nvSpPr>
          <p:cNvPr id="9" name="Titolo 1"/>
          <p:cNvSpPr>
            <a:spLocks noGrp="1"/>
          </p:cNvSpPr>
          <p:nvPr>
            <p:ph type="ctrTitle" idx="4294967295"/>
          </p:nvPr>
        </p:nvSpPr>
        <p:spPr>
          <a:xfrm>
            <a:off x="5153024" y="416990"/>
            <a:ext cx="6486525" cy="741356"/>
          </a:xfrm>
          <a:prstGeom prst="rect">
            <a:avLst/>
          </a:prstGeom>
        </p:spPr>
        <p:txBody>
          <a:bodyPr lIns="0" tIns="0" rIns="0" bIns="0" anchor="t" anchorCtr="0"/>
          <a:lstStyle/>
          <a:p>
            <a:pPr algn="r"/>
            <a:r>
              <a:rPr lang="it-IT" sz="3200" b="1" dirty="0" smtClean="0">
                <a:solidFill>
                  <a:srgbClr val="C00000"/>
                </a:solidFill>
                <a:latin typeface="+mn-lt"/>
              </a:rPr>
              <a:t>4. Considerazioni e quesiti «finali»</a:t>
            </a:r>
            <a:endParaRPr lang="it-IT" sz="3200" b="1" dirty="0">
              <a:solidFill>
                <a:srgbClr val="C00000"/>
              </a:solidFill>
              <a:latin typeface="+mn-lt"/>
            </a:endParaRPr>
          </a:p>
        </p:txBody>
      </p:sp>
      <p:sp>
        <p:nvSpPr>
          <p:cNvPr id="11" name="Sottotitolo 2"/>
          <p:cNvSpPr txBox="1">
            <a:spLocks/>
          </p:cNvSpPr>
          <p:nvPr/>
        </p:nvSpPr>
        <p:spPr>
          <a:xfrm>
            <a:off x="590551" y="1019175"/>
            <a:ext cx="11048998" cy="5478463"/>
          </a:xfrm>
          <a:prstGeom prst="rect">
            <a:avLst/>
          </a:prstGeom>
        </p:spPr>
        <p:txBody>
          <a:bodyPr lIns="0" tIns="0" rIns="0" bIns="0"/>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just">
              <a:spcBef>
                <a:spcPts val="0"/>
              </a:spcBef>
              <a:spcAft>
                <a:spcPts val="600"/>
              </a:spcAft>
              <a:buClr>
                <a:srgbClr val="DA304A"/>
              </a:buClr>
              <a:buSzPct val="160000"/>
              <a:buFont typeface="Arial" pitchFamily="34" charset="0"/>
              <a:buChar char="•"/>
            </a:pPr>
            <a:r>
              <a:rPr lang="it-IT" sz="2200" b="1" spc="-40" dirty="0" smtClean="0">
                <a:solidFill>
                  <a:srgbClr val="002060"/>
                </a:solidFill>
              </a:rPr>
              <a:t>Per governare ex ante le migrazioni future </a:t>
            </a:r>
            <a:r>
              <a:rPr lang="it-IT" sz="2200" b="1" spc="-40" dirty="0">
                <a:solidFill>
                  <a:srgbClr val="002060"/>
                </a:solidFill>
              </a:rPr>
              <a:t>e favorire l’arrivo e il radicamento dei nuovi </a:t>
            </a:r>
            <a:r>
              <a:rPr lang="it-IT" sz="2200" b="1" spc="-40" dirty="0" smtClean="0">
                <a:solidFill>
                  <a:srgbClr val="002060"/>
                </a:solidFill>
              </a:rPr>
              <a:t>cittadini, Livi Bacci (2012) ha proposto la </a:t>
            </a:r>
            <a:r>
              <a:rPr lang="it-IT" sz="2200" b="1" spc="-40" dirty="0">
                <a:solidFill>
                  <a:srgbClr val="002060"/>
                </a:solidFill>
              </a:rPr>
              <a:t>costituzione di un’autorevole Agenzia indipendente per la programmazione dell’immigrazione che predisponga un Documento programmatico pluriennale e aggiornato annualmente, sulla base del quale il governo possa prendere autonomamente le sue </a:t>
            </a:r>
            <a:r>
              <a:rPr lang="it-IT" sz="2200" b="1" spc="-40" dirty="0" smtClean="0">
                <a:solidFill>
                  <a:srgbClr val="002060"/>
                </a:solidFill>
              </a:rPr>
              <a:t>decisioni. Non potrebbe essere questa l’architettura istituzionale  utile per gestire in modo più razionale i flussi migratori, garantendo maggiore flessibilità nel concedere la protezione e/o l’autorizzazione al soggiorno delle diverse categorie di persone migranti anche in base all’incontro sul territorio nazionale tra domanda ed offerta di lavoro? </a:t>
            </a:r>
          </a:p>
          <a:p>
            <a:pPr algn="just">
              <a:spcBef>
                <a:spcPts val="0"/>
              </a:spcBef>
              <a:spcAft>
                <a:spcPts val="600"/>
              </a:spcAft>
              <a:buClr>
                <a:srgbClr val="DA304A"/>
              </a:buClr>
              <a:buSzPct val="160000"/>
              <a:buFont typeface="Arial" pitchFamily="34" charset="0"/>
              <a:buChar char="•"/>
            </a:pPr>
            <a:r>
              <a:rPr lang="it-IT" sz="2200" b="1" spc="-40" dirty="0" smtClean="0">
                <a:solidFill>
                  <a:srgbClr val="002060"/>
                </a:solidFill>
              </a:rPr>
              <a:t>Certamente il governo di questo fenomeno complesso richiede il perfezionamento del sistema di rilevazione che dovrebbe essere capace non solo di cogliere il migrante al suo arrivo sul territorio italiano ma di poterlo seguire nelle diverse tappe che caratterizzano il suo processo di inserimento nel paese (richiesta dell’asilo, riconoscimento o meno, rilascio e rinnovo del permesso, iscrizione anagrafica, …). La mancanza di un’osservazione seguita delle diverse fasi e autorizzazioni a cui il migrante è sottoposto lascia domande e dubbi a cui si possono dare solo risposte ipotetiche e non consente di fare valutazioni puntuali dei processi di inserimento. Il miglioramento del quadro informativo appare quindi strategico per governare al meglio le migrazioni odierne e dei prossimi anni favorendo l’inclusione e lo sviluppo del nostro paese.</a:t>
            </a:r>
          </a:p>
          <a:p>
            <a:pPr algn="just">
              <a:spcBef>
                <a:spcPts val="0"/>
              </a:spcBef>
              <a:spcAft>
                <a:spcPts val="600"/>
              </a:spcAft>
              <a:buClr>
                <a:srgbClr val="DA304A"/>
              </a:buClr>
              <a:buSzPct val="160000"/>
              <a:buFont typeface="Arial" pitchFamily="34" charset="0"/>
              <a:buChar char="•"/>
            </a:pPr>
            <a:endParaRPr lang="it-IT" sz="2200" b="1" dirty="0" smtClean="0">
              <a:solidFill>
                <a:srgbClr val="002060"/>
              </a:solidFill>
            </a:endParaRPr>
          </a:p>
        </p:txBody>
      </p:sp>
    </p:spTree>
    <p:extLst>
      <p:ext uri="{BB962C8B-B14F-4D97-AF65-F5344CB8AC3E}">
        <p14:creationId xmlns:p14="http://schemas.microsoft.com/office/powerpoint/2010/main" val="627701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2</a:t>
            </a:fld>
            <a:endParaRPr lang="it-IT" dirty="0"/>
          </a:p>
        </p:txBody>
      </p:sp>
      <p:sp>
        <p:nvSpPr>
          <p:cNvPr id="9" name="Titolo 1"/>
          <p:cNvSpPr>
            <a:spLocks noGrp="1"/>
          </p:cNvSpPr>
          <p:nvPr>
            <p:ph type="ctrTitle" idx="4294967295"/>
          </p:nvPr>
        </p:nvSpPr>
        <p:spPr>
          <a:xfrm>
            <a:off x="5153024" y="416990"/>
            <a:ext cx="6486525" cy="741356"/>
          </a:xfrm>
          <a:prstGeom prst="rect">
            <a:avLst/>
          </a:prstGeom>
        </p:spPr>
        <p:txBody>
          <a:bodyPr lIns="0" tIns="0" rIns="0" bIns="0" anchor="t" anchorCtr="0"/>
          <a:lstStyle/>
          <a:p>
            <a:pPr algn="r"/>
            <a:r>
              <a:rPr lang="it-IT" sz="3200" b="1" dirty="0" smtClean="0">
                <a:solidFill>
                  <a:srgbClr val="C00000"/>
                </a:solidFill>
                <a:latin typeface="+mn-lt"/>
              </a:rPr>
              <a:t>TRE brevi riflessioni</a:t>
            </a:r>
            <a:endParaRPr lang="it-IT" sz="3200" b="1" dirty="0">
              <a:solidFill>
                <a:srgbClr val="C00000"/>
              </a:solidFill>
              <a:latin typeface="+mn-lt"/>
            </a:endParaRPr>
          </a:p>
        </p:txBody>
      </p:sp>
      <p:sp>
        <p:nvSpPr>
          <p:cNvPr id="11" name="Sottotitolo 2"/>
          <p:cNvSpPr txBox="1">
            <a:spLocks/>
          </p:cNvSpPr>
          <p:nvPr/>
        </p:nvSpPr>
        <p:spPr>
          <a:xfrm>
            <a:off x="590551" y="1257300"/>
            <a:ext cx="11048998" cy="4981575"/>
          </a:xfrm>
          <a:prstGeom prst="rect">
            <a:avLst/>
          </a:prstGeom>
        </p:spPr>
        <p:txBody>
          <a:bodyPr lIns="0" tIns="0" rIns="0" bIns="0"/>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285750" indent="-285750">
              <a:buClr>
                <a:srgbClr val="DA304A"/>
              </a:buClr>
              <a:buSzPct val="160000"/>
              <a:buFont typeface="Wingdings" charset="2"/>
              <a:buChar char="§"/>
            </a:pPr>
            <a:endParaRPr lang="it-IT" sz="1400" dirty="0" smtClean="0"/>
          </a:p>
          <a:p>
            <a:pPr marL="342900" indent="-342900" algn="just">
              <a:spcBef>
                <a:spcPts val="1200"/>
              </a:spcBef>
              <a:spcAft>
                <a:spcPts val="1200"/>
              </a:spcAft>
              <a:buClr>
                <a:srgbClr val="DA304A"/>
              </a:buClr>
              <a:buSzPct val="160000"/>
              <a:buFont typeface="+mj-lt"/>
              <a:buAutoNum type="arabicPeriod"/>
            </a:pPr>
            <a:r>
              <a:rPr lang="it-IT" sz="2400" b="1" dirty="0" smtClean="0">
                <a:solidFill>
                  <a:srgbClr val="002060"/>
                </a:solidFill>
              </a:rPr>
              <a:t> </a:t>
            </a:r>
            <a:r>
              <a:rPr lang="it-IT" b="1" dirty="0" smtClean="0">
                <a:solidFill>
                  <a:srgbClr val="002060"/>
                </a:solidFill>
              </a:rPr>
              <a:t>I s</a:t>
            </a:r>
            <a:r>
              <a:rPr lang="it-IT" b="1" dirty="0" smtClean="0">
                <a:solidFill>
                  <a:srgbClr val="002060"/>
                </a:solidFill>
              </a:rPr>
              <a:t>alvataggi nel Mediterraneo (i cosiddetti sbarchi) e i richiedenti asilo sono per l’Italia fenomeni diventati numericamente rilevanti solo negli ultimi anni, modificando in parte la struttura dell’immigrazione straniera per tipologia migratoria (crescente rilevanza delle migrazioni forzate).</a:t>
            </a:r>
          </a:p>
          <a:p>
            <a:pPr marL="342900" indent="-342900" algn="just">
              <a:spcBef>
                <a:spcPts val="1200"/>
              </a:spcBef>
              <a:spcAft>
                <a:spcPts val="1200"/>
              </a:spcAft>
              <a:buClr>
                <a:srgbClr val="DA304A"/>
              </a:buClr>
              <a:buSzPct val="160000"/>
              <a:buFont typeface="+mj-lt"/>
              <a:buAutoNum type="arabicPeriod"/>
            </a:pPr>
            <a:r>
              <a:rPr lang="it-IT" b="1" dirty="0" smtClean="0">
                <a:solidFill>
                  <a:srgbClr val="002060"/>
                </a:solidFill>
              </a:rPr>
              <a:t> Riguardano un collettivo specifico di persone per provenienze/origini e caratteristiche demografiche.</a:t>
            </a:r>
          </a:p>
          <a:p>
            <a:pPr marL="342900" indent="-342900" algn="just">
              <a:spcBef>
                <a:spcPts val="1200"/>
              </a:spcBef>
              <a:spcAft>
                <a:spcPts val="1200"/>
              </a:spcAft>
              <a:buClr>
                <a:srgbClr val="DA304A"/>
              </a:buClr>
              <a:buSzPct val="160000"/>
              <a:buFont typeface="+mj-lt"/>
              <a:buAutoNum type="arabicPeriod"/>
            </a:pPr>
            <a:r>
              <a:rPr lang="it-IT" b="1" dirty="0" smtClean="0">
                <a:solidFill>
                  <a:srgbClr val="002060"/>
                </a:solidFill>
              </a:rPr>
              <a:t> Hanno una distribuzione sul territorio italiano differente rispetto a quella degli altri immigrati.</a:t>
            </a:r>
          </a:p>
          <a:p>
            <a:pPr marL="342900" indent="-342900" algn="just">
              <a:spcBef>
                <a:spcPts val="1200"/>
              </a:spcBef>
              <a:spcAft>
                <a:spcPts val="1200"/>
              </a:spcAft>
              <a:buClr>
                <a:srgbClr val="DA304A"/>
              </a:buClr>
              <a:buSzPct val="160000"/>
              <a:buFont typeface="+mj-lt"/>
              <a:buAutoNum type="arabicPeriod"/>
            </a:pPr>
            <a:r>
              <a:rPr lang="it-IT" b="1" dirty="0">
                <a:solidFill>
                  <a:srgbClr val="002060"/>
                </a:solidFill>
              </a:rPr>
              <a:t> </a:t>
            </a:r>
            <a:r>
              <a:rPr lang="it-IT" b="1" dirty="0" smtClean="0">
                <a:solidFill>
                  <a:srgbClr val="002060"/>
                </a:solidFill>
              </a:rPr>
              <a:t>Si tratta di flussi che vanno governati a livello europeo ma …</a:t>
            </a:r>
            <a:endParaRPr lang="it-IT" b="1" dirty="0" smtClean="0">
              <a:solidFill>
                <a:srgbClr val="002060"/>
              </a:solidFill>
            </a:endParaRPr>
          </a:p>
        </p:txBody>
      </p:sp>
    </p:spTree>
    <p:extLst>
      <p:ext uri="{BB962C8B-B14F-4D97-AF65-F5344CB8AC3E}">
        <p14:creationId xmlns:p14="http://schemas.microsoft.com/office/powerpoint/2010/main" val="3719851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3</a:t>
            </a:fld>
            <a:endParaRPr lang="it-IT" dirty="0"/>
          </a:p>
        </p:txBody>
      </p:sp>
      <p:sp>
        <p:nvSpPr>
          <p:cNvPr id="9" name="Titolo 1"/>
          <p:cNvSpPr>
            <a:spLocks noGrp="1"/>
          </p:cNvSpPr>
          <p:nvPr>
            <p:ph type="ctrTitle" idx="4294967295"/>
          </p:nvPr>
        </p:nvSpPr>
        <p:spPr>
          <a:xfrm>
            <a:off x="5176326" y="416990"/>
            <a:ext cx="6463223" cy="741356"/>
          </a:xfrm>
          <a:prstGeom prst="rect">
            <a:avLst/>
          </a:prstGeom>
        </p:spPr>
        <p:txBody>
          <a:bodyPr lIns="0" tIns="0" rIns="0" bIns="0" anchor="t" anchorCtr="0"/>
          <a:lstStyle/>
          <a:p>
            <a:pPr algn="r"/>
            <a:r>
              <a:rPr lang="it-IT" sz="3200" b="1" dirty="0" smtClean="0">
                <a:solidFill>
                  <a:srgbClr val="C00000"/>
                </a:solidFill>
                <a:latin typeface="+mn-lt"/>
              </a:rPr>
              <a:t>1. I flussi migratori verso l’Italia</a:t>
            </a:r>
            <a:endParaRPr lang="it-IT" sz="3200" b="1" dirty="0">
              <a:solidFill>
                <a:srgbClr val="C00000"/>
              </a:solidFill>
              <a:latin typeface="+mn-lt"/>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8606" y="1271586"/>
            <a:ext cx="6145056" cy="56077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962" y="1258883"/>
            <a:ext cx="6151946" cy="5614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CasellaDiTesto 15"/>
          <p:cNvSpPr txBox="1"/>
          <p:nvPr/>
        </p:nvSpPr>
        <p:spPr>
          <a:xfrm>
            <a:off x="6521823" y="6515096"/>
            <a:ext cx="3136528" cy="307777"/>
          </a:xfrm>
          <a:prstGeom prst="rect">
            <a:avLst/>
          </a:prstGeom>
          <a:noFill/>
        </p:spPr>
        <p:txBody>
          <a:bodyPr wrap="square" rtlCol="0">
            <a:spAutoFit/>
          </a:bodyPr>
          <a:lstStyle/>
          <a:p>
            <a:r>
              <a:rPr lang="it-IT" sz="1400" b="1" dirty="0" smtClean="0">
                <a:solidFill>
                  <a:srgbClr val="00B050"/>
                </a:solidFill>
              </a:rPr>
              <a:t>Fonti: Istat e Ministero dell’interno.</a:t>
            </a:r>
            <a:endParaRPr lang="it-IT" sz="1400" b="1" dirty="0">
              <a:solidFill>
                <a:srgbClr val="00B050"/>
              </a:solidFill>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8606" y="1262061"/>
            <a:ext cx="6145056" cy="56077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asellaDiTesto 6"/>
          <p:cNvSpPr txBox="1"/>
          <p:nvPr/>
        </p:nvSpPr>
        <p:spPr>
          <a:xfrm>
            <a:off x="678235" y="1603723"/>
            <a:ext cx="400110" cy="1243880"/>
          </a:xfrm>
          <a:prstGeom prst="rect">
            <a:avLst/>
          </a:prstGeom>
          <a:noFill/>
        </p:spPr>
        <p:txBody>
          <a:bodyPr vert="vert270" wrap="square" rtlCol="0">
            <a:spAutoFit/>
          </a:bodyPr>
          <a:lstStyle/>
          <a:p>
            <a:pPr algn="r"/>
            <a:r>
              <a:rPr lang="it-IT" sz="1400" b="1" dirty="0" smtClean="0">
                <a:solidFill>
                  <a:srgbClr val="FF0000"/>
                </a:solidFill>
              </a:rPr>
              <a:t>Legge Martelli</a:t>
            </a:r>
            <a:endParaRPr lang="it-IT" sz="1400" b="1" dirty="0">
              <a:solidFill>
                <a:srgbClr val="FF0000"/>
              </a:solidFill>
            </a:endParaRPr>
          </a:p>
        </p:txBody>
      </p:sp>
      <p:sp>
        <p:nvSpPr>
          <p:cNvPr id="8" name="CasellaDiTesto 7"/>
          <p:cNvSpPr txBox="1"/>
          <p:nvPr/>
        </p:nvSpPr>
        <p:spPr>
          <a:xfrm>
            <a:off x="1671489" y="1603723"/>
            <a:ext cx="400110" cy="1017983"/>
          </a:xfrm>
          <a:prstGeom prst="rect">
            <a:avLst/>
          </a:prstGeom>
          <a:noFill/>
        </p:spPr>
        <p:txBody>
          <a:bodyPr vert="vert270" wrap="square" rtlCol="0">
            <a:spAutoFit/>
          </a:bodyPr>
          <a:lstStyle/>
          <a:p>
            <a:pPr algn="r"/>
            <a:r>
              <a:rPr lang="it-IT" sz="1400" b="1" dirty="0" smtClean="0">
                <a:solidFill>
                  <a:srgbClr val="FF0000"/>
                </a:solidFill>
              </a:rPr>
              <a:t>Decreto Dini</a:t>
            </a:r>
            <a:endParaRPr lang="it-IT" sz="1400" b="1" dirty="0">
              <a:solidFill>
                <a:srgbClr val="FF0000"/>
              </a:solidFill>
            </a:endParaRPr>
          </a:p>
        </p:txBody>
      </p:sp>
      <p:sp>
        <p:nvSpPr>
          <p:cNvPr id="10" name="CasellaDiTesto 9"/>
          <p:cNvSpPr txBox="1"/>
          <p:nvPr/>
        </p:nvSpPr>
        <p:spPr>
          <a:xfrm>
            <a:off x="2391569" y="1602272"/>
            <a:ext cx="400110" cy="1893403"/>
          </a:xfrm>
          <a:prstGeom prst="rect">
            <a:avLst/>
          </a:prstGeom>
          <a:noFill/>
        </p:spPr>
        <p:txBody>
          <a:bodyPr vert="vert270" wrap="square" rtlCol="0">
            <a:spAutoFit/>
          </a:bodyPr>
          <a:lstStyle/>
          <a:p>
            <a:pPr algn="r"/>
            <a:r>
              <a:rPr lang="it-IT" sz="1400" b="1" dirty="0" smtClean="0">
                <a:solidFill>
                  <a:srgbClr val="FF0000"/>
                </a:solidFill>
              </a:rPr>
              <a:t>Legge Turco-Napolitano</a:t>
            </a:r>
            <a:endParaRPr lang="it-IT" sz="1400" b="1" dirty="0">
              <a:solidFill>
                <a:srgbClr val="FF0000"/>
              </a:solidFill>
            </a:endParaRPr>
          </a:p>
        </p:txBody>
      </p:sp>
      <p:sp>
        <p:nvSpPr>
          <p:cNvPr id="11" name="CasellaDiTesto 10"/>
          <p:cNvSpPr txBox="1"/>
          <p:nvPr/>
        </p:nvSpPr>
        <p:spPr>
          <a:xfrm>
            <a:off x="3187849" y="1604633"/>
            <a:ext cx="400110" cy="1296144"/>
          </a:xfrm>
          <a:prstGeom prst="rect">
            <a:avLst/>
          </a:prstGeom>
          <a:noFill/>
        </p:spPr>
        <p:txBody>
          <a:bodyPr vert="vert270" wrap="square" rtlCol="0">
            <a:spAutoFit/>
          </a:bodyPr>
          <a:lstStyle/>
          <a:p>
            <a:pPr algn="r"/>
            <a:r>
              <a:rPr lang="it-IT" sz="1400" b="1" dirty="0" smtClean="0">
                <a:solidFill>
                  <a:srgbClr val="FF0000"/>
                </a:solidFill>
              </a:rPr>
              <a:t>Legge Bossi-Fini</a:t>
            </a:r>
            <a:endParaRPr lang="it-IT" sz="1400" b="1" dirty="0">
              <a:solidFill>
                <a:srgbClr val="FF0000"/>
              </a:solidFill>
            </a:endParaRPr>
          </a:p>
        </p:txBody>
      </p:sp>
      <p:sp>
        <p:nvSpPr>
          <p:cNvPr id="12" name="CasellaDiTesto 11"/>
          <p:cNvSpPr txBox="1"/>
          <p:nvPr/>
        </p:nvSpPr>
        <p:spPr>
          <a:xfrm>
            <a:off x="3992825" y="1602271"/>
            <a:ext cx="400110" cy="1461355"/>
          </a:xfrm>
          <a:prstGeom prst="rect">
            <a:avLst/>
          </a:prstGeom>
          <a:noFill/>
        </p:spPr>
        <p:txBody>
          <a:bodyPr vert="vert270" wrap="square" rtlCol="0">
            <a:spAutoFit/>
          </a:bodyPr>
          <a:lstStyle/>
          <a:p>
            <a:pPr algn="r"/>
            <a:r>
              <a:rPr lang="it-IT" sz="1400" b="1" dirty="0" err="1" smtClean="0">
                <a:solidFill>
                  <a:srgbClr val="FF0000"/>
                </a:solidFill>
              </a:rPr>
              <a:t>Progr</a:t>
            </a:r>
            <a:r>
              <a:rPr lang="it-IT" sz="1400" b="1" dirty="0" smtClean="0">
                <a:solidFill>
                  <a:srgbClr val="FF0000"/>
                </a:solidFill>
              </a:rPr>
              <a:t>. flussi 2006</a:t>
            </a:r>
            <a:endParaRPr lang="it-IT" sz="1400" b="1" dirty="0">
              <a:solidFill>
                <a:srgbClr val="FF0000"/>
              </a:solidFill>
            </a:endParaRPr>
          </a:p>
        </p:txBody>
      </p:sp>
      <p:sp>
        <p:nvSpPr>
          <p:cNvPr id="13" name="CasellaDiTesto 12"/>
          <p:cNvSpPr txBox="1"/>
          <p:nvPr/>
        </p:nvSpPr>
        <p:spPr>
          <a:xfrm>
            <a:off x="4220344" y="4226235"/>
            <a:ext cx="615553" cy="1368152"/>
          </a:xfrm>
          <a:prstGeom prst="rect">
            <a:avLst/>
          </a:prstGeom>
          <a:noFill/>
        </p:spPr>
        <p:txBody>
          <a:bodyPr vert="vert270" wrap="square" rtlCol="0">
            <a:spAutoFit/>
          </a:bodyPr>
          <a:lstStyle/>
          <a:p>
            <a:pPr algn="r"/>
            <a:r>
              <a:rPr lang="it-IT" sz="1400" b="1" dirty="0" smtClean="0">
                <a:solidFill>
                  <a:srgbClr val="FF0000"/>
                </a:solidFill>
              </a:rPr>
              <a:t>Allargamento Ue e libera </a:t>
            </a:r>
            <a:r>
              <a:rPr lang="it-IT" sz="1400" b="1" dirty="0" err="1" smtClean="0">
                <a:solidFill>
                  <a:srgbClr val="FF0000"/>
                </a:solidFill>
              </a:rPr>
              <a:t>circolaz</a:t>
            </a:r>
            <a:r>
              <a:rPr lang="it-IT" sz="1400" b="1" dirty="0" smtClean="0">
                <a:solidFill>
                  <a:srgbClr val="FF0000"/>
                </a:solidFill>
              </a:rPr>
              <a:t>.</a:t>
            </a:r>
            <a:endParaRPr lang="it-IT" sz="1400" b="1" dirty="0">
              <a:solidFill>
                <a:srgbClr val="FF0000"/>
              </a:solidFill>
            </a:endParaRPr>
          </a:p>
        </p:txBody>
      </p:sp>
      <p:sp>
        <p:nvSpPr>
          <p:cNvPr id="14" name="CasellaDiTesto 13"/>
          <p:cNvSpPr txBox="1"/>
          <p:nvPr/>
        </p:nvSpPr>
        <p:spPr>
          <a:xfrm>
            <a:off x="4776217" y="3279651"/>
            <a:ext cx="400110" cy="1287181"/>
          </a:xfrm>
          <a:prstGeom prst="rect">
            <a:avLst/>
          </a:prstGeom>
          <a:noFill/>
        </p:spPr>
        <p:txBody>
          <a:bodyPr vert="vert270" wrap="square" rtlCol="0">
            <a:spAutoFit/>
          </a:bodyPr>
          <a:lstStyle/>
          <a:p>
            <a:pPr algn="r"/>
            <a:r>
              <a:rPr lang="it-IT" sz="1400" b="1" dirty="0" smtClean="0">
                <a:solidFill>
                  <a:srgbClr val="FF0000"/>
                </a:solidFill>
              </a:rPr>
              <a:t>Legge 102/2009</a:t>
            </a:r>
            <a:endParaRPr lang="it-IT" sz="1400" b="1" dirty="0">
              <a:solidFill>
                <a:srgbClr val="FF0000"/>
              </a:solidFill>
            </a:endParaRPr>
          </a:p>
        </p:txBody>
      </p:sp>
      <p:sp>
        <p:nvSpPr>
          <p:cNvPr id="15" name="CasellaDiTesto 14"/>
          <p:cNvSpPr txBox="1"/>
          <p:nvPr/>
        </p:nvSpPr>
        <p:spPr>
          <a:xfrm>
            <a:off x="5442198" y="1594546"/>
            <a:ext cx="400110" cy="1287181"/>
          </a:xfrm>
          <a:prstGeom prst="rect">
            <a:avLst/>
          </a:prstGeom>
          <a:noFill/>
        </p:spPr>
        <p:txBody>
          <a:bodyPr vert="vert270" wrap="square" rtlCol="0">
            <a:spAutoFit/>
          </a:bodyPr>
          <a:lstStyle/>
          <a:p>
            <a:pPr algn="r"/>
            <a:r>
              <a:rPr lang="it-IT" sz="1400" b="1" dirty="0" smtClean="0">
                <a:solidFill>
                  <a:srgbClr val="FF0000"/>
                </a:solidFill>
              </a:rPr>
              <a:t>D.lgs. 109/2012</a:t>
            </a:r>
            <a:endParaRPr lang="it-IT" sz="1400" b="1" dirty="0">
              <a:solidFill>
                <a:srgbClr val="FF0000"/>
              </a:solidFill>
            </a:endParaRPr>
          </a:p>
        </p:txBody>
      </p:sp>
      <p:sp>
        <p:nvSpPr>
          <p:cNvPr id="17" name="Sottotitolo 2"/>
          <p:cNvSpPr txBox="1">
            <a:spLocks/>
          </p:cNvSpPr>
          <p:nvPr/>
        </p:nvSpPr>
        <p:spPr>
          <a:xfrm>
            <a:off x="6677025" y="1120245"/>
            <a:ext cx="5143499" cy="5251980"/>
          </a:xfrm>
          <a:prstGeom prst="rect">
            <a:avLst/>
          </a:prstGeom>
        </p:spPr>
        <p:txBody>
          <a:bodyPr lIns="0" tIns="0" rIns="0" bIns="0"/>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285750" indent="-285750" algn="just">
              <a:buClr>
                <a:srgbClr val="DA304A"/>
              </a:buClr>
              <a:buSzPct val="160000"/>
              <a:buFont typeface="Wingdings" charset="2"/>
              <a:buChar char="§"/>
            </a:pPr>
            <a:r>
              <a:rPr lang="it-IT" sz="1600" dirty="0" smtClean="0">
                <a:solidFill>
                  <a:srgbClr val="002060"/>
                </a:solidFill>
              </a:rPr>
              <a:t>Dal </a:t>
            </a:r>
            <a:r>
              <a:rPr lang="it-IT" sz="1600" dirty="0" smtClean="0">
                <a:solidFill>
                  <a:srgbClr val="002060"/>
                </a:solidFill>
              </a:rPr>
              <a:t>1990 al 2015 sono state registrate </a:t>
            </a:r>
            <a:r>
              <a:rPr lang="it-IT" sz="1600" b="1" dirty="0" smtClean="0">
                <a:solidFill>
                  <a:srgbClr val="002060"/>
                </a:solidFill>
              </a:rPr>
              <a:t>oltre 6 milioni di iscrizioni anagrafiche di cittadini stranieri provenienti dall’estero</a:t>
            </a:r>
            <a:r>
              <a:rPr lang="it-IT" sz="1600" dirty="0" smtClean="0">
                <a:solidFill>
                  <a:srgbClr val="002060"/>
                </a:solidFill>
              </a:rPr>
              <a:t> (quasi 236 mila in media all’anno). Negli ultimi 5 anni, nonostante il decremento rispetto al decennio passato, le iscrizioni sono state poco meno di 1,5 milioni (circa 290 mila in media annua).</a:t>
            </a:r>
          </a:p>
          <a:p>
            <a:pPr marL="285750" indent="-285750" algn="just">
              <a:buClr>
                <a:srgbClr val="DA304A"/>
              </a:buClr>
              <a:buSzPct val="160000"/>
              <a:buFont typeface="Wingdings" charset="2"/>
              <a:buChar char="§"/>
            </a:pPr>
            <a:r>
              <a:rPr lang="it-IT" sz="1600" spc="-50" dirty="0" smtClean="0">
                <a:solidFill>
                  <a:srgbClr val="002060"/>
                </a:solidFill>
              </a:rPr>
              <a:t>Nello stesso periodo 1990-2015 sono stati quasi 520 mila gli stranieri richiedenti lo status di rifugiato (poco più di </a:t>
            </a:r>
            <a:r>
              <a:rPr lang="it-IT" sz="1600" b="1" spc="-50" dirty="0" smtClean="0">
                <a:solidFill>
                  <a:srgbClr val="002060"/>
                </a:solidFill>
              </a:rPr>
              <a:t>8 richieste ogni 100 iscrizioni anagrafiche dall’estero</a:t>
            </a:r>
            <a:r>
              <a:rPr lang="it-IT" sz="1600" spc="-50" dirty="0" smtClean="0">
                <a:solidFill>
                  <a:srgbClr val="002060"/>
                </a:solidFill>
              </a:rPr>
              <a:t>). Negli ultimi 5 anni quasi 230 mila: oltre il 44% di quelli degli ultimi 26 anni; </a:t>
            </a:r>
            <a:r>
              <a:rPr lang="it-IT" sz="1600" b="1" spc="-50" dirty="0" smtClean="0">
                <a:solidFill>
                  <a:srgbClr val="002060"/>
                </a:solidFill>
              </a:rPr>
              <a:t>quasi 16 richieste ogni 100 iscrizioni anagrafiche</a:t>
            </a:r>
            <a:r>
              <a:rPr lang="it-IT" sz="1600" spc="-50" dirty="0" smtClean="0">
                <a:solidFill>
                  <a:srgbClr val="002060"/>
                </a:solidFill>
              </a:rPr>
              <a:t>. </a:t>
            </a:r>
          </a:p>
          <a:p>
            <a:pPr marL="285750" indent="-285750" algn="just">
              <a:buClr>
                <a:srgbClr val="DA304A"/>
              </a:buClr>
              <a:buSzPct val="160000"/>
              <a:buFont typeface="Wingdings" charset="2"/>
              <a:buChar char="§"/>
            </a:pPr>
            <a:r>
              <a:rPr lang="it-IT" sz="1600" dirty="0" smtClean="0">
                <a:solidFill>
                  <a:srgbClr val="002060"/>
                </a:solidFill>
              </a:rPr>
              <a:t>Dal 1997 al 2015 le persone salvate nel Mediterraneo sono state quasi 770 mila (in media 40 mila all’anno), per la gran parte nell’ultimo quinquennio: per l’esattezza oltre 440 mila (58%), circa </a:t>
            </a:r>
            <a:r>
              <a:rPr lang="it-IT" sz="1600" b="1" dirty="0" smtClean="0">
                <a:solidFill>
                  <a:srgbClr val="002060"/>
                </a:solidFill>
              </a:rPr>
              <a:t>30 salvataggi/ sbarchi ogni 100 iscrizioni anagrafiche dall’estero</a:t>
            </a:r>
            <a:r>
              <a:rPr lang="it-IT" sz="1600" dirty="0" smtClean="0">
                <a:solidFill>
                  <a:srgbClr val="002060"/>
                </a:solidFill>
              </a:rPr>
              <a:t>.</a:t>
            </a:r>
          </a:p>
          <a:p>
            <a:pPr marL="285750" indent="-285750" algn="just">
              <a:buClr>
                <a:srgbClr val="DA304A"/>
              </a:buClr>
              <a:buSzPct val="160000"/>
              <a:buFont typeface="Wingdings" charset="2"/>
              <a:buChar char="§"/>
            </a:pPr>
            <a:r>
              <a:rPr lang="it-IT" sz="1600" dirty="0" smtClean="0">
                <a:solidFill>
                  <a:srgbClr val="002060"/>
                </a:solidFill>
              </a:rPr>
              <a:t>Evidente è la correlazione tra il numero di stranieri sbarcati e quello dei richiedenti asilo (0,89), anche se questi ultimi sono stati quasi sempre meno numerosi dei primi: </a:t>
            </a:r>
            <a:r>
              <a:rPr lang="it-IT" sz="1600" b="1" dirty="0" smtClean="0">
                <a:solidFill>
                  <a:srgbClr val="002060"/>
                </a:solidFill>
              </a:rPr>
              <a:t>nel periodo 1997-2015 circa 475 mila richiedenti,  meno di 62 ogni 100 persone sbarcate</a:t>
            </a:r>
            <a:r>
              <a:rPr lang="it-IT" sz="1600" dirty="0" smtClean="0">
                <a:solidFill>
                  <a:srgbClr val="002060"/>
                </a:solidFill>
              </a:rPr>
              <a:t>. </a:t>
            </a:r>
          </a:p>
          <a:p>
            <a:endParaRPr lang="it-IT" sz="1200" dirty="0">
              <a:solidFill>
                <a:srgbClr val="002060"/>
              </a:solidFill>
            </a:endParaRPr>
          </a:p>
        </p:txBody>
      </p:sp>
    </p:spTree>
    <p:extLst>
      <p:ext uri="{BB962C8B-B14F-4D97-AF65-F5344CB8AC3E}">
        <p14:creationId xmlns:p14="http://schemas.microsoft.com/office/powerpoint/2010/main" val="3485483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0" grpId="0"/>
      <p:bldP spid="11" grpId="0"/>
      <p:bldP spid="12" grpId="0"/>
      <p:bldP spid="13" grpId="0"/>
      <p:bldP spid="14" grpId="0"/>
      <p:bldP spid="15" grpId="0"/>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p:cNvPicPr>
            <a:picLocks noChangeAspect="1" noChangeArrowheads="1"/>
          </p:cNvPicPr>
          <p:nvPr/>
        </p:nvPicPr>
        <p:blipFill rotWithShape="1">
          <a:blip r:embed="rId2">
            <a:extLst>
              <a:ext uri="{28A0092B-C50C-407E-A947-70E740481C1C}">
                <a14:useLocalDpi xmlns:a14="http://schemas.microsoft.com/office/drawing/2010/main" val="0"/>
              </a:ext>
            </a:extLst>
          </a:blip>
          <a:srcRect l="3014" r="1336"/>
          <a:stretch/>
        </p:blipFill>
        <p:spPr bwMode="auto">
          <a:xfrm>
            <a:off x="6353175" y="3309938"/>
            <a:ext cx="4886324" cy="3114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4</a:t>
            </a:fld>
            <a:endParaRPr lang="it-IT" dirty="0"/>
          </a:p>
        </p:txBody>
      </p:sp>
      <p:sp>
        <p:nvSpPr>
          <p:cNvPr id="9" name="Titolo 1"/>
          <p:cNvSpPr>
            <a:spLocks noGrp="1"/>
          </p:cNvSpPr>
          <p:nvPr>
            <p:ph type="ctrTitle" idx="4294967295"/>
          </p:nvPr>
        </p:nvSpPr>
        <p:spPr>
          <a:xfrm>
            <a:off x="5153024" y="416990"/>
            <a:ext cx="6486525" cy="741356"/>
          </a:xfrm>
          <a:prstGeom prst="rect">
            <a:avLst/>
          </a:prstGeom>
        </p:spPr>
        <p:txBody>
          <a:bodyPr lIns="0" tIns="0" rIns="0" bIns="0" anchor="t" anchorCtr="0"/>
          <a:lstStyle/>
          <a:p>
            <a:pPr algn="r"/>
            <a:r>
              <a:rPr lang="it-IT" sz="3200" b="1" dirty="0" smtClean="0">
                <a:solidFill>
                  <a:srgbClr val="C00000"/>
                </a:solidFill>
                <a:latin typeface="+mn-lt"/>
              </a:rPr>
              <a:t>1. Da richiedenti asilo a rifugiati</a:t>
            </a:r>
            <a:endParaRPr lang="it-IT" sz="3200" b="1" dirty="0">
              <a:solidFill>
                <a:srgbClr val="C00000"/>
              </a:solidFill>
              <a:latin typeface="+mn-lt"/>
            </a:endParaRPr>
          </a:p>
        </p:txBody>
      </p:sp>
      <p:sp>
        <p:nvSpPr>
          <p:cNvPr id="16" name="CasellaDiTesto 15"/>
          <p:cNvSpPr txBox="1"/>
          <p:nvPr/>
        </p:nvSpPr>
        <p:spPr>
          <a:xfrm>
            <a:off x="330573" y="6515096"/>
            <a:ext cx="3136528" cy="307777"/>
          </a:xfrm>
          <a:prstGeom prst="rect">
            <a:avLst/>
          </a:prstGeom>
          <a:noFill/>
        </p:spPr>
        <p:txBody>
          <a:bodyPr wrap="square" rtlCol="0">
            <a:spAutoFit/>
          </a:bodyPr>
          <a:lstStyle/>
          <a:p>
            <a:r>
              <a:rPr lang="it-IT" sz="1400" b="1" dirty="0" smtClean="0">
                <a:solidFill>
                  <a:srgbClr val="00B050"/>
                </a:solidFill>
              </a:rPr>
              <a:t>Fonte: Ministero dell’interno.</a:t>
            </a:r>
            <a:endParaRPr lang="it-IT" sz="1400" b="1" dirty="0">
              <a:solidFill>
                <a:srgbClr val="00B050"/>
              </a:solidFill>
            </a:endParaRPr>
          </a:p>
        </p:txBody>
      </p:sp>
      <p:sp>
        <p:nvSpPr>
          <p:cNvPr id="17" name="Sottotitolo 2"/>
          <p:cNvSpPr txBox="1">
            <a:spLocks/>
          </p:cNvSpPr>
          <p:nvPr/>
        </p:nvSpPr>
        <p:spPr>
          <a:xfrm>
            <a:off x="6124575" y="1076325"/>
            <a:ext cx="5772150" cy="2343150"/>
          </a:xfrm>
          <a:prstGeom prst="rect">
            <a:avLst/>
          </a:prstGeom>
        </p:spPr>
        <p:txBody>
          <a:bodyPr lIns="0" tIns="0" rIns="0" bIns="0"/>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285750" indent="-285750" algn="just">
              <a:buClr>
                <a:srgbClr val="DA304A"/>
              </a:buClr>
              <a:buSzPct val="160000"/>
              <a:buFont typeface="Wingdings" charset="2"/>
              <a:buChar char="§"/>
            </a:pPr>
            <a:r>
              <a:rPr lang="it-IT" sz="1600" dirty="0" smtClean="0">
                <a:solidFill>
                  <a:srgbClr val="002060"/>
                </a:solidFill>
              </a:rPr>
              <a:t>Nel periodo 1990-2015 sono state </a:t>
            </a:r>
            <a:r>
              <a:rPr lang="it-IT" sz="1600" b="1" dirty="0" smtClean="0">
                <a:solidFill>
                  <a:srgbClr val="002060"/>
                </a:solidFill>
              </a:rPr>
              <a:t>esaminate 457 mila domande</a:t>
            </a:r>
            <a:r>
              <a:rPr lang="it-IT" sz="1600" dirty="0" smtClean="0">
                <a:solidFill>
                  <a:srgbClr val="002060"/>
                </a:solidFill>
              </a:rPr>
              <a:t> di asilo, che hanno dato luogo a meno di </a:t>
            </a:r>
            <a:r>
              <a:rPr lang="it-IT" sz="1600" b="1" dirty="0" smtClean="0">
                <a:solidFill>
                  <a:srgbClr val="FF0000"/>
                </a:solidFill>
                <a:effectLst>
                  <a:outerShdw blurRad="38100" dist="38100" dir="2700000" algn="tl">
                    <a:srgbClr val="000000">
                      <a:alpha val="43137"/>
                    </a:srgbClr>
                  </a:outerShdw>
                </a:effectLst>
              </a:rPr>
              <a:t>180 mila concessioni</a:t>
            </a:r>
            <a:r>
              <a:rPr lang="it-IT" sz="1600" dirty="0" smtClean="0">
                <a:solidFill>
                  <a:srgbClr val="002060"/>
                </a:solidFill>
              </a:rPr>
              <a:t> (al di sotto del 40% delle richieste), in media </a:t>
            </a:r>
            <a:r>
              <a:rPr lang="it-IT" sz="1600" b="1" dirty="0" smtClean="0">
                <a:solidFill>
                  <a:srgbClr val="FF0000"/>
                </a:solidFill>
                <a:effectLst>
                  <a:outerShdw blurRad="38100" dist="38100" dir="2700000" algn="tl">
                    <a:srgbClr val="000000">
                      <a:alpha val="43137"/>
                    </a:srgbClr>
                  </a:outerShdw>
                </a:effectLst>
              </a:rPr>
              <a:t>meno di 7 mila all’anno</a:t>
            </a:r>
            <a:r>
              <a:rPr lang="it-IT" sz="1600" dirty="0" smtClean="0">
                <a:solidFill>
                  <a:srgbClr val="002060"/>
                </a:solidFill>
              </a:rPr>
              <a:t>. </a:t>
            </a:r>
            <a:r>
              <a:rPr lang="it-IT" sz="1600" b="1" dirty="0" smtClean="0">
                <a:solidFill>
                  <a:srgbClr val="002060"/>
                </a:solidFill>
              </a:rPr>
              <a:t>Negli ultimi 5 anni</a:t>
            </a:r>
            <a:r>
              <a:rPr lang="it-IT" sz="1600" dirty="0" smtClean="0">
                <a:solidFill>
                  <a:srgbClr val="002060"/>
                </a:solidFill>
              </a:rPr>
              <a:t> sono state esaminate poco meno di </a:t>
            </a:r>
            <a:r>
              <a:rPr lang="it-IT" sz="1600" b="1" dirty="0" smtClean="0">
                <a:solidFill>
                  <a:srgbClr val="002060"/>
                </a:solidFill>
              </a:rPr>
              <a:t>190 mila domande</a:t>
            </a:r>
            <a:r>
              <a:rPr lang="it-IT" sz="1600" dirty="0" smtClean="0">
                <a:solidFill>
                  <a:srgbClr val="002060"/>
                </a:solidFill>
              </a:rPr>
              <a:t>, con quasi 100 mila concessioni (53%), circa </a:t>
            </a:r>
            <a:r>
              <a:rPr lang="it-IT" sz="1600" b="1" dirty="0" smtClean="0">
                <a:solidFill>
                  <a:srgbClr val="FF0000"/>
                </a:solidFill>
                <a:effectLst>
                  <a:outerShdw blurRad="38100" dist="38100" dir="2700000" algn="tl">
                    <a:srgbClr val="000000">
                      <a:alpha val="43137"/>
                    </a:srgbClr>
                  </a:outerShdw>
                </a:effectLst>
              </a:rPr>
              <a:t>20 mila concessioni in media all’anno</a:t>
            </a:r>
            <a:r>
              <a:rPr lang="it-IT" sz="1600" dirty="0" smtClean="0">
                <a:solidFill>
                  <a:srgbClr val="002060"/>
                </a:solidFill>
              </a:rPr>
              <a:t>.</a:t>
            </a:r>
          </a:p>
          <a:p>
            <a:pPr marL="285750" indent="-285750" algn="just">
              <a:buClr>
                <a:srgbClr val="DA304A"/>
              </a:buClr>
              <a:buSzPct val="160000"/>
              <a:buFont typeface="Wingdings" charset="2"/>
              <a:buChar char="§"/>
            </a:pPr>
            <a:r>
              <a:rPr lang="it-IT" sz="1600" dirty="0" smtClean="0">
                <a:solidFill>
                  <a:srgbClr val="002060"/>
                </a:solidFill>
              </a:rPr>
              <a:t>Lo status di rifugiato secondo la Convenzione di Ginevra è stato riconosciuto solo a </a:t>
            </a:r>
            <a:r>
              <a:rPr lang="it-IT" sz="1600" b="1" dirty="0" smtClean="0">
                <a:solidFill>
                  <a:srgbClr val="002060"/>
                </a:solidFill>
              </a:rPr>
              <a:t>41 mila stranieri</a:t>
            </a:r>
            <a:r>
              <a:rPr lang="it-IT" sz="1600" dirty="0" smtClean="0">
                <a:solidFill>
                  <a:srgbClr val="002060"/>
                </a:solidFill>
              </a:rPr>
              <a:t>, negli altri casi favorevoli è stata proposta la protezione umanitaria (quasi 93.000) o la protezione sussidiaria (45 mila).</a:t>
            </a:r>
          </a:p>
          <a:p>
            <a:endParaRPr lang="it-IT" sz="1200" dirty="0">
              <a:solidFill>
                <a:srgbClr val="002060"/>
              </a:solidFill>
            </a:endParaRPr>
          </a:p>
        </p:txBody>
      </p:sp>
      <p:pic>
        <p:nvPicPr>
          <p:cNvPr id="2052" name="Picture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3036" y="1073145"/>
            <a:ext cx="5910279" cy="50279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0208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5</a:t>
            </a:fld>
            <a:endParaRPr lang="it-IT" dirty="0"/>
          </a:p>
        </p:txBody>
      </p:sp>
      <p:sp>
        <p:nvSpPr>
          <p:cNvPr id="9" name="Titolo 1"/>
          <p:cNvSpPr>
            <a:spLocks noGrp="1"/>
          </p:cNvSpPr>
          <p:nvPr>
            <p:ph type="ctrTitle" idx="4294967295"/>
          </p:nvPr>
        </p:nvSpPr>
        <p:spPr>
          <a:xfrm>
            <a:off x="5153024" y="416990"/>
            <a:ext cx="6486525" cy="741356"/>
          </a:xfrm>
          <a:prstGeom prst="rect">
            <a:avLst/>
          </a:prstGeom>
        </p:spPr>
        <p:txBody>
          <a:bodyPr lIns="0" tIns="0" rIns="0" bIns="0" anchor="t" anchorCtr="0"/>
          <a:lstStyle/>
          <a:p>
            <a:pPr algn="r"/>
            <a:r>
              <a:rPr lang="it-IT" sz="3200" b="1" dirty="0" smtClean="0">
                <a:solidFill>
                  <a:srgbClr val="C00000"/>
                </a:solidFill>
                <a:latin typeface="+mn-lt"/>
              </a:rPr>
              <a:t>1. </a:t>
            </a:r>
            <a:r>
              <a:rPr lang="it-IT" sz="3200" b="1" dirty="0" smtClean="0">
                <a:solidFill>
                  <a:srgbClr val="C00000"/>
                </a:solidFill>
                <a:latin typeface="+mn-lt"/>
              </a:rPr>
              <a:t>I nuovi </a:t>
            </a:r>
            <a:r>
              <a:rPr lang="it-IT" sz="3200" b="1" dirty="0" smtClean="0">
                <a:solidFill>
                  <a:srgbClr val="C00000"/>
                </a:solidFill>
                <a:latin typeface="+mn-lt"/>
              </a:rPr>
              <a:t>permessi per motivo</a:t>
            </a:r>
            <a:endParaRPr lang="it-IT" sz="3200" b="1" dirty="0">
              <a:solidFill>
                <a:srgbClr val="C00000"/>
              </a:solidFill>
              <a:latin typeface="+mn-lt"/>
            </a:endParaRPr>
          </a:p>
        </p:txBody>
      </p:sp>
      <p:sp>
        <p:nvSpPr>
          <p:cNvPr id="16" name="CasellaDiTesto 15"/>
          <p:cNvSpPr txBox="1"/>
          <p:nvPr/>
        </p:nvSpPr>
        <p:spPr>
          <a:xfrm>
            <a:off x="330573" y="6515096"/>
            <a:ext cx="6375027" cy="307777"/>
          </a:xfrm>
          <a:prstGeom prst="rect">
            <a:avLst/>
          </a:prstGeom>
          <a:noFill/>
        </p:spPr>
        <p:txBody>
          <a:bodyPr wrap="square" rtlCol="0">
            <a:spAutoFit/>
          </a:bodyPr>
          <a:lstStyle/>
          <a:p>
            <a:r>
              <a:rPr lang="it-IT" sz="1400" b="1" dirty="0" smtClean="0">
                <a:solidFill>
                  <a:srgbClr val="00B050"/>
                </a:solidFill>
              </a:rPr>
              <a:t>Fonte: </a:t>
            </a:r>
            <a:r>
              <a:rPr lang="it-IT" sz="1400" b="1" dirty="0" smtClean="0">
                <a:solidFill>
                  <a:srgbClr val="00B050"/>
                </a:solidFill>
              </a:rPr>
              <a:t>elaborazioni Istat su dati del Ministero dell’interno (dati al 2015 provvisori).</a:t>
            </a:r>
            <a:endParaRPr lang="it-IT" sz="1400" b="1" dirty="0">
              <a:solidFill>
                <a:srgbClr val="00B050"/>
              </a:solidFill>
            </a:endParaRPr>
          </a:p>
        </p:txBody>
      </p:sp>
      <p:sp>
        <p:nvSpPr>
          <p:cNvPr id="17" name="Sottotitolo 2"/>
          <p:cNvSpPr txBox="1">
            <a:spLocks/>
          </p:cNvSpPr>
          <p:nvPr/>
        </p:nvSpPr>
        <p:spPr>
          <a:xfrm>
            <a:off x="6486525" y="1457324"/>
            <a:ext cx="5400675" cy="4295776"/>
          </a:xfrm>
          <a:prstGeom prst="rect">
            <a:avLst/>
          </a:prstGeom>
        </p:spPr>
        <p:txBody>
          <a:bodyPr lIns="0" tIns="0" rIns="0" bIns="0"/>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285750" indent="-285750" algn="just">
              <a:buClr>
                <a:srgbClr val="DA304A"/>
              </a:buClr>
              <a:buSzPct val="160000"/>
              <a:buFont typeface="Wingdings" charset="2"/>
              <a:buChar char="§"/>
            </a:pPr>
            <a:r>
              <a:rPr lang="it-IT" sz="1800" spc="-40" dirty="0" smtClean="0">
                <a:solidFill>
                  <a:srgbClr val="002060"/>
                </a:solidFill>
              </a:rPr>
              <a:t>Durante questi anni di intensa e prolungata crisi economica, il numero dei nuovi permessi di soggiorno </a:t>
            </a:r>
            <a:r>
              <a:rPr lang="it-IT" sz="1800" spc="-40" dirty="0" smtClean="0">
                <a:solidFill>
                  <a:srgbClr val="002060"/>
                </a:solidFill>
              </a:rPr>
              <a:t>concessi a cittadini dei Paesi terzi si </a:t>
            </a:r>
            <a:r>
              <a:rPr lang="it-IT" sz="1800" spc="-40" dirty="0" smtClean="0">
                <a:solidFill>
                  <a:srgbClr val="002060"/>
                </a:solidFill>
              </a:rPr>
              <a:t>è progressivamente attestato </a:t>
            </a:r>
            <a:r>
              <a:rPr lang="it-IT" sz="1800" b="1" u="sng" spc="-40" dirty="0" smtClean="0">
                <a:solidFill>
                  <a:srgbClr val="FF0000"/>
                </a:solidFill>
                <a:effectLst>
                  <a:outerShdw blurRad="38100" dist="38100" dir="2700000" algn="tl">
                    <a:srgbClr val="000000">
                      <a:alpha val="43137"/>
                    </a:srgbClr>
                  </a:outerShdw>
                </a:effectLst>
              </a:rPr>
              <a:t>sotto</a:t>
            </a:r>
            <a:r>
              <a:rPr lang="it-IT" sz="1800" b="1" spc="-40" dirty="0" smtClean="0">
                <a:solidFill>
                  <a:srgbClr val="FF0000"/>
                </a:solidFill>
                <a:effectLst>
                  <a:outerShdw blurRad="38100" dist="38100" dir="2700000" algn="tl">
                    <a:srgbClr val="000000">
                      <a:alpha val="43137"/>
                    </a:srgbClr>
                  </a:outerShdw>
                </a:effectLst>
              </a:rPr>
              <a:t> le 250 mila unità</a:t>
            </a:r>
            <a:r>
              <a:rPr lang="it-IT" sz="1800" spc="-40" dirty="0" smtClean="0">
                <a:solidFill>
                  <a:srgbClr val="002060"/>
                </a:solidFill>
              </a:rPr>
              <a:t> all’anno, ma soprattutto </a:t>
            </a:r>
            <a:r>
              <a:rPr lang="it-IT" sz="1800" b="1" u="sng" spc="-40" dirty="0" smtClean="0">
                <a:solidFill>
                  <a:srgbClr val="C00000"/>
                </a:solidFill>
                <a:effectLst>
                  <a:outerShdw blurRad="38100" dist="38100" dir="2700000" algn="tl">
                    <a:srgbClr val="000000">
                      <a:alpha val="43137"/>
                    </a:srgbClr>
                  </a:outerShdw>
                </a:effectLst>
              </a:rPr>
              <a:t>è cambiata la composizione per motivo del rilascio</a:t>
            </a:r>
            <a:r>
              <a:rPr lang="it-IT" sz="1800" spc="-40" dirty="0">
                <a:solidFill>
                  <a:srgbClr val="002060"/>
                </a:solidFill>
              </a:rPr>
              <a:t>.</a:t>
            </a:r>
            <a:endParaRPr lang="it-IT" sz="1800" spc="-40" dirty="0" smtClean="0">
              <a:solidFill>
                <a:srgbClr val="002060"/>
              </a:solidFill>
            </a:endParaRPr>
          </a:p>
          <a:p>
            <a:pPr marL="285750" indent="-285750" algn="just">
              <a:buClr>
                <a:srgbClr val="DA304A"/>
              </a:buClr>
              <a:buSzPct val="160000"/>
              <a:buFont typeface="Wingdings" charset="2"/>
              <a:buChar char="§"/>
            </a:pPr>
            <a:r>
              <a:rPr lang="it-IT" sz="1800" dirty="0" smtClean="0">
                <a:solidFill>
                  <a:srgbClr val="002060"/>
                </a:solidFill>
              </a:rPr>
              <a:t>Sono diminuiti drasticamente i nuovi permesso per motivi di lavoro, superati prima da quelli per motivi di famiglia e più di recente anche dai nuovi permessi per asilo, richiesta asilo e motivi umanitari.</a:t>
            </a:r>
          </a:p>
          <a:p>
            <a:pPr marL="285750" indent="-285750" algn="just">
              <a:buClr>
                <a:srgbClr val="DA304A"/>
              </a:buClr>
              <a:buSzPct val="160000"/>
              <a:buFont typeface="Wingdings" charset="2"/>
              <a:buChar char="§"/>
            </a:pPr>
            <a:r>
              <a:rPr lang="it-IT" sz="1800" spc="-60" dirty="0" smtClean="0">
                <a:solidFill>
                  <a:srgbClr val="002060"/>
                </a:solidFill>
              </a:rPr>
              <a:t>Appare evidente come anche tra i nuovi permessi di soggiorno la componente dei rifugiati abbia assunto una dimensione numerica mai raggiunta in precedenza. </a:t>
            </a:r>
            <a:r>
              <a:rPr lang="it-IT" sz="1800" b="1" spc="-60" dirty="0" smtClean="0">
                <a:solidFill>
                  <a:srgbClr val="002060"/>
                </a:solidFill>
              </a:rPr>
              <a:t>Nell’ultimo quinquennio</a:t>
            </a:r>
            <a:r>
              <a:rPr lang="it-IT" sz="1800" spc="-60" dirty="0" smtClean="0">
                <a:solidFill>
                  <a:srgbClr val="002060"/>
                </a:solidFill>
              </a:rPr>
              <a:t> sono stati rilasciati </a:t>
            </a:r>
            <a:r>
              <a:rPr lang="it-IT" sz="1800" b="1" u="sng" spc="-60" dirty="0" smtClean="0">
                <a:solidFill>
                  <a:srgbClr val="FF0000"/>
                </a:solidFill>
                <a:effectLst>
                  <a:outerShdw blurRad="38100" dist="38100" dir="2700000" algn="tl">
                    <a:srgbClr val="000000">
                      <a:alpha val="43137"/>
                    </a:srgbClr>
                  </a:outerShdw>
                </a:effectLst>
              </a:rPr>
              <a:t>quasi 200 </a:t>
            </a:r>
            <a:r>
              <a:rPr lang="it-IT" sz="1800" b="1" u="sng" spc="-60" dirty="0" smtClean="0">
                <a:solidFill>
                  <a:srgbClr val="FF0000"/>
                </a:solidFill>
                <a:effectLst>
                  <a:outerShdw blurRad="38100" dist="38100" dir="2700000" algn="tl">
                    <a:srgbClr val="000000">
                      <a:alpha val="43137"/>
                    </a:srgbClr>
                  </a:outerShdw>
                </a:effectLst>
              </a:rPr>
              <a:t>mila </a:t>
            </a:r>
            <a:r>
              <a:rPr lang="it-IT" sz="1800" b="1" spc="-60" dirty="0" smtClean="0">
                <a:solidFill>
                  <a:srgbClr val="FF0000"/>
                </a:solidFill>
                <a:effectLst>
                  <a:outerShdw blurRad="38100" dist="38100" dir="2700000" algn="tl">
                    <a:srgbClr val="000000">
                      <a:alpha val="43137"/>
                    </a:srgbClr>
                  </a:outerShdw>
                </a:effectLst>
              </a:rPr>
              <a:t>nuovi permessi per asilo e richiesta asilo (il 15% del totale)</a:t>
            </a:r>
            <a:r>
              <a:rPr lang="it-IT" sz="1800" spc="-60" dirty="0" smtClean="0">
                <a:solidFill>
                  <a:srgbClr val="002060"/>
                </a:solidFill>
              </a:rPr>
              <a:t>, cifra superata solo dai permessi per famiglia (570 mila) e per lavoro (quasi 360 mila</a:t>
            </a:r>
            <a:r>
              <a:rPr lang="it-IT" sz="1800" spc="-60" dirty="0" smtClean="0">
                <a:solidFill>
                  <a:srgbClr val="002060"/>
                </a:solidFill>
              </a:rPr>
              <a:t>).</a:t>
            </a:r>
            <a:endParaRPr lang="it-IT" sz="1600" spc="-60" dirty="0">
              <a:solidFill>
                <a:srgbClr val="002060"/>
              </a:solidFill>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786" y="1262051"/>
            <a:ext cx="5965697" cy="5063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2771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6</a:t>
            </a:fld>
            <a:endParaRPr lang="it-IT" dirty="0"/>
          </a:p>
        </p:txBody>
      </p:sp>
      <p:sp>
        <p:nvSpPr>
          <p:cNvPr id="9" name="Titolo 1"/>
          <p:cNvSpPr>
            <a:spLocks noGrp="1"/>
          </p:cNvSpPr>
          <p:nvPr>
            <p:ph type="ctrTitle" idx="4294967295"/>
          </p:nvPr>
        </p:nvSpPr>
        <p:spPr>
          <a:xfrm>
            <a:off x="5153024" y="416990"/>
            <a:ext cx="6486525" cy="741356"/>
          </a:xfrm>
          <a:prstGeom prst="rect">
            <a:avLst/>
          </a:prstGeom>
        </p:spPr>
        <p:txBody>
          <a:bodyPr lIns="0" tIns="0" rIns="0" bIns="0" anchor="t" anchorCtr="0"/>
          <a:lstStyle/>
          <a:p>
            <a:pPr algn="r"/>
            <a:r>
              <a:rPr lang="it-IT" sz="3200" b="1" dirty="0">
                <a:solidFill>
                  <a:srgbClr val="C00000"/>
                </a:solidFill>
                <a:latin typeface="+mn-lt"/>
              </a:rPr>
              <a:t>2</a:t>
            </a:r>
            <a:r>
              <a:rPr lang="it-IT" sz="3200" b="1" dirty="0" smtClean="0">
                <a:solidFill>
                  <a:srgbClr val="C00000"/>
                </a:solidFill>
                <a:latin typeface="+mn-lt"/>
              </a:rPr>
              <a:t>. Salvati in mare per origine</a:t>
            </a:r>
            <a:endParaRPr lang="it-IT" sz="3200" b="1" dirty="0">
              <a:solidFill>
                <a:srgbClr val="C00000"/>
              </a:solidFill>
              <a:latin typeface="+mn-lt"/>
            </a:endParaRPr>
          </a:p>
        </p:txBody>
      </p:sp>
      <p:sp>
        <p:nvSpPr>
          <p:cNvPr id="10" name="CasellaDiTesto 9"/>
          <p:cNvSpPr txBox="1"/>
          <p:nvPr/>
        </p:nvSpPr>
        <p:spPr>
          <a:xfrm>
            <a:off x="340098" y="6515096"/>
            <a:ext cx="3136528" cy="307777"/>
          </a:xfrm>
          <a:prstGeom prst="rect">
            <a:avLst/>
          </a:prstGeom>
          <a:noFill/>
        </p:spPr>
        <p:txBody>
          <a:bodyPr wrap="square" rtlCol="0">
            <a:spAutoFit/>
          </a:bodyPr>
          <a:lstStyle/>
          <a:p>
            <a:r>
              <a:rPr lang="it-IT" sz="1400" b="1" dirty="0" smtClean="0">
                <a:solidFill>
                  <a:srgbClr val="00B050"/>
                </a:solidFill>
              </a:rPr>
              <a:t>Fonte: Ministero </a:t>
            </a:r>
            <a:r>
              <a:rPr lang="it-IT" sz="1400" b="1" dirty="0" smtClean="0">
                <a:solidFill>
                  <a:srgbClr val="00B050"/>
                </a:solidFill>
              </a:rPr>
              <a:t>dell’interno.</a:t>
            </a:r>
            <a:endParaRPr lang="it-IT" sz="1400" b="1" dirty="0">
              <a:solidFill>
                <a:srgbClr val="00B050"/>
              </a:solidFill>
            </a:endParaRPr>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3998"/>
          <a:stretch/>
        </p:blipFill>
        <p:spPr bwMode="auto">
          <a:xfrm>
            <a:off x="7939" y="1271588"/>
            <a:ext cx="4038600" cy="3760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r="4968"/>
          <a:stretch/>
        </p:blipFill>
        <p:spPr bwMode="auto">
          <a:xfrm>
            <a:off x="4046539" y="1262063"/>
            <a:ext cx="4038600" cy="3798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rotWithShape="1">
          <a:blip r:embed="rId4">
            <a:extLst>
              <a:ext uri="{28A0092B-C50C-407E-A947-70E740481C1C}">
                <a14:useLocalDpi xmlns:a14="http://schemas.microsoft.com/office/drawing/2010/main" val="0"/>
              </a:ext>
            </a:extLst>
          </a:blip>
          <a:srcRect r="3362"/>
          <a:stretch/>
        </p:blipFill>
        <p:spPr bwMode="auto">
          <a:xfrm>
            <a:off x="8085139" y="1262063"/>
            <a:ext cx="4106862" cy="3798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531104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7</a:t>
            </a:fld>
            <a:endParaRPr lang="it-IT" dirty="0"/>
          </a:p>
        </p:txBody>
      </p:sp>
      <p:sp>
        <p:nvSpPr>
          <p:cNvPr id="9" name="Titolo 1"/>
          <p:cNvSpPr>
            <a:spLocks noGrp="1"/>
          </p:cNvSpPr>
          <p:nvPr>
            <p:ph type="ctrTitle" idx="4294967295"/>
          </p:nvPr>
        </p:nvSpPr>
        <p:spPr>
          <a:xfrm>
            <a:off x="5153024" y="416990"/>
            <a:ext cx="6486525" cy="741356"/>
          </a:xfrm>
          <a:prstGeom prst="rect">
            <a:avLst/>
          </a:prstGeom>
        </p:spPr>
        <p:txBody>
          <a:bodyPr lIns="0" tIns="0" rIns="0" bIns="0" anchor="t" anchorCtr="0"/>
          <a:lstStyle/>
          <a:p>
            <a:pPr algn="r"/>
            <a:r>
              <a:rPr lang="it-IT" sz="3200" b="1" dirty="0">
                <a:solidFill>
                  <a:srgbClr val="C00000"/>
                </a:solidFill>
                <a:latin typeface="+mn-lt"/>
              </a:rPr>
              <a:t>2</a:t>
            </a:r>
            <a:r>
              <a:rPr lang="it-IT" sz="3200" b="1" dirty="0" smtClean="0">
                <a:solidFill>
                  <a:srgbClr val="C00000"/>
                </a:solidFill>
                <a:latin typeface="+mn-lt"/>
              </a:rPr>
              <a:t>. Differenze di origine dei vari flussi</a:t>
            </a:r>
            <a:endParaRPr lang="it-IT" sz="3200" b="1" dirty="0">
              <a:solidFill>
                <a:srgbClr val="C00000"/>
              </a:solidFill>
              <a:latin typeface="+mn-lt"/>
            </a:endParaRPr>
          </a:p>
        </p:txBody>
      </p:sp>
      <p:sp>
        <p:nvSpPr>
          <p:cNvPr id="10" name="CasellaDiTesto 9"/>
          <p:cNvSpPr txBox="1"/>
          <p:nvPr/>
        </p:nvSpPr>
        <p:spPr>
          <a:xfrm>
            <a:off x="340098" y="6515096"/>
            <a:ext cx="3136528" cy="307777"/>
          </a:xfrm>
          <a:prstGeom prst="rect">
            <a:avLst/>
          </a:prstGeom>
          <a:noFill/>
        </p:spPr>
        <p:txBody>
          <a:bodyPr wrap="square" rtlCol="0">
            <a:spAutoFit/>
          </a:bodyPr>
          <a:lstStyle/>
          <a:p>
            <a:r>
              <a:rPr lang="it-IT" sz="1400" b="1" dirty="0" smtClean="0">
                <a:solidFill>
                  <a:srgbClr val="00B050"/>
                </a:solidFill>
              </a:rPr>
              <a:t>Fonti: Istat e Ministero dell’interno.</a:t>
            </a:r>
            <a:endParaRPr lang="it-IT" sz="1400" b="1" dirty="0">
              <a:solidFill>
                <a:srgbClr val="00B050"/>
              </a:solidFill>
            </a:endParaRPr>
          </a:p>
        </p:txBody>
      </p:sp>
      <p:pic>
        <p:nvPicPr>
          <p:cNvPr id="8"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r="4968"/>
          <a:stretch/>
        </p:blipFill>
        <p:spPr bwMode="auto">
          <a:xfrm>
            <a:off x="7939" y="1262063"/>
            <a:ext cx="4038600" cy="3798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4261"/>
          <a:stretch/>
        </p:blipFill>
        <p:spPr bwMode="auto">
          <a:xfrm>
            <a:off x="8391525" y="1271586"/>
            <a:ext cx="3789013" cy="395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75113" y="1271587"/>
            <a:ext cx="4291773" cy="38361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352564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8</a:t>
            </a:fld>
            <a:endParaRPr lang="it-IT" dirty="0"/>
          </a:p>
        </p:txBody>
      </p:sp>
      <p:sp>
        <p:nvSpPr>
          <p:cNvPr id="9" name="Titolo 1"/>
          <p:cNvSpPr>
            <a:spLocks noGrp="1"/>
          </p:cNvSpPr>
          <p:nvPr>
            <p:ph type="ctrTitle" idx="4294967295"/>
          </p:nvPr>
        </p:nvSpPr>
        <p:spPr>
          <a:xfrm>
            <a:off x="5153024" y="416990"/>
            <a:ext cx="6486525" cy="741356"/>
          </a:xfrm>
          <a:prstGeom prst="rect">
            <a:avLst/>
          </a:prstGeom>
        </p:spPr>
        <p:txBody>
          <a:bodyPr lIns="0" tIns="0" rIns="0" bIns="0" anchor="t" anchorCtr="0"/>
          <a:lstStyle/>
          <a:p>
            <a:pPr algn="r"/>
            <a:r>
              <a:rPr lang="it-IT" sz="3200" b="1" dirty="0">
                <a:solidFill>
                  <a:srgbClr val="C00000"/>
                </a:solidFill>
                <a:latin typeface="+mn-lt"/>
              </a:rPr>
              <a:t>2</a:t>
            </a:r>
            <a:r>
              <a:rPr lang="it-IT" sz="3200" b="1" dirty="0" smtClean="0">
                <a:solidFill>
                  <a:srgbClr val="C00000"/>
                </a:solidFill>
                <a:latin typeface="+mn-lt"/>
              </a:rPr>
              <a:t>. Differenze di origine per continente</a:t>
            </a:r>
            <a:endParaRPr lang="it-IT" sz="3200" b="1" dirty="0">
              <a:solidFill>
                <a:srgbClr val="C00000"/>
              </a:solidFill>
              <a:latin typeface="+mn-lt"/>
            </a:endParaRPr>
          </a:p>
        </p:txBody>
      </p:sp>
      <p:sp>
        <p:nvSpPr>
          <p:cNvPr id="10" name="CasellaDiTesto 9"/>
          <p:cNvSpPr txBox="1"/>
          <p:nvPr/>
        </p:nvSpPr>
        <p:spPr>
          <a:xfrm>
            <a:off x="340098" y="6515096"/>
            <a:ext cx="3136528" cy="307777"/>
          </a:xfrm>
          <a:prstGeom prst="rect">
            <a:avLst/>
          </a:prstGeom>
          <a:noFill/>
        </p:spPr>
        <p:txBody>
          <a:bodyPr wrap="square" rtlCol="0">
            <a:spAutoFit/>
          </a:bodyPr>
          <a:lstStyle/>
          <a:p>
            <a:r>
              <a:rPr lang="it-IT" sz="1400" b="1" dirty="0" smtClean="0">
                <a:solidFill>
                  <a:srgbClr val="00B050"/>
                </a:solidFill>
              </a:rPr>
              <a:t>Fonti: Istat e Ministero dell’interno.</a:t>
            </a:r>
            <a:endParaRPr lang="it-IT" sz="1400" b="1" dirty="0">
              <a:solidFill>
                <a:srgbClr val="00B050"/>
              </a:solidFill>
            </a:endParaRPr>
          </a:p>
        </p:txBody>
      </p:sp>
      <p:pic>
        <p:nvPicPr>
          <p:cNvPr id="409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777" r="7308"/>
          <a:stretch/>
        </p:blipFill>
        <p:spPr bwMode="auto">
          <a:xfrm>
            <a:off x="82923" y="1262062"/>
            <a:ext cx="3603252" cy="3798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8331" r="8965"/>
          <a:stretch/>
        </p:blipFill>
        <p:spPr bwMode="auto">
          <a:xfrm>
            <a:off x="3790950" y="1262063"/>
            <a:ext cx="3514725" cy="3798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Sottotitolo 2"/>
          <p:cNvSpPr txBox="1">
            <a:spLocks/>
          </p:cNvSpPr>
          <p:nvPr/>
        </p:nvSpPr>
        <p:spPr>
          <a:xfrm>
            <a:off x="7429501" y="1438274"/>
            <a:ext cx="4457700" cy="4324351"/>
          </a:xfrm>
          <a:prstGeom prst="rect">
            <a:avLst/>
          </a:prstGeom>
        </p:spPr>
        <p:txBody>
          <a:bodyPr lIns="0" tIns="0" rIns="0" bIns="0"/>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285750" indent="-285750" algn="just">
              <a:buClr>
                <a:srgbClr val="DA304A"/>
              </a:buClr>
              <a:buSzPct val="160000"/>
              <a:buFont typeface="Wingdings" charset="2"/>
              <a:buChar char="§"/>
            </a:pPr>
            <a:r>
              <a:rPr lang="it-IT" sz="1800" spc="-60" dirty="0" smtClean="0">
                <a:solidFill>
                  <a:srgbClr val="002060"/>
                </a:solidFill>
              </a:rPr>
              <a:t>La metà delle iscrizioni anagrafiche dall’estero riguarda cittadini europei mentre due richieste di asilo su tre si riferiscono a cittadini africani</a:t>
            </a:r>
            <a:r>
              <a:rPr lang="it-IT" sz="1800" spc="-60" dirty="0" smtClean="0">
                <a:solidFill>
                  <a:srgbClr val="002060"/>
                </a:solidFill>
              </a:rPr>
              <a:t>.</a:t>
            </a:r>
            <a:endParaRPr lang="it-IT" sz="1800" spc="-60" dirty="0" smtClean="0">
              <a:solidFill>
                <a:srgbClr val="002060"/>
              </a:solidFill>
            </a:endParaRPr>
          </a:p>
          <a:p>
            <a:pPr marL="285750" indent="-285750" algn="just">
              <a:buClr>
                <a:srgbClr val="DA304A"/>
              </a:buClr>
              <a:buSzPct val="160000"/>
              <a:buFont typeface="Wingdings" charset="2"/>
              <a:buChar char="§"/>
            </a:pPr>
            <a:r>
              <a:rPr lang="it-IT" sz="1800" dirty="0" smtClean="0">
                <a:solidFill>
                  <a:srgbClr val="002060"/>
                </a:solidFill>
              </a:rPr>
              <a:t>Dal 1990 al 2015 le richieste di Africani sono state oltre 240.000 di cui il 62% negli ultimi 5 anni (2011-2015). È in </a:t>
            </a:r>
            <a:r>
              <a:rPr lang="it-IT" sz="1800" dirty="0" smtClean="0">
                <a:solidFill>
                  <a:srgbClr val="002060"/>
                </a:solidFill>
              </a:rPr>
              <a:t>quest’ultimo periodo che è stata completata la valutazione della stragrande maggioranza dei casi: quasi 208.000 dei 215.000  esaminati (97%). I riconoscimenti sono stati quasi 105.000, poco meno della metà dei casi.</a:t>
            </a:r>
            <a:endParaRPr lang="it-IT" sz="1800" dirty="0" smtClean="0">
              <a:solidFill>
                <a:srgbClr val="002060"/>
              </a:solidFill>
            </a:endParaRPr>
          </a:p>
          <a:p>
            <a:pPr marL="285750" indent="-285750" algn="just">
              <a:buClr>
                <a:srgbClr val="DA304A"/>
              </a:buClr>
              <a:buSzPct val="160000"/>
              <a:buFont typeface="Wingdings" charset="2"/>
              <a:buChar char="§"/>
            </a:pPr>
            <a:r>
              <a:rPr lang="it-IT" sz="1800" spc="-80" dirty="0" smtClean="0">
                <a:solidFill>
                  <a:srgbClr val="002060"/>
                </a:solidFill>
              </a:rPr>
              <a:t>Tra gli Asiatici le richieste sono state quasi 130.000 di cui poco più di 60.000 nell’ultimo quinquennio (48%). A fronte di 114.000 casi esaminati, quasi tutti giunti a termine nel 2011-2015, i riconoscimenti sono stati meno di 44.000.</a:t>
            </a:r>
            <a:endParaRPr lang="it-IT" sz="1800" spc="-80" dirty="0" smtClean="0">
              <a:solidFill>
                <a:srgbClr val="002060"/>
              </a:solidFill>
            </a:endParaRPr>
          </a:p>
          <a:p>
            <a:pPr marL="285750" indent="-285750" algn="just">
              <a:buClr>
                <a:srgbClr val="DA304A"/>
              </a:buClr>
              <a:buSzPct val="160000"/>
              <a:buFont typeface="Wingdings" charset="2"/>
              <a:buChar char="§"/>
            </a:pPr>
            <a:endParaRPr lang="it-IT" sz="1600" dirty="0">
              <a:solidFill>
                <a:srgbClr val="002060"/>
              </a:solidFill>
            </a:endParaRPr>
          </a:p>
          <a:p>
            <a:pPr marL="285750" indent="-285750" algn="just">
              <a:buClr>
                <a:srgbClr val="DA304A"/>
              </a:buClr>
              <a:buSzPct val="160000"/>
              <a:buFont typeface="Wingdings" charset="2"/>
              <a:buChar char="§"/>
            </a:pPr>
            <a:endParaRPr lang="it-IT" sz="1600" dirty="0" smtClean="0">
              <a:solidFill>
                <a:srgbClr val="002060"/>
              </a:solidFill>
            </a:endParaRPr>
          </a:p>
          <a:p>
            <a:endParaRPr lang="it-IT" sz="1600" dirty="0">
              <a:solidFill>
                <a:srgbClr val="002060"/>
              </a:solidFill>
            </a:endParaRPr>
          </a:p>
        </p:txBody>
      </p:sp>
    </p:spTree>
    <p:extLst>
      <p:ext uri="{BB962C8B-B14F-4D97-AF65-F5344CB8AC3E}">
        <p14:creationId xmlns:p14="http://schemas.microsoft.com/office/powerpoint/2010/main" val="2990758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9</a:t>
            </a:fld>
            <a:endParaRPr lang="it-IT" dirty="0"/>
          </a:p>
        </p:txBody>
      </p:sp>
      <p:sp>
        <p:nvSpPr>
          <p:cNvPr id="9" name="Titolo 1"/>
          <p:cNvSpPr>
            <a:spLocks noGrp="1"/>
          </p:cNvSpPr>
          <p:nvPr>
            <p:ph type="ctrTitle" idx="4294967295"/>
          </p:nvPr>
        </p:nvSpPr>
        <p:spPr>
          <a:xfrm>
            <a:off x="5153024" y="416990"/>
            <a:ext cx="6486525" cy="741356"/>
          </a:xfrm>
          <a:prstGeom prst="rect">
            <a:avLst/>
          </a:prstGeom>
        </p:spPr>
        <p:txBody>
          <a:bodyPr lIns="0" tIns="0" rIns="0" bIns="0" anchor="t" anchorCtr="0"/>
          <a:lstStyle/>
          <a:p>
            <a:pPr algn="r"/>
            <a:r>
              <a:rPr lang="it-IT" sz="3200" b="1" dirty="0">
                <a:solidFill>
                  <a:srgbClr val="C00000"/>
                </a:solidFill>
                <a:latin typeface="+mn-lt"/>
              </a:rPr>
              <a:t>2</a:t>
            </a:r>
            <a:r>
              <a:rPr lang="it-IT" sz="3200" b="1" dirty="0" smtClean="0">
                <a:solidFill>
                  <a:srgbClr val="C00000"/>
                </a:solidFill>
                <a:latin typeface="+mn-lt"/>
              </a:rPr>
              <a:t>. Differenze nella struttura di genere</a:t>
            </a:r>
            <a:endParaRPr lang="it-IT" sz="3200" b="1" dirty="0">
              <a:solidFill>
                <a:srgbClr val="C00000"/>
              </a:solidFill>
              <a:latin typeface="+mn-lt"/>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2263" y="1995488"/>
            <a:ext cx="3640137" cy="2809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41800" y="1995488"/>
            <a:ext cx="3651250" cy="2809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CasellaDiTesto 9"/>
          <p:cNvSpPr txBox="1"/>
          <p:nvPr/>
        </p:nvSpPr>
        <p:spPr>
          <a:xfrm>
            <a:off x="340098" y="6515096"/>
            <a:ext cx="3136528" cy="307777"/>
          </a:xfrm>
          <a:prstGeom prst="rect">
            <a:avLst/>
          </a:prstGeom>
          <a:noFill/>
        </p:spPr>
        <p:txBody>
          <a:bodyPr wrap="square" rtlCol="0">
            <a:spAutoFit/>
          </a:bodyPr>
          <a:lstStyle/>
          <a:p>
            <a:r>
              <a:rPr lang="it-IT" sz="1400" b="1" dirty="0" smtClean="0">
                <a:solidFill>
                  <a:srgbClr val="00B050"/>
                </a:solidFill>
              </a:rPr>
              <a:t>Fonti: Istat e Ministero dell’interno.</a:t>
            </a:r>
            <a:endParaRPr lang="it-IT" sz="1400" b="1" dirty="0">
              <a:solidFill>
                <a:srgbClr val="00B050"/>
              </a:solidFill>
            </a:endParaRPr>
          </a:p>
        </p:txBody>
      </p:sp>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75625" y="1985963"/>
            <a:ext cx="3670300" cy="2809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35021897"/>
      </p:ext>
    </p:extLst>
  </p:cSld>
  <p:clrMapOvr>
    <a:masterClrMapping/>
  </p:clrMapOvr>
  <p:timing>
    <p:tnLst>
      <p:par>
        <p:cTn id="1" dur="indefinite" restart="never" nodeType="tmRoot"/>
      </p:par>
    </p:tnLst>
  </p:timing>
</p:sld>
</file>

<file path=ppt/theme/theme1.xml><?xml version="1.0" encoding="utf-8"?>
<a:theme xmlns:a="http://schemas.openxmlformats.org/drawingml/2006/main" name="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2784</TotalTime>
  <Words>1573</Words>
  <Application>Microsoft Office PowerPoint</Application>
  <PresentationFormat>Personalizzato</PresentationFormat>
  <Paragraphs>80</Paragraphs>
  <Slides>13</Slides>
  <Notes>1</Notes>
  <HiddenSlides>0</HiddenSlides>
  <MMClips>0</MMClips>
  <ScaleCrop>false</ScaleCrop>
  <HeadingPairs>
    <vt:vector size="4" baseType="variant">
      <vt:variant>
        <vt:lpstr>Tema</vt:lpstr>
      </vt:variant>
      <vt:variant>
        <vt:i4>1</vt:i4>
      </vt:variant>
      <vt:variant>
        <vt:lpstr>Titoli diapositive</vt:lpstr>
      </vt:variant>
      <vt:variant>
        <vt:i4>13</vt:i4>
      </vt:variant>
    </vt:vector>
  </HeadingPairs>
  <TitlesOfParts>
    <vt:vector size="14" baseType="lpstr">
      <vt:lpstr>Personalizza struttura</vt:lpstr>
      <vt:lpstr>COMPORTAMENTI INDIVIDUALI  E RELAZIONI SOCIALI  IN TRASFORMAZIONE  UNA SFIDA PER LA  STATISTICA UFFICIALE </vt:lpstr>
      <vt:lpstr>TRE brevi riflessioni</vt:lpstr>
      <vt:lpstr>1. I flussi migratori verso l’Italia</vt:lpstr>
      <vt:lpstr>1. Da richiedenti asilo a rifugiati</vt:lpstr>
      <vt:lpstr>1. I nuovi permessi per motivo</vt:lpstr>
      <vt:lpstr>2. Salvati in mare per origine</vt:lpstr>
      <vt:lpstr>2. Differenze di origine dei vari flussi</vt:lpstr>
      <vt:lpstr>2. Differenze di origine per continente</vt:lpstr>
      <vt:lpstr>2. Differenze nella struttura di genere</vt:lpstr>
      <vt:lpstr>3. La presenza sul territorio: ripartizioni</vt:lpstr>
      <vt:lpstr>3. La presenza sul territorio: regioni</vt:lpstr>
      <vt:lpstr>4. Considerazioni e quesiti «finali»</vt:lpstr>
      <vt:lpstr>4. Considerazioni e quesiti «finali»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Utente di Microsoft Office</dc:creator>
  <cp:lastModifiedBy>Salvatore Strozza</cp:lastModifiedBy>
  <cp:revision>125</cp:revision>
  <cp:lastPrinted>2016-06-23T17:00:42Z</cp:lastPrinted>
  <dcterms:created xsi:type="dcterms:W3CDTF">2016-03-11T16:10:26Z</dcterms:created>
  <dcterms:modified xsi:type="dcterms:W3CDTF">2016-06-23T17:14:35Z</dcterms:modified>
</cp:coreProperties>
</file>